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</p:sldMasterIdLst>
  <p:notesMasterIdLst>
    <p:notesMasterId r:id="rId13"/>
  </p:notesMasterIdLst>
  <p:handoutMasterIdLst>
    <p:handoutMasterId r:id="rId14"/>
  </p:handoutMasterIdLst>
  <p:sldIdLst>
    <p:sldId id="361" r:id="rId3"/>
    <p:sldId id="500" r:id="rId4"/>
    <p:sldId id="501" r:id="rId5"/>
    <p:sldId id="502" r:id="rId6"/>
    <p:sldId id="503" r:id="rId7"/>
    <p:sldId id="504" r:id="rId8"/>
    <p:sldId id="505" r:id="rId9"/>
    <p:sldId id="506" r:id="rId10"/>
    <p:sldId id="507" r:id="rId11"/>
    <p:sldId id="509" r:id="rId12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4">
          <p15:clr>
            <a:srgbClr val="A4A3A4"/>
          </p15:clr>
        </p15:guide>
        <p15:guide id="2" pos="317">
          <p15:clr>
            <a:srgbClr val="A4A3A4"/>
          </p15:clr>
        </p15:guide>
        <p15:guide id="3" orient="horz" pos="146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1620">
          <p15:clr>
            <a:srgbClr val="A4A3A4"/>
          </p15:clr>
        </p15:guide>
        <p15:guide id="6" pos="54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506E"/>
    <a:srgbClr val="E0E0E0"/>
    <a:srgbClr val="EFEFEF"/>
    <a:srgbClr val="2E4864"/>
    <a:srgbClr val="10327B"/>
    <a:srgbClr val="000000"/>
    <a:srgbClr val="FAFAFA"/>
    <a:srgbClr val="FDFDFD"/>
    <a:srgbClr val="838E63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88466" autoAdjust="0"/>
  </p:normalViewPr>
  <p:slideViewPr>
    <p:cSldViewPr snapToGrid="0" showGuides="1">
      <p:cViewPr varScale="1">
        <p:scale>
          <a:sx n="148" d="100"/>
          <a:sy n="148" d="100"/>
        </p:scale>
        <p:origin x="614" y="115"/>
      </p:cViewPr>
      <p:guideLst>
        <p:guide orient="horz" pos="3094"/>
        <p:guide pos="317"/>
        <p:guide orient="horz" pos="146"/>
        <p:guide pos="2880"/>
        <p:guide orient="horz" pos="1620"/>
        <p:guide pos="544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2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42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60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72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Semantic</a:t>
            </a:r>
            <a:r>
              <a:rPr lang="en-US" altLang="zh-CN" baseline="0" dirty="0" smtClean="0"/>
              <a:t> segmentation: detect and classify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399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Semantic</a:t>
            </a:r>
            <a:r>
              <a:rPr lang="en-US" altLang="zh-CN" baseline="0" dirty="0" smtClean="0"/>
              <a:t> segmentation: detect and classify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52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Semantic</a:t>
            </a:r>
            <a:r>
              <a:rPr lang="en-US" altLang="zh-CN" baseline="0" dirty="0" smtClean="0"/>
              <a:t> segmentation: detect and classify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92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Semantic</a:t>
            </a:r>
            <a:r>
              <a:rPr lang="en-US" altLang="zh-CN" baseline="0" dirty="0" smtClean="0"/>
              <a:t> segmentation: detect and classify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805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Semantic</a:t>
            </a:r>
            <a:r>
              <a:rPr lang="en-US" altLang="zh-CN" baseline="0" dirty="0" smtClean="0"/>
              <a:t> segmentation: detect and classify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006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Semantic</a:t>
            </a:r>
            <a:r>
              <a:rPr lang="en-US" altLang="zh-CN" baseline="0" dirty="0" smtClean="0"/>
              <a:t> segmentation: detect and classify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615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Semantic</a:t>
            </a:r>
            <a:r>
              <a:rPr lang="en-US" altLang="zh-CN" baseline="0" dirty="0" smtClean="0"/>
              <a:t> segmentation: detect and classify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258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Semantic</a:t>
            </a:r>
            <a:r>
              <a:rPr lang="en-US" altLang="zh-CN" baseline="0" dirty="0" smtClean="0"/>
              <a:t> segmentation: detect and classify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796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Semantic</a:t>
            </a:r>
            <a:r>
              <a:rPr lang="en-US" altLang="zh-CN" baseline="0" dirty="0" smtClean="0"/>
              <a:t> segmentation: detect and classify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957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20" name="椭圆 19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37511" y="1088314"/>
            <a:ext cx="8499413" cy="27348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21458" y="781003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24904" y="2328028"/>
            <a:ext cx="1836773" cy="251906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24904" y="777552"/>
            <a:ext cx="1836773" cy="1473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921458" y="2911151"/>
            <a:ext cx="1836773" cy="193594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2416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773829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05242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36655" y="1443475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slow">
    <p:wip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F7005-9383-42C0-A374-E507AD6B23EE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4312403" y="4794930"/>
            <a:ext cx="519193" cy="94600"/>
            <a:chOff x="3510366" y="-2733"/>
            <a:chExt cx="1300959" cy="237042"/>
          </a:xfrm>
        </p:grpSpPr>
        <p:sp>
          <p:nvSpPr>
            <p:cNvPr id="46" name="椭圆 45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5"/>
          <p:cNvSpPr txBox="1">
            <a:spLocks noChangeArrowheads="1"/>
          </p:cNvSpPr>
          <p:nvPr/>
        </p:nvSpPr>
        <p:spPr bwMode="auto">
          <a:xfrm>
            <a:off x="129816" y="2009273"/>
            <a:ext cx="90258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b="1" dirty="0" smtClean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rPr>
              <a:t>Tutorial 2</a:t>
            </a:r>
            <a:endParaRPr lang="zh-CN" altLang="en-US" sz="4000" b="1" dirty="0">
              <a:solidFill>
                <a:schemeClr val="accent1"/>
              </a:solidFill>
              <a:latin typeface="Calibri" panose="020F0502020204030204" pitchFamily="34" charset="0"/>
              <a:ea typeface="方正兰亭黑_GBK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350185" y="603815"/>
            <a:ext cx="683547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14" descr="“github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6" descr="âgithubâçå¾çæç´¢ç»æ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8" descr="âgithubâçå¾çæç´¢ç»æ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文本框 5"/>
          <p:cNvSpPr txBox="1">
            <a:spLocks noChangeArrowheads="1"/>
          </p:cNvSpPr>
          <p:nvPr/>
        </p:nvSpPr>
        <p:spPr bwMode="auto">
          <a:xfrm>
            <a:off x="256175" y="142150"/>
            <a:ext cx="7098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rPr>
              <a:t>P</a:t>
            </a:r>
            <a:r>
              <a:rPr lang="en-US" altLang="zh-CN" sz="2400" b="1" dirty="0" smtClean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rPr>
              <a:t>. 3</a:t>
            </a:r>
            <a:endParaRPr lang="zh-CN" altLang="en-US" sz="2400" b="1" dirty="0">
              <a:solidFill>
                <a:schemeClr val="accent1"/>
              </a:solidFill>
              <a:latin typeface="Calibri" panose="020F0502020204030204" pitchFamily="34" charset="0"/>
              <a:ea typeface="方正兰亭黑_GBK"/>
              <a:cs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85" y="673557"/>
            <a:ext cx="3796457" cy="249390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3404" y="2528188"/>
            <a:ext cx="2638201" cy="222901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5077" y="2526441"/>
            <a:ext cx="2464456" cy="223075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945464" y="2541940"/>
            <a:ext cx="687091" cy="19609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615193" y="4427350"/>
            <a:ext cx="999641" cy="1498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725070" y="4450597"/>
            <a:ext cx="1038076" cy="17822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4813" y="643968"/>
            <a:ext cx="2950651" cy="184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5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256175" y="142150"/>
            <a:ext cx="9371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rPr>
              <a:t>P</a:t>
            </a:r>
            <a:r>
              <a:rPr lang="en-US" altLang="zh-CN" sz="2400" b="1" dirty="0" smtClean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rPr>
              <a:t>. </a:t>
            </a:r>
            <a:r>
              <a:rPr lang="en-US" altLang="zh-CN" sz="2400" b="1" dirty="0" smtClean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rPr>
              <a:t>1-1</a:t>
            </a:r>
            <a:endParaRPr lang="zh-CN" altLang="en-US" sz="2400" b="1" dirty="0">
              <a:solidFill>
                <a:schemeClr val="accent1"/>
              </a:solidFill>
              <a:latin typeface="Calibri" panose="020F0502020204030204" pitchFamily="34" charset="0"/>
              <a:ea typeface="方正兰亭黑_GBK"/>
              <a:cs typeface="Calibri" panose="020F050202020403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50185" y="603815"/>
            <a:ext cx="683547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14" descr="“github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6" descr="âgithubâçå¾çæç´¢ç»æ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8" descr="âgithubâçå¾çæç´¢ç»æ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07975" y="1182774"/>
            <a:ext cx="4115939" cy="2235103"/>
            <a:chOff x="416033" y="800482"/>
            <a:chExt cx="4115939" cy="223510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839" y="1385257"/>
              <a:ext cx="4034133" cy="1650328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416033" y="800482"/>
              <a:ext cx="22130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+mj-ea"/>
                  <a:ea typeface="+mj-ea"/>
                </a:rPr>
                <a:t>int number;</a:t>
              </a:r>
            </a:p>
            <a:p>
              <a:r>
                <a:rPr lang="en-US" altLang="zh-CN" sz="1600" dirty="0">
                  <a:latin typeface="+mj-ea"/>
                  <a:ea typeface="+mj-ea"/>
                </a:rPr>
                <a:t>i</a:t>
              </a:r>
              <a:r>
                <a:rPr lang="en-US" altLang="zh-CN" sz="1600" dirty="0" smtClean="0">
                  <a:latin typeface="+mj-ea"/>
                  <a:ea typeface="+mj-ea"/>
                </a:rPr>
                <a:t>nt *p;</a:t>
              </a:r>
              <a:endParaRPr lang="zh-CN" altLang="en-US" sz="1600" dirty="0">
                <a:latin typeface="+mj-ea"/>
                <a:ea typeface="+mj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959458" y="1259718"/>
            <a:ext cx="36111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Operations:</a:t>
            </a:r>
          </a:p>
          <a:p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smtClean="0">
                <a:latin typeface="+mj-ea"/>
                <a:ea typeface="+mj-ea"/>
              </a:rPr>
              <a:t>  p=100; number = 8;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04448" y="1991188"/>
            <a:ext cx="10332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100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12379" y="2873136"/>
            <a:ext cx="10332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8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018868" y="2423451"/>
            <a:ext cx="36111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Question?</a:t>
            </a:r>
          </a:p>
          <a:p>
            <a:r>
              <a:rPr lang="en-US" altLang="zh-CN" dirty="0" smtClean="0">
                <a:latin typeface="+mj-ea"/>
                <a:ea typeface="+mj-ea"/>
              </a:rPr>
              <a:t>   number, &amp;number, p, &amp;p, *p </a:t>
            </a:r>
            <a:endParaRPr lang="zh-CN" altLang="en-US" dirty="0">
              <a:latin typeface="+mj-ea"/>
              <a:ea typeface="+mj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521058" y="2141229"/>
            <a:ext cx="3727342" cy="1932550"/>
            <a:chOff x="2521058" y="2146395"/>
            <a:chExt cx="3727342" cy="1932550"/>
          </a:xfrm>
        </p:grpSpPr>
        <p:sp>
          <p:nvSpPr>
            <p:cNvPr id="4" name="AutoShape 8" descr="âbitbucketâçå¾çæç´¢ç»æ"/>
            <p:cNvSpPr>
              <a:spLocks noChangeAspect="1" noChangeArrowheads="1"/>
            </p:cNvSpPr>
            <p:nvPr/>
          </p:nvSpPr>
          <p:spPr bwMode="auto">
            <a:xfrm>
              <a:off x="5811665" y="3183695"/>
              <a:ext cx="388156" cy="388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3789336" y="3778415"/>
              <a:ext cx="2459064" cy="300530"/>
              <a:chOff x="2298916" y="3925789"/>
              <a:chExt cx="2459064" cy="300530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2965342" y="3926237"/>
                <a:ext cx="1792638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????</a:t>
                </a:r>
                <a:endParaRPr lang="zh-CN" altLang="en-US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820692" y="3926237"/>
                <a:ext cx="1208868" cy="299634"/>
              </a:xfrm>
              <a:prstGeom prst="rect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298916" y="3925789"/>
                <a:ext cx="671593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100</a:t>
                </a:r>
                <a:endParaRPr lang="zh-CN" altLang="en-US" dirty="0"/>
              </a:p>
            </p:txBody>
          </p:sp>
        </p:grpSp>
        <p:cxnSp>
          <p:nvCxnSpPr>
            <p:cNvPr id="18" name="曲线连接符 17"/>
            <p:cNvCxnSpPr>
              <a:endCxn id="13" idx="0"/>
            </p:cNvCxnSpPr>
            <p:nvPr/>
          </p:nvCxnSpPr>
          <p:spPr>
            <a:xfrm>
              <a:off x="2521058" y="2146395"/>
              <a:ext cx="2394488" cy="163246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椭圆 21"/>
          <p:cNvSpPr/>
          <p:nvPr/>
        </p:nvSpPr>
        <p:spPr>
          <a:xfrm>
            <a:off x="426809" y="2873136"/>
            <a:ext cx="619932" cy="3130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426809" y="1984714"/>
            <a:ext cx="619932" cy="3130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67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2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350185" y="603815"/>
            <a:ext cx="683547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14" descr="“github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6" descr="âgithubâçå¾çæç´¢ç»æ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8" descr="âgithubâçå¾çæç´¢ç»æ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07975" y="1182774"/>
            <a:ext cx="4115939" cy="2235103"/>
            <a:chOff x="416033" y="800482"/>
            <a:chExt cx="4115939" cy="223510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839" y="1385257"/>
              <a:ext cx="4034133" cy="1650328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416033" y="800482"/>
              <a:ext cx="22130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+mj-ea"/>
                  <a:ea typeface="+mj-ea"/>
                </a:rPr>
                <a:t>int number;</a:t>
              </a:r>
            </a:p>
            <a:p>
              <a:r>
                <a:rPr lang="en-US" altLang="zh-CN" sz="1600" dirty="0">
                  <a:latin typeface="+mj-ea"/>
                  <a:ea typeface="+mj-ea"/>
                </a:rPr>
                <a:t>i</a:t>
              </a:r>
              <a:r>
                <a:rPr lang="en-US" altLang="zh-CN" sz="1600" dirty="0" smtClean="0">
                  <a:latin typeface="+mj-ea"/>
                  <a:ea typeface="+mj-ea"/>
                </a:rPr>
                <a:t>nt *p;</a:t>
              </a:r>
              <a:endParaRPr lang="zh-CN" altLang="en-US" sz="1600" dirty="0">
                <a:latin typeface="+mj-ea"/>
                <a:ea typeface="+mj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959458" y="1259718"/>
            <a:ext cx="36111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Operations:</a:t>
            </a:r>
          </a:p>
          <a:p>
            <a:r>
              <a:rPr lang="en-US" altLang="zh-CN" dirty="0" smtClean="0">
                <a:latin typeface="+mj-ea"/>
                <a:ea typeface="+mj-ea"/>
              </a:rPr>
              <a:t>   number = p;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04448" y="1991188"/>
            <a:ext cx="10332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100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12379" y="2873136"/>
            <a:ext cx="2743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8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018868" y="2423451"/>
            <a:ext cx="36111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Question?</a:t>
            </a:r>
          </a:p>
          <a:p>
            <a:r>
              <a:rPr lang="en-US" altLang="zh-CN" dirty="0" smtClean="0">
                <a:latin typeface="+mj-ea"/>
                <a:ea typeface="+mj-ea"/>
              </a:rPr>
              <a:t>   number, &amp;number, p, &amp;p, *p 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032027" y="2873136"/>
            <a:ext cx="48903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100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21058" y="2141229"/>
            <a:ext cx="3727342" cy="1932550"/>
            <a:chOff x="2521058" y="2146395"/>
            <a:chExt cx="3727342" cy="1932550"/>
          </a:xfrm>
        </p:grpSpPr>
        <p:sp>
          <p:nvSpPr>
            <p:cNvPr id="24" name="AutoShape 8" descr="âbitbucketâçå¾çæç´¢ç»æ"/>
            <p:cNvSpPr>
              <a:spLocks noChangeAspect="1" noChangeArrowheads="1"/>
            </p:cNvSpPr>
            <p:nvPr/>
          </p:nvSpPr>
          <p:spPr bwMode="auto">
            <a:xfrm>
              <a:off x="5811665" y="3183695"/>
              <a:ext cx="388156" cy="388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3789336" y="3778415"/>
              <a:ext cx="2459064" cy="300530"/>
              <a:chOff x="2298916" y="3925789"/>
              <a:chExt cx="2459064" cy="300530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2965342" y="3926237"/>
                <a:ext cx="1792638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????</a:t>
                </a:r>
                <a:endParaRPr lang="zh-CN" altLang="en-US" dirty="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820692" y="3926237"/>
                <a:ext cx="1208868" cy="299634"/>
              </a:xfrm>
              <a:prstGeom prst="rect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2298916" y="3925789"/>
                <a:ext cx="671593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100</a:t>
                </a:r>
                <a:endParaRPr lang="zh-CN" altLang="en-US" dirty="0"/>
              </a:p>
            </p:txBody>
          </p:sp>
        </p:grpSp>
        <p:cxnSp>
          <p:nvCxnSpPr>
            <p:cNvPr id="26" name="曲线连接符 25"/>
            <p:cNvCxnSpPr>
              <a:endCxn id="29" idx="0"/>
            </p:cNvCxnSpPr>
            <p:nvPr/>
          </p:nvCxnSpPr>
          <p:spPr>
            <a:xfrm>
              <a:off x="2521058" y="2146395"/>
              <a:ext cx="2394488" cy="163246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椭圆 31"/>
          <p:cNvSpPr/>
          <p:nvPr/>
        </p:nvSpPr>
        <p:spPr>
          <a:xfrm>
            <a:off x="426809" y="2873136"/>
            <a:ext cx="619932" cy="3130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26809" y="1984714"/>
            <a:ext cx="619932" cy="3130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5"/>
          <p:cNvSpPr txBox="1">
            <a:spLocks noChangeArrowheads="1"/>
          </p:cNvSpPr>
          <p:nvPr/>
        </p:nvSpPr>
        <p:spPr bwMode="auto">
          <a:xfrm>
            <a:off x="256175" y="142150"/>
            <a:ext cx="9371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rPr>
              <a:t>P</a:t>
            </a:r>
            <a:r>
              <a:rPr lang="en-US" altLang="zh-CN" sz="2400" b="1" dirty="0" smtClean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rPr>
              <a:t>. </a:t>
            </a:r>
            <a:r>
              <a:rPr lang="en-US" altLang="zh-CN" sz="2400" b="1" dirty="0" smtClean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rPr>
              <a:t>1-2</a:t>
            </a:r>
            <a:endParaRPr lang="zh-CN" altLang="en-US" sz="2400" b="1" dirty="0">
              <a:solidFill>
                <a:schemeClr val="accent1"/>
              </a:solidFill>
              <a:latin typeface="Calibri" panose="020F0502020204030204" pitchFamily="34" charset="0"/>
              <a:ea typeface="方正兰亭黑_GBK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14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9" grpId="0"/>
      <p:bldP spid="22" grpId="0"/>
      <p:bldP spid="32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350185" y="603815"/>
            <a:ext cx="683547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14" descr="“github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6" descr="âgithubâçå¾çæç´¢ç»æ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8" descr="âgithubâçå¾çæç´¢ç»æ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07975" y="1182774"/>
            <a:ext cx="4115939" cy="2235103"/>
            <a:chOff x="416033" y="800482"/>
            <a:chExt cx="4115939" cy="223510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839" y="1385257"/>
              <a:ext cx="4034133" cy="1650328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416033" y="800482"/>
              <a:ext cx="22130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+mj-ea"/>
                  <a:ea typeface="+mj-ea"/>
                </a:rPr>
                <a:t>int number;</a:t>
              </a:r>
            </a:p>
            <a:p>
              <a:r>
                <a:rPr lang="en-US" altLang="zh-CN" sz="1600" dirty="0">
                  <a:latin typeface="+mj-ea"/>
                  <a:ea typeface="+mj-ea"/>
                </a:rPr>
                <a:t>i</a:t>
              </a:r>
              <a:r>
                <a:rPr lang="en-US" altLang="zh-CN" sz="1600" dirty="0" smtClean="0">
                  <a:latin typeface="+mj-ea"/>
                  <a:ea typeface="+mj-ea"/>
                </a:rPr>
                <a:t>nt *p;</a:t>
              </a:r>
              <a:endParaRPr lang="zh-CN" altLang="en-US" sz="1600" dirty="0">
                <a:latin typeface="+mj-ea"/>
                <a:ea typeface="+mj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959458" y="1259718"/>
            <a:ext cx="36111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Operations:</a:t>
            </a:r>
          </a:p>
          <a:p>
            <a:r>
              <a:rPr lang="en-US" altLang="zh-CN" dirty="0" smtClean="0">
                <a:latin typeface="+mj-ea"/>
                <a:ea typeface="+mj-ea"/>
              </a:rPr>
              <a:t>   p=&amp;number;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04448" y="1991188"/>
            <a:ext cx="10332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100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018868" y="2423451"/>
            <a:ext cx="36111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Question?</a:t>
            </a:r>
          </a:p>
          <a:p>
            <a:r>
              <a:rPr lang="en-US" altLang="zh-CN" dirty="0" smtClean="0">
                <a:latin typeface="+mj-ea"/>
                <a:ea typeface="+mj-ea"/>
              </a:rPr>
              <a:t>   number, &amp;number, p, &amp;p, *p 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004448" y="2876045"/>
            <a:ext cx="48903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100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21058" y="2141229"/>
            <a:ext cx="3727342" cy="1932550"/>
            <a:chOff x="2521058" y="2146395"/>
            <a:chExt cx="3727342" cy="1932550"/>
          </a:xfrm>
        </p:grpSpPr>
        <p:sp>
          <p:nvSpPr>
            <p:cNvPr id="24" name="AutoShape 8" descr="âbitbucketâçå¾çæç´¢ç»æ"/>
            <p:cNvSpPr>
              <a:spLocks noChangeAspect="1" noChangeArrowheads="1"/>
            </p:cNvSpPr>
            <p:nvPr/>
          </p:nvSpPr>
          <p:spPr bwMode="auto">
            <a:xfrm>
              <a:off x="5811665" y="3183695"/>
              <a:ext cx="388156" cy="388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3789336" y="3778415"/>
              <a:ext cx="2459064" cy="300530"/>
              <a:chOff x="2298916" y="3925789"/>
              <a:chExt cx="2459064" cy="300530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2965342" y="3926237"/>
                <a:ext cx="1792638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????</a:t>
                </a:r>
                <a:endParaRPr lang="zh-CN" altLang="en-US" dirty="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820692" y="3926237"/>
                <a:ext cx="1208868" cy="299634"/>
              </a:xfrm>
              <a:prstGeom prst="rect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2298916" y="3925789"/>
                <a:ext cx="671593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100</a:t>
                </a:r>
                <a:endParaRPr lang="zh-CN" altLang="en-US" dirty="0"/>
              </a:p>
            </p:txBody>
          </p:sp>
        </p:grpSp>
        <p:cxnSp>
          <p:nvCxnSpPr>
            <p:cNvPr id="26" name="曲线连接符 25"/>
            <p:cNvCxnSpPr>
              <a:endCxn id="29" idx="0"/>
            </p:cNvCxnSpPr>
            <p:nvPr/>
          </p:nvCxnSpPr>
          <p:spPr>
            <a:xfrm>
              <a:off x="2521058" y="2146395"/>
              <a:ext cx="2394488" cy="1632468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/>
          <p:cNvSpPr txBox="1"/>
          <p:nvPr/>
        </p:nvSpPr>
        <p:spPr>
          <a:xfrm>
            <a:off x="1976869" y="1991188"/>
            <a:ext cx="10332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7700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852407" y="2141229"/>
            <a:ext cx="831742" cy="7348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426809" y="2873136"/>
            <a:ext cx="619932" cy="3130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426809" y="1984714"/>
            <a:ext cx="619932" cy="3130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5"/>
          <p:cNvSpPr txBox="1">
            <a:spLocks noChangeArrowheads="1"/>
          </p:cNvSpPr>
          <p:nvPr/>
        </p:nvSpPr>
        <p:spPr bwMode="auto">
          <a:xfrm>
            <a:off x="256175" y="142150"/>
            <a:ext cx="9371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rPr>
              <a:t>P</a:t>
            </a:r>
            <a:r>
              <a:rPr lang="en-US" altLang="zh-CN" sz="2400" b="1" dirty="0" smtClean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rPr>
              <a:t>. </a:t>
            </a:r>
            <a:r>
              <a:rPr lang="en-US" altLang="zh-CN" sz="2400" b="1" dirty="0" smtClean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rPr>
              <a:t>1-3</a:t>
            </a:r>
            <a:endParaRPr lang="zh-CN" altLang="en-US" sz="2400" b="1" dirty="0">
              <a:solidFill>
                <a:schemeClr val="accent1"/>
              </a:solidFill>
              <a:latin typeface="Calibri" panose="020F0502020204030204" pitchFamily="34" charset="0"/>
              <a:ea typeface="方正兰亭黑_GBK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73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  <p:bldP spid="22" grpId="1"/>
      <p:bldP spid="32" grpId="0"/>
      <p:bldP spid="40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350185" y="603815"/>
            <a:ext cx="683547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14" descr="“github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6" descr="âgithubâçå¾çæç´¢ç»æ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8" descr="âgithubâçå¾çæç´¢ç»æ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07975" y="1182774"/>
            <a:ext cx="4115939" cy="2235103"/>
            <a:chOff x="416033" y="800482"/>
            <a:chExt cx="4115939" cy="223510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839" y="1385257"/>
              <a:ext cx="4034133" cy="1650328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416033" y="800482"/>
              <a:ext cx="22130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+mj-ea"/>
                  <a:ea typeface="+mj-ea"/>
                </a:rPr>
                <a:t>int number;</a:t>
              </a:r>
            </a:p>
            <a:p>
              <a:r>
                <a:rPr lang="en-US" altLang="zh-CN" sz="1600" dirty="0">
                  <a:latin typeface="+mj-ea"/>
                  <a:ea typeface="+mj-ea"/>
                </a:rPr>
                <a:t>i</a:t>
              </a:r>
              <a:r>
                <a:rPr lang="en-US" altLang="zh-CN" sz="1600" dirty="0" smtClean="0">
                  <a:latin typeface="+mj-ea"/>
                  <a:ea typeface="+mj-ea"/>
                </a:rPr>
                <a:t>nt *p;</a:t>
              </a:r>
              <a:endParaRPr lang="zh-CN" altLang="en-US" sz="1600" dirty="0">
                <a:latin typeface="+mj-ea"/>
                <a:ea typeface="+mj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959458" y="1259718"/>
            <a:ext cx="36111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Operations:</a:t>
            </a:r>
          </a:p>
          <a:p>
            <a:r>
              <a:rPr lang="en-US" altLang="zh-CN" dirty="0" smtClean="0">
                <a:latin typeface="+mj-ea"/>
                <a:ea typeface="+mj-ea"/>
              </a:rPr>
              <a:t>   *p=10;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04448" y="1991188"/>
            <a:ext cx="10332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7700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018868" y="2423451"/>
            <a:ext cx="36111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Question?</a:t>
            </a:r>
          </a:p>
          <a:p>
            <a:r>
              <a:rPr lang="en-US" altLang="zh-CN" dirty="0" smtClean="0">
                <a:latin typeface="+mj-ea"/>
                <a:ea typeface="+mj-ea"/>
              </a:rPr>
              <a:t>   number, &amp;number, p, &amp;p, *p 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004448" y="2876045"/>
            <a:ext cx="48903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100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852407" y="2141229"/>
            <a:ext cx="831742" cy="7348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004447" y="2876045"/>
            <a:ext cx="48903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26809" y="2873136"/>
            <a:ext cx="619932" cy="3130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426809" y="1984714"/>
            <a:ext cx="619932" cy="3130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5"/>
          <p:cNvSpPr txBox="1">
            <a:spLocks noChangeArrowheads="1"/>
          </p:cNvSpPr>
          <p:nvPr/>
        </p:nvSpPr>
        <p:spPr bwMode="auto">
          <a:xfrm>
            <a:off x="256175" y="142150"/>
            <a:ext cx="9371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rPr>
              <a:t>P</a:t>
            </a:r>
            <a:r>
              <a:rPr lang="en-US" altLang="zh-CN" sz="2400" b="1" dirty="0" smtClean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rPr>
              <a:t>. </a:t>
            </a:r>
            <a:r>
              <a:rPr lang="en-US" altLang="zh-CN" sz="2400" b="1" dirty="0" smtClean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rPr>
              <a:t>1-4</a:t>
            </a:r>
            <a:endParaRPr lang="zh-CN" altLang="en-US" sz="2400" b="1" dirty="0">
              <a:solidFill>
                <a:schemeClr val="accent1"/>
              </a:solidFill>
              <a:latin typeface="Calibri" panose="020F0502020204030204" pitchFamily="34" charset="0"/>
              <a:ea typeface="方正兰亭黑_GBK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20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22" grpId="0"/>
      <p:bldP spid="33" grpId="0"/>
      <p:bldP spid="34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350185" y="603815"/>
            <a:ext cx="683547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14" descr="“github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6" descr="âgithubâçå¾çæç´¢ç»æ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8" descr="âgithubâçå¾çæç´¢ç»æ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07975" y="1182774"/>
            <a:ext cx="4115939" cy="2235103"/>
            <a:chOff x="416033" y="800482"/>
            <a:chExt cx="4115939" cy="223510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839" y="1385257"/>
              <a:ext cx="4034133" cy="1650328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416033" y="800482"/>
              <a:ext cx="22130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+mj-ea"/>
                  <a:ea typeface="+mj-ea"/>
                </a:rPr>
                <a:t>int number;</a:t>
              </a:r>
            </a:p>
            <a:p>
              <a:r>
                <a:rPr lang="en-US" altLang="zh-CN" sz="1600" dirty="0">
                  <a:latin typeface="+mj-ea"/>
                  <a:ea typeface="+mj-ea"/>
                </a:rPr>
                <a:t>i</a:t>
              </a:r>
              <a:r>
                <a:rPr lang="en-US" altLang="zh-CN" sz="1600" dirty="0" smtClean="0">
                  <a:latin typeface="+mj-ea"/>
                  <a:ea typeface="+mj-ea"/>
                </a:rPr>
                <a:t>nt *p;</a:t>
              </a:r>
              <a:endParaRPr lang="zh-CN" altLang="en-US" sz="1600" dirty="0">
                <a:latin typeface="+mj-ea"/>
                <a:ea typeface="+mj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959458" y="1259718"/>
            <a:ext cx="36111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Operations:</a:t>
            </a:r>
          </a:p>
          <a:p>
            <a:r>
              <a:rPr lang="en-US" altLang="zh-CN" dirty="0" smtClean="0">
                <a:latin typeface="+mj-ea"/>
                <a:ea typeface="+mj-ea"/>
              </a:rPr>
              <a:t>   number = &amp;p;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04448" y="1991188"/>
            <a:ext cx="10332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7700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018868" y="2423451"/>
            <a:ext cx="36111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Question?</a:t>
            </a:r>
          </a:p>
          <a:p>
            <a:r>
              <a:rPr lang="en-US" altLang="zh-CN" dirty="0" smtClean="0">
                <a:latin typeface="+mj-ea"/>
                <a:ea typeface="+mj-ea"/>
              </a:rPr>
              <a:t>   number, &amp;number, p, &amp;p, *p 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004448" y="2876045"/>
            <a:ext cx="48903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852407" y="2141229"/>
            <a:ext cx="831742" cy="7348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983784" y="2876045"/>
            <a:ext cx="6681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3478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26809" y="2873136"/>
            <a:ext cx="619932" cy="3130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26809" y="1984714"/>
            <a:ext cx="619932" cy="3130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5"/>
          <p:cNvSpPr txBox="1">
            <a:spLocks noChangeArrowheads="1"/>
          </p:cNvSpPr>
          <p:nvPr/>
        </p:nvSpPr>
        <p:spPr bwMode="auto">
          <a:xfrm>
            <a:off x="256175" y="142150"/>
            <a:ext cx="9371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rPr>
              <a:t>P</a:t>
            </a:r>
            <a:r>
              <a:rPr lang="en-US" altLang="zh-CN" sz="2400" b="1" dirty="0" smtClean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rPr>
              <a:t>. </a:t>
            </a:r>
            <a:r>
              <a:rPr lang="en-US" altLang="zh-CN" sz="2400" b="1" dirty="0" smtClean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rPr>
              <a:t>1-5</a:t>
            </a:r>
            <a:endParaRPr lang="zh-CN" altLang="en-US" sz="2400" b="1" dirty="0">
              <a:solidFill>
                <a:schemeClr val="accent1"/>
              </a:solidFill>
              <a:latin typeface="Calibri" panose="020F0502020204030204" pitchFamily="34" charset="0"/>
              <a:ea typeface="方正兰亭黑_GBK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60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22" grpId="0"/>
      <p:bldP spid="16" grpId="0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350185" y="603815"/>
            <a:ext cx="683547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14" descr="“github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6" descr="âgithubâçå¾çæç´¢ç»æ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8" descr="âgithubâçå¾çæç´¢ç»æ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07975" y="1182774"/>
            <a:ext cx="4115939" cy="2235103"/>
            <a:chOff x="416033" y="800482"/>
            <a:chExt cx="4115939" cy="223510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839" y="1385257"/>
              <a:ext cx="4034133" cy="1650328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416033" y="800482"/>
              <a:ext cx="22130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+mj-ea"/>
                  <a:ea typeface="+mj-ea"/>
                </a:rPr>
                <a:t>int number;</a:t>
              </a:r>
            </a:p>
            <a:p>
              <a:r>
                <a:rPr lang="en-US" altLang="zh-CN" sz="1600" dirty="0">
                  <a:latin typeface="+mj-ea"/>
                  <a:ea typeface="+mj-ea"/>
                </a:rPr>
                <a:t>i</a:t>
              </a:r>
              <a:r>
                <a:rPr lang="en-US" altLang="zh-CN" sz="1600" dirty="0" smtClean="0">
                  <a:latin typeface="+mj-ea"/>
                  <a:ea typeface="+mj-ea"/>
                </a:rPr>
                <a:t>nt *p;</a:t>
              </a:r>
              <a:endParaRPr lang="zh-CN" altLang="en-US" sz="1600" dirty="0">
                <a:latin typeface="+mj-ea"/>
                <a:ea typeface="+mj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959458" y="1259718"/>
            <a:ext cx="36111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Operations:</a:t>
            </a:r>
          </a:p>
          <a:p>
            <a:r>
              <a:rPr lang="en-US" altLang="zh-CN" dirty="0" smtClean="0">
                <a:latin typeface="+mj-ea"/>
                <a:ea typeface="+mj-ea"/>
              </a:rPr>
              <a:t>   p = &amp;p;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04448" y="1991188"/>
            <a:ext cx="10332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7700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018868" y="2423451"/>
            <a:ext cx="36111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Question?</a:t>
            </a:r>
          </a:p>
          <a:p>
            <a:r>
              <a:rPr lang="en-US" altLang="zh-CN" dirty="0" smtClean="0">
                <a:latin typeface="+mj-ea"/>
                <a:ea typeface="+mj-ea"/>
              </a:rPr>
              <a:t>   number, &amp;number, p, &amp;p, *p 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004448" y="2876045"/>
            <a:ext cx="6302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3478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852407" y="2141229"/>
            <a:ext cx="831742" cy="7348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004448" y="1984714"/>
            <a:ext cx="10332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3478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26809" y="2873136"/>
            <a:ext cx="619932" cy="3130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426809" y="1984714"/>
            <a:ext cx="619932" cy="3130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816244" y="1653153"/>
            <a:ext cx="1012556" cy="464949"/>
          </a:xfrm>
          <a:custGeom>
            <a:avLst/>
            <a:gdLst>
              <a:gd name="connsiteX0" fmla="*/ 1012556 w 1012556"/>
              <a:gd name="connsiteY0" fmla="*/ 464949 h 464949"/>
              <a:gd name="connsiteX1" fmla="*/ 991892 w 1012556"/>
              <a:gd name="connsiteY1" fmla="*/ 433952 h 464949"/>
              <a:gd name="connsiteX2" fmla="*/ 986725 w 1012556"/>
              <a:gd name="connsiteY2" fmla="*/ 418454 h 464949"/>
              <a:gd name="connsiteX3" fmla="*/ 976393 w 1012556"/>
              <a:gd name="connsiteY3" fmla="*/ 377125 h 464949"/>
              <a:gd name="connsiteX4" fmla="*/ 966061 w 1012556"/>
              <a:gd name="connsiteY4" fmla="*/ 335796 h 464949"/>
              <a:gd name="connsiteX5" fmla="*/ 950563 w 1012556"/>
              <a:gd name="connsiteY5" fmla="*/ 289301 h 464949"/>
              <a:gd name="connsiteX6" fmla="*/ 945397 w 1012556"/>
              <a:gd name="connsiteY6" fmla="*/ 263471 h 464949"/>
              <a:gd name="connsiteX7" fmla="*/ 924732 w 1012556"/>
              <a:gd name="connsiteY7" fmla="*/ 222142 h 464949"/>
              <a:gd name="connsiteX8" fmla="*/ 914400 w 1012556"/>
              <a:gd name="connsiteY8" fmla="*/ 191145 h 464949"/>
              <a:gd name="connsiteX9" fmla="*/ 883403 w 1012556"/>
              <a:gd name="connsiteY9" fmla="*/ 139484 h 464949"/>
              <a:gd name="connsiteX10" fmla="*/ 857573 w 1012556"/>
              <a:gd name="connsiteY10" fmla="*/ 108488 h 464949"/>
              <a:gd name="connsiteX11" fmla="*/ 842075 w 1012556"/>
              <a:gd name="connsiteY11" fmla="*/ 98155 h 464949"/>
              <a:gd name="connsiteX12" fmla="*/ 821410 w 1012556"/>
              <a:gd name="connsiteY12" fmla="*/ 82657 h 464949"/>
              <a:gd name="connsiteX13" fmla="*/ 780081 w 1012556"/>
              <a:gd name="connsiteY13" fmla="*/ 56827 h 464949"/>
              <a:gd name="connsiteX14" fmla="*/ 749085 w 1012556"/>
              <a:gd name="connsiteY14" fmla="*/ 46494 h 464949"/>
              <a:gd name="connsiteX15" fmla="*/ 712922 w 1012556"/>
              <a:gd name="connsiteY15" fmla="*/ 25830 h 464949"/>
              <a:gd name="connsiteX16" fmla="*/ 681925 w 1012556"/>
              <a:gd name="connsiteY16" fmla="*/ 20664 h 464949"/>
              <a:gd name="connsiteX17" fmla="*/ 640597 w 1012556"/>
              <a:gd name="connsiteY17" fmla="*/ 10332 h 464949"/>
              <a:gd name="connsiteX18" fmla="*/ 480448 w 1012556"/>
              <a:gd name="connsiteY18" fmla="*/ 0 h 464949"/>
              <a:gd name="connsiteX19" fmla="*/ 330631 w 1012556"/>
              <a:gd name="connsiteY19" fmla="*/ 5166 h 464949"/>
              <a:gd name="connsiteX20" fmla="*/ 320298 w 1012556"/>
              <a:gd name="connsiteY20" fmla="*/ 15498 h 464949"/>
              <a:gd name="connsiteX21" fmla="*/ 299634 w 1012556"/>
              <a:gd name="connsiteY21" fmla="*/ 20664 h 464949"/>
              <a:gd name="connsiteX22" fmla="*/ 284136 w 1012556"/>
              <a:gd name="connsiteY22" fmla="*/ 25830 h 464949"/>
              <a:gd name="connsiteX23" fmla="*/ 268637 w 1012556"/>
              <a:gd name="connsiteY23" fmla="*/ 36162 h 464949"/>
              <a:gd name="connsiteX24" fmla="*/ 247973 w 1012556"/>
              <a:gd name="connsiteY24" fmla="*/ 41328 h 464949"/>
              <a:gd name="connsiteX25" fmla="*/ 232475 w 1012556"/>
              <a:gd name="connsiteY25" fmla="*/ 46494 h 464949"/>
              <a:gd name="connsiteX26" fmla="*/ 191146 w 1012556"/>
              <a:gd name="connsiteY26" fmla="*/ 72325 h 464949"/>
              <a:gd name="connsiteX27" fmla="*/ 175648 w 1012556"/>
              <a:gd name="connsiteY27" fmla="*/ 77491 h 464949"/>
              <a:gd name="connsiteX28" fmla="*/ 134319 w 1012556"/>
              <a:gd name="connsiteY28" fmla="*/ 108488 h 464949"/>
              <a:gd name="connsiteX29" fmla="*/ 118820 w 1012556"/>
              <a:gd name="connsiteY29" fmla="*/ 118820 h 464949"/>
              <a:gd name="connsiteX30" fmla="*/ 82658 w 1012556"/>
              <a:gd name="connsiteY30" fmla="*/ 139484 h 464949"/>
              <a:gd name="connsiteX31" fmla="*/ 51661 w 1012556"/>
              <a:gd name="connsiteY31" fmla="*/ 175647 h 464949"/>
              <a:gd name="connsiteX32" fmla="*/ 41329 w 1012556"/>
              <a:gd name="connsiteY32" fmla="*/ 196311 h 464949"/>
              <a:gd name="connsiteX33" fmla="*/ 30997 w 1012556"/>
              <a:gd name="connsiteY33" fmla="*/ 211810 h 464949"/>
              <a:gd name="connsiteX34" fmla="*/ 15498 w 1012556"/>
              <a:gd name="connsiteY34" fmla="*/ 237640 h 464949"/>
              <a:gd name="connsiteX35" fmla="*/ 5166 w 1012556"/>
              <a:gd name="connsiteY35" fmla="*/ 268637 h 464949"/>
              <a:gd name="connsiteX36" fmla="*/ 0 w 1012556"/>
              <a:gd name="connsiteY36" fmla="*/ 284135 h 464949"/>
              <a:gd name="connsiteX37" fmla="*/ 0 w 1012556"/>
              <a:gd name="connsiteY37" fmla="*/ 304800 h 464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12556" h="464949">
                <a:moveTo>
                  <a:pt x="1012556" y="464949"/>
                </a:moveTo>
                <a:cubicBezTo>
                  <a:pt x="1005668" y="454617"/>
                  <a:pt x="997923" y="444807"/>
                  <a:pt x="991892" y="433952"/>
                </a:cubicBezTo>
                <a:cubicBezTo>
                  <a:pt x="989247" y="429192"/>
                  <a:pt x="988158" y="423708"/>
                  <a:pt x="986725" y="418454"/>
                </a:cubicBezTo>
                <a:cubicBezTo>
                  <a:pt x="982988" y="404754"/>
                  <a:pt x="979837" y="390901"/>
                  <a:pt x="976393" y="377125"/>
                </a:cubicBezTo>
                <a:cubicBezTo>
                  <a:pt x="972949" y="363349"/>
                  <a:pt x="970551" y="349268"/>
                  <a:pt x="966061" y="335796"/>
                </a:cubicBezTo>
                <a:cubicBezTo>
                  <a:pt x="960895" y="320298"/>
                  <a:pt x="953767" y="305320"/>
                  <a:pt x="950563" y="289301"/>
                </a:cubicBezTo>
                <a:cubicBezTo>
                  <a:pt x="948841" y="280691"/>
                  <a:pt x="947920" y="271881"/>
                  <a:pt x="945397" y="263471"/>
                </a:cubicBezTo>
                <a:cubicBezTo>
                  <a:pt x="926475" y="200400"/>
                  <a:pt x="944415" y="266429"/>
                  <a:pt x="924732" y="222142"/>
                </a:cubicBezTo>
                <a:cubicBezTo>
                  <a:pt x="920309" y="212189"/>
                  <a:pt x="920004" y="200484"/>
                  <a:pt x="914400" y="191145"/>
                </a:cubicBezTo>
                <a:cubicBezTo>
                  <a:pt x="904068" y="173925"/>
                  <a:pt x="893928" y="156587"/>
                  <a:pt x="883403" y="139484"/>
                </a:cubicBezTo>
                <a:cubicBezTo>
                  <a:pt x="874847" y="125581"/>
                  <a:pt x="870602" y="119346"/>
                  <a:pt x="857573" y="108488"/>
                </a:cubicBezTo>
                <a:cubicBezTo>
                  <a:pt x="852803" y="104513"/>
                  <a:pt x="847127" y="101764"/>
                  <a:pt x="842075" y="98155"/>
                </a:cubicBezTo>
                <a:cubicBezTo>
                  <a:pt x="835069" y="93150"/>
                  <a:pt x="828417" y="87662"/>
                  <a:pt x="821410" y="82657"/>
                </a:cubicBezTo>
                <a:cubicBezTo>
                  <a:pt x="812716" y="76447"/>
                  <a:pt x="786721" y="59845"/>
                  <a:pt x="780081" y="56827"/>
                </a:cubicBezTo>
                <a:cubicBezTo>
                  <a:pt x="770166" y="52320"/>
                  <a:pt x="758147" y="52535"/>
                  <a:pt x="749085" y="46494"/>
                </a:cubicBezTo>
                <a:cubicBezTo>
                  <a:pt x="738707" y="39576"/>
                  <a:pt x="724841" y="29405"/>
                  <a:pt x="712922" y="25830"/>
                </a:cubicBezTo>
                <a:cubicBezTo>
                  <a:pt x="702889" y="22820"/>
                  <a:pt x="692167" y="22859"/>
                  <a:pt x="681925" y="20664"/>
                </a:cubicBezTo>
                <a:cubicBezTo>
                  <a:pt x="668040" y="17689"/>
                  <a:pt x="654768" y="11246"/>
                  <a:pt x="640597" y="10332"/>
                </a:cubicBezTo>
                <a:lnTo>
                  <a:pt x="480448" y="0"/>
                </a:lnTo>
                <a:cubicBezTo>
                  <a:pt x="430509" y="1722"/>
                  <a:pt x="380367" y="353"/>
                  <a:pt x="330631" y="5166"/>
                </a:cubicBezTo>
                <a:cubicBezTo>
                  <a:pt x="325783" y="5635"/>
                  <a:pt x="324655" y="13320"/>
                  <a:pt x="320298" y="15498"/>
                </a:cubicBezTo>
                <a:cubicBezTo>
                  <a:pt x="313948" y="18673"/>
                  <a:pt x="306461" y="18713"/>
                  <a:pt x="299634" y="20664"/>
                </a:cubicBezTo>
                <a:cubicBezTo>
                  <a:pt x="294398" y="22160"/>
                  <a:pt x="289007" y="23395"/>
                  <a:pt x="284136" y="25830"/>
                </a:cubicBezTo>
                <a:cubicBezTo>
                  <a:pt x="278582" y="28607"/>
                  <a:pt x="274344" y="33716"/>
                  <a:pt x="268637" y="36162"/>
                </a:cubicBezTo>
                <a:cubicBezTo>
                  <a:pt x="262111" y="38959"/>
                  <a:pt x="254800" y="39377"/>
                  <a:pt x="247973" y="41328"/>
                </a:cubicBezTo>
                <a:cubicBezTo>
                  <a:pt x="242737" y="42824"/>
                  <a:pt x="237641" y="44772"/>
                  <a:pt x="232475" y="46494"/>
                </a:cubicBezTo>
                <a:cubicBezTo>
                  <a:pt x="220179" y="54691"/>
                  <a:pt x="203610" y="66093"/>
                  <a:pt x="191146" y="72325"/>
                </a:cubicBezTo>
                <a:cubicBezTo>
                  <a:pt x="186275" y="74760"/>
                  <a:pt x="180814" y="75769"/>
                  <a:pt x="175648" y="77491"/>
                </a:cubicBezTo>
                <a:cubicBezTo>
                  <a:pt x="156535" y="96602"/>
                  <a:pt x="169365" y="85124"/>
                  <a:pt x="134319" y="108488"/>
                </a:cubicBezTo>
                <a:cubicBezTo>
                  <a:pt x="129153" y="111932"/>
                  <a:pt x="124374" y="116043"/>
                  <a:pt x="118820" y="118820"/>
                </a:cubicBezTo>
                <a:cubicBezTo>
                  <a:pt x="107094" y="124683"/>
                  <a:pt x="92881" y="130722"/>
                  <a:pt x="82658" y="139484"/>
                </a:cubicBezTo>
                <a:cubicBezTo>
                  <a:pt x="68525" y="151598"/>
                  <a:pt x="60436" y="160291"/>
                  <a:pt x="51661" y="175647"/>
                </a:cubicBezTo>
                <a:cubicBezTo>
                  <a:pt x="47840" y="182333"/>
                  <a:pt x="45150" y="189625"/>
                  <a:pt x="41329" y="196311"/>
                </a:cubicBezTo>
                <a:cubicBezTo>
                  <a:pt x="38249" y="201702"/>
                  <a:pt x="33774" y="206256"/>
                  <a:pt x="30997" y="211810"/>
                </a:cubicBezTo>
                <a:cubicBezTo>
                  <a:pt x="17586" y="238633"/>
                  <a:pt x="35679" y="217461"/>
                  <a:pt x="15498" y="237640"/>
                </a:cubicBezTo>
                <a:lnTo>
                  <a:pt x="5166" y="268637"/>
                </a:lnTo>
                <a:cubicBezTo>
                  <a:pt x="3444" y="273803"/>
                  <a:pt x="0" y="278690"/>
                  <a:pt x="0" y="284135"/>
                </a:cubicBezTo>
                <a:lnTo>
                  <a:pt x="0" y="30480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5"/>
          <p:cNvSpPr txBox="1">
            <a:spLocks noChangeArrowheads="1"/>
          </p:cNvSpPr>
          <p:nvPr/>
        </p:nvSpPr>
        <p:spPr bwMode="auto">
          <a:xfrm>
            <a:off x="256175" y="142150"/>
            <a:ext cx="9371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rPr>
              <a:t>P</a:t>
            </a:r>
            <a:r>
              <a:rPr lang="en-US" altLang="zh-CN" sz="2400" b="1" dirty="0" smtClean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rPr>
              <a:t>. </a:t>
            </a:r>
            <a:r>
              <a:rPr lang="en-US" altLang="zh-CN" sz="2400" b="1" dirty="0" smtClean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rPr>
              <a:t>1-6</a:t>
            </a:r>
            <a:endParaRPr lang="zh-CN" altLang="en-US" sz="2400" b="1" dirty="0">
              <a:solidFill>
                <a:schemeClr val="accent1"/>
              </a:solidFill>
              <a:latin typeface="Calibri" panose="020F0502020204030204" pitchFamily="34" charset="0"/>
              <a:ea typeface="方正兰亭黑_GBK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82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  <p:bldP spid="22" grpId="1"/>
      <p:bldP spid="17" grpId="0"/>
      <p:bldP spid="27" grpId="0" animBg="1"/>
      <p:bldP spid="29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350185" y="603815"/>
            <a:ext cx="683547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14" descr="“github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6" descr="âgithubâçå¾çæç´¢ç»æ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8" descr="âgithubâçå¾çæç´¢ç»æ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738030"/>
            <a:ext cx="4178507" cy="34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481" y="738028"/>
            <a:ext cx="4472678" cy="4018822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4080781" y="2362770"/>
            <a:ext cx="8917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5, 15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080781" y="1863260"/>
            <a:ext cx="8917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5, 15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080781" y="2843101"/>
            <a:ext cx="8917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5, 15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080781" y="3347073"/>
            <a:ext cx="8917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200, 200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712338" y="2111366"/>
            <a:ext cx="118601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-100, -100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006592" y="2595490"/>
            <a:ext cx="5609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5, 15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398556" y="2590745"/>
            <a:ext cx="14650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|| 100, 100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153826" y="3088851"/>
            <a:ext cx="5609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5, 15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545790" y="3084106"/>
            <a:ext cx="14650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|| 200, 200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9" name="文本框 5"/>
          <p:cNvSpPr txBox="1">
            <a:spLocks noChangeArrowheads="1"/>
          </p:cNvSpPr>
          <p:nvPr/>
        </p:nvSpPr>
        <p:spPr bwMode="auto">
          <a:xfrm>
            <a:off x="256175" y="142150"/>
            <a:ext cx="7098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rPr>
              <a:t>P</a:t>
            </a:r>
            <a:r>
              <a:rPr lang="en-US" altLang="zh-CN" sz="2400" b="1" dirty="0" smtClean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rPr>
              <a:t>. </a:t>
            </a:r>
            <a:r>
              <a:rPr lang="en-US" altLang="zh-CN" sz="2400" b="1" dirty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rPr>
              <a:t>2</a:t>
            </a:r>
            <a:endParaRPr lang="zh-CN" altLang="en-US" sz="2400" b="1" dirty="0">
              <a:solidFill>
                <a:schemeClr val="accent1"/>
              </a:solidFill>
              <a:latin typeface="Calibri" panose="020F0502020204030204" pitchFamily="34" charset="0"/>
              <a:ea typeface="方正兰亭黑_GBK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40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6" grpId="0"/>
      <p:bldP spid="31" grpId="0"/>
      <p:bldP spid="32" grpId="0"/>
      <p:bldP spid="33" grpId="0"/>
      <p:bldP spid="36" grpId="0"/>
      <p:bldP spid="37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350185" y="603815"/>
            <a:ext cx="683547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14" descr="“github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6" descr="âgithubâçå¾çæç´¢ç»æ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8" descr="âgithubâçå¾çæç´¢ç»æ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6174" y="774403"/>
            <a:ext cx="79475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+mj-ea"/>
                <a:ea typeface="+mj-ea"/>
              </a:rPr>
              <a:t>Write a function </a:t>
            </a:r>
            <a:r>
              <a:rPr lang="en-US" altLang="zh-CN" sz="1200" b="1" dirty="0">
                <a:latin typeface="+mj-ea"/>
                <a:ea typeface="+mj-ea"/>
              </a:rPr>
              <a:t>groupDigits() </a:t>
            </a:r>
            <a:r>
              <a:rPr lang="en-US" altLang="zh-CN" sz="1200" dirty="0">
                <a:latin typeface="+mj-ea"/>
                <a:ea typeface="+mj-ea"/>
              </a:rPr>
              <a:t>which extracts the digits, that are less than 5 from the </a:t>
            </a:r>
            <a:r>
              <a:rPr lang="en-US" altLang="zh-CN" sz="1200" dirty="0" smtClean="0">
                <a:latin typeface="+mj-ea"/>
                <a:ea typeface="+mj-ea"/>
              </a:rPr>
              <a:t>non‐negative number </a:t>
            </a:r>
            <a:r>
              <a:rPr lang="en-US" altLang="zh-CN" sz="1200" dirty="0">
                <a:latin typeface="+mj-ea"/>
                <a:ea typeface="+mj-ea"/>
              </a:rPr>
              <a:t>n, and combines the digits sequentially into a new number. If there is no digit that is less than</a:t>
            </a:r>
          </a:p>
          <a:p>
            <a:r>
              <a:rPr lang="en-US" altLang="zh-CN" sz="1200" dirty="0">
                <a:latin typeface="+mj-ea"/>
                <a:ea typeface="+mj-ea"/>
              </a:rPr>
              <a:t>5, the new number will be set as –1. The new number is then returned to the calling method. For</a:t>
            </a:r>
          </a:p>
          <a:p>
            <a:r>
              <a:rPr lang="en-US" altLang="zh-CN" sz="1200" dirty="0">
                <a:latin typeface="+mj-ea"/>
                <a:ea typeface="+mj-ea"/>
              </a:rPr>
              <a:t>example, if n = 123456, then the value 1234; and if n = 567, then –1 is returned. Write the function in</a:t>
            </a:r>
          </a:p>
          <a:p>
            <a:r>
              <a:rPr lang="en-US" altLang="zh-CN" sz="1200" dirty="0">
                <a:latin typeface="+mj-ea"/>
                <a:ea typeface="+mj-ea"/>
              </a:rPr>
              <a:t>two versions: function groupDigits1() returns the result, while groupDigits2() passes the result back</a:t>
            </a:r>
          </a:p>
          <a:p>
            <a:r>
              <a:rPr lang="en-US" altLang="zh-CN" sz="1200" dirty="0">
                <a:latin typeface="+mj-ea"/>
                <a:ea typeface="+mj-ea"/>
              </a:rPr>
              <a:t>through the second parameter, </a:t>
            </a:r>
            <a:r>
              <a:rPr lang="en-US" altLang="zh-CN" sz="1200" dirty="0" err="1">
                <a:latin typeface="+mj-ea"/>
                <a:ea typeface="+mj-ea"/>
              </a:rPr>
              <a:t>nd</a:t>
            </a:r>
            <a:r>
              <a:rPr lang="en-US" altLang="zh-CN" sz="1200" dirty="0">
                <a:latin typeface="+mj-ea"/>
                <a:ea typeface="+mj-ea"/>
              </a:rPr>
              <a:t>. You should not use arrays in this problem. The function prototypes</a:t>
            </a:r>
          </a:p>
          <a:p>
            <a:r>
              <a:rPr lang="en-US" altLang="zh-CN" sz="1200" dirty="0">
                <a:latin typeface="+mj-ea"/>
                <a:ea typeface="+mj-ea"/>
              </a:rPr>
              <a:t>are given as follows:</a:t>
            </a:r>
            <a:endParaRPr lang="zh-CN" altLang="en-US" sz="1200" dirty="0"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2531362"/>
            <a:ext cx="4314825" cy="714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444" y="2483939"/>
            <a:ext cx="3568807" cy="2226173"/>
          </a:xfrm>
          <a:prstGeom prst="rect">
            <a:avLst/>
          </a:prstGeom>
        </p:spPr>
      </p:pic>
      <p:sp>
        <p:nvSpPr>
          <p:cNvPr id="22" name="文本框 5"/>
          <p:cNvSpPr txBox="1">
            <a:spLocks noChangeArrowheads="1"/>
          </p:cNvSpPr>
          <p:nvPr/>
        </p:nvSpPr>
        <p:spPr bwMode="auto">
          <a:xfrm>
            <a:off x="256175" y="142150"/>
            <a:ext cx="7098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rPr>
              <a:t>P</a:t>
            </a:r>
            <a:r>
              <a:rPr lang="en-US" altLang="zh-CN" sz="2400" b="1" dirty="0" smtClean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rPr>
              <a:t>. 3</a:t>
            </a:r>
            <a:endParaRPr lang="zh-CN" altLang="en-US" sz="2400" b="1" dirty="0">
              <a:solidFill>
                <a:schemeClr val="accent1"/>
              </a:solidFill>
              <a:latin typeface="Calibri" panose="020F0502020204030204" pitchFamily="34" charset="0"/>
              <a:ea typeface="方正兰亭黑_GBK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84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简约质感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常用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蓝色沉稳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E79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1">
      <a:majorFont>
        <a:latin typeface="Calibri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5720</TotalTime>
  <Words>457</Words>
  <Application>Microsoft Office PowerPoint</Application>
  <PresentationFormat>全屏显示(16:9)</PresentationFormat>
  <Paragraphs>103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方正兰亭黑_GBK</vt:lpstr>
      <vt:lpstr>宋体</vt:lpstr>
      <vt:lpstr>微软雅黑</vt:lpstr>
      <vt:lpstr>微软雅黑 Light</vt:lpstr>
      <vt:lpstr>Arial</vt:lpstr>
      <vt:lpstr>Calibri</vt:lpstr>
      <vt:lpstr>Calibri Light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张业迪</cp:lastModifiedBy>
  <cp:revision>1620</cp:revision>
  <dcterms:created xsi:type="dcterms:W3CDTF">2016-04-24T15:52:00Z</dcterms:created>
  <dcterms:modified xsi:type="dcterms:W3CDTF">2018-10-14T08:06:40Z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