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4"/>
  </p:notesMasterIdLst>
  <p:handoutMasterIdLst>
    <p:handoutMasterId r:id="rId15"/>
  </p:handoutMasterIdLst>
  <p:sldIdLst>
    <p:sldId id="361" r:id="rId3"/>
    <p:sldId id="509" r:id="rId4"/>
    <p:sldId id="518" r:id="rId5"/>
    <p:sldId id="514" r:id="rId6"/>
    <p:sldId id="515" r:id="rId7"/>
    <p:sldId id="510" r:id="rId8"/>
    <p:sldId id="513" r:id="rId9"/>
    <p:sldId id="511" r:id="rId10"/>
    <p:sldId id="517" r:id="rId11"/>
    <p:sldId id="512" r:id="rId12"/>
    <p:sldId id="516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6E"/>
    <a:srgbClr val="E0E0E0"/>
    <a:srgbClr val="EFEFEF"/>
    <a:srgbClr val="2E4864"/>
    <a:srgbClr val="10327B"/>
    <a:srgbClr val="000000"/>
    <a:srgbClr val="FAFAFA"/>
    <a:srgbClr val="FDFDFD"/>
    <a:srgbClr val="838E63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8793" autoAdjust="0"/>
  </p:normalViewPr>
  <p:slideViewPr>
    <p:cSldViewPr snapToGrid="0" showGuides="1">
      <p:cViewPr varScale="1">
        <p:scale>
          <a:sx n="103" d="100"/>
          <a:sy n="103" d="100"/>
        </p:scale>
        <p:origin x="1123" y="72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7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9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3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8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5"/>
          <p:cNvSpPr txBox="1">
            <a:spLocks noChangeArrowheads="1"/>
          </p:cNvSpPr>
          <p:nvPr/>
        </p:nvSpPr>
        <p:spPr bwMode="auto">
          <a:xfrm>
            <a:off x="129816" y="2009273"/>
            <a:ext cx="9025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Tutorial 3</a:t>
            </a:r>
            <a:endParaRPr lang="zh-CN" altLang="en-US" sz="40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0185" y="2275373"/>
            <a:ext cx="868545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27506E"/>
                </a:solidFill>
                <a:latin typeface="+mj-ea"/>
                <a:ea typeface="+mj-ea"/>
              </a:rPr>
              <a:t>静态</a:t>
            </a:r>
            <a:r>
              <a:rPr lang="zh-CN" altLang="en-US" sz="1800" b="1" dirty="0" smtClean="0">
                <a:solidFill>
                  <a:srgbClr val="27506E"/>
                </a:solidFill>
                <a:latin typeface="+mj-ea"/>
                <a:ea typeface="+mj-ea"/>
              </a:rPr>
              <a:t>全局变量</a:t>
            </a:r>
            <a:r>
              <a:rPr lang="en-US" altLang="zh-CN" sz="1800" b="1" dirty="0" smtClean="0">
                <a:solidFill>
                  <a:srgbClr val="27506E"/>
                </a:solidFill>
                <a:latin typeface="+mj-ea"/>
                <a:ea typeface="+mj-ea"/>
              </a:rPr>
              <a:t>static </a:t>
            </a:r>
            <a:r>
              <a:rPr lang="zh-CN" altLang="en-US" sz="1800" dirty="0" smtClean="0">
                <a:solidFill>
                  <a:srgbClr val="27506E"/>
                </a:solidFill>
                <a:latin typeface="+mj-ea"/>
                <a:ea typeface="+mj-ea"/>
              </a:rPr>
              <a:t>和 </a:t>
            </a:r>
            <a:r>
              <a:rPr lang="zh-CN" altLang="en-US" sz="1800" b="1" dirty="0" smtClean="0">
                <a:solidFill>
                  <a:srgbClr val="27506E"/>
                </a:solidFill>
                <a:latin typeface="+mj-ea"/>
                <a:ea typeface="+mj-ea"/>
              </a:rPr>
              <a:t>非</a:t>
            </a:r>
            <a:r>
              <a:rPr lang="zh-CN" altLang="en-US" sz="1800" b="1" dirty="0">
                <a:solidFill>
                  <a:srgbClr val="27506E"/>
                </a:solidFill>
                <a:latin typeface="+mj-ea"/>
                <a:ea typeface="+mj-ea"/>
              </a:rPr>
              <a:t>静态</a:t>
            </a:r>
            <a:r>
              <a:rPr lang="zh-CN" altLang="en-US" sz="1800" b="1" dirty="0" smtClean="0">
                <a:solidFill>
                  <a:srgbClr val="27506E"/>
                </a:solidFill>
                <a:latin typeface="+mj-ea"/>
                <a:ea typeface="+mj-ea"/>
              </a:rPr>
              <a:t>全局变量 </a:t>
            </a:r>
            <a:r>
              <a:rPr lang="zh-CN" altLang="en-US" sz="1800" dirty="0" smtClean="0">
                <a:solidFill>
                  <a:srgbClr val="27506E"/>
                </a:solidFill>
                <a:latin typeface="+mj-ea"/>
                <a:ea typeface="+mj-ea"/>
              </a:rPr>
              <a:t>的区别</a:t>
            </a:r>
            <a:r>
              <a:rPr lang="zh-CN" altLang="en-US" sz="1800" b="1" dirty="0" smtClean="0">
                <a:solidFill>
                  <a:srgbClr val="27506E"/>
                </a:solidFill>
                <a:latin typeface="+mj-ea"/>
                <a:ea typeface="+mj-ea"/>
              </a:rPr>
              <a:t>：</a:t>
            </a:r>
            <a:endParaRPr lang="en-US" altLang="zh-CN" sz="1800" b="1" dirty="0" smtClean="0">
              <a:solidFill>
                <a:srgbClr val="27506E"/>
              </a:solidFill>
              <a:latin typeface="+mj-ea"/>
              <a:ea typeface="+mj-ea"/>
            </a:endParaRPr>
          </a:p>
          <a:p>
            <a:endParaRPr lang="en-US" altLang="zh-CN" sz="1800" b="1" dirty="0" smtClean="0">
              <a:solidFill>
                <a:srgbClr val="27506E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      </a:t>
            </a:r>
            <a:r>
              <a:rPr lang="zh-CN" altLang="en-US" sz="1600" dirty="0" smtClean="0">
                <a:solidFill>
                  <a:srgbClr val="27506E"/>
                </a:solidFill>
                <a:latin typeface="+mn-ea"/>
              </a:rPr>
              <a:t>若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源程序有几个源文件构成, 那么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非静态全局变量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的作用域为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整个源程序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, 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静态全局变量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的作用域为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其所在的源文件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. </a:t>
            </a:r>
            <a:endParaRPr lang="en-US" altLang="zh-CN" sz="1600" dirty="0" smtClean="0">
              <a:solidFill>
                <a:srgbClr val="27506E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27506E"/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rgbClr val="27506E"/>
                </a:solidFill>
                <a:latin typeface="+mn-ea"/>
              </a:rPr>
              <a:t>       </a:t>
            </a:r>
            <a:r>
              <a:rPr lang="zh-CN" altLang="en-US" sz="1600" dirty="0" smtClean="0">
                <a:solidFill>
                  <a:srgbClr val="27506E"/>
                </a:solidFill>
                <a:latin typeface="+mn-ea"/>
              </a:rPr>
              <a:t>若要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在其他源文件中用到在本源文件中定义的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非静态全局变量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, 需要在其他源文件中用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extern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对该</a:t>
            </a:r>
            <a:r>
              <a:rPr lang="zh-CN" altLang="en-US" sz="1600" dirty="0" smtClean="0">
                <a:solidFill>
                  <a:srgbClr val="27506E"/>
                </a:solidFill>
                <a:latin typeface="+mn-ea"/>
              </a:rPr>
              <a:t>全局变量做声明。一般的做法是, 在本源文件的头文件中用extern做声明, 其他文件include该头文件。</a:t>
            </a:r>
            <a:endParaRPr lang="zh-CN" altLang="en-US" sz="1600" dirty="0">
              <a:solidFill>
                <a:srgbClr val="27506E"/>
              </a:solidFill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0185" y="142150"/>
            <a:ext cx="8453112" cy="461665"/>
            <a:chOff x="350185" y="142150"/>
            <a:chExt cx="8453112" cy="461665"/>
          </a:xfrm>
        </p:grpSpPr>
        <p:sp>
          <p:nvSpPr>
            <p:cNvPr id="5" name="文本框 5"/>
            <p:cNvSpPr txBox="1">
              <a:spLocks noChangeArrowheads="1"/>
            </p:cNvSpPr>
            <p:nvPr/>
          </p:nvSpPr>
          <p:spPr bwMode="auto">
            <a:xfrm>
              <a:off x="775692" y="142150"/>
              <a:ext cx="76020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Some others —— </a:t>
              </a:r>
              <a:r>
                <a:rPr lang="zh-CN" altLang="en-US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存储机制之</a:t>
              </a:r>
              <a:r>
                <a:rPr lang="zh-CN" altLang="en-US" sz="2400" b="1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“全局（静态）区”</a:t>
              </a:r>
              <a:endPara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50185" y="603815"/>
              <a:ext cx="845311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50185" y="847305"/>
            <a:ext cx="84531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27506E"/>
                </a:solidFill>
                <a:latin typeface="+mn-ea"/>
              </a:rPr>
              <a:t>静态变量：静态局部变量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、</a:t>
            </a:r>
            <a:r>
              <a:rPr lang="zh-CN" altLang="en-US" sz="1600" b="1" dirty="0" smtClean="0">
                <a:solidFill>
                  <a:srgbClr val="27506E"/>
                </a:solidFill>
                <a:latin typeface="+mn-ea"/>
              </a:rPr>
              <a:t>静态全局变量</a:t>
            </a:r>
            <a:endParaRPr lang="en-US" altLang="zh-CN" sz="1600" dirty="0">
              <a:solidFill>
                <a:srgbClr val="27506E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rgbClr val="27506E"/>
                </a:solidFill>
                <a:latin typeface="+mn-ea"/>
              </a:rPr>
              <a:t>	</a:t>
            </a:r>
          </a:p>
          <a:p>
            <a:r>
              <a:rPr lang="zh-CN" altLang="en-US" sz="1600" b="1" dirty="0" smtClean="0">
                <a:solidFill>
                  <a:srgbClr val="27506E"/>
                </a:solidFill>
                <a:latin typeface="+mn-ea"/>
              </a:rPr>
              <a:t>静态局部变量</a:t>
            </a:r>
            <a:r>
              <a:rPr lang="zh-CN" altLang="en-US" sz="1600" dirty="0" smtClean="0">
                <a:solidFill>
                  <a:srgbClr val="27506E"/>
                </a:solidFill>
                <a:latin typeface="+mn-ea"/>
              </a:rPr>
              <a:t>：在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函数内部声明</a:t>
            </a:r>
            <a:r>
              <a:rPr lang="en-US" altLang="zh-CN" sz="1600" dirty="0">
                <a:solidFill>
                  <a:srgbClr val="27506E"/>
                </a:solidFill>
                <a:latin typeface="+mn-ea"/>
              </a:rPr>
              <a:t>(static</a:t>
            </a:r>
            <a:r>
              <a:rPr lang="en-US" altLang="zh-CN" sz="1600" dirty="0" smtClean="0">
                <a:solidFill>
                  <a:srgbClr val="27506E"/>
                </a:solidFill>
                <a:latin typeface="+mn-ea"/>
              </a:rPr>
              <a:t>), </a:t>
            </a:r>
            <a:r>
              <a:rPr lang="zh-CN" altLang="en-US" sz="1600" dirty="0" smtClean="0">
                <a:solidFill>
                  <a:srgbClr val="27506E"/>
                </a:solidFill>
                <a:latin typeface="+mn-ea"/>
              </a:rPr>
              <a:t>作用域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为函数内部</a:t>
            </a:r>
            <a:r>
              <a:rPr lang="en-US" altLang="zh-CN" sz="1600" dirty="0">
                <a:solidFill>
                  <a:srgbClr val="27506E"/>
                </a:solidFill>
                <a:latin typeface="+mn-ea"/>
              </a:rPr>
              <a:t>. </a:t>
            </a:r>
            <a:endParaRPr lang="en-US" altLang="zh-CN" sz="1600" dirty="0" smtClean="0">
              <a:solidFill>
                <a:srgbClr val="27506E"/>
              </a:solidFill>
              <a:latin typeface="+mn-ea"/>
            </a:endParaRPr>
          </a:p>
          <a:p>
            <a:r>
              <a:rPr lang="zh-CN" altLang="en-US" sz="1600" b="1" dirty="0" smtClean="0">
                <a:solidFill>
                  <a:srgbClr val="27506E"/>
                </a:solidFill>
                <a:latin typeface="+mn-ea"/>
              </a:rPr>
              <a:t>静态全局变量</a:t>
            </a:r>
            <a:r>
              <a:rPr lang="zh-CN" altLang="en-US" sz="1600" dirty="0" smtClean="0">
                <a:solidFill>
                  <a:srgbClr val="27506E"/>
                </a:solidFill>
                <a:latin typeface="+mn-ea"/>
              </a:rPr>
              <a:t>：在源文件最外层声明</a:t>
            </a:r>
            <a:r>
              <a:rPr lang="en-US" altLang="zh-CN" sz="1600" dirty="0" smtClean="0">
                <a:solidFill>
                  <a:srgbClr val="27506E"/>
                </a:solidFill>
                <a:latin typeface="+mn-ea"/>
              </a:rPr>
              <a:t>(static), </a:t>
            </a:r>
            <a:r>
              <a:rPr lang="zh-CN" altLang="en-US" sz="1600" dirty="0" smtClean="0">
                <a:solidFill>
                  <a:srgbClr val="27506E"/>
                </a:solidFill>
                <a:latin typeface="+mn-ea"/>
              </a:rPr>
              <a:t>作用域</a:t>
            </a:r>
            <a:r>
              <a:rPr lang="zh-CN" altLang="en-US" sz="1600" dirty="0">
                <a:solidFill>
                  <a:srgbClr val="27506E"/>
                </a:solidFill>
                <a:latin typeface="+mn-ea"/>
              </a:rPr>
              <a:t>在其所在的源文件</a:t>
            </a:r>
          </a:p>
        </p:txBody>
      </p:sp>
      <p:sp>
        <p:nvSpPr>
          <p:cNvPr id="20" name="矩形 19"/>
          <p:cNvSpPr/>
          <p:nvPr/>
        </p:nvSpPr>
        <p:spPr>
          <a:xfrm>
            <a:off x="844860" y="4334383"/>
            <a:ext cx="6927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-apple-system"/>
              </a:rPr>
              <a:t>若函数开头使用了</a:t>
            </a:r>
            <a:r>
              <a:rPr lang="en-US" altLang="zh-CN" sz="1600" b="1" dirty="0">
                <a:solidFill>
                  <a:srgbClr val="FF0000"/>
                </a:solidFill>
                <a:latin typeface="-apple-system"/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  <a:latin typeface="-apple-system"/>
              </a:rPr>
              <a:t>关键字</a:t>
            </a:r>
            <a:r>
              <a:rPr lang="en-US" altLang="zh-CN" sz="1600" b="1" dirty="0">
                <a:solidFill>
                  <a:srgbClr val="FF0000"/>
                </a:solidFill>
                <a:latin typeface="-apple-system"/>
              </a:rPr>
              <a:t>, </a:t>
            </a:r>
            <a:r>
              <a:rPr lang="zh-CN" altLang="en-US" sz="1600" b="1" dirty="0">
                <a:solidFill>
                  <a:srgbClr val="FF0000"/>
                </a:solidFill>
                <a:latin typeface="-apple-system"/>
              </a:rPr>
              <a:t>那么该函数只对其所在的源文件</a:t>
            </a:r>
            <a:r>
              <a:rPr lang="zh-CN" altLang="en-US" sz="1600" b="1" dirty="0" smtClean="0">
                <a:solidFill>
                  <a:srgbClr val="FF0000"/>
                </a:solidFill>
                <a:latin typeface="-apple-system"/>
              </a:rPr>
              <a:t>可见</a:t>
            </a:r>
            <a:r>
              <a:rPr lang="en-US" altLang="zh-CN" sz="1600" b="1" dirty="0" smtClean="0">
                <a:solidFill>
                  <a:srgbClr val="FF0000"/>
                </a:solidFill>
                <a:latin typeface="-apple-system"/>
              </a:rPr>
              <a:t>!</a:t>
            </a:r>
            <a:endParaRPr lang="zh-CN" altLang="en-US" sz="1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09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0185" y="142150"/>
            <a:ext cx="8453112" cy="461665"/>
            <a:chOff x="350185" y="142150"/>
            <a:chExt cx="8453112" cy="461665"/>
          </a:xfrm>
        </p:grpSpPr>
        <p:sp>
          <p:nvSpPr>
            <p:cNvPr id="5" name="文本框 5"/>
            <p:cNvSpPr txBox="1">
              <a:spLocks noChangeArrowheads="1"/>
            </p:cNvSpPr>
            <p:nvPr/>
          </p:nvSpPr>
          <p:spPr bwMode="auto">
            <a:xfrm>
              <a:off x="775692" y="142150"/>
              <a:ext cx="76020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Some others —— </a:t>
              </a:r>
              <a:r>
                <a:rPr lang="zh-CN" altLang="en-US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存储机制之</a:t>
              </a:r>
              <a:r>
                <a:rPr lang="zh-CN" altLang="en-US" sz="2400" b="1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“全局（静态）区”</a:t>
              </a:r>
              <a:endPara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50185" y="603815"/>
              <a:ext cx="845311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4233" b="4784"/>
          <a:stretch/>
        </p:blipFill>
        <p:spPr>
          <a:xfrm>
            <a:off x="460375" y="1969070"/>
            <a:ext cx="8001000" cy="2773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885664"/>
            <a:ext cx="3257550" cy="809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53259" y="9171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latin typeface="+mj-ea"/>
                <a:ea typeface="+mj-ea"/>
              </a:rPr>
              <a:t>File_1.c</a:t>
            </a:r>
            <a:endParaRPr lang="zh-CN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18175" y="35251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latin typeface="+mj-ea"/>
                <a:ea typeface="+mj-ea"/>
              </a:rPr>
              <a:t>File_2.c</a:t>
            </a:r>
            <a:endParaRPr lang="zh-CN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584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7098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1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96" y="964118"/>
            <a:ext cx="4363622" cy="36241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175" y="1002854"/>
            <a:ext cx="4326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27506E"/>
                </a:solidFill>
              </a:rPr>
              <a:t>Write a program that will draw the histogram for </a:t>
            </a:r>
            <a:r>
              <a:rPr lang="en-US" altLang="zh-CN" sz="1800" b="1" dirty="0" smtClean="0">
                <a:solidFill>
                  <a:srgbClr val="27506E"/>
                </a:solidFill>
              </a:rPr>
              <a:t>n integers </a:t>
            </a:r>
            <a:r>
              <a:rPr lang="en-US" altLang="zh-CN" sz="1800" b="1" dirty="0">
                <a:solidFill>
                  <a:srgbClr val="27506E"/>
                </a:solidFill>
              </a:rPr>
              <a:t>from 0 to 99. The value of n is input </a:t>
            </a:r>
            <a:r>
              <a:rPr lang="en-US" altLang="zh-CN" sz="1800" b="1" dirty="0" smtClean="0">
                <a:solidFill>
                  <a:srgbClr val="27506E"/>
                </a:solidFill>
              </a:rPr>
              <a:t>by the </a:t>
            </a:r>
            <a:r>
              <a:rPr lang="en-US" altLang="zh-CN" sz="1800" b="1" dirty="0">
                <a:solidFill>
                  <a:srgbClr val="27506E"/>
                </a:solidFill>
              </a:rPr>
              <a:t>user. Each of the n numbers will be generated </a:t>
            </a:r>
            <a:r>
              <a:rPr lang="en-US" altLang="zh-CN" sz="1800" b="1" dirty="0" smtClean="0">
                <a:solidFill>
                  <a:srgbClr val="27506E"/>
                </a:solidFill>
              </a:rPr>
              <a:t>by calling </a:t>
            </a:r>
            <a:r>
              <a:rPr lang="en-US" altLang="zh-CN" sz="1800" b="1" dirty="0">
                <a:solidFill>
                  <a:srgbClr val="27506E"/>
                </a:solidFill>
              </a:rPr>
              <a:t>rand() % 100. </a:t>
            </a:r>
            <a:endParaRPr lang="en-US" altLang="zh-CN" sz="1800" b="1" dirty="0" smtClean="0">
              <a:solidFill>
                <a:srgbClr val="27506E"/>
              </a:solidFill>
            </a:endParaRPr>
          </a:p>
          <a:p>
            <a:endParaRPr lang="en-US" altLang="zh-CN" sz="1800" b="1" dirty="0">
              <a:solidFill>
                <a:srgbClr val="27506E"/>
              </a:solidFill>
            </a:endParaRPr>
          </a:p>
          <a:p>
            <a:r>
              <a:rPr lang="en-US" altLang="zh-CN" sz="1800" b="1" dirty="0" smtClean="0">
                <a:solidFill>
                  <a:srgbClr val="27506E"/>
                </a:solidFill>
              </a:rPr>
              <a:t>The </a:t>
            </a:r>
            <a:r>
              <a:rPr lang="en-US" altLang="zh-CN" sz="1800" b="1" dirty="0">
                <a:solidFill>
                  <a:srgbClr val="27506E"/>
                </a:solidFill>
              </a:rPr>
              <a:t>program will </a:t>
            </a:r>
            <a:r>
              <a:rPr lang="en-US" altLang="zh-CN" sz="1800" b="1" dirty="0" smtClean="0">
                <a:solidFill>
                  <a:srgbClr val="27506E"/>
                </a:solidFill>
              </a:rPr>
              <a:t>consist of </a:t>
            </a:r>
            <a:r>
              <a:rPr lang="en-US" altLang="zh-CN" sz="1800" b="1" dirty="0">
                <a:solidFill>
                  <a:srgbClr val="27506E"/>
                </a:solidFill>
              </a:rPr>
              <a:t>two functions: </a:t>
            </a:r>
            <a:endParaRPr lang="en-US" altLang="zh-CN" sz="1800" b="1" dirty="0" smtClean="0">
              <a:solidFill>
                <a:srgbClr val="27506E"/>
              </a:solidFill>
            </a:endParaRPr>
          </a:p>
          <a:p>
            <a:pPr marL="342900" indent="-342900">
              <a:buAutoNum type="arabicParenBoth"/>
            </a:pPr>
            <a:r>
              <a:rPr lang="en-US" altLang="zh-CN" sz="1800" b="1" dirty="0" smtClean="0">
                <a:solidFill>
                  <a:srgbClr val="27506E"/>
                </a:solidFill>
              </a:rPr>
              <a:t>collect </a:t>
            </a:r>
            <a:r>
              <a:rPr lang="en-US" altLang="zh-CN" sz="1800" b="1" dirty="0">
                <a:solidFill>
                  <a:srgbClr val="27506E"/>
                </a:solidFill>
              </a:rPr>
              <a:t>the frequency distribution of the numbers; </a:t>
            </a:r>
            <a:endParaRPr lang="en-US" altLang="zh-CN" sz="1800" b="1" dirty="0" smtClean="0">
              <a:solidFill>
                <a:srgbClr val="27506E"/>
              </a:solidFill>
            </a:endParaRPr>
          </a:p>
          <a:p>
            <a:pPr marL="342900" indent="-342900">
              <a:buAutoNum type="arabicParenBoth"/>
            </a:pPr>
            <a:r>
              <a:rPr lang="en-US" altLang="zh-CN" sz="1800" b="1" dirty="0" smtClean="0">
                <a:solidFill>
                  <a:srgbClr val="27506E"/>
                </a:solidFill>
              </a:rPr>
              <a:t>print </a:t>
            </a:r>
            <a:r>
              <a:rPr lang="en-US" altLang="zh-CN" sz="1800" b="1" dirty="0">
                <a:solidFill>
                  <a:srgbClr val="27506E"/>
                </a:solidFill>
              </a:rPr>
              <a:t>the histogram. </a:t>
            </a:r>
            <a:endParaRPr lang="zh-CN" altLang="en-US" sz="1800" b="1" dirty="0">
              <a:solidFill>
                <a:srgbClr val="27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" y="706244"/>
            <a:ext cx="9134875" cy="31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1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7098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2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5" y="890428"/>
            <a:ext cx="5150293" cy="36637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132" y="742493"/>
            <a:ext cx="3381466" cy="4010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1118" y="3056636"/>
                <a:ext cx="3747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𝐚𝐝𝐝𝟏</m:t>
                      </m:r>
                      <m:d>
                        <m:d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𝐚𝐫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8" y="3056636"/>
                <a:ext cx="374754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11118" y="3311150"/>
            <a:ext cx="3503682" cy="1890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5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7098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3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756215"/>
            <a:ext cx="4388379" cy="442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43" y="1184222"/>
            <a:ext cx="4547857" cy="29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2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16436" y="3340957"/>
            <a:ext cx="852060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7506E"/>
                </a:solidFill>
              </a:rPr>
              <a:t>栈</a:t>
            </a:r>
            <a:r>
              <a:rPr lang="zh-CN" altLang="en-US" b="1" dirty="0" smtClean="0">
                <a:solidFill>
                  <a:srgbClr val="27506E"/>
                </a:solidFill>
              </a:rPr>
              <a:t>：</a:t>
            </a:r>
            <a:r>
              <a:rPr lang="zh-CN" altLang="en-US" dirty="0" smtClean="0">
                <a:solidFill>
                  <a:srgbClr val="27506E"/>
                </a:solidFill>
              </a:rPr>
              <a:t>一块</a:t>
            </a:r>
            <a:r>
              <a:rPr lang="zh-CN" altLang="en-US" b="1" dirty="0">
                <a:solidFill>
                  <a:srgbClr val="FF0000"/>
                </a:solidFill>
              </a:rPr>
              <a:t>连续</a:t>
            </a:r>
            <a:r>
              <a:rPr lang="zh-CN" altLang="en-US" dirty="0">
                <a:solidFill>
                  <a:srgbClr val="27506E"/>
                </a:solidFill>
              </a:rPr>
              <a:t>的内存</a:t>
            </a:r>
            <a:r>
              <a:rPr lang="zh-CN" altLang="en-US" dirty="0" smtClean="0">
                <a:solidFill>
                  <a:srgbClr val="27506E"/>
                </a:solidFill>
              </a:rPr>
              <a:t>区域，栈</a:t>
            </a:r>
            <a:r>
              <a:rPr lang="zh-CN" altLang="en-US" dirty="0">
                <a:solidFill>
                  <a:srgbClr val="27506E"/>
                </a:solidFill>
              </a:rPr>
              <a:t>的大小是固定的。如果申请的空间超过栈的剩余空间时，将提示</a:t>
            </a:r>
            <a:r>
              <a:rPr lang="en-US" altLang="zh-CN" dirty="0" smtClean="0">
                <a:solidFill>
                  <a:srgbClr val="27506E"/>
                </a:solidFill>
              </a:rPr>
              <a:t>overflow</a:t>
            </a:r>
            <a:r>
              <a:rPr lang="zh-CN" altLang="en-US" dirty="0" smtClean="0">
                <a:solidFill>
                  <a:srgbClr val="27506E"/>
                </a:solidFill>
              </a:rPr>
              <a:t>。栈</a:t>
            </a:r>
            <a:r>
              <a:rPr lang="zh-CN" altLang="en-US" dirty="0">
                <a:solidFill>
                  <a:srgbClr val="27506E"/>
                </a:solidFill>
              </a:rPr>
              <a:t>上的空间是自动分配自动回收的，所以栈上的数据的生存周期只是在函数的运行过程中，运行后就释放掉，不可以再</a:t>
            </a:r>
            <a:r>
              <a:rPr lang="zh-CN" altLang="en-US" dirty="0" smtClean="0">
                <a:solidFill>
                  <a:srgbClr val="27506E"/>
                </a:solidFill>
              </a:rPr>
              <a:t>访问。</a:t>
            </a:r>
            <a:endParaRPr lang="en-US" altLang="zh-CN" dirty="0" smtClean="0">
              <a:solidFill>
                <a:srgbClr val="27506E"/>
              </a:solidFill>
            </a:endParaRPr>
          </a:p>
          <a:p>
            <a:endParaRPr lang="en-US" altLang="zh-CN" dirty="0">
              <a:solidFill>
                <a:srgbClr val="27506E"/>
              </a:solidFill>
            </a:endParaRPr>
          </a:p>
          <a:p>
            <a:r>
              <a:rPr lang="zh-CN" altLang="en-US" b="1" dirty="0">
                <a:solidFill>
                  <a:srgbClr val="27506E"/>
                </a:solidFill>
              </a:rPr>
              <a:t>堆</a:t>
            </a:r>
            <a:r>
              <a:rPr lang="zh-CN" altLang="en-US" b="1" dirty="0" smtClean="0">
                <a:solidFill>
                  <a:srgbClr val="27506E"/>
                </a:solidFill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不连续</a:t>
            </a:r>
            <a:r>
              <a:rPr lang="zh-CN" altLang="en-US" dirty="0">
                <a:solidFill>
                  <a:srgbClr val="27506E"/>
                </a:solidFill>
              </a:rPr>
              <a:t>的内存区域。这是由于系统使用</a:t>
            </a:r>
            <a:r>
              <a:rPr lang="zh-CN" altLang="en-US" b="1" dirty="0">
                <a:solidFill>
                  <a:srgbClr val="FF0000"/>
                </a:solidFill>
              </a:rPr>
              <a:t>链表</a:t>
            </a:r>
            <a:r>
              <a:rPr lang="zh-CN" altLang="en-US" dirty="0">
                <a:solidFill>
                  <a:srgbClr val="27506E"/>
                </a:solidFill>
              </a:rPr>
              <a:t>来存储空闲内存地址的，自然是不连续</a:t>
            </a:r>
            <a:r>
              <a:rPr lang="zh-CN" altLang="en-US" dirty="0" smtClean="0">
                <a:solidFill>
                  <a:srgbClr val="27506E"/>
                </a:solidFill>
              </a:rPr>
              <a:t>的。堆</a:t>
            </a:r>
            <a:r>
              <a:rPr lang="zh-CN" altLang="en-US" dirty="0">
                <a:solidFill>
                  <a:srgbClr val="27506E"/>
                </a:solidFill>
              </a:rPr>
              <a:t>的大小受限于计算机系统中有效的虚拟内存。堆上的数据只要程序员不释放空间，就一直可以访问到，不过缺点是一旦忘记释放会造成内存</a:t>
            </a:r>
            <a:r>
              <a:rPr lang="zh-CN" altLang="en-US" dirty="0" smtClean="0">
                <a:solidFill>
                  <a:srgbClr val="27506E"/>
                </a:solidFill>
              </a:rPr>
              <a:t>泄露。</a:t>
            </a:r>
            <a:endParaRPr lang="zh-CN" altLang="en-US" dirty="0">
              <a:solidFill>
                <a:srgbClr val="27506E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23425" y="793073"/>
            <a:ext cx="1533317" cy="2358627"/>
            <a:chOff x="460375" y="739124"/>
            <a:chExt cx="1541021" cy="2221433"/>
          </a:xfrm>
        </p:grpSpPr>
        <p:sp>
          <p:nvSpPr>
            <p:cNvPr id="9" name="矩形 8"/>
            <p:cNvSpPr/>
            <p:nvPr/>
          </p:nvSpPr>
          <p:spPr>
            <a:xfrm>
              <a:off x="460375" y="739124"/>
              <a:ext cx="1541021" cy="2221433"/>
            </a:xfrm>
            <a:prstGeom prst="rect">
              <a:avLst/>
            </a:prstGeom>
            <a:ln>
              <a:solidFill>
                <a:srgbClr val="27506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60375" y="1609789"/>
              <a:ext cx="15410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60375" y="1184223"/>
              <a:ext cx="1541021" cy="4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60375" y="2058802"/>
              <a:ext cx="15410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53238" y="790934"/>
              <a:ext cx="134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27506E"/>
                  </a:solidFill>
                </a:rPr>
                <a:t>Stack </a:t>
              </a:r>
              <a:r>
                <a:rPr lang="zh-CN" altLang="en-US" sz="1600" b="1" dirty="0" smtClean="0">
                  <a:solidFill>
                    <a:srgbClr val="27506E"/>
                  </a:solidFill>
                </a:rPr>
                <a:t>栈区</a:t>
              </a:r>
              <a:endParaRPr lang="zh-CN" altLang="en-US" sz="1600" b="1" dirty="0">
                <a:solidFill>
                  <a:srgbClr val="27506E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53238" y="1243724"/>
              <a:ext cx="134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27506E"/>
                  </a:solidFill>
                </a:rPr>
                <a:t>Heap</a:t>
              </a:r>
              <a:r>
                <a:rPr lang="en-US" altLang="zh-CN" sz="1600" b="1" dirty="0" smtClean="0">
                  <a:solidFill>
                    <a:srgbClr val="27506E"/>
                  </a:solidFill>
                </a:rPr>
                <a:t> </a:t>
              </a:r>
              <a:r>
                <a:rPr lang="zh-CN" altLang="en-US" sz="1600" b="1" dirty="0" smtClean="0">
                  <a:solidFill>
                    <a:srgbClr val="27506E"/>
                  </a:solidFill>
                </a:rPr>
                <a:t>堆区</a:t>
              </a:r>
              <a:endParaRPr lang="zh-CN" altLang="en-US" sz="1600" b="1" dirty="0">
                <a:solidFill>
                  <a:srgbClr val="27506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8308" y="1675859"/>
              <a:ext cx="134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27506E"/>
                  </a:solidFill>
                </a:rPr>
                <a:t>全局</a:t>
              </a:r>
              <a:r>
                <a:rPr lang="en-US" altLang="zh-CN" sz="1600" b="1" dirty="0" smtClean="0">
                  <a:solidFill>
                    <a:srgbClr val="27506E"/>
                  </a:solidFill>
                </a:rPr>
                <a:t>(</a:t>
              </a:r>
              <a:r>
                <a:rPr lang="zh-CN" altLang="en-US" sz="1600" b="1" dirty="0" smtClean="0">
                  <a:solidFill>
                    <a:srgbClr val="27506E"/>
                  </a:solidFill>
                </a:rPr>
                <a:t>静态</a:t>
              </a:r>
              <a:r>
                <a:rPr lang="en-US" altLang="zh-CN" sz="1600" b="1" dirty="0" smtClean="0">
                  <a:solidFill>
                    <a:srgbClr val="27506E"/>
                  </a:solidFill>
                </a:rPr>
                <a:t>)</a:t>
              </a:r>
              <a:r>
                <a:rPr lang="zh-CN" altLang="en-US" sz="1600" b="1" dirty="0" smtClean="0">
                  <a:solidFill>
                    <a:srgbClr val="27506E"/>
                  </a:solidFill>
                </a:rPr>
                <a:t>区</a:t>
              </a:r>
              <a:endParaRPr lang="zh-CN" altLang="en-US" sz="1600" b="1" dirty="0">
                <a:solidFill>
                  <a:srgbClr val="27506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3238" y="2572291"/>
              <a:ext cx="134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27506E"/>
                  </a:solidFill>
                </a:rPr>
                <a:t>代码</a:t>
              </a:r>
              <a:r>
                <a:rPr lang="zh-CN" altLang="en-US" sz="1600" b="1" dirty="0">
                  <a:solidFill>
                    <a:srgbClr val="27506E"/>
                  </a:solidFill>
                </a:rPr>
                <a:t>区</a:t>
              </a:r>
              <a:r>
                <a:rPr lang="en-US" altLang="zh-CN" sz="1600" b="1" dirty="0" smtClean="0">
                  <a:solidFill>
                    <a:srgbClr val="27506E"/>
                  </a:solidFill>
                </a:rPr>
                <a:t>(1/0)</a:t>
              </a:r>
              <a:endParaRPr lang="zh-CN" altLang="en-US" sz="1600" b="1" dirty="0">
                <a:solidFill>
                  <a:srgbClr val="27506E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60375" y="2497486"/>
              <a:ext cx="15410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45743" y="2129790"/>
              <a:ext cx="134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27506E"/>
                  </a:solidFill>
                </a:rPr>
                <a:t>文字常量区</a:t>
              </a:r>
              <a:endParaRPr lang="zh-CN" altLang="en-US" sz="1600" b="1" dirty="0">
                <a:solidFill>
                  <a:srgbClr val="27506E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0185" y="142150"/>
            <a:ext cx="8453112" cy="461665"/>
            <a:chOff x="350185" y="142150"/>
            <a:chExt cx="8453112" cy="461665"/>
          </a:xfrm>
        </p:grpSpPr>
        <p:sp>
          <p:nvSpPr>
            <p:cNvPr id="28" name="文本框 5"/>
            <p:cNvSpPr txBox="1">
              <a:spLocks noChangeArrowheads="1"/>
            </p:cNvSpPr>
            <p:nvPr/>
          </p:nvSpPr>
          <p:spPr bwMode="auto">
            <a:xfrm>
              <a:off x="775692" y="142150"/>
              <a:ext cx="76020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Some others —— </a:t>
              </a:r>
              <a:r>
                <a:rPr lang="zh-CN" altLang="en-US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存储机制</a:t>
              </a:r>
              <a:endPara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50185" y="603815"/>
              <a:ext cx="845311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463798" y="758071"/>
            <a:ext cx="6160957" cy="2377574"/>
            <a:chOff x="2343876" y="739124"/>
            <a:chExt cx="6160957" cy="2377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343876" y="739124"/>
                  <a:ext cx="6160957" cy="23775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27506E"/>
                      </a:solidFill>
                    </a:rPr>
                    <a:t>栈</a:t>
                  </a:r>
                  <a:r>
                    <a:rPr lang="zh-CN" altLang="en-US" dirty="0" smtClean="0">
                      <a:solidFill>
                        <a:srgbClr val="27506E"/>
                      </a:solidFill>
                    </a:rPr>
                    <a:t>：</a:t>
                  </a:r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compiler</a:t>
                  </a:r>
                  <a:r>
                    <a:rPr lang="zh-CN" altLang="en-US" dirty="0" smtClean="0">
                      <a:solidFill>
                        <a:srgbClr val="27506E"/>
                      </a:solidFill>
                    </a:rPr>
                    <a:t>自动分配，管理（释放），存放函数参数值，局部变量等值。</a:t>
                  </a:r>
                  <a:endParaRPr lang="en-US" altLang="zh-CN" dirty="0" smtClean="0">
                    <a:solidFill>
                      <a:srgbClr val="27506E"/>
                    </a:solidFill>
                  </a:endParaRPr>
                </a:p>
                <a:p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         ( </a:t>
                  </a:r>
                  <a:r>
                    <a:rPr lang="en-US" altLang="zh-CN" dirty="0" err="1" smtClean="0">
                      <a:solidFill>
                        <a:srgbClr val="27506E"/>
                      </a:solidFill>
                    </a:rPr>
                    <a:t>int</a:t>
                  </a:r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 b; char *s = “hello”; )</a:t>
                  </a:r>
                </a:p>
                <a:p>
                  <a:endParaRPr lang="en-US" altLang="zh-CN" dirty="0" smtClean="0">
                    <a:solidFill>
                      <a:srgbClr val="27506E"/>
                    </a:solidFill>
                  </a:endParaRPr>
                </a:p>
                <a:p>
                  <a:r>
                    <a:rPr lang="zh-CN" altLang="en-US" b="1" dirty="0" smtClean="0">
                      <a:solidFill>
                        <a:srgbClr val="27506E"/>
                      </a:solidFill>
                    </a:rPr>
                    <a:t>堆</a:t>
                  </a:r>
                  <a:r>
                    <a:rPr lang="zh-CN" altLang="en-US" dirty="0" smtClean="0">
                      <a:solidFill>
                        <a:srgbClr val="27506E"/>
                      </a:solidFill>
                    </a:rPr>
                    <a:t>：由程序员分配、管理（释放），若使用后不释放则可能会引起内存泄漏。      </a:t>
                  </a:r>
                  <a:r>
                    <a:rPr lang="en-US" altLang="zh-CN" dirty="0">
                      <a:solidFill>
                        <a:srgbClr val="27506E"/>
                      </a:solidFill>
                    </a:rPr>
                    <a:t> </a:t>
                  </a:r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 </a:t>
                  </a:r>
                </a:p>
                <a:p>
                  <a:r>
                    <a:rPr lang="en-US" altLang="zh-CN" dirty="0">
                      <a:solidFill>
                        <a:srgbClr val="27506E"/>
                      </a:solidFill>
                    </a:rPr>
                    <a:t> </a:t>
                  </a:r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        (</a:t>
                  </a:r>
                  <a:r>
                    <a:rPr lang="en-US" altLang="zh-CN" dirty="0" err="1" smtClean="0">
                      <a:solidFill>
                        <a:srgbClr val="27506E"/>
                      </a:solidFill>
                    </a:rPr>
                    <a:t>malloc</a:t>
                  </a:r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a14:m>
                  <a:r>
                    <a:rPr lang="en-US" altLang="zh-CN" dirty="0" smtClean="0">
                      <a:solidFill>
                        <a:srgbClr val="27506E"/>
                      </a:solidFill>
                      <a:sym typeface="Wingdings" panose="05000000000000000000" pitchFamily="2" charset="2"/>
                    </a:rPr>
                    <a:t> free</a:t>
                  </a:r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, new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a14:m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 delete) (char s[]=“hello”;)</a:t>
                  </a:r>
                </a:p>
                <a:p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         </a:t>
                  </a:r>
                </a:p>
                <a:p>
                  <a:endParaRPr lang="en-US" altLang="zh-CN" dirty="0" smtClean="0">
                    <a:solidFill>
                      <a:srgbClr val="27506E"/>
                    </a:solidFill>
                  </a:endParaRPr>
                </a:p>
                <a:p>
                  <a:r>
                    <a:rPr lang="en-US" altLang="zh-CN" dirty="0" smtClean="0">
                      <a:solidFill>
                        <a:srgbClr val="27506E"/>
                      </a:solidFill>
                    </a:rPr>
                    <a:t>         </a:t>
                  </a:r>
                </a:p>
                <a:p>
                  <a:r>
                    <a:rPr lang="zh-CN" altLang="en-US" b="1" dirty="0" smtClean="0">
                      <a:solidFill>
                        <a:srgbClr val="27506E"/>
                      </a:solidFill>
                    </a:rPr>
                    <a:t>全局</a:t>
                  </a:r>
                  <a:r>
                    <a:rPr lang="en-US" altLang="zh-CN" b="1" dirty="0" smtClean="0">
                      <a:solidFill>
                        <a:srgbClr val="27506E"/>
                      </a:solidFill>
                    </a:rPr>
                    <a:t>/static</a:t>
                  </a:r>
                  <a:r>
                    <a:rPr lang="zh-CN" altLang="en-US" b="1" dirty="0" smtClean="0">
                      <a:solidFill>
                        <a:srgbClr val="27506E"/>
                      </a:solidFill>
                    </a:rPr>
                    <a:t>：</a:t>
                  </a:r>
                  <a:r>
                    <a:rPr lang="zh-CN" altLang="en-US" dirty="0" smtClean="0">
                      <a:solidFill>
                        <a:srgbClr val="27506E"/>
                      </a:solidFill>
                    </a:rPr>
                    <a:t>生命周期为</a:t>
                  </a:r>
                  <a:r>
                    <a:rPr lang="zh-CN" altLang="en-US" dirty="0">
                      <a:solidFill>
                        <a:srgbClr val="27506E"/>
                      </a:solidFill>
                    </a:rPr>
                    <a:t>整个程序运行，程序结束后由系统</a:t>
                  </a:r>
                  <a:r>
                    <a:rPr lang="zh-CN" altLang="en-US" dirty="0" smtClean="0">
                      <a:solidFill>
                        <a:srgbClr val="27506E"/>
                      </a:solidFill>
                    </a:rPr>
                    <a:t>释放。</a:t>
                  </a:r>
                  <a:endParaRPr lang="en-US" altLang="zh-CN" dirty="0" smtClean="0">
                    <a:solidFill>
                      <a:srgbClr val="27506E"/>
                    </a:solidFill>
                  </a:endParaRPr>
                </a:p>
                <a:p>
                  <a:endParaRPr lang="en-US" altLang="zh-CN" dirty="0" smtClean="0">
                    <a:solidFill>
                      <a:srgbClr val="27506E"/>
                    </a:solidFill>
                  </a:endParaRPr>
                </a:p>
                <a:p>
                  <a:r>
                    <a:rPr lang="zh-CN" altLang="en-US" dirty="0">
                      <a:solidFill>
                        <a:srgbClr val="27506E"/>
                      </a:solidFill>
                    </a:rPr>
                    <a:t>文字</a:t>
                  </a:r>
                  <a:r>
                    <a:rPr lang="zh-CN" altLang="en-US" dirty="0" smtClean="0">
                      <a:solidFill>
                        <a:srgbClr val="27506E"/>
                      </a:solidFill>
                    </a:rPr>
                    <a:t>常量区：存放常量字符串的地方，程序结束后由系统释放。</a:t>
                  </a:r>
                  <a:endParaRPr lang="en-US" altLang="zh-CN" dirty="0" smtClean="0">
                    <a:solidFill>
                      <a:srgbClr val="27506E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876" y="739124"/>
                  <a:ext cx="6160957" cy="2377574"/>
                </a:xfrm>
                <a:prstGeom prst="rect">
                  <a:avLst/>
                </a:prstGeom>
                <a:blipFill>
                  <a:blip r:embed="rId2"/>
                  <a:stretch>
                    <a:fillRect l="-198" t="-513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2843960" y="1857812"/>
              <a:ext cx="2580394" cy="461665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char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* c=(</a:t>
              </a:r>
              <a:r>
                <a:rPr kumimoji="0" lang="zh-CN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char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*) malloc(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solidFill>
                    <a:srgbClr val="CC783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r>
                <a:rPr lang="en-US" altLang="zh-CN" sz="1200" dirty="0" smtClean="0">
                  <a:solidFill>
                    <a:srgbClr val="CC783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ree(c); </a:t>
              </a:r>
              <a:r>
                <a:rPr lang="en-US" altLang="zh-CN" sz="1200" dirty="0" smtClean="0">
                  <a:solidFill>
                    <a:srgbClr val="808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//# c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5700113" y="1850477"/>
              <a:ext cx="2267159" cy="461665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char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* c=new </a:t>
              </a:r>
              <a:r>
                <a:rPr kumimoji="0" lang="zh-CN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char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]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solidFill>
                    <a:srgbClr val="CC783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r>
                <a:rPr lang="en-US" altLang="zh-CN" sz="1200" dirty="0" smtClean="0">
                  <a:solidFill>
                    <a:srgbClr val="CC783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elete c;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//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#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c++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7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" y="854439"/>
            <a:ext cx="8946143" cy="378423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0185" y="142150"/>
            <a:ext cx="8453112" cy="461665"/>
            <a:chOff x="350185" y="142150"/>
            <a:chExt cx="8453112" cy="461665"/>
          </a:xfrm>
        </p:grpSpPr>
        <p:sp>
          <p:nvSpPr>
            <p:cNvPr id="4" name="文本框 5"/>
            <p:cNvSpPr txBox="1">
              <a:spLocks noChangeArrowheads="1"/>
            </p:cNvSpPr>
            <p:nvPr/>
          </p:nvSpPr>
          <p:spPr bwMode="auto">
            <a:xfrm>
              <a:off x="775692" y="142150"/>
              <a:ext cx="76020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Some others —— </a:t>
              </a:r>
              <a:r>
                <a:rPr lang="zh-CN" altLang="en-US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存储机制</a:t>
              </a:r>
              <a:endPara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50185" y="603815"/>
              <a:ext cx="845311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3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6" y="29980"/>
            <a:ext cx="5468053" cy="5085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01" y="734797"/>
            <a:ext cx="4152042" cy="12203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3713" b="5464"/>
          <a:stretch/>
        </p:blipFill>
        <p:spPr>
          <a:xfrm>
            <a:off x="4721904" y="2211046"/>
            <a:ext cx="4054840" cy="11392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621" y="3515795"/>
            <a:ext cx="3985121" cy="126709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338466" y="1491522"/>
            <a:ext cx="2226039" cy="463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65685" y="2187315"/>
            <a:ext cx="1956219" cy="41347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398426" y="2534370"/>
            <a:ext cx="2323478" cy="1577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17161" y="1888761"/>
            <a:ext cx="1791089" cy="179882"/>
          </a:xfrm>
          <a:prstGeom prst="rect">
            <a:avLst/>
          </a:prstGeom>
          <a:noFill/>
          <a:ln w="3175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9661" y="2076138"/>
            <a:ext cx="2144994" cy="202370"/>
          </a:xfrm>
          <a:prstGeom prst="rect">
            <a:avLst/>
          </a:prstGeom>
          <a:noFill/>
          <a:ln w="952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4665" y="2295993"/>
            <a:ext cx="2149989" cy="177387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0185" y="142150"/>
            <a:ext cx="8453112" cy="461665"/>
            <a:chOff x="350185" y="142150"/>
            <a:chExt cx="8453112" cy="461665"/>
          </a:xfrm>
        </p:grpSpPr>
        <p:sp>
          <p:nvSpPr>
            <p:cNvPr id="4" name="文本框 5"/>
            <p:cNvSpPr txBox="1">
              <a:spLocks noChangeArrowheads="1"/>
            </p:cNvSpPr>
            <p:nvPr/>
          </p:nvSpPr>
          <p:spPr bwMode="auto">
            <a:xfrm>
              <a:off x="775692" y="142150"/>
              <a:ext cx="76020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Some others —— </a:t>
              </a:r>
              <a:r>
                <a:rPr lang="zh-CN" altLang="en-US" sz="2400" dirty="0" smtClean="0">
                  <a:solidFill>
                    <a:schemeClr val="accent1"/>
                  </a:solidFill>
                  <a:latin typeface="+mj-ea"/>
                  <a:ea typeface="+mj-ea"/>
                  <a:cs typeface="Calibri" panose="020F0502020204030204" pitchFamily="34" charset="0"/>
                </a:rPr>
                <a:t>存储机制</a:t>
              </a:r>
              <a:endPara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50185" y="603815"/>
              <a:ext cx="845311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163243"/>
            <a:ext cx="6280676" cy="36156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0185" y="677561"/>
            <a:ext cx="579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27506E"/>
                </a:solidFill>
              </a:rPr>
              <a:t>Another case study: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tutorial/T3.c </a:t>
            </a:r>
            <a:r>
              <a:rPr lang="en-US" altLang="zh-C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T3_char_test()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275" y="1440224"/>
            <a:ext cx="4799438" cy="27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6356</TotalTime>
  <Words>551</Words>
  <Application>Microsoft Office PowerPoint</Application>
  <PresentationFormat>全屏显示(16:9)</PresentationFormat>
  <Paragraphs>58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-apple-system</vt:lpstr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Cambria Math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张业迪</cp:lastModifiedBy>
  <cp:revision>1665</cp:revision>
  <dcterms:created xsi:type="dcterms:W3CDTF">2016-04-24T15:52:00Z</dcterms:created>
  <dcterms:modified xsi:type="dcterms:W3CDTF">2018-10-22T12:45:25Z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