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60" r:id="rId5"/>
    <p:sldId id="276" r:id="rId6"/>
    <p:sldId id="274" r:id="rId7"/>
    <p:sldId id="275" r:id="rId8"/>
    <p:sldId id="277" r:id="rId9"/>
    <p:sldId id="278" r:id="rId10"/>
    <p:sldId id="262" r:id="rId11"/>
    <p:sldId id="279" r:id="rId12"/>
    <p:sldId id="280" r:id="rId13"/>
    <p:sldId id="282" r:id="rId14"/>
    <p:sldId id="284" r:id="rId15"/>
    <p:sldId id="283" r:id="rId16"/>
    <p:sldId id="285"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5" name="Footer Placeholder 4"/>
          <p:cNvSpPr>
            <a:spLocks noGrp="1"/>
          </p:cNvSpPr>
          <p:nvPr>
            <p:ph type="ftr" sz="quarter" idx="11"/>
          </p:nvPr>
        </p:nvSpPr>
        <p:spPr/>
        <p:txBody>
          <a:bodyPr/>
          <a:lstStyle/>
          <a:p>
            <a:endParaRPr lang="x-non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3616376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5" name="Footer Placeholder 4"/>
          <p:cNvSpPr>
            <a:spLocks noGrp="1"/>
          </p:cNvSpPr>
          <p:nvPr>
            <p:ph type="ftr" sz="quarter" idx="11"/>
          </p:nvPr>
        </p:nvSpPr>
        <p:spPr/>
        <p:txBody>
          <a:bodyPr/>
          <a:lstStyle/>
          <a:p>
            <a:endParaRPr lang="x-non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68392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5" name="Footer Placeholder 4"/>
          <p:cNvSpPr>
            <a:spLocks noGrp="1"/>
          </p:cNvSpPr>
          <p:nvPr>
            <p:ph type="ftr" sz="quarter" idx="11"/>
          </p:nvPr>
        </p:nvSpPr>
        <p:spPr/>
        <p:txBody>
          <a:bodyPr/>
          <a:lstStyle/>
          <a:p>
            <a:endParaRPr lang="x-non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83E0A83-A234-4801-AB22-9212E7EC05E1}" type="slidenum">
              <a:rPr lang="x-none" smtClean="0"/>
              <a:pPr/>
              <a:t>‹#›</a:t>
            </a:fld>
            <a:endParaRPr lang="x-non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572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520292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6" name="Footer Placeholder 5"/>
          <p:cNvSpPr>
            <a:spLocks noGrp="1"/>
          </p:cNvSpPr>
          <p:nvPr>
            <p:ph type="ftr" sz="quarter" idx="11"/>
          </p:nvPr>
        </p:nvSpPr>
        <p:spPr/>
        <p:txBody>
          <a:bodyPr/>
          <a:lstStyle/>
          <a:p>
            <a:endParaRPr lang="x-non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3E0A83-A234-4801-AB22-9212E7EC05E1}" type="slidenum">
              <a:rPr lang="x-none" smtClean="0"/>
              <a:pPr/>
              <a:t>‹#›</a:t>
            </a:fld>
            <a:endParaRPr lang="x-non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5856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2527740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5" name="Footer Placeholder 4"/>
          <p:cNvSpPr>
            <a:spLocks noGrp="1"/>
          </p:cNvSpPr>
          <p:nvPr>
            <p:ph type="ftr" sz="quarter" idx="11"/>
          </p:nvPr>
        </p:nvSpPr>
        <p:spPr/>
        <p:txBody>
          <a:bodyPr/>
          <a:lstStyle/>
          <a:p>
            <a:endParaRPr lang="x-non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948156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5" name="Footer Placeholder 4"/>
          <p:cNvSpPr>
            <a:spLocks noGrp="1"/>
          </p:cNvSpPr>
          <p:nvPr>
            <p:ph type="ftr" sz="quarter" idx="11"/>
          </p:nvPr>
        </p:nvSpPr>
        <p:spPr/>
        <p:txBody>
          <a:bodyPr/>
          <a:lstStyle/>
          <a:p>
            <a:endParaRPr lang="x-non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129026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5" name="Footer Placeholder 4"/>
          <p:cNvSpPr>
            <a:spLocks noGrp="1"/>
          </p:cNvSpPr>
          <p:nvPr>
            <p:ph type="ftr" sz="quarter" idx="11"/>
          </p:nvPr>
        </p:nvSpPr>
        <p:spPr/>
        <p:txBody>
          <a:bodyPr/>
          <a:lstStyle/>
          <a:p>
            <a:endParaRPr lang="x-non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332190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5" name="Footer Placeholder 4"/>
          <p:cNvSpPr>
            <a:spLocks noGrp="1"/>
          </p:cNvSpPr>
          <p:nvPr>
            <p:ph type="ftr" sz="quarter" idx="11"/>
          </p:nvPr>
        </p:nvSpPr>
        <p:spPr/>
        <p:txBody>
          <a:bodyPr/>
          <a:lstStyle/>
          <a:p>
            <a:endParaRPr lang="x-non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196854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6" name="Footer Placeholder 5"/>
          <p:cNvSpPr>
            <a:spLocks noGrp="1"/>
          </p:cNvSpPr>
          <p:nvPr>
            <p:ph type="ftr" sz="quarter" idx="11"/>
          </p:nvPr>
        </p:nvSpPr>
        <p:spPr/>
        <p:txBody>
          <a:bodyPr/>
          <a:lstStyle/>
          <a:p>
            <a:endParaRPr lang="x-non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317713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8" name="Footer Placeholder 7"/>
          <p:cNvSpPr>
            <a:spLocks noGrp="1"/>
          </p:cNvSpPr>
          <p:nvPr>
            <p:ph type="ftr" sz="quarter" idx="11"/>
          </p:nvPr>
        </p:nvSpPr>
        <p:spPr/>
        <p:txBody>
          <a:bodyPr/>
          <a:lstStyle/>
          <a:p>
            <a:endParaRPr lang="x-non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248072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4" name="Footer Placeholder 3"/>
          <p:cNvSpPr>
            <a:spLocks noGrp="1"/>
          </p:cNvSpPr>
          <p:nvPr>
            <p:ph type="ftr" sz="quarter" idx="11"/>
          </p:nvPr>
        </p:nvSpPr>
        <p:spPr/>
        <p:txBody>
          <a:bodyPr/>
          <a:lstStyle/>
          <a:p>
            <a:endParaRPr lang="x-non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269023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3" name="Footer Placeholder 2"/>
          <p:cNvSpPr>
            <a:spLocks noGrp="1"/>
          </p:cNvSpPr>
          <p:nvPr>
            <p:ph type="ftr" sz="quarter" idx="11"/>
          </p:nvPr>
        </p:nvSpPr>
        <p:spPr/>
        <p:txBody>
          <a:bodyPr/>
          <a:lstStyle/>
          <a:p>
            <a:endParaRPr lang="x-non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381896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78092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F1938-169C-4B6F-A108-E07AE9EB8125}" type="datetimeFigureOut">
              <a:rPr lang="x-none" smtClean="0"/>
              <a:pPr/>
              <a:t>6/7/2022</a:t>
            </a:fld>
            <a:endParaRPr lang="x-none"/>
          </a:p>
        </p:txBody>
      </p:sp>
      <p:sp>
        <p:nvSpPr>
          <p:cNvPr id="6" name="Footer Placeholder 5"/>
          <p:cNvSpPr>
            <a:spLocks noGrp="1"/>
          </p:cNvSpPr>
          <p:nvPr>
            <p:ph type="ftr" sz="quarter" idx="11"/>
          </p:nvPr>
        </p:nvSpPr>
        <p:spPr/>
        <p:txBody>
          <a:bodyPr/>
          <a:lstStyle/>
          <a:p>
            <a:endParaRPr lang="x-non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3E0A83-A234-4801-AB22-9212E7EC05E1}" type="slidenum">
              <a:rPr lang="x-none" smtClean="0"/>
              <a:pPr/>
              <a:t>‹#›</a:t>
            </a:fld>
            <a:endParaRPr lang="x-none"/>
          </a:p>
        </p:txBody>
      </p:sp>
    </p:spTree>
    <p:extLst>
      <p:ext uri="{BB962C8B-B14F-4D97-AF65-F5344CB8AC3E}">
        <p14:creationId xmlns:p14="http://schemas.microsoft.com/office/powerpoint/2010/main" val="297184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1000"/>
            <a:lum/>
          </a:blip>
          <a:srcRect/>
          <a:stretch>
            <a:fillRect l="26000" t="19000" r="21000" b="30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7F1938-169C-4B6F-A108-E07AE9EB8125}" type="datetimeFigureOut">
              <a:rPr lang="x-none" smtClean="0"/>
              <a:pPr/>
              <a:t>6/7/2022</a:t>
            </a:fld>
            <a:endParaRPr lang="x-non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83E0A83-A234-4801-AB22-9212E7EC05E1}" type="slidenum">
              <a:rPr lang="x-none" smtClean="0"/>
              <a:pPr/>
              <a:t>‹#›</a:t>
            </a:fld>
            <a:endParaRPr lang="x-none"/>
          </a:p>
        </p:txBody>
      </p:sp>
    </p:spTree>
    <p:extLst>
      <p:ext uri="{BB962C8B-B14F-4D97-AF65-F5344CB8AC3E}">
        <p14:creationId xmlns:p14="http://schemas.microsoft.com/office/powerpoint/2010/main" val="367383707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3BC5BE-1165-44D9-BCC9-1C934E9F98F9}"/>
              </a:ext>
            </a:extLst>
          </p:cNvPr>
          <p:cNvSpPr txBox="1"/>
          <p:nvPr/>
        </p:nvSpPr>
        <p:spPr>
          <a:xfrm>
            <a:off x="1779638" y="2847566"/>
            <a:ext cx="8632723" cy="2677656"/>
          </a:xfrm>
          <a:prstGeom prst="rect">
            <a:avLst/>
          </a:prstGeom>
          <a:noFill/>
        </p:spPr>
        <p:txBody>
          <a:bodyPr wrap="square">
            <a:spAutoFit/>
          </a:bodyPr>
          <a:lstStyle/>
          <a:p>
            <a:pPr algn="ctr"/>
            <a:r>
              <a:rPr lang="en-US" sz="2800" dirty="0"/>
              <a:t>Presented By:</a:t>
            </a:r>
          </a:p>
          <a:p>
            <a:pPr algn="ctr"/>
            <a:r>
              <a:rPr lang="en-US" sz="2800" b="1" dirty="0" err="1"/>
              <a:t>Nasir</a:t>
            </a:r>
            <a:r>
              <a:rPr lang="en-US" sz="2800" b="1" dirty="0"/>
              <a:t> </a:t>
            </a:r>
            <a:r>
              <a:rPr lang="en-US" sz="2800" b="1" dirty="0" err="1"/>
              <a:t>Kamal</a:t>
            </a:r>
            <a:r>
              <a:rPr lang="en-US" sz="2800" b="1" dirty="0"/>
              <a:t>                     				2021-CS-192</a:t>
            </a:r>
          </a:p>
          <a:p>
            <a:pPr algn="ctr"/>
            <a:r>
              <a:rPr lang="en-US" sz="2800" b="1" dirty="0" err="1"/>
              <a:t>Namir</a:t>
            </a:r>
            <a:r>
              <a:rPr lang="en-US" sz="2800" b="1" dirty="0"/>
              <a:t> Ali                 						2021-CS-154</a:t>
            </a:r>
          </a:p>
          <a:p>
            <a:pPr algn="ctr"/>
            <a:r>
              <a:rPr lang="en-US" sz="2800" b="1" dirty="0" err="1"/>
              <a:t>Javaria</a:t>
            </a:r>
            <a:r>
              <a:rPr lang="en-US" sz="2800" b="1" dirty="0"/>
              <a:t> Iqbal  								2021-CS-185</a:t>
            </a:r>
          </a:p>
          <a:p>
            <a:pPr algn="ctr"/>
            <a:r>
              <a:rPr lang="en-US" sz="2800" b="1" dirty="0"/>
              <a:t>Abdul </a:t>
            </a:r>
            <a:r>
              <a:rPr lang="en-US" sz="2800" b="1" dirty="0" err="1"/>
              <a:t>Mateen</a:t>
            </a:r>
            <a:r>
              <a:rPr lang="en-US" sz="2800" b="1" dirty="0"/>
              <a:t> 								2021-CS-190</a:t>
            </a:r>
          </a:p>
          <a:p>
            <a:pPr algn="ctr"/>
            <a:r>
              <a:rPr lang="en-US" sz="2800" b="1" dirty="0"/>
              <a:t>Muhammad </a:t>
            </a:r>
            <a:r>
              <a:rPr lang="en-US" sz="2800" b="1" dirty="0" err="1"/>
              <a:t>Salman</a:t>
            </a:r>
            <a:r>
              <a:rPr lang="en-US" sz="2800" b="1" dirty="0"/>
              <a:t>						2021-CS-196</a:t>
            </a:r>
            <a:endParaRPr lang="x-none" sz="2800" b="1" dirty="0"/>
          </a:p>
        </p:txBody>
      </p:sp>
      <p:sp>
        <p:nvSpPr>
          <p:cNvPr id="8" name="TextBox 7">
            <a:extLst>
              <a:ext uri="{FF2B5EF4-FFF2-40B4-BE49-F238E27FC236}">
                <a16:creationId xmlns:a16="http://schemas.microsoft.com/office/drawing/2014/main" id="{0B4BD297-002C-4C8B-BA02-50ED93C4464B}"/>
              </a:ext>
            </a:extLst>
          </p:cNvPr>
          <p:cNvSpPr txBox="1"/>
          <p:nvPr/>
        </p:nvSpPr>
        <p:spPr>
          <a:xfrm>
            <a:off x="1822578" y="1411832"/>
            <a:ext cx="8546841" cy="1077218"/>
          </a:xfrm>
          <a:prstGeom prst="rect">
            <a:avLst/>
          </a:prstGeom>
          <a:noFill/>
        </p:spPr>
        <p:txBody>
          <a:bodyPr wrap="square" rtlCol="0">
            <a:spAutoFit/>
          </a:bodyPr>
          <a:lstStyle/>
          <a:p>
            <a:pPr algn="ctr"/>
            <a:r>
              <a:rPr lang="en-US" sz="2000" dirty="0"/>
              <a:t>Presentation Topic:</a:t>
            </a:r>
            <a:endParaRPr lang="en-US" dirty="0"/>
          </a:p>
          <a:p>
            <a:pPr algn="ctr"/>
            <a:r>
              <a:rPr lang="en-US" sz="4400" b="1" dirty="0">
                <a:solidFill>
                  <a:schemeClr val="accent4">
                    <a:lumMod val="50000"/>
                  </a:schemeClr>
                </a:solidFill>
                <a:latin typeface="Times New Roman" panose="02020603050405020304" pitchFamily="18" charset="0"/>
                <a:cs typeface="Times New Roman" panose="02020603050405020304" pitchFamily="18" charset="0"/>
              </a:rPr>
              <a:t>Problem Solving</a:t>
            </a:r>
            <a:endParaRPr lang="x-none" b="1"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150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D458394-8037-4CC9-9568-A64E8A1CA545}"/>
              </a:ext>
            </a:extLst>
          </p:cNvPr>
          <p:cNvSpPr txBox="1">
            <a:spLocks/>
          </p:cNvSpPr>
          <p:nvPr/>
        </p:nvSpPr>
        <p:spPr>
          <a:xfrm>
            <a:off x="2678477" y="2813075"/>
            <a:ext cx="7659294" cy="10437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t>Steps of problem solving</a:t>
            </a:r>
            <a:endParaRPr lang="x-none" sz="4800" b="1" dirty="0"/>
          </a:p>
        </p:txBody>
      </p:sp>
    </p:spTree>
    <p:extLst>
      <p:ext uri="{BB962C8B-B14F-4D97-AF65-F5344CB8AC3E}">
        <p14:creationId xmlns:p14="http://schemas.microsoft.com/office/powerpoint/2010/main" val="112396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D458394-8037-4CC9-9568-A64E8A1CA545}"/>
              </a:ext>
            </a:extLst>
          </p:cNvPr>
          <p:cNvSpPr txBox="1">
            <a:spLocks/>
          </p:cNvSpPr>
          <p:nvPr/>
        </p:nvSpPr>
        <p:spPr>
          <a:xfrm>
            <a:off x="2176201" y="559272"/>
            <a:ext cx="7659294" cy="10437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t>1-  Identify the Problem?</a:t>
            </a:r>
            <a:endParaRPr lang="x-none" sz="48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884" y="559272"/>
            <a:ext cx="6075158" cy="6661024"/>
          </a:xfrm>
          <a:prstGeom prst="rect">
            <a:avLst/>
          </a:prstGeom>
        </p:spPr>
      </p:pic>
    </p:spTree>
    <p:extLst>
      <p:ext uri="{BB962C8B-B14F-4D97-AF65-F5344CB8AC3E}">
        <p14:creationId xmlns:p14="http://schemas.microsoft.com/office/powerpoint/2010/main" val="145229285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75" fill="hold">
                                          <p:stCondLst>
                                            <p:cond delay="0"/>
                                          </p:stCondLst>
                                        </p:cTn>
                                        <p:tgtEl>
                                          <p:spTgt spid="7"/>
                                        </p:tgtEl>
                                        <p:attrNameLst>
                                          <p:attrName>r</p:attrName>
                                        </p:attrNameLst>
                                      </p:cBhvr>
                                    </p:animRot>
                                    <p:animRot by="-240000">
                                      <p:cBhvr>
                                        <p:cTn id="7" dur="350" fill="hold">
                                          <p:stCondLst>
                                            <p:cond delay="350"/>
                                          </p:stCondLst>
                                        </p:cTn>
                                        <p:tgtEl>
                                          <p:spTgt spid="7"/>
                                        </p:tgtEl>
                                        <p:attrNameLst>
                                          <p:attrName>r</p:attrName>
                                        </p:attrNameLst>
                                      </p:cBhvr>
                                    </p:animRot>
                                    <p:animRot by="240000">
                                      <p:cBhvr>
                                        <p:cTn id="8" dur="350" fill="hold">
                                          <p:stCondLst>
                                            <p:cond delay="700"/>
                                          </p:stCondLst>
                                        </p:cTn>
                                        <p:tgtEl>
                                          <p:spTgt spid="7"/>
                                        </p:tgtEl>
                                        <p:attrNameLst>
                                          <p:attrName>r</p:attrName>
                                        </p:attrNameLst>
                                      </p:cBhvr>
                                    </p:animRot>
                                    <p:animRot by="-240000">
                                      <p:cBhvr>
                                        <p:cTn id="9" dur="350" fill="hold">
                                          <p:stCondLst>
                                            <p:cond delay="1050"/>
                                          </p:stCondLst>
                                        </p:cTn>
                                        <p:tgtEl>
                                          <p:spTgt spid="7"/>
                                        </p:tgtEl>
                                        <p:attrNameLst>
                                          <p:attrName>r</p:attrName>
                                        </p:attrNameLst>
                                      </p:cBhvr>
                                    </p:animRot>
                                    <p:animRot by="120000">
                                      <p:cBhvr>
                                        <p:cTn id="10" dur="350" fill="hold">
                                          <p:stCondLst>
                                            <p:cond delay="14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458394-8037-4CC9-9568-A64E8A1CA545}"/>
              </a:ext>
            </a:extLst>
          </p:cNvPr>
          <p:cNvSpPr txBox="1">
            <a:spLocks/>
          </p:cNvSpPr>
          <p:nvPr/>
        </p:nvSpPr>
        <p:spPr>
          <a:xfrm>
            <a:off x="1815921" y="559272"/>
            <a:ext cx="9903854" cy="10437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t>2- Generate Possible Solutions :</a:t>
            </a:r>
            <a:endParaRPr lang="x-none" sz="4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513" y="2337110"/>
            <a:ext cx="7996911" cy="421843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101" y="1293357"/>
            <a:ext cx="2914542" cy="2785365"/>
          </a:xfrm>
          <a:prstGeom prst="rect">
            <a:avLst/>
          </a:prstGeom>
        </p:spPr>
      </p:pic>
    </p:spTree>
    <p:extLst>
      <p:ext uri="{BB962C8B-B14F-4D97-AF65-F5344CB8AC3E}">
        <p14:creationId xmlns:p14="http://schemas.microsoft.com/office/powerpoint/2010/main" val="268899512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childTnLst>
                                </p:cTn>
                              </p:par>
                              <p:par>
                                <p:cTn id="8" presetID="2" presetClass="entr" presetSubtype="4"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par>
                                <p:cTn id="12" presetID="26" presetClass="entr" presetSubtype="0" fill="hold" nodeType="withEffect">
                                  <p:stCondLst>
                                    <p:cond delay="200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652">
                                          <p:stCondLst>
                                            <p:cond delay="0"/>
                                          </p:stCondLst>
                                        </p:cTn>
                                        <p:tgtEl>
                                          <p:spTgt spid="2"/>
                                        </p:tgtEl>
                                      </p:cBhvr>
                                    </p:animEffect>
                                    <p:anim calcmode="lin" valueType="num">
                                      <p:cBhvr>
                                        <p:cTn id="15" dur="2050"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747"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747" tmFilter="0, 0; 0.125,0.2665; 0.25,0.4; 0.375,0.465; 0.5,0.5;  0.625,0.535; 0.75,0.6; 0.875,0.7335; 1,1">
                                          <p:stCondLst>
                                            <p:cond delay="747"/>
                                          </p:stCondLst>
                                        </p:cTn>
                                        <p:tgtEl>
                                          <p:spTgt spid="2"/>
                                        </p:tgtEl>
                                        <p:attrNameLst>
                                          <p:attrName>ppt_y</p:attrName>
                                        </p:attrNameLst>
                                      </p:cBhvr>
                                      <p:tavLst>
                                        <p:tav tm="0" fmla="#ppt_y-sin(pi*$)/9">
                                          <p:val>
                                            <p:fltVal val="0"/>
                                          </p:val>
                                        </p:tav>
                                        <p:tav tm="100000">
                                          <p:val>
                                            <p:fltVal val="1"/>
                                          </p:val>
                                        </p:tav>
                                      </p:tavLst>
                                    </p:anim>
                                    <p:anim calcmode="lin" valueType="num">
                                      <p:cBhvr>
                                        <p:cTn id="18" dur="373" tmFilter="0, 0; 0.125,0.2665; 0.25,0.4; 0.375,0.465; 0.5,0.5;  0.625,0.535; 0.75,0.6; 0.875,0.7335; 1,1">
                                          <p:stCondLst>
                                            <p:cond delay="1490"/>
                                          </p:stCondLst>
                                        </p:cTn>
                                        <p:tgtEl>
                                          <p:spTgt spid="2"/>
                                        </p:tgtEl>
                                        <p:attrNameLst>
                                          <p:attrName>ppt_y</p:attrName>
                                        </p:attrNameLst>
                                      </p:cBhvr>
                                      <p:tavLst>
                                        <p:tav tm="0" fmla="#ppt_y-sin(pi*$)/27">
                                          <p:val>
                                            <p:fltVal val="0"/>
                                          </p:val>
                                        </p:tav>
                                        <p:tav tm="100000">
                                          <p:val>
                                            <p:fltVal val="1"/>
                                          </p:val>
                                        </p:tav>
                                      </p:tavLst>
                                    </p:anim>
                                    <p:anim calcmode="lin" valueType="num">
                                      <p:cBhvr>
                                        <p:cTn id="19" dur="185" tmFilter="0, 0; 0.125,0.2665; 0.25,0.4; 0.375,0.465; 0.5,0.5;  0.625,0.535; 0.75,0.6; 0.875,0.7335; 1,1">
                                          <p:stCondLst>
                                            <p:cond delay="1863"/>
                                          </p:stCondLst>
                                        </p:cTn>
                                        <p:tgtEl>
                                          <p:spTgt spid="2"/>
                                        </p:tgtEl>
                                        <p:attrNameLst>
                                          <p:attrName>ppt_y</p:attrName>
                                        </p:attrNameLst>
                                      </p:cBhvr>
                                      <p:tavLst>
                                        <p:tav tm="0" fmla="#ppt_y-sin(pi*$)/81">
                                          <p:val>
                                            <p:fltVal val="0"/>
                                          </p:val>
                                        </p:tav>
                                        <p:tav tm="100000">
                                          <p:val>
                                            <p:fltVal val="1"/>
                                          </p:val>
                                        </p:tav>
                                      </p:tavLst>
                                    </p:anim>
                                    <p:animScale>
                                      <p:cBhvr>
                                        <p:cTn id="20" dur="29">
                                          <p:stCondLst>
                                            <p:cond delay="731"/>
                                          </p:stCondLst>
                                        </p:cTn>
                                        <p:tgtEl>
                                          <p:spTgt spid="2"/>
                                        </p:tgtEl>
                                      </p:cBhvr>
                                      <p:to x="100000" y="60000"/>
                                    </p:animScale>
                                    <p:animScale>
                                      <p:cBhvr>
                                        <p:cTn id="21" dur="187" decel="50000">
                                          <p:stCondLst>
                                            <p:cond delay="761"/>
                                          </p:stCondLst>
                                        </p:cTn>
                                        <p:tgtEl>
                                          <p:spTgt spid="2"/>
                                        </p:tgtEl>
                                      </p:cBhvr>
                                      <p:to x="100000" y="100000"/>
                                    </p:animScale>
                                    <p:animScale>
                                      <p:cBhvr>
                                        <p:cTn id="22" dur="29">
                                          <p:stCondLst>
                                            <p:cond delay="1476"/>
                                          </p:stCondLst>
                                        </p:cTn>
                                        <p:tgtEl>
                                          <p:spTgt spid="2"/>
                                        </p:tgtEl>
                                      </p:cBhvr>
                                      <p:to x="100000" y="80000"/>
                                    </p:animScale>
                                    <p:animScale>
                                      <p:cBhvr>
                                        <p:cTn id="23" dur="187" decel="50000">
                                          <p:stCondLst>
                                            <p:cond delay="1505"/>
                                          </p:stCondLst>
                                        </p:cTn>
                                        <p:tgtEl>
                                          <p:spTgt spid="2"/>
                                        </p:tgtEl>
                                      </p:cBhvr>
                                      <p:to x="100000" y="100000"/>
                                    </p:animScale>
                                    <p:animScale>
                                      <p:cBhvr>
                                        <p:cTn id="24" dur="29">
                                          <p:stCondLst>
                                            <p:cond delay="1847"/>
                                          </p:stCondLst>
                                        </p:cTn>
                                        <p:tgtEl>
                                          <p:spTgt spid="2"/>
                                        </p:tgtEl>
                                      </p:cBhvr>
                                      <p:to x="100000" y="90000"/>
                                    </p:animScale>
                                    <p:animScale>
                                      <p:cBhvr>
                                        <p:cTn id="25" dur="187" decel="50000">
                                          <p:stCondLst>
                                            <p:cond delay="1876"/>
                                          </p:stCondLst>
                                        </p:cTn>
                                        <p:tgtEl>
                                          <p:spTgt spid="2"/>
                                        </p:tgtEl>
                                      </p:cBhvr>
                                      <p:to x="100000" y="100000"/>
                                    </p:animScale>
                                    <p:animScale>
                                      <p:cBhvr>
                                        <p:cTn id="26" dur="29">
                                          <p:stCondLst>
                                            <p:cond delay="2034"/>
                                          </p:stCondLst>
                                        </p:cTn>
                                        <p:tgtEl>
                                          <p:spTgt spid="2"/>
                                        </p:tgtEl>
                                      </p:cBhvr>
                                      <p:to x="100000" y="95000"/>
                                    </p:animScale>
                                    <p:animScale>
                                      <p:cBhvr>
                                        <p:cTn id="27" dur="187" decel="50000">
                                          <p:stCondLst>
                                            <p:cond delay="2063"/>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D458394-8037-4CC9-9568-A64E8A1CA545}"/>
              </a:ext>
            </a:extLst>
          </p:cNvPr>
          <p:cNvSpPr txBox="1">
            <a:spLocks/>
          </p:cNvSpPr>
          <p:nvPr/>
        </p:nvSpPr>
        <p:spPr>
          <a:xfrm>
            <a:off x="2176201" y="559272"/>
            <a:ext cx="7659294" cy="10437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t>3</a:t>
            </a:r>
            <a:r>
              <a:rPr lang="en-US" sz="4800" b="1" dirty="0" smtClean="0"/>
              <a:t>- Evaluate Solutions :</a:t>
            </a:r>
            <a:endParaRPr lang="x-none" sz="48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459" y="1449208"/>
            <a:ext cx="7092777" cy="531863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91506" y="2406368"/>
            <a:ext cx="4082769" cy="4451632"/>
          </a:xfrm>
          <a:prstGeom prst="rect">
            <a:avLst/>
          </a:prstGeom>
        </p:spPr>
      </p:pic>
    </p:spTree>
    <p:extLst>
      <p:ext uri="{BB962C8B-B14F-4D97-AF65-F5344CB8AC3E}">
        <p14:creationId xmlns:p14="http://schemas.microsoft.com/office/powerpoint/2010/main" val="384641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D458394-8037-4CC9-9568-A64E8A1CA545}"/>
              </a:ext>
            </a:extLst>
          </p:cNvPr>
          <p:cNvSpPr txBox="1">
            <a:spLocks/>
          </p:cNvSpPr>
          <p:nvPr/>
        </p:nvSpPr>
        <p:spPr>
          <a:xfrm>
            <a:off x="2176201" y="559272"/>
            <a:ext cx="7659294" cy="10437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t>4- Decide a Solution:</a:t>
            </a:r>
            <a:endParaRPr lang="x-none" sz="48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404" y="1603025"/>
            <a:ext cx="9390100" cy="4929803"/>
          </a:xfrm>
          <a:prstGeom prst="rect">
            <a:avLst/>
          </a:prstGeom>
        </p:spPr>
      </p:pic>
    </p:spTree>
    <p:extLst>
      <p:ext uri="{BB962C8B-B14F-4D97-AF65-F5344CB8AC3E}">
        <p14:creationId xmlns:p14="http://schemas.microsoft.com/office/powerpoint/2010/main" val="162276255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D458394-8037-4CC9-9568-A64E8A1CA545}"/>
              </a:ext>
            </a:extLst>
          </p:cNvPr>
          <p:cNvSpPr txBox="1">
            <a:spLocks/>
          </p:cNvSpPr>
          <p:nvPr/>
        </p:nvSpPr>
        <p:spPr>
          <a:xfrm>
            <a:off x="2176201" y="559272"/>
            <a:ext cx="8719326" cy="10437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t>5</a:t>
            </a:r>
            <a:r>
              <a:rPr lang="en-US" sz="4800" b="1" dirty="0" smtClean="0"/>
              <a:t>- Implement the solutions:</a:t>
            </a:r>
            <a:endParaRPr lang="x-none" sz="4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900" y="1385917"/>
            <a:ext cx="7850381" cy="5253142"/>
          </a:xfrm>
          <a:prstGeom prst="rect">
            <a:avLst/>
          </a:prstGeom>
        </p:spPr>
      </p:pic>
    </p:spTree>
    <p:extLst>
      <p:ext uri="{BB962C8B-B14F-4D97-AF65-F5344CB8AC3E}">
        <p14:creationId xmlns:p14="http://schemas.microsoft.com/office/powerpoint/2010/main" val="117322111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D458394-8037-4CC9-9568-A64E8A1CA545}"/>
              </a:ext>
            </a:extLst>
          </p:cNvPr>
          <p:cNvSpPr txBox="1">
            <a:spLocks/>
          </p:cNvSpPr>
          <p:nvPr/>
        </p:nvSpPr>
        <p:spPr>
          <a:xfrm>
            <a:off x="2176201" y="559272"/>
            <a:ext cx="8719326" cy="104375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smtClean="0"/>
              <a:t>6- Evaluate Outcomes:</a:t>
            </a:r>
            <a:endParaRPr lang="x-none" sz="4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757" y="2315580"/>
            <a:ext cx="5686911" cy="3544307"/>
          </a:xfrm>
          <a:prstGeom prst="rect">
            <a:avLst/>
          </a:prstGeom>
        </p:spPr>
      </p:pic>
    </p:spTree>
    <p:extLst>
      <p:ext uri="{BB962C8B-B14F-4D97-AF65-F5344CB8AC3E}">
        <p14:creationId xmlns:p14="http://schemas.microsoft.com/office/powerpoint/2010/main" val="283267895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375" fill="hold">
                                          <p:stCondLst>
                                            <p:cond delay="0"/>
                                          </p:stCondLst>
                                        </p:cTn>
                                        <p:tgtEl>
                                          <p:spTgt spid="4"/>
                                        </p:tgtEl>
                                        <p:attrNameLst>
                                          <p:attrName>r</p:attrName>
                                        </p:attrNameLst>
                                      </p:cBhvr>
                                    </p:animRot>
                                    <p:animRot by="-240000">
                                      <p:cBhvr>
                                        <p:cTn id="7" dur="750" fill="hold">
                                          <p:stCondLst>
                                            <p:cond delay="750"/>
                                          </p:stCondLst>
                                        </p:cTn>
                                        <p:tgtEl>
                                          <p:spTgt spid="4"/>
                                        </p:tgtEl>
                                        <p:attrNameLst>
                                          <p:attrName>r</p:attrName>
                                        </p:attrNameLst>
                                      </p:cBhvr>
                                    </p:animRot>
                                    <p:animRot by="240000">
                                      <p:cBhvr>
                                        <p:cTn id="8" dur="750" fill="hold">
                                          <p:stCondLst>
                                            <p:cond delay="1500"/>
                                          </p:stCondLst>
                                        </p:cTn>
                                        <p:tgtEl>
                                          <p:spTgt spid="4"/>
                                        </p:tgtEl>
                                        <p:attrNameLst>
                                          <p:attrName>r</p:attrName>
                                        </p:attrNameLst>
                                      </p:cBhvr>
                                    </p:animRot>
                                    <p:animRot by="-240000">
                                      <p:cBhvr>
                                        <p:cTn id="9" dur="750" fill="hold">
                                          <p:stCondLst>
                                            <p:cond delay="2250"/>
                                          </p:stCondLst>
                                        </p:cTn>
                                        <p:tgtEl>
                                          <p:spTgt spid="4"/>
                                        </p:tgtEl>
                                        <p:attrNameLst>
                                          <p:attrName>r</p:attrName>
                                        </p:attrNameLst>
                                      </p:cBhvr>
                                    </p:animRot>
                                    <p:animRot by="120000">
                                      <p:cBhvr>
                                        <p:cTn id="10" dur="750" fill="hold">
                                          <p:stCondLst>
                                            <p:cond delay="30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C9C2-A182-EA46-BD14-817ED0D6DBC8}"/>
              </a:ext>
            </a:extLst>
          </p:cNvPr>
          <p:cNvSpPr>
            <a:spLocks noGrp="1"/>
          </p:cNvSpPr>
          <p:nvPr>
            <p:ph type="title"/>
          </p:nvPr>
        </p:nvSpPr>
        <p:spPr>
          <a:xfrm>
            <a:off x="2123991" y="1185584"/>
            <a:ext cx="7657980" cy="675301"/>
          </a:xfrm>
        </p:spPr>
        <p:txBody>
          <a:bodyPr>
            <a:normAutofit fontScale="90000"/>
          </a:bodyPr>
          <a:lstStyle/>
          <a:p>
            <a:r>
              <a:rPr lang="en-US" sz="4000" b="1" dirty="0"/>
              <a:t>Conclusion:</a:t>
            </a:r>
            <a:endParaRPr lang="x-none" sz="4000" b="1" dirty="0"/>
          </a:p>
        </p:txBody>
      </p:sp>
      <p:sp>
        <p:nvSpPr>
          <p:cNvPr id="3" name="Content Placeholder 2">
            <a:extLst>
              <a:ext uri="{FF2B5EF4-FFF2-40B4-BE49-F238E27FC236}">
                <a16:creationId xmlns:a16="http://schemas.microsoft.com/office/drawing/2014/main" id="{FC37E384-D14D-3A4C-B0DC-B4DF2525BE1A}"/>
              </a:ext>
            </a:extLst>
          </p:cNvPr>
          <p:cNvSpPr>
            <a:spLocks noGrp="1"/>
          </p:cNvSpPr>
          <p:nvPr>
            <p:ph idx="1"/>
          </p:nvPr>
        </p:nvSpPr>
        <p:spPr>
          <a:xfrm>
            <a:off x="2123991" y="2133600"/>
            <a:ext cx="8915400" cy="3777622"/>
          </a:xfrm>
        </p:spPr>
        <p:txBody>
          <a:bodyPr>
            <a:normAutofit/>
          </a:bodyPr>
          <a:lstStyle/>
          <a:p>
            <a:pPr>
              <a:buClr>
                <a:srgbClr val="00B050"/>
              </a:buClr>
            </a:pPr>
            <a:r>
              <a:rPr lang="en-US" sz="2400" dirty="0"/>
              <a:t>-------</a:t>
            </a:r>
          </a:p>
          <a:p>
            <a:pPr>
              <a:buClr>
                <a:srgbClr val="00B050"/>
              </a:buClr>
            </a:pPr>
            <a:endParaRPr lang="en-US" sz="2400" dirty="0"/>
          </a:p>
        </p:txBody>
      </p:sp>
    </p:spTree>
    <p:extLst>
      <p:ext uri="{BB962C8B-B14F-4D97-AF65-F5344CB8AC3E}">
        <p14:creationId xmlns:p14="http://schemas.microsoft.com/office/powerpoint/2010/main" val="72752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6A9B-6748-444C-8ED1-219419903F6E}"/>
              </a:ext>
            </a:extLst>
          </p:cNvPr>
          <p:cNvSpPr>
            <a:spLocks noGrp="1"/>
          </p:cNvSpPr>
          <p:nvPr>
            <p:ph type="title"/>
          </p:nvPr>
        </p:nvSpPr>
        <p:spPr>
          <a:xfrm>
            <a:off x="3248479" y="2748833"/>
            <a:ext cx="5695041" cy="1360334"/>
          </a:xfrm>
        </p:spPr>
        <p:txBody>
          <a:bodyPr>
            <a:normAutofit/>
          </a:bodyPr>
          <a:lstStyle/>
          <a:p>
            <a:r>
              <a:rPr lang="en-US" sz="8000" b="1" dirty="0"/>
              <a:t>Thank You!</a:t>
            </a:r>
            <a:endParaRPr lang="x-none" sz="8000" b="1" dirty="0"/>
          </a:p>
        </p:txBody>
      </p:sp>
    </p:spTree>
    <p:extLst>
      <p:ext uri="{BB962C8B-B14F-4D97-AF65-F5344CB8AC3E}">
        <p14:creationId xmlns:p14="http://schemas.microsoft.com/office/powerpoint/2010/main" val="2698778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1D7E-CC5B-46CD-9C8E-7EDB48B54518}"/>
              </a:ext>
            </a:extLst>
          </p:cNvPr>
          <p:cNvSpPr>
            <a:spLocks noGrp="1"/>
          </p:cNvSpPr>
          <p:nvPr>
            <p:ph type="title"/>
          </p:nvPr>
        </p:nvSpPr>
        <p:spPr>
          <a:xfrm>
            <a:off x="2104019" y="735465"/>
            <a:ext cx="8911687" cy="816708"/>
          </a:xfrm>
        </p:spPr>
        <p:txBody>
          <a:bodyPr>
            <a:normAutofit/>
          </a:bodyPr>
          <a:lstStyle/>
          <a:p>
            <a:pPr algn="ctr"/>
            <a:r>
              <a:rPr lang="en-US" sz="4000" b="1" u="sng" dirty="0"/>
              <a:t>Introduction</a:t>
            </a:r>
            <a:endParaRPr lang="x-none" sz="4000" b="1" u="sng" dirty="0"/>
          </a:p>
        </p:txBody>
      </p:sp>
      <p:sp>
        <p:nvSpPr>
          <p:cNvPr id="3" name="Content Placeholder 2">
            <a:extLst>
              <a:ext uri="{FF2B5EF4-FFF2-40B4-BE49-F238E27FC236}">
                <a16:creationId xmlns:a16="http://schemas.microsoft.com/office/drawing/2014/main" id="{15BC3E0D-332A-4478-87BD-BBBF7A7CECA1}"/>
              </a:ext>
            </a:extLst>
          </p:cNvPr>
          <p:cNvSpPr>
            <a:spLocks noGrp="1"/>
          </p:cNvSpPr>
          <p:nvPr>
            <p:ph idx="1"/>
          </p:nvPr>
        </p:nvSpPr>
        <p:spPr>
          <a:xfrm>
            <a:off x="2104019" y="2253187"/>
            <a:ext cx="6666757" cy="1929243"/>
          </a:xfrm>
        </p:spPr>
        <p:txBody>
          <a:bodyPr>
            <a:normAutofit/>
          </a:bodyPr>
          <a:lstStyle/>
          <a:p>
            <a:r>
              <a:rPr lang="en-US" sz="2400" dirty="0"/>
              <a:t>------</a:t>
            </a:r>
          </a:p>
          <a:p>
            <a:pPr>
              <a:buNone/>
            </a:pPr>
            <a:endParaRPr lang="x-none" sz="2400" dirty="0"/>
          </a:p>
        </p:txBody>
      </p:sp>
      <p:sp>
        <p:nvSpPr>
          <p:cNvPr id="4" name="Title 1">
            <a:extLst>
              <a:ext uri="{FF2B5EF4-FFF2-40B4-BE49-F238E27FC236}">
                <a16:creationId xmlns:a16="http://schemas.microsoft.com/office/drawing/2014/main" id="{CC270FBD-63EF-48C8-B69E-9C88F432BFA0}"/>
              </a:ext>
            </a:extLst>
          </p:cNvPr>
          <p:cNvSpPr txBox="1">
            <a:spLocks/>
          </p:cNvSpPr>
          <p:nvPr/>
        </p:nvSpPr>
        <p:spPr>
          <a:xfrm>
            <a:off x="2104019" y="1673472"/>
            <a:ext cx="6243166" cy="5971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What is Problem Solving?</a:t>
            </a:r>
            <a:endParaRPr lang="x-none" sz="3200" b="1" dirty="0"/>
          </a:p>
        </p:txBody>
      </p:sp>
      <p:sp>
        <p:nvSpPr>
          <p:cNvPr id="8" name="Content Placeholder 2">
            <a:extLst>
              <a:ext uri="{FF2B5EF4-FFF2-40B4-BE49-F238E27FC236}">
                <a16:creationId xmlns:a16="http://schemas.microsoft.com/office/drawing/2014/main" id="{F98AD609-C862-4913-98DE-C508D3C8B3A9}"/>
              </a:ext>
            </a:extLst>
          </p:cNvPr>
          <p:cNvSpPr txBox="1">
            <a:spLocks/>
          </p:cNvSpPr>
          <p:nvPr/>
        </p:nvSpPr>
        <p:spPr>
          <a:xfrm>
            <a:off x="2104019" y="4930525"/>
            <a:ext cx="6666757" cy="10854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x-none" sz="2400" dirty="0"/>
          </a:p>
        </p:txBody>
      </p:sp>
    </p:spTree>
    <p:extLst>
      <p:ext uri="{BB962C8B-B14F-4D97-AF65-F5344CB8AC3E}">
        <p14:creationId xmlns:p14="http://schemas.microsoft.com/office/powerpoint/2010/main" val="135716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nodePh="1">
                                  <p:stCondLst>
                                    <p:cond delay="0"/>
                                  </p:stCondLst>
                                  <p:endCondLst>
                                    <p:cond evt="begin" delay="0">
                                      <p:tn val="20"/>
                                    </p:cond>
                                  </p:end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1966-6066-4306-B2B5-CA5ED9B39A3D}"/>
              </a:ext>
            </a:extLst>
          </p:cNvPr>
          <p:cNvSpPr>
            <a:spLocks noGrp="1"/>
          </p:cNvSpPr>
          <p:nvPr>
            <p:ph type="title"/>
          </p:nvPr>
        </p:nvSpPr>
        <p:spPr>
          <a:xfrm>
            <a:off x="2219702" y="991727"/>
            <a:ext cx="7965698" cy="1103773"/>
          </a:xfrm>
        </p:spPr>
        <p:txBody>
          <a:bodyPr>
            <a:noAutofit/>
          </a:bodyPr>
          <a:lstStyle/>
          <a:p>
            <a:r>
              <a:rPr lang="en-US" b="1" dirty="0"/>
              <a:t>Identification of problem solving and root causes:</a:t>
            </a:r>
            <a:br>
              <a:rPr lang="en-US" b="1" dirty="0"/>
            </a:br>
            <a:endParaRPr lang="x-none" b="1" dirty="0"/>
          </a:p>
        </p:txBody>
      </p:sp>
      <p:sp>
        <p:nvSpPr>
          <p:cNvPr id="3" name="Content Placeholder 2">
            <a:extLst>
              <a:ext uri="{FF2B5EF4-FFF2-40B4-BE49-F238E27FC236}">
                <a16:creationId xmlns:a16="http://schemas.microsoft.com/office/drawing/2014/main" id="{53B5D05D-5F61-4CCC-8529-B661A616890D}"/>
              </a:ext>
            </a:extLst>
          </p:cNvPr>
          <p:cNvSpPr>
            <a:spLocks noGrp="1"/>
          </p:cNvSpPr>
          <p:nvPr>
            <p:ph idx="1"/>
          </p:nvPr>
        </p:nvSpPr>
        <p:spPr>
          <a:xfrm>
            <a:off x="2219702" y="2122181"/>
            <a:ext cx="7932005" cy="3777622"/>
          </a:xfrm>
        </p:spPr>
        <p:txBody>
          <a:bodyPr>
            <a:normAutofit/>
          </a:bodyPr>
          <a:lstStyle/>
          <a:p>
            <a:pPr algn="just"/>
            <a:r>
              <a:rPr lang="en-US" sz="2800" b="0" i="0" dirty="0">
                <a:solidFill>
                  <a:srgbClr val="444444"/>
                </a:solidFill>
                <a:effectLst/>
                <a:latin typeface="Open Sans" panose="020B0606030504020204" pitchFamily="34" charset="0"/>
              </a:rPr>
              <a:t>--------</a:t>
            </a:r>
          </a:p>
        </p:txBody>
      </p:sp>
    </p:spTree>
    <p:extLst>
      <p:ext uri="{BB962C8B-B14F-4D97-AF65-F5344CB8AC3E}">
        <p14:creationId xmlns:p14="http://schemas.microsoft.com/office/powerpoint/2010/main" val="274780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4AE3-7498-42BB-B902-1AFDD7F6DF90}"/>
              </a:ext>
            </a:extLst>
          </p:cNvPr>
          <p:cNvSpPr>
            <a:spLocks noGrp="1"/>
          </p:cNvSpPr>
          <p:nvPr>
            <p:ph type="title"/>
          </p:nvPr>
        </p:nvSpPr>
        <p:spPr>
          <a:xfrm>
            <a:off x="2650433" y="1026706"/>
            <a:ext cx="8362123" cy="1000876"/>
          </a:xfrm>
        </p:spPr>
        <p:txBody>
          <a:bodyPr>
            <a:noAutofit/>
          </a:bodyPr>
          <a:lstStyle/>
          <a:p>
            <a:r>
              <a:rPr lang="en-US" sz="4400" b="1" dirty="0">
                <a:latin typeface="Arial" panose="020B0604020202020204" pitchFamily="34" charset="0"/>
                <a:cs typeface="Arial" panose="020B0604020202020204" pitchFamily="34" charset="0"/>
              </a:rPr>
              <a:t>Types of problem solving:</a:t>
            </a:r>
            <a:endParaRPr lang="x-none"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B6A448F-5D98-42CA-A028-7E0EC82E99AA}"/>
              </a:ext>
            </a:extLst>
          </p:cNvPr>
          <p:cNvSpPr>
            <a:spLocks noGrp="1"/>
          </p:cNvSpPr>
          <p:nvPr>
            <p:ph idx="1"/>
          </p:nvPr>
        </p:nvSpPr>
        <p:spPr>
          <a:xfrm>
            <a:off x="2650433" y="2385392"/>
            <a:ext cx="7089912" cy="3949147"/>
          </a:xfrm>
        </p:spPr>
        <p:txBody>
          <a:bodyPr>
            <a:normAutofit/>
          </a:bodyPr>
          <a:lstStyle/>
          <a:p>
            <a:pPr marL="0" indent="0" algn="just">
              <a:buNone/>
            </a:pPr>
            <a:r>
              <a:rPr lang="en-US" sz="3100" dirty="0"/>
              <a:t>   </a:t>
            </a:r>
            <a:r>
              <a:rPr lang="en-US" sz="2400" dirty="0">
                <a:latin typeface="Arial" panose="020B0604020202020204" pitchFamily="34" charset="0"/>
                <a:cs typeface="Arial" panose="020B0604020202020204" pitchFamily="34" charset="0"/>
              </a:rPr>
              <a:t>When people are presented with a problem—whether it is a complex mathematical problem or a broken printer, how do you solve it? Before finding a solution to the problem, the problem must first be clearly identified. After that, one of many problem solving strategies can be applied, hopefully resulting in a solution.</a:t>
            </a:r>
          </a:p>
          <a:p>
            <a:endParaRPr lang="en-US" dirty="0"/>
          </a:p>
          <a:p>
            <a:endParaRPr lang="en-US" sz="2400" b="1"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706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8609-A10C-A364-7FEF-6947E08E18EE}"/>
              </a:ext>
            </a:extLst>
          </p:cNvPr>
          <p:cNvSpPr>
            <a:spLocks noGrp="1"/>
          </p:cNvSpPr>
          <p:nvPr>
            <p:ph type="title"/>
          </p:nvPr>
        </p:nvSpPr>
        <p:spPr/>
        <p:txBody>
          <a:bodyPr>
            <a:normAutofit fontScale="90000"/>
          </a:bodyPr>
          <a:lstStyle/>
          <a:p>
            <a:r>
              <a:rPr lang="en-US" sz="4900" b="1" dirty="0">
                <a:latin typeface="Arial" panose="020B0604020202020204" pitchFamily="34" charset="0"/>
                <a:ea typeface="Calibri" panose="020F0502020204030204" pitchFamily="34" charset="0"/>
                <a:cs typeface="Arial" panose="020B0604020202020204" pitchFamily="34" charset="0"/>
              </a:rPr>
              <a:t>C</a:t>
            </a:r>
            <a:r>
              <a:rPr lang="en-US" sz="4900" b="1" dirty="0">
                <a:effectLst/>
                <a:latin typeface="Arial" panose="020B0604020202020204" pitchFamily="34" charset="0"/>
                <a:ea typeface="Calibri" panose="020F0502020204030204" pitchFamily="34" charset="0"/>
                <a:cs typeface="Arial" panose="020B0604020202020204" pitchFamily="34" charset="0"/>
              </a:rPr>
              <a:t>ategories</a:t>
            </a:r>
            <a:r>
              <a:rPr lang="en-US" sz="3600" b="1" dirty="0">
                <a:effectLst/>
                <a:latin typeface="+mj-lt"/>
                <a:ea typeface="Calibri" panose="020F0502020204030204" pitchFamily="34" charset="0"/>
                <a:cs typeface="Arial" panose="020B0604020202020204" pitchFamily="34" charset="0"/>
              </a:rPr>
              <a:t/>
            </a:r>
            <a:br>
              <a:rPr lang="en-US" sz="3600" b="1" dirty="0">
                <a:effectLst/>
                <a:latin typeface="+mj-l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0FC817E-F5E0-CECB-B63D-8D02EAC8A23A}"/>
              </a:ext>
            </a:extLst>
          </p:cNvPr>
          <p:cNvSpPr>
            <a:spLocks noGrp="1"/>
          </p:cNvSpPr>
          <p:nvPr>
            <p:ph idx="1"/>
          </p:nvPr>
        </p:nvSpPr>
        <p:spPr>
          <a:xfrm>
            <a:off x="2416934" y="1905000"/>
            <a:ext cx="8915400" cy="4108926"/>
          </a:xfrm>
        </p:spPr>
        <p:txBody>
          <a:bodyPr>
            <a:normAutofit/>
          </a:bodyPr>
          <a:lstStyle/>
          <a:p>
            <a:pPr marL="0" indent="0">
              <a:buNone/>
            </a:pPr>
            <a:r>
              <a:rPr lang="en-US" sz="2400" dirty="0">
                <a:latin typeface="Arial" panose="020B0604020202020204" pitchFamily="34" charset="0"/>
                <a:cs typeface="Arial" panose="020B0604020202020204" pitchFamily="34" charset="0"/>
              </a:rPr>
              <a:t>Problems themselves can be classified into </a:t>
            </a:r>
            <a:r>
              <a:rPr lang="en-US" sz="2400" b="1" dirty="0">
                <a:latin typeface="Arial" panose="020B0604020202020204" pitchFamily="34" charset="0"/>
                <a:cs typeface="Arial" panose="020B0604020202020204" pitchFamily="34" charset="0"/>
              </a:rPr>
              <a:t>two different categories</a:t>
            </a:r>
            <a:r>
              <a:rPr lang="en-US" sz="2400" dirty="0">
                <a:latin typeface="Arial" panose="020B0604020202020204" pitchFamily="34" charset="0"/>
                <a:cs typeface="Arial" panose="020B0604020202020204" pitchFamily="34" charset="0"/>
              </a:rPr>
              <a:t> known as </a:t>
            </a:r>
            <a:r>
              <a:rPr lang="en-US" sz="2400" b="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ill-defined problems</a:t>
            </a:r>
          </a:p>
          <a:p>
            <a:r>
              <a:rPr lang="en-US" sz="2400" dirty="0">
                <a:latin typeface="Arial" panose="020B0604020202020204" pitchFamily="34" charset="0"/>
                <a:cs typeface="Arial" panose="020B0604020202020204" pitchFamily="34" charset="0"/>
              </a:rPr>
              <a:t>well-defined problems</a:t>
            </a:r>
          </a:p>
          <a:p>
            <a:pPr marL="0" indent="0">
              <a:buNone/>
            </a:pPr>
            <a:endParaRPr lang="en-US" sz="2400" dirty="0">
              <a:latin typeface="Arial" panose="020B0604020202020204" pitchFamily="34" charset="0"/>
              <a:cs typeface="Arial" panose="020B0604020202020204" pitchFamily="34" charset="0"/>
            </a:endParaRPr>
          </a:p>
          <a:p>
            <a:pPr lvl="0">
              <a:buFont typeface="Wingdings" panose="05000000000000000000" pitchFamily="2" charset="2"/>
              <a:buChar char="v"/>
            </a:pPr>
            <a:r>
              <a:rPr lang="en-US" sz="2400" b="1" dirty="0">
                <a:latin typeface="Arial" panose="020B0604020202020204" pitchFamily="34" charset="0"/>
                <a:cs typeface="Arial" panose="020B0604020202020204" pitchFamily="34" charset="0"/>
              </a:rPr>
              <a:t>Ill-defined problems</a:t>
            </a:r>
            <a:r>
              <a:rPr lang="en-US" sz="2400" dirty="0">
                <a:latin typeface="Arial" panose="020B0604020202020204" pitchFamily="34" charset="0"/>
                <a:cs typeface="Arial" panose="020B0604020202020204" pitchFamily="34" charset="0"/>
              </a:rPr>
              <a:t> represent issues that do not have clear goals, solution paths, or expected solutions whereas </a:t>
            </a:r>
            <a:r>
              <a:rPr lang="en-US" sz="2400" b="1" dirty="0">
                <a:latin typeface="Arial" panose="020B0604020202020204" pitchFamily="34" charset="0"/>
                <a:cs typeface="Arial" panose="020B0604020202020204" pitchFamily="34" charset="0"/>
              </a:rPr>
              <a:t>well-defined problems</a:t>
            </a:r>
            <a:r>
              <a:rPr lang="en-US" sz="2400" dirty="0">
                <a:latin typeface="Arial" panose="020B0604020202020204" pitchFamily="34" charset="0"/>
                <a:cs typeface="Arial" panose="020B0604020202020204" pitchFamily="34" charset="0"/>
              </a:rPr>
              <a:t> have specific goals, clearly defined solutions, and clear expected solutions. </a:t>
            </a:r>
          </a:p>
          <a:p>
            <a:endParaRPr lang="en-US" dirty="0"/>
          </a:p>
        </p:txBody>
      </p:sp>
    </p:spTree>
    <p:extLst>
      <p:ext uri="{BB962C8B-B14F-4D97-AF65-F5344CB8AC3E}">
        <p14:creationId xmlns:p14="http://schemas.microsoft.com/office/powerpoint/2010/main" val="1031588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65C6989-DCCD-73A9-C21E-2C1EA7B24959}"/>
              </a:ext>
            </a:extLst>
          </p:cNvPr>
          <p:cNvGraphicFramePr>
            <a:graphicFrameLocks noGrp="1"/>
          </p:cNvGraphicFramePr>
          <p:nvPr>
            <p:ph idx="1"/>
            <p:extLst>
              <p:ext uri="{D42A27DB-BD31-4B8C-83A1-F6EECF244321}">
                <p14:modId xmlns:p14="http://schemas.microsoft.com/office/powerpoint/2010/main" val="1267966520"/>
              </p:ext>
            </p:extLst>
          </p:nvPr>
        </p:nvGraphicFramePr>
        <p:xfrm>
          <a:off x="2266122" y="496641"/>
          <a:ext cx="8892208" cy="4936750"/>
        </p:xfrm>
        <a:graphic>
          <a:graphicData uri="http://schemas.openxmlformats.org/drawingml/2006/table">
            <a:tbl>
              <a:tblPr firstRow="1" firstCol="1" bandRow="1">
                <a:tableStyleId>{5C22544A-7EE6-4342-B048-85BDC9FD1C3A}</a:tableStyleId>
              </a:tblPr>
              <a:tblGrid>
                <a:gridCol w="2937082">
                  <a:extLst>
                    <a:ext uri="{9D8B030D-6E8A-4147-A177-3AD203B41FA5}">
                      <a16:colId xmlns:a16="http://schemas.microsoft.com/office/drawing/2014/main" val="2788512773"/>
                    </a:ext>
                  </a:extLst>
                </a:gridCol>
                <a:gridCol w="2971800">
                  <a:extLst>
                    <a:ext uri="{9D8B030D-6E8A-4147-A177-3AD203B41FA5}">
                      <a16:colId xmlns:a16="http://schemas.microsoft.com/office/drawing/2014/main" val="2060654940"/>
                    </a:ext>
                  </a:extLst>
                </a:gridCol>
                <a:gridCol w="2983326">
                  <a:extLst>
                    <a:ext uri="{9D8B030D-6E8A-4147-A177-3AD203B41FA5}">
                      <a16:colId xmlns:a16="http://schemas.microsoft.com/office/drawing/2014/main" val="3346860651"/>
                    </a:ext>
                  </a:extLst>
                </a:gridCol>
              </a:tblGrid>
              <a:tr h="757243">
                <a:tc>
                  <a:txBody>
                    <a:bodyPr/>
                    <a:lstStyle/>
                    <a:p>
                      <a:pPr marL="0" marR="0">
                        <a:lnSpc>
                          <a:spcPts val="1320"/>
                        </a:lnSpc>
                        <a:spcBef>
                          <a:spcPts val="1800"/>
                        </a:spcBef>
                        <a:spcAft>
                          <a:spcPts val="1800"/>
                        </a:spcAft>
                      </a:pPr>
                      <a:r>
                        <a:rPr lang="en-US" sz="2400" dirty="0">
                          <a:effectLst/>
                          <a:latin typeface="Arial" panose="020B0604020202020204" pitchFamily="34" charset="0"/>
                          <a:ea typeface="Calibri" panose="020F0502020204030204" pitchFamily="34" charset="0"/>
                          <a:cs typeface="Arial" panose="020B0604020202020204" pitchFamily="34" charset="0"/>
                        </a:rPr>
                        <a:t>Types</a:t>
                      </a:r>
                    </a:p>
                  </a:txBody>
                  <a:tcPr marL="68580" marR="68580" marT="68580" marB="68580" anchor="ctr"/>
                </a:tc>
                <a:tc>
                  <a:txBody>
                    <a:bodyPr/>
                    <a:lstStyle/>
                    <a:p>
                      <a:pPr marL="0" marR="0">
                        <a:lnSpc>
                          <a:spcPts val="1320"/>
                        </a:lnSpc>
                        <a:spcBef>
                          <a:spcPts val="1800"/>
                        </a:spcBef>
                        <a:spcAft>
                          <a:spcPts val="1800"/>
                        </a:spcAft>
                      </a:pPr>
                      <a:r>
                        <a:rPr lang="en-US" sz="2400">
                          <a:effectLst/>
                          <a:latin typeface="Arial" panose="020B0604020202020204" pitchFamily="34" charset="0"/>
                          <a:cs typeface="Arial" panose="020B0604020202020204" pitchFamily="34" charset="0"/>
                        </a:rPr>
                        <a:t>Description</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tc>
                  <a:txBody>
                    <a:bodyPr/>
                    <a:lstStyle/>
                    <a:p>
                      <a:pPr marL="0" marR="0">
                        <a:lnSpc>
                          <a:spcPts val="1320"/>
                        </a:lnSpc>
                        <a:spcBef>
                          <a:spcPts val="1800"/>
                        </a:spcBef>
                        <a:spcAft>
                          <a:spcPts val="1800"/>
                        </a:spcAft>
                      </a:pPr>
                      <a:r>
                        <a:rPr lang="en-US" sz="2400" dirty="0">
                          <a:effectLst/>
                          <a:latin typeface="Arial" panose="020B0604020202020204" pitchFamily="34" charset="0"/>
                          <a:cs typeface="Arial" panose="020B0604020202020204" pitchFamily="34" charset="0"/>
                        </a:rPr>
                        <a:t>Example</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extLst>
                  <a:ext uri="{0D108BD9-81ED-4DB2-BD59-A6C34878D82A}">
                    <a16:rowId xmlns:a16="http://schemas.microsoft.com/office/drawing/2014/main" val="514490101"/>
                  </a:ext>
                </a:extLst>
              </a:tr>
              <a:tr h="1755008">
                <a:tc>
                  <a:txBody>
                    <a:bodyPr/>
                    <a:lstStyle/>
                    <a:p>
                      <a:pPr marL="0" marR="0">
                        <a:lnSpc>
                          <a:spcPts val="1320"/>
                        </a:lnSpc>
                        <a:spcBef>
                          <a:spcPts val="1800"/>
                        </a:spcBef>
                        <a:spcAft>
                          <a:spcPts val="1800"/>
                        </a:spcAft>
                      </a:pPr>
                      <a:r>
                        <a:rPr lang="en-US" sz="2400" dirty="0">
                          <a:effectLst/>
                          <a:latin typeface="Arial" panose="020B0604020202020204" pitchFamily="34" charset="0"/>
                          <a:cs typeface="Arial" panose="020B0604020202020204" pitchFamily="34" charset="0"/>
                        </a:rPr>
                        <a:t>Trial and error</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tc>
                  <a:txBody>
                    <a:bodyPr/>
                    <a:lstStyle/>
                    <a:p>
                      <a:pPr marL="0" marR="0">
                        <a:lnSpc>
                          <a:spcPct val="100000"/>
                        </a:lnSpc>
                        <a:spcBef>
                          <a:spcPts val="1800"/>
                        </a:spcBef>
                        <a:spcAft>
                          <a:spcPts val="1800"/>
                        </a:spcAft>
                      </a:pPr>
                      <a:r>
                        <a:rPr lang="en-US" sz="1800" dirty="0">
                          <a:effectLst/>
                          <a:latin typeface="Arial" panose="020B0604020202020204" pitchFamily="34" charset="0"/>
                          <a:cs typeface="Arial" panose="020B0604020202020204" pitchFamily="34" charset="0"/>
                        </a:rPr>
                        <a:t>Continue trying different solutions until problem is solved</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tc>
                  <a:txBody>
                    <a:bodyPr/>
                    <a:lstStyle/>
                    <a:p>
                      <a:pPr marL="0" marR="0">
                        <a:lnSpc>
                          <a:spcPct val="100000"/>
                        </a:lnSpc>
                        <a:spcBef>
                          <a:spcPts val="1800"/>
                        </a:spcBef>
                        <a:spcAft>
                          <a:spcPts val="1800"/>
                        </a:spcAft>
                      </a:pPr>
                      <a:r>
                        <a:rPr lang="en-US" sz="1800" dirty="0">
                          <a:effectLst/>
                          <a:latin typeface="Arial" panose="020B0604020202020204" pitchFamily="34" charset="0"/>
                          <a:cs typeface="Arial" panose="020B0604020202020204" pitchFamily="34" charset="0"/>
                        </a:rPr>
                        <a:t>Restarting phone, turning off </a:t>
                      </a:r>
                      <a:r>
                        <a:rPr lang="en-US" sz="1800" dirty="0" err="1">
                          <a:effectLst/>
                          <a:latin typeface="Arial" panose="020B0604020202020204" pitchFamily="34" charset="0"/>
                          <a:cs typeface="Arial" panose="020B0604020202020204" pitchFamily="34" charset="0"/>
                        </a:rPr>
                        <a:t>WiFi</a:t>
                      </a:r>
                      <a:r>
                        <a:rPr lang="en-US" sz="1800" dirty="0">
                          <a:effectLst/>
                          <a:latin typeface="Arial" panose="020B0604020202020204" pitchFamily="34" charset="0"/>
                          <a:cs typeface="Arial" panose="020B0604020202020204" pitchFamily="34" charset="0"/>
                        </a:rPr>
                        <a:t>, turning off </a:t>
                      </a:r>
                      <a:r>
                        <a:rPr lang="en-US" sz="1800" dirty="0" err="1">
                          <a:effectLst/>
                          <a:latin typeface="Arial" panose="020B0604020202020204" pitchFamily="34" charset="0"/>
                          <a:cs typeface="Arial" panose="020B0604020202020204" pitchFamily="34" charset="0"/>
                        </a:rPr>
                        <a:t>bluetooth</a:t>
                      </a:r>
                      <a:r>
                        <a:rPr lang="en-US" sz="1800" dirty="0">
                          <a:effectLst/>
                          <a:latin typeface="Arial" panose="020B0604020202020204" pitchFamily="34" charset="0"/>
                          <a:cs typeface="Arial" panose="020B0604020202020204" pitchFamily="34" charset="0"/>
                        </a:rPr>
                        <a:t> in order to determine why your phone is malfunctioning</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extLst>
                  <a:ext uri="{0D108BD9-81ED-4DB2-BD59-A6C34878D82A}">
                    <a16:rowId xmlns:a16="http://schemas.microsoft.com/office/drawing/2014/main" val="3618804214"/>
                  </a:ext>
                </a:extLst>
              </a:tr>
              <a:tr h="1253631">
                <a:tc>
                  <a:txBody>
                    <a:bodyPr/>
                    <a:lstStyle/>
                    <a:p>
                      <a:pPr marL="0" marR="0">
                        <a:lnSpc>
                          <a:spcPts val="1320"/>
                        </a:lnSpc>
                        <a:spcBef>
                          <a:spcPts val="1800"/>
                        </a:spcBef>
                        <a:spcAft>
                          <a:spcPts val="1800"/>
                        </a:spcAft>
                      </a:pPr>
                      <a:r>
                        <a:rPr lang="en-US" sz="2400" dirty="0">
                          <a:effectLst/>
                          <a:latin typeface="Arial" panose="020B0604020202020204" pitchFamily="34" charset="0"/>
                          <a:cs typeface="Arial" panose="020B0604020202020204" pitchFamily="34" charset="0"/>
                        </a:rPr>
                        <a:t>Algorithm</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tc>
                  <a:txBody>
                    <a:bodyPr/>
                    <a:lstStyle/>
                    <a:p>
                      <a:pPr marL="0" marR="0">
                        <a:lnSpc>
                          <a:spcPct val="100000"/>
                        </a:lnSpc>
                        <a:spcBef>
                          <a:spcPts val="1800"/>
                        </a:spcBef>
                        <a:spcAft>
                          <a:spcPts val="1800"/>
                        </a:spcAft>
                      </a:pPr>
                      <a:r>
                        <a:rPr lang="en-US" sz="1800" dirty="0">
                          <a:effectLst/>
                          <a:latin typeface="Arial" panose="020B0604020202020204" pitchFamily="34" charset="0"/>
                          <a:cs typeface="Arial" panose="020B0604020202020204" pitchFamily="34" charset="0"/>
                        </a:rPr>
                        <a:t>Step-by-step problem-solving formula</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tc>
                  <a:txBody>
                    <a:bodyPr/>
                    <a:lstStyle/>
                    <a:p>
                      <a:pPr marL="0" marR="0">
                        <a:lnSpc>
                          <a:spcPct val="100000"/>
                        </a:lnSpc>
                        <a:spcBef>
                          <a:spcPts val="1800"/>
                        </a:spcBef>
                        <a:spcAft>
                          <a:spcPts val="1800"/>
                        </a:spcAft>
                      </a:pPr>
                      <a:r>
                        <a:rPr lang="en-US" sz="1800" dirty="0">
                          <a:effectLst/>
                          <a:latin typeface="Arial" panose="020B0604020202020204" pitchFamily="34" charset="0"/>
                          <a:cs typeface="Arial" panose="020B0604020202020204" pitchFamily="34" charset="0"/>
                        </a:rPr>
                        <a:t>Instruction manual for installing new software on your computer</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extLst>
                  <a:ext uri="{0D108BD9-81ED-4DB2-BD59-A6C34878D82A}">
                    <a16:rowId xmlns:a16="http://schemas.microsoft.com/office/drawing/2014/main" val="3506740158"/>
                  </a:ext>
                </a:extLst>
              </a:tr>
              <a:tr h="1170868">
                <a:tc>
                  <a:txBody>
                    <a:bodyPr/>
                    <a:lstStyle/>
                    <a:p>
                      <a:pPr marL="0" marR="0">
                        <a:lnSpc>
                          <a:spcPts val="1320"/>
                        </a:lnSpc>
                        <a:spcBef>
                          <a:spcPts val="1800"/>
                        </a:spcBef>
                        <a:spcAft>
                          <a:spcPts val="1800"/>
                        </a:spcAft>
                      </a:pPr>
                      <a:r>
                        <a:rPr lang="en-US" sz="2400" dirty="0">
                          <a:effectLst/>
                          <a:latin typeface="Arial" panose="020B0604020202020204" pitchFamily="34" charset="0"/>
                          <a:cs typeface="Arial" panose="020B0604020202020204" pitchFamily="34" charset="0"/>
                        </a:rPr>
                        <a:t>Heuristic</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tc>
                  <a:txBody>
                    <a:bodyPr/>
                    <a:lstStyle/>
                    <a:p>
                      <a:pPr marL="0" marR="0">
                        <a:lnSpc>
                          <a:spcPct val="100000"/>
                        </a:lnSpc>
                        <a:spcBef>
                          <a:spcPts val="1800"/>
                        </a:spcBef>
                        <a:spcAft>
                          <a:spcPts val="1800"/>
                        </a:spcAft>
                      </a:pPr>
                      <a:r>
                        <a:rPr lang="en-US" sz="1800">
                          <a:effectLst/>
                          <a:latin typeface="Arial" panose="020B0604020202020204" pitchFamily="34" charset="0"/>
                          <a:cs typeface="Arial" panose="020B0604020202020204" pitchFamily="34" charset="0"/>
                        </a:rPr>
                        <a:t>General problem-solving framework</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tc>
                  <a:txBody>
                    <a:bodyPr/>
                    <a:lstStyle/>
                    <a:p>
                      <a:pPr marL="0" marR="0">
                        <a:lnSpc>
                          <a:spcPct val="100000"/>
                        </a:lnSpc>
                        <a:spcBef>
                          <a:spcPts val="1800"/>
                        </a:spcBef>
                        <a:spcAft>
                          <a:spcPts val="1800"/>
                        </a:spcAft>
                      </a:pPr>
                      <a:r>
                        <a:rPr lang="en-US" sz="1800" dirty="0">
                          <a:effectLst/>
                          <a:latin typeface="Arial" panose="020B0604020202020204" pitchFamily="34" charset="0"/>
                          <a:cs typeface="Arial" panose="020B0604020202020204" pitchFamily="34" charset="0"/>
                        </a:rPr>
                        <a:t>Working backwards; breaking a task into steps</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68580" marB="68580" anchor="ctr"/>
                </a:tc>
                <a:extLst>
                  <a:ext uri="{0D108BD9-81ED-4DB2-BD59-A6C34878D82A}">
                    <a16:rowId xmlns:a16="http://schemas.microsoft.com/office/drawing/2014/main" val="3479716334"/>
                  </a:ext>
                </a:extLst>
              </a:tr>
            </a:tbl>
          </a:graphicData>
        </a:graphic>
      </p:graphicFrame>
      <p:sp>
        <p:nvSpPr>
          <p:cNvPr id="6" name="TextBox 5">
            <a:extLst>
              <a:ext uri="{FF2B5EF4-FFF2-40B4-BE49-F238E27FC236}">
                <a16:creationId xmlns:a16="http://schemas.microsoft.com/office/drawing/2014/main" id="{A0EA6C31-8CC7-02E4-650C-25CE001B0CDB}"/>
              </a:ext>
            </a:extLst>
          </p:cNvPr>
          <p:cNvSpPr txBox="1"/>
          <p:nvPr/>
        </p:nvSpPr>
        <p:spPr>
          <a:xfrm>
            <a:off x="1966361" y="5794543"/>
            <a:ext cx="6912596" cy="707886"/>
          </a:xfrm>
          <a:prstGeom prst="rect">
            <a:avLst/>
          </a:prstGeom>
          <a:noFill/>
        </p:spPr>
        <p:txBody>
          <a:bodyPr wrap="square">
            <a:spAutoFit/>
          </a:bodyPr>
          <a:lstStyle/>
          <a:p>
            <a:pPr marL="342900" marR="0" lvl="0" indent="-342900">
              <a:spcBef>
                <a:spcPts val="0"/>
              </a:spcBef>
              <a:spcAft>
                <a:spcPts val="0"/>
              </a:spcAft>
              <a:buFont typeface="Wingdings" panose="05000000000000000000" pitchFamily="2" charset="2"/>
              <a:buChar char="q"/>
            </a:pPr>
            <a:r>
              <a:rPr lang="en-US" sz="20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Although trial and error is not typically one of the most time-efficient strategies</a:t>
            </a:r>
            <a:r>
              <a:rPr lang="en-US" sz="2000" dirty="0">
                <a:solidFill>
                  <a:srgbClr val="373D3F"/>
                </a:solidFill>
                <a:latin typeface="Arial" panose="020B0604020202020204" pitchFamily="34" charset="0"/>
                <a:ea typeface="Times New Roman" panose="02020603050405020304" pitchFamily="18" charset="0"/>
                <a:cs typeface="Arial" panose="020B0604020202020204" pitchFamily="34" charset="0"/>
              </a:rPr>
              <a:t> but </a:t>
            </a:r>
            <a:r>
              <a:rPr lang="en-US" sz="20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it is a commonly used one.</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16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256D-ABE5-E7D2-1C94-62F4D4E1B486}"/>
              </a:ext>
            </a:extLst>
          </p:cNvPr>
          <p:cNvSpPr>
            <a:spLocks noGrp="1"/>
          </p:cNvSpPr>
          <p:nvPr>
            <p:ph type="title"/>
          </p:nvPr>
        </p:nvSpPr>
        <p:spPr>
          <a:xfrm>
            <a:off x="1626903" y="584352"/>
            <a:ext cx="10353061" cy="1363718"/>
          </a:xfrm>
        </p:spPr>
        <p:txBody>
          <a:bodyPr>
            <a:normAutofit fontScale="90000"/>
          </a:bodyPr>
          <a:lstStyle/>
          <a:p>
            <a:r>
              <a:rPr lang="en-US" sz="49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Additional Problem Solving Strategies: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7339CBB-8DBB-75A6-EE2A-4874F1721FA9}"/>
              </a:ext>
            </a:extLst>
          </p:cNvPr>
          <p:cNvSpPr>
            <a:spLocks noGrp="1"/>
          </p:cNvSpPr>
          <p:nvPr>
            <p:ph idx="1"/>
          </p:nvPr>
        </p:nvSpPr>
        <p:spPr>
          <a:xfrm>
            <a:off x="1626903" y="2392018"/>
            <a:ext cx="10207288" cy="3881630"/>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24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Abstraction</a:t>
            </a:r>
            <a:r>
              <a:rPr lang="en-US" sz="24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refers to solving the problem within a model of the situation before applying it to reality.</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24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Analogy</a:t>
            </a:r>
            <a:r>
              <a:rPr lang="en-US" sz="24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is using a solution that solves a similar problem.</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24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Brainstorming</a:t>
            </a:r>
            <a:r>
              <a:rPr lang="en-US" sz="24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refers to collecting an analyzing a large amount of solutions, especially within a group of people, to combine the solutions and developing them until an optimal solution is reached.</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24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Divide and conquer</a:t>
            </a:r>
            <a:r>
              <a:rPr lang="en-US" sz="24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breaking down large complex problems into smaller more manageable problems.</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741572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87D3-05E1-8D5E-6BAB-E1C51AA7BB9B}"/>
              </a:ext>
            </a:extLst>
          </p:cNvPr>
          <p:cNvSpPr>
            <a:spLocks noGrp="1"/>
          </p:cNvSpPr>
          <p:nvPr>
            <p:ph type="title"/>
          </p:nvPr>
        </p:nvSpPr>
        <p:spPr>
          <a:xfrm>
            <a:off x="2126111" y="796664"/>
            <a:ext cx="9291499" cy="873110"/>
          </a:xfrm>
        </p:spPr>
        <p:txBody>
          <a:bodyPr>
            <a:normAutofit/>
          </a:bodyPr>
          <a:lstStyle/>
          <a:p>
            <a:r>
              <a:rPr lang="en-US" sz="4400"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A81B6C59-F6B8-B9AE-1FA9-A116323CFFFD}"/>
              </a:ext>
            </a:extLst>
          </p:cNvPr>
          <p:cNvSpPr>
            <a:spLocks noGrp="1"/>
          </p:cNvSpPr>
          <p:nvPr>
            <p:ph idx="1"/>
          </p:nvPr>
        </p:nvSpPr>
        <p:spPr>
          <a:xfrm>
            <a:off x="1762540" y="2054087"/>
            <a:ext cx="9448800" cy="4943061"/>
          </a:xfrm>
        </p:spPr>
        <p:txBody>
          <a:bodyPr>
            <a:normAutofit fontScale="25000" lnSpcReduction="20000"/>
          </a:bodyPr>
          <a:lstStyle/>
          <a:p>
            <a:pPr marL="342900" marR="0" lvl="0" indent="-342900">
              <a:lnSpc>
                <a:spcPct val="120000"/>
              </a:lnSpc>
              <a:spcBef>
                <a:spcPts val="0"/>
              </a:spcBef>
              <a:spcAft>
                <a:spcPts val="800"/>
              </a:spcAft>
              <a:buSzPts val="1000"/>
              <a:buFont typeface="Symbol" panose="05050102010706020507" pitchFamily="18" charset="2"/>
              <a:buChar char=""/>
              <a:tabLst>
                <a:tab pos="228600" algn="l"/>
              </a:tabLst>
            </a:pPr>
            <a:r>
              <a:rPr lang="en-US" sz="96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Means-ends analysis</a:t>
            </a:r>
            <a:r>
              <a:rPr lang="en-US" sz="96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choosing and analyzing an action at a series of smaller steps to move closer to the goal.</a:t>
            </a:r>
            <a:endParaRPr lang="en-US" sz="96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800"/>
              </a:spcAft>
              <a:buSzPts val="1000"/>
              <a:buFont typeface="Symbol" panose="05050102010706020507" pitchFamily="18" charset="2"/>
              <a:buChar char=""/>
              <a:tabLst>
                <a:tab pos="228600" algn="l"/>
              </a:tabLst>
            </a:pPr>
            <a:r>
              <a:rPr lang="en-US" sz="96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Method of focal objects</a:t>
            </a:r>
            <a:r>
              <a:rPr lang="en-US" sz="96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putting seemingly non-matching characteristics of different procedures together to make something new that will get you closer to the goal.</a:t>
            </a:r>
            <a:endParaRPr lang="en-US" sz="96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800"/>
              </a:spcAft>
              <a:buSzPts val="1000"/>
              <a:buFont typeface="Symbol" panose="05050102010706020507" pitchFamily="18" charset="2"/>
              <a:buChar char=""/>
              <a:tabLst>
                <a:tab pos="228600" algn="l"/>
              </a:tabLst>
            </a:pPr>
            <a:r>
              <a:rPr lang="en-US" sz="96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Morphological analysis</a:t>
            </a:r>
            <a:r>
              <a:rPr lang="en-US" sz="96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analyzing the outputs of and interactions of many pieces that together make up a whole system.</a:t>
            </a:r>
            <a:endParaRPr lang="en-US" sz="96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800"/>
              </a:spcAft>
              <a:buSzPts val="1000"/>
              <a:buFont typeface="Symbol" panose="05050102010706020507" pitchFamily="18" charset="2"/>
              <a:buChar char=""/>
              <a:tabLst>
                <a:tab pos="228600" algn="l"/>
              </a:tabLst>
            </a:pPr>
            <a:r>
              <a:rPr lang="en-US" sz="96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Proof</a:t>
            </a:r>
            <a:r>
              <a:rPr lang="en-US" sz="96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trying to prove that a problem cannot be solved. Where the proof fails becomes the starting point or solving the problem.</a:t>
            </a:r>
            <a:endParaRPr lang="en-US" sz="96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880303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A8FD-25B2-F523-F643-9A58F9EDBC08}"/>
              </a:ext>
            </a:extLst>
          </p:cNvPr>
          <p:cNvSpPr>
            <a:spLocks noGrp="1"/>
          </p:cNvSpPr>
          <p:nvPr>
            <p:ph type="title"/>
          </p:nvPr>
        </p:nvSpPr>
        <p:spPr>
          <a:xfrm>
            <a:off x="1983325" y="806329"/>
            <a:ext cx="8911687" cy="744175"/>
          </a:xfrm>
        </p:spPr>
        <p:txBody>
          <a:bodyPr>
            <a:noAutofit/>
          </a:bodyPr>
          <a:lstStyle/>
          <a:p>
            <a:r>
              <a:rPr lang="en-US" sz="4400" dirty="0">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7E835680-8CEA-B985-C7D0-C3FA61AFE38F}"/>
              </a:ext>
            </a:extLst>
          </p:cNvPr>
          <p:cNvSpPr>
            <a:spLocks noGrp="1"/>
          </p:cNvSpPr>
          <p:nvPr>
            <p:ph idx="1"/>
          </p:nvPr>
        </p:nvSpPr>
        <p:spPr>
          <a:xfrm>
            <a:off x="1754325" y="1769167"/>
            <a:ext cx="9505078" cy="5088833"/>
          </a:xfrm>
        </p:spPr>
        <p:txBody>
          <a:bodyPr>
            <a:normAutofit fontScale="32500" lnSpcReduction="20000"/>
          </a:bodyPr>
          <a:lstStyle/>
          <a:p>
            <a:pPr marL="342900" marR="0" lvl="0" indent="-342900">
              <a:lnSpc>
                <a:spcPct val="120000"/>
              </a:lnSpc>
              <a:spcBef>
                <a:spcPts val="0"/>
              </a:spcBef>
              <a:spcAft>
                <a:spcPts val="800"/>
              </a:spcAft>
              <a:buSzPts val="1000"/>
              <a:buFont typeface="Symbol" panose="05050102010706020507" pitchFamily="18" charset="2"/>
              <a:buChar char=""/>
              <a:tabLst>
                <a:tab pos="228600" algn="l"/>
              </a:tabLst>
            </a:pPr>
            <a:r>
              <a:rPr lang="en-US" sz="7400" b="1" dirty="0">
                <a:solidFill>
                  <a:srgbClr val="373D3F"/>
                </a:solidFill>
                <a:effectLst/>
                <a:latin typeface="Calibri" panose="020F0502020204030204" pitchFamily="34" charset="0"/>
                <a:ea typeface="Times New Roman" panose="02020603050405020304" pitchFamily="18" charset="0"/>
                <a:cs typeface="Calibri" panose="020F0502020204030204" pitchFamily="34" charset="0"/>
              </a:rPr>
              <a:t>Hypothesis testing</a:t>
            </a:r>
            <a:r>
              <a:rPr lang="en-US" sz="7400" dirty="0">
                <a:solidFill>
                  <a:srgbClr val="373D3F"/>
                </a:solidFill>
                <a:effectLst/>
                <a:latin typeface="Calibri" panose="020F0502020204030204" pitchFamily="34" charset="0"/>
                <a:ea typeface="Times New Roman" panose="02020603050405020304" pitchFamily="18" charset="0"/>
                <a:cs typeface="Calibri" panose="020F0502020204030204" pitchFamily="34" charset="0"/>
              </a:rPr>
              <a:t> – method used in experimentation where an assumption about what would happen in response to manipulating an independent variable is made, and analysis of the affects of the manipulation are made and compared to the original hypothesis.</a:t>
            </a:r>
            <a:endParaRPr lang="en-US"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SzPts val="1000"/>
              <a:buFont typeface="Symbol" panose="05050102010706020507" pitchFamily="18" charset="2"/>
              <a:buChar char=""/>
              <a:tabLst>
                <a:tab pos="228600" algn="l"/>
              </a:tabLst>
            </a:pPr>
            <a:r>
              <a:rPr lang="en-US" sz="7400" b="1" dirty="0">
                <a:solidFill>
                  <a:srgbClr val="373D3F"/>
                </a:solidFill>
                <a:effectLst/>
                <a:latin typeface="Calibri" panose="020F0502020204030204" pitchFamily="34" charset="0"/>
                <a:ea typeface="Times New Roman" panose="02020603050405020304" pitchFamily="18" charset="0"/>
                <a:cs typeface="Calibri" panose="020F0502020204030204" pitchFamily="34" charset="0"/>
              </a:rPr>
              <a:t>Lateral thinking</a:t>
            </a:r>
            <a:r>
              <a:rPr lang="en-US" sz="7400" dirty="0">
                <a:solidFill>
                  <a:srgbClr val="373D3F"/>
                </a:solidFill>
                <a:effectLst/>
                <a:latin typeface="Calibri" panose="020F0502020204030204" pitchFamily="34" charset="0"/>
                <a:ea typeface="Times New Roman" panose="02020603050405020304" pitchFamily="18" charset="0"/>
                <a:cs typeface="Calibri" panose="020F0502020204030204" pitchFamily="34" charset="0"/>
              </a:rPr>
              <a:t> – approaching problems indirectly and creatively by viewing the problem in a new and unusual light.</a:t>
            </a:r>
            <a:endParaRPr lang="en-US"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800"/>
              </a:spcAft>
              <a:buSzPts val="1000"/>
              <a:buFont typeface="Symbol" panose="05050102010706020507" pitchFamily="18" charset="2"/>
              <a:buChar char=""/>
              <a:tabLst>
                <a:tab pos="228600" algn="l"/>
              </a:tabLst>
            </a:pPr>
            <a:r>
              <a:rPr lang="en-US" sz="74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Reduction</a:t>
            </a:r>
            <a:r>
              <a:rPr lang="en-US" sz="74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adapting the problem to be as similar problems where a solution exists.</a:t>
            </a:r>
            <a:endParaRPr lang="en-US" sz="7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800"/>
              </a:spcAft>
              <a:buSzPts val="1000"/>
              <a:buFont typeface="Symbol" panose="05050102010706020507" pitchFamily="18" charset="2"/>
              <a:buChar char=""/>
              <a:tabLst>
                <a:tab pos="228600" algn="l"/>
              </a:tabLst>
            </a:pPr>
            <a:r>
              <a:rPr lang="en-US" sz="74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Research</a:t>
            </a:r>
            <a:r>
              <a:rPr lang="en-US" sz="74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using existing knowledge or solutions to similar problems to solve the problem.</a:t>
            </a:r>
            <a:endParaRPr lang="en-US" sz="7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800"/>
              </a:spcAft>
              <a:buSzPts val="1000"/>
              <a:buFont typeface="Symbol" panose="05050102010706020507" pitchFamily="18" charset="2"/>
              <a:buChar char=""/>
              <a:tabLst>
                <a:tab pos="228600" algn="l"/>
              </a:tabLst>
            </a:pPr>
            <a:r>
              <a:rPr lang="en-US" sz="7400" b="1"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Root cause analysis</a:t>
            </a:r>
            <a:r>
              <a:rPr lang="en-US" sz="7400" dirty="0">
                <a:solidFill>
                  <a:srgbClr val="373D3F"/>
                </a:solidFill>
                <a:effectLst/>
                <a:latin typeface="Arial" panose="020B0604020202020204" pitchFamily="34" charset="0"/>
                <a:ea typeface="Times New Roman" panose="02020603050405020304" pitchFamily="18" charset="0"/>
                <a:cs typeface="Arial" panose="020B0604020202020204" pitchFamily="34" charset="0"/>
              </a:rPr>
              <a:t> – trying to identify the cause of the problem.</a:t>
            </a:r>
            <a:endParaRPr lang="en-US" sz="74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57145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Parallax</Template>
  <TotalTime>927</TotalTime>
  <Words>606</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Open Sans</vt:lpstr>
      <vt:lpstr>Symbol</vt:lpstr>
      <vt:lpstr>Times New Roman</vt:lpstr>
      <vt:lpstr>Wingdings</vt:lpstr>
      <vt:lpstr>Wingdings 3</vt:lpstr>
      <vt:lpstr>Wisp</vt:lpstr>
      <vt:lpstr>PowerPoint Presentation</vt:lpstr>
      <vt:lpstr>Introduction</vt:lpstr>
      <vt:lpstr>Identification of problem solving and root causes: </vt:lpstr>
      <vt:lpstr>Types of problem solving:</vt:lpstr>
      <vt:lpstr>Categories </vt:lpstr>
      <vt:lpstr>PowerPoint Presentation</vt:lpstr>
      <vt:lpstr>Additional Problem Solving Strategies: </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Umer Ghaus</dc:creator>
  <cp:lastModifiedBy>Abdul Mateen</cp:lastModifiedBy>
  <cp:revision>52</cp:revision>
  <dcterms:created xsi:type="dcterms:W3CDTF">2021-12-29T09:22:55Z</dcterms:created>
  <dcterms:modified xsi:type="dcterms:W3CDTF">2022-06-07T17:00:08Z</dcterms:modified>
</cp:coreProperties>
</file>