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7" r:id="rId10"/>
    <p:sldId id="271" r:id="rId11"/>
    <p:sldId id="268"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9050-61DC-4148-9A53-E90B3C36F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6145EF3-DBCF-4FA0-A17A-4C73185B2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F0D060A-A91E-4C8A-96C9-57ABE28BD013}"/>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5" name="Footer Placeholder 4">
            <a:extLst>
              <a:ext uri="{FF2B5EF4-FFF2-40B4-BE49-F238E27FC236}">
                <a16:creationId xmlns:a16="http://schemas.microsoft.com/office/drawing/2014/main" id="{2619BDBA-B8C0-4639-9AE5-2D8B3F2E783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16E647-970D-4F24-A767-8A7F85A03DCA}"/>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408068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829B-7AEC-4CF8-92E9-950D2E7E7E4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B1E8AC5-7471-47A6-9447-1C713CB56A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FFA6A8-434B-4AEB-ABF5-C78EF6B78138}"/>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5" name="Footer Placeholder 4">
            <a:extLst>
              <a:ext uri="{FF2B5EF4-FFF2-40B4-BE49-F238E27FC236}">
                <a16:creationId xmlns:a16="http://schemas.microsoft.com/office/drawing/2014/main" id="{BB070778-4A44-42A2-A2B1-FD6C02B890D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554F3F9-17C3-4A19-827E-DDC619EF98F5}"/>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140842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3712F-7E11-460F-8921-A0C9C51377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D4B609A-FAE2-4114-BEE8-3E45DE4122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604B370-366B-4797-A3CC-0454485522AC}"/>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5" name="Footer Placeholder 4">
            <a:extLst>
              <a:ext uri="{FF2B5EF4-FFF2-40B4-BE49-F238E27FC236}">
                <a16:creationId xmlns:a16="http://schemas.microsoft.com/office/drawing/2014/main" id="{74E3E552-F0A7-4BAF-A18E-476EB5C4826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AFE9598-8C6D-4E1B-AFD5-B36CE766A5B2}"/>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139876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D96A-7550-47F4-AACB-585CEB3BC58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8DE88C7-0674-47BF-BC1D-33F05BC451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5AFD784-1F40-429C-AB62-3FA7B00F1979}"/>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5" name="Footer Placeholder 4">
            <a:extLst>
              <a:ext uri="{FF2B5EF4-FFF2-40B4-BE49-F238E27FC236}">
                <a16:creationId xmlns:a16="http://schemas.microsoft.com/office/drawing/2014/main" id="{FE33358F-A9CA-481C-9A15-6A1D5DC3FD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C88E23-D4F2-4F6A-84C3-3157E4E8A2FD}"/>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9452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A8F1-EBE8-4163-A58A-BAD70EC72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A979FD7-0137-40B7-A193-953CBF6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512B35-87B2-4C3B-ADA8-334D61B1FFD1}"/>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5" name="Footer Placeholder 4">
            <a:extLst>
              <a:ext uri="{FF2B5EF4-FFF2-40B4-BE49-F238E27FC236}">
                <a16:creationId xmlns:a16="http://schemas.microsoft.com/office/drawing/2014/main" id="{4BDF7376-93D0-44CD-92EA-7B40848645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B3FA23-635B-4845-87AD-5A658561FA4C}"/>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3142473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D209-F79A-450B-B36E-3589519D53C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F9CE72A-487B-4A56-AAE5-5F973FD042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8D86191-1CEE-440B-918E-305EBF7552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5A01702-1730-4C63-B645-3F753C37FD02}"/>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6" name="Footer Placeholder 5">
            <a:extLst>
              <a:ext uri="{FF2B5EF4-FFF2-40B4-BE49-F238E27FC236}">
                <a16:creationId xmlns:a16="http://schemas.microsoft.com/office/drawing/2014/main" id="{CEFD0055-2AEE-4392-8FDC-CCDBF691E22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53A9117-17F1-4898-B5FD-A56566936F14}"/>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92937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7CEB-B88E-46AA-AE12-A6563B3FE50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7FEA2A1-6238-4455-BC4F-35298739F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9B2243-4A0F-4E96-8CDD-A7C5527F95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8CE0095-C512-4352-AB68-0DA7A05A2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A5061F-A65F-4A6E-8B44-A6AC3B1876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970B84F-A4F0-4495-907F-7A1BE80AB114}"/>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8" name="Footer Placeholder 7">
            <a:extLst>
              <a:ext uri="{FF2B5EF4-FFF2-40B4-BE49-F238E27FC236}">
                <a16:creationId xmlns:a16="http://schemas.microsoft.com/office/drawing/2014/main" id="{7CF260B0-112F-49E0-BF51-1E7211EE8E5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E24AC9E-8B46-41A8-808C-AA33D223ED35}"/>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10801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6D62-0B42-429F-85AA-A9E9476C9E9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2DD4923-D4E8-4BE4-B780-09B626844D18}"/>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4" name="Footer Placeholder 3">
            <a:extLst>
              <a:ext uri="{FF2B5EF4-FFF2-40B4-BE49-F238E27FC236}">
                <a16:creationId xmlns:a16="http://schemas.microsoft.com/office/drawing/2014/main" id="{AF94C17E-052D-40A1-94E9-586FE0C1196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16B6A59-175C-465D-8C50-FFDABB172C88}"/>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278146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4B30CE-6F6E-4D70-910B-B13951C8DED4}"/>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3" name="Footer Placeholder 2">
            <a:extLst>
              <a:ext uri="{FF2B5EF4-FFF2-40B4-BE49-F238E27FC236}">
                <a16:creationId xmlns:a16="http://schemas.microsoft.com/office/drawing/2014/main" id="{2A7F0931-A54F-4647-9416-60C09589DDC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F324816-BC09-458B-A327-DA9F98249797}"/>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15834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37B6-F5D8-4255-9378-7A83CEBD6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F4C7767-F68B-4D3B-BD00-5B5AA277AE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3CCFA34-1D59-4D54-BE94-0CCC59483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A8A3D-5568-4A63-8E83-548492B724ED}"/>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6" name="Footer Placeholder 5">
            <a:extLst>
              <a:ext uri="{FF2B5EF4-FFF2-40B4-BE49-F238E27FC236}">
                <a16:creationId xmlns:a16="http://schemas.microsoft.com/office/drawing/2014/main" id="{BFA70A29-48E5-4CC4-859C-5CDFB6153D5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37C73BE-1EF2-4EBB-AB11-969C7749DE7A}"/>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379125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8CCD-96FE-4A78-9BF6-B14AA0510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2365A6C-6056-4FC9-AB51-2A6244A4F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F022E12-B7C2-46CB-8905-FB55D6B0E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F8AC52-CC8B-4714-8A46-D68584B556A0}"/>
              </a:ext>
            </a:extLst>
          </p:cNvPr>
          <p:cNvSpPr>
            <a:spLocks noGrp="1"/>
          </p:cNvSpPr>
          <p:nvPr>
            <p:ph type="dt" sz="half" idx="10"/>
          </p:nvPr>
        </p:nvSpPr>
        <p:spPr/>
        <p:txBody>
          <a:bodyPr/>
          <a:lstStyle/>
          <a:p>
            <a:fld id="{18D69DA0-CB04-4D38-A995-A7C570F1D80D}" type="datetimeFigureOut">
              <a:rPr lang="en-SG" smtClean="0"/>
              <a:t>12/10/2018</a:t>
            </a:fld>
            <a:endParaRPr lang="en-SG"/>
          </a:p>
        </p:txBody>
      </p:sp>
      <p:sp>
        <p:nvSpPr>
          <p:cNvPr id="6" name="Footer Placeholder 5">
            <a:extLst>
              <a:ext uri="{FF2B5EF4-FFF2-40B4-BE49-F238E27FC236}">
                <a16:creationId xmlns:a16="http://schemas.microsoft.com/office/drawing/2014/main" id="{10CF8E80-BE2F-43E6-8DCD-316FD48A696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5E9E377-7418-4CCE-8666-34C1A115653B}"/>
              </a:ext>
            </a:extLst>
          </p:cNvPr>
          <p:cNvSpPr>
            <a:spLocks noGrp="1"/>
          </p:cNvSpPr>
          <p:nvPr>
            <p:ph type="sldNum" sz="quarter" idx="12"/>
          </p:nvPr>
        </p:nvSpPr>
        <p:spPr/>
        <p:txBody>
          <a:bodyPr/>
          <a:lstStyle/>
          <a:p>
            <a:fld id="{42F9ED84-5AC8-4716-911A-5B850A90DE6D}" type="slidenum">
              <a:rPr lang="en-SG" smtClean="0"/>
              <a:t>‹#›</a:t>
            </a:fld>
            <a:endParaRPr lang="en-SG"/>
          </a:p>
        </p:txBody>
      </p:sp>
    </p:spTree>
    <p:extLst>
      <p:ext uri="{BB962C8B-B14F-4D97-AF65-F5344CB8AC3E}">
        <p14:creationId xmlns:p14="http://schemas.microsoft.com/office/powerpoint/2010/main" val="94855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0E271-5FFA-463E-B659-3718E8EA6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A263A0-4477-4465-A456-243E79A4B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B6BB3AD-637E-4A74-B90B-FABAF51F5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69DA0-CB04-4D38-A995-A7C570F1D80D}" type="datetimeFigureOut">
              <a:rPr lang="en-SG" smtClean="0"/>
              <a:t>12/10/2018</a:t>
            </a:fld>
            <a:endParaRPr lang="en-SG"/>
          </a:p>
        </p:txBody>
      </p:sp>
      <p:sp>
        <p:nvSpPr>
          <p:cNvPr id="5" name="Footer Placeholder 4">
            <a:extLst>
              <a:ext uri="{FF2B5EF4-FFF2-40B4-BE49-F238E27FC236}">
                <a16:creationId xmlns:a16="http://schemas.microsoft.com/office/drawing/2014/main" id="{2429A529-D753-4346-9167-0F4E222E9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31F3D90-1B9C-4638-84F9-014CD3959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9ED84-5AC8-4716-911A-5B850A90DE6D}" type="slidenum">
              <a:rPr lang="en-SG" smtClean="0"/>
              <a:t>‹#›</a:t>
            </a:fld>
            <a:endParaRPr lang="en-SG"/>
          </a:p>
        </p:txBody>
      </p:sp>
    </p:spTree>
    <p:extLst>
      <p:ext uri="{BB962C8B-B14F-4D97-AF65-F5344CB8AC3E}">
        <p14:creationId xmlns:p14="http://schemas.microsoft.com/office/powerpoint/2010/main" val="214762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igenchang/carvana-image-masking-challenge-michae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9BCB-16FB-44C1-A0F7-7DBD6A65FF48}"/>
              </a:ext>
            </a:extLst>
          </p:cNvPr>
          <p:cNvSpPr>
            <a:spLocks noGrp="1"/>
          </p:cNvSpPr>
          <p:nvPr>
            <p:ph type="ctrTitle"/>
          </p:nvPr>
        </p:nvSpPr>
        <p:spPr/>
        <p:txBody>
          <a:bodyPr/>
          <a:lstStyle/>
          <a:p>
            <a:r>
              <a:rPr lang="en-SG" b="1" u="sng" dirty="0" err="1">
                <a:hlinkClick r:id="rId2"/>
              </a:rPr>
              <a:t>carvana</a:t>
            </a:r>
            <a:r>
              <a:rPr lang="en-SG" b="1" u="sng" dirty="0">
                <a:hlinkClick r:id="rId2"/>
              </a:rPr>
              <a:t>-image-masking-challenge</a:t>
            </a:r>
            <a:endParaRPr lang="en-SG" dirty="0"/>
          </a:p>
        </p:txBody>
      </p:sp>
      <p:sp>
        <p:nvSpPr>
          <p:cNvPr id="3" name="Subtitle 2">
            <a:extLst>
              <a:ext uri="{FF2B5EF4-FFF2-40B4-BE49-F238E27FC236}">
                <a16:creationId xmlns:a16="http://schemas.microsoft.com/office/drawing/2014/main" id="{E1A11CF5-6290-4964-B24F-9498BAA44232}"/>
              </a:ext>
            </a:extLst>
          </p:cNvPr>
          <p:cNvSpPr>
            <a:spLocks noGrp="1"/>
          </p:cNvSpPr>
          <p:nvPr>
            <p:ph type="subTitle" idx="1"/>
          </p:nvPr>
        </p:nvSpPr>
        <p:spPr/>
        <p:txBody>
          <a:bodyPr/>
          <a:lstStyle/>
          <a:p>
            <a:r>
              <a:rPr lang="en-US" dirty="0"/>
              <a:t>---Michael</a:t>
            </a:r>
            <a:endParaRPr lang="en-SG" dirty="0"/>
          </a:p>
        </p:txBody>
      </p:sp>
    </p:spTree>
    <p:extLst>
      <p:ext uri="{BB962C8B-B14F-4D97-AF65-F5344CB8AC3E}">
        <p14:creationId xmlns:p14="http://schemas.microsoft.com/office/powerpoint/2010/main" val="808354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C7BB-76D1-483F-93CD-0E004D22C2FA}"/>
              </a:ext>
            </a:extLst>
          </p:cNvPr>
          <p:cNvSpPr>
            <a:spLocks noGrp="1"/>
          </p:cNvSpPr>
          <p:nvPr>
            <p:ph type="title"/>
          </p:nvPr>
        </p:nvSpPr>
        <p:spPr/>
        <p:txBody>
          <a:bodyPr/>
          <a:lstStyle/>
          <a:p>
            <a:r>
              <a:rPr lang="en-SG" dirty="0"/>
              <a:t>Performance</a:t>
            </a:r>
          </a:p>
        </p:txBody>
      </p:sp>
      <p:pic>
        <p:nvPicPr>
          <p:cNvPr id="7" name="Picture 6">
            <a:extLst>
              <a:ext uri="{FF2B5EF4-FFF2-40B4-BE49-F238E27FC236}">
                <a16:creationId xmlns:a16="http://schemas.microsoft.com/office/drawing/2014/main" id="{E221D12F-801B-420B-8E87-C77B2A7D7DA5}"/>
              </a:ext>
            </a:extLst>
          </p:cNvPr>
          <p:cNvPicPr>
            <a:picLocks noChangeAspect="1"/>
          </p:cNvPicPr>
          <p:nvPr/>
        </p:nvPicPr>
        <p:blipFill>
          <a:blip r:embed="rId2"/>
          <a:stretch>
            <a:fillRect/>
          </a:stretch>
        </p:blipFill>
        <p:spPr>
          <a:xfrm>
            <a:off x="1599979" y="2484852"/>
            <a:ext cx="8288732" cy="944147"/>
          </a:xfrm>
          <a:prstGeom prst="rect">
            <a:avLst/>
          </a:prstGeom>
        </p:spPr>
      </p:pic>
    </p:spTree>
    <p:extLst>
      <p:ext uri="{BB962C8B-B14F-4D97-AF65-F5344CB8AC3E}">
        <p14:creationId xmlns:p14="http://schemas.microsoft.com/office/powerpoint/2010/main" val="358314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4EB4-D329-4533-888C-647ECC9463FA}"/>
              </a:ext>
            </a:extLst>
          </p:cNvPr>
          <p:cNvSpPr>
            <a:spLocks noGrp="1"/>
          </p:cNvSpPr>
          <p:nvPr>
            <p:ph type="title"/>
          </p:nvPr>
        </p:nvSpPr>
        <p:spPr/>
        <p:txBody>
          <a:bodyPr/>
          <a:lstStyle/>
          <a:p>
            <a:r>
              <a:rPr lang="en-SG" dirty="0"/>
              <a:t>Loss</a:t>
            </a:r>
          </a:p>
        </p:txBody>
      </p:sp>
      <p:sp>
        <p:nvSpPr>
          <p:cNvPr id="3" name="Content Placeholder 2">
            <a:extLst>
              <a:ext uri="{FF2B5EF4-FFF2-40B4-BE49-F238E27FC236}">
                <a16:creationId xmlns:a16="http://schemas.microsoft.com/office/drawing/2014/main" id="{790A9CA9-A92B-48BF-A5BF-8DB1C147F581}"/>
              </a:ext>
            </a:extLst>
          </p:cNvPr>
          <p:cNvSpPr>
            <a:spLocks noGrp="1"/>
          </p:cNvSpPr>
          <p:nvPr>
            <p:ph idx="1"/>
          </p:nvPr>
        </p:nvSpPr>
        <p:spPr/>
        <p:txBody>
          <a:bodyPr/>
          <a:lstStyle/>
          <a:p>
            <a:r>
              <a:rPr lang="en-SG" dirty="0"/>
              <a:t>Dice Coefficient</a:t>
            </a:r>
          </a:p>
          <a:p>
            <a:endParaRPr lang="en-SG" dirty="0"/>
          </a:p>
          <a:p>
            <a:endParaRPr lang="en-SG" dirty="0"/>
          </a:p>
          <a:p>
            <a:r>
              <a:rPr lang="en-SG" dirty="0"/>
              <a:t>Dice Loss = 1- Dice Coefficient</a:t>
            </a:r>
          </a:p>
          <a:p>
            <a:r>
              <a:rPr lang="en-SG" dirty="0" err="1"/>
              <a:t>bce_dice_loss</a:t>
            </a:r>
            <a:r>
              <a:rPr lang="en-SG" dirty="0"/>
              <a:t> (Binary Cross Entropy + Dice Loss)</a:t>
            </a:r>
          </a:p>
          <a:p>
            <a:endParaRPr lang="en-SG" dirty="0"/>
          </a:p>
          <a:p>
            <a:endParaRPr lang="en-SG" dirty="0"/>
          </a:p>
        </p:txBody>
      </p:sp>
      <p:pic>
        <p:nvPicPr>
          <p:cNvPr id="5" name="Picture 4">
            <a:extLst>
              <a:ext uri="{FF2B5EF4-FFF2-40B4-BE49-F238E27FC236}">
                <a16:creationId xmlns:a16="http://schemas.microsoft.com/office/drawing/2014/main" id="{F0304413-C125-4C49-8506-C3FC329AD514}"/>
              </a:ext>
            </a:extLst>
          </p:cNvPr>
          <p:cNvPicPr>
            <a:picLocks noChangeAspect="1"/>
          </p:cNvPicPr>
          <p:nvPr/>
        </p:nvPicPr>
        <p:blipFill>
          <a:blip r:embed="rId2"/>
          <a:stretch>
            <a:fillRect/>
          </a:stretch>
        </p:blipFill>
        <p:spPr>
          <a:xfrm>
            <a:off x="4703591" y="1825625"/>
            <a:ext cx="2175510" cy="1157933"/>
          </a:xfrm>
          <a:prstGeom prst="rect">
            <a:avLst/>
          </a:prstGeom>
        </p:spPr>
      </p:pic>
    </p:spTree>
    <p:extLst>
      <p:ext uri="{BB962C8B-B14F-4D97-AF65-F5344CB8AC3E}">
        <p14:creationId xmlns:p14="http://schemas.microsoft.com/office/powerpoint/2010/main" val="420785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F41462-8E16-48C5-BEF5-66502E8BED4E}"/>
              </a:ext>
            </a:extLst>
          </p:cNvPr>
          <p:cNvSpPr>
            <a:spLocks noGrp="1"/>
          </p:cNvSpPr>
          <p:nvPr>
            <p:ph type="title"/>
          </p:nvPr>
        </p:nvSpPr>
        <p:spPr/>
        <p:txBody>
          <a:bodyPr/>
          <a:lstStyle/>
          <a:p>
            <a:r>
              <a:rPr lang="en-US" dirty="0"/>
              <a:t>View Middle Layer</a:t>
            </a:r>
            <a:endParaRPr lang="en-SG" dirty="0"/>
          </a:p>
        </p:txBody>
      </p:sp>
      <p:pic>
        <p:nvPicPr>
          <p:cNvPr id="4" name="Picture 3">
            <a:extLst>
              <a:ext uri="{FF2B5EF4-FFF2-40B4-BE49-F238E27FC236}">
                <a16:creationId xmlns:a16="http://schemas.microsoft.com/office/drawing/2014/main" id="{72D266D3-CD91-41DA-A805-A28AE3A2D9B3}"/>
              </a:ext>
            </a:extLst>
          </p:cNvPr>
          <p:cNvPicPr>
            <a:picLocks noChangeAspect="1"/>
          </p:cNvPicPr>
          <p:nvPr/>
        </p:nvPicPr>
        <p:blipFill>
          <a:blip r:embed="rId2"/>
          <a:stretch>
            <a:fillRect/>
          </a:stretch>
        </p:blipFill>
        <p:spPr>
          <a:xfrm>
            <a:off x="4096008" y="1542403"/>
            <a:ext cx="2992428" cy="4973564"/>
          </a:xfrm>
          <a:prstGeom prst="rect">
            <a:avLst/>
          </a:prstGeom>
        </p:spPr>
      </p:pic>
      <p:pic>
        <p:nvPicPr>
          <p:cNvPr id="5" name="Picture 4">
            <a:extLst>
              <a:ext uri="{FF2B5EF4-FFF2-40B4-BE49-F238E27FC236}">
                <a16:creationId xmlns:a16="http://schemas.microsoft.com/office/drawing/2014/main" id="{D0CB7CE8-4B6C-4644-8CF4-55D0DDF2CE7E}"/>
              </a:ext>
            </a:extLst>
          </p:cNvPr>
          <p:cNvPicPr>
            <a:picLocks noChangeAspect="1"/>
          </p:cNvPicPr>
          <p:nvPr/>
        </p:nvPicPr>
        <p:blipFill>
          <a:blip r:embed="rId3"/>
          <a:stretch>
            <a:fillRect/>
          </a:stretch>
        </p:blipFill>
        <p:spPr>
          <a:xfrm>
            <a:off x="595165" y="1690688"/>
            <a:ext cx="2979657" cy="4996656"/>
          </a:xfrm>
          <a:prstGeom prst="rect">
            <a:avLst/>
          </a:prstGeom>
        </p:spPr>
      </p:pic>
      <p:pic>
        <p:nvPicPr>
          <p:cNvPr id="6" name="Picture 5">
            <a:extLst>
              <a:ext uri="{FF2B5EF4-FFF2-40B4-BE49-F238E27FC236}">
                <a16:creationId xmlns:a16="http://schemas.microsoft.com/office/drawing/2014/main" id="{E0E91E30-9592-4276-BD03-AF2E91BCE9CD}"/>
              </a:ext>
            </a:extLst>
          </p:cNvPr>
          <p:cNvPicPr>
            <a:picLocks noChangeAspect="1"/>
          </p:cNvPicPr>
          <p:nvPr/>
        </p:nvPicPr>
        <p:blipFill>
          <a:blip r:embed="rId4"/>
          <a:stretch>
            <a:fillRect/>
          </a:stretch>
        </p:blipFill>
        <p:spPr>
          <a:xfrm>
            <a:off x="7865892" y="1580491"/>
            <a:ext cx="2710451" cy="4897388"/>
          </a:xfrm>
          <a:prstGeom prst="rect">
            <a:avLst/>
          </a:prstGeom>
        </p:spPr>
      </p:pic>
      <p:cxnSp>
        <p:nvCxnSpPr>
          <p:cNvPr id="8" name="Straight Arrow Connector 7">
            <a:extLst>
              <a:ext uri="{FF2B5EF4-FFF2-40B4-BE49-F238E27FC236}">
                <a16:creationId xmlns:a16="http://schemas.microsoft.com/office/drawing/2014/main" id="{487EAF21-8FA0-4D95-B249-A0ED843AA610}"/>
              </a:ext>
            </a:extLst>
          </p:cNvPr>
          <p:cNvCxnSpPr>
            <a:endCxn id="4" idx="1"/>
          </p:cNvCxnSpPr>
          <p:nvPr/>
        </p:nvCxnSpPr>
        <p:spPr>
          <a:xfrm>
            <a:off x="3574822" y="4029185"/>
            <a:ext cx="521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FA044E-AD0E-4BA2-8AFD-B98D100EBAFE}"/>
              </a:ext>
            </a:extLst>
          </p:cNvPr>
          <p:cNvCxnSpPr/>
          <p:nvPr/>
        </p:nvCxnSpPr>
        <p:spPr>
          <a:xfrm>
            <a:off x="7088436" y="3900231"/>
            <a:ext cx="521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41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BB50-6243-40D3-8A5D-68082ACC9655}"/>
              </a:ext>
            </a:extLst>
          </p:cNvPr>
          <p:cNvSpPr>
            <a:spLocks noGrp="1"/>
          </p:cNvSpPr>
          <p:nvPr>
            <p:ph type="title"/>
          </p:nvPr>
        </p:nvSpPr>
        <p:spPr>
          <a:xfrm>
            <a:off x="5002237" y="2766218"/>
            <a:ext cx="3438378" cy="1325563"/>
          </a:xfrm>
        </p:spPr>
        <p:txBody>
          <a:bodyPr/>
          <a:lstStyle/>
          <a:p>
            <a:r>
              <a:rPr lang="en-SG" dirty="0"/>
              <a:t>The End</a:t>
            </a:r>
          </a:p>
        </p:txBody>
      </p:sp>
    </p:spTree>
    <p:extLst>
      <p:ext uri="{BB962C8B-B14F-4D97-AF65-F5344CB8AC3E}">
        <p14:creationId xmlns:p14="http://schemas.microsoft.com/office/powerpoint/2010/main" val="56691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F41462-8E16-48C5-BEF5-66502E8BED4E}"/>
              </a:ext>
            </a:extLst>
          </p:cNvPr>
          <p:cNvSpPr>
            <a:spLocks noGrp="1"/>
          </p:cNvSpPr>
          <p:nvPr>
            <p:ph type="title"/>
          </p:nvPr>
        </p:nvSpPr>
        <p:spPr/>
        <p:txBody>
          <a:bodyPr/>
          <a:lstStyle/>
          <a:p>
            <a:r>
              <a:rPr lang="en-US" dirty="0"/>
              <a:t>Background</a:t>
            </a:r>
            <a:endParaRPr lang="en-SG" dirty="0"/>
          </a:p>
        </p:txBody>
      </p:sp>
      <p:sp>
        <p:nvSpPr>
          <p:cNvPr id="10" name="Content Placeholder 9">
            <a:extLst>
              <a:ext uri="{FF2B5EF4-FFF2-40B4-BE49-F238E27FC236}">
                <a16:creationId xmlns:a16="http://schemas.microsoft.com/office/drawing/2014/main" id="{08779111-3CD7-450C-A0A0-7B8C4EC1B194}"/>
              </a:ext>
            </a:extLst>
          </p:cNvPr>
          <p:cNvSpPr>
            <a:spLocks noGrp="1"/>
          </p:cNvSpPr>
          <p:nvPr>
            <p:ph idx="1"/>
          </p:nvPr>
        </p:nvSpPr>
        <p:spPr>
          <a:xfrm>
            <a:off x="838200" y="1825625"/>
            <a:ext cx="10515600" cy="1072320"/>
          </a:xfrm>
        </p:spPr>
        <p:txBody>
          <a:bodyPr/>
          <a:lstStyle/>
          <a:p>
            <a:r>
              <a:rPr lang="en-SG" dirty="0"/>
              <a:t>In this competition, you’re challenged to develop an algorithm that automatically removes the photo studio background. </a:t>
            </a:r>
          </a:p>
        </p:txBody>
      </p:sp>
      <p:pic>
        <p:nvPicPr>
          <p:cNvPr id="11" name="Picture 10">
            <a:extLst>
              <a:ext uri="{FF2B5EF4-FFF2-40B4-BE49-F238E27FC236}">
                <a16:creationId xmlns:a16="http://schemas.microsoft.com/office/drawing/2014/main" id="{730CEF6A-1D97-4937-B33B-BBCDD635C0BE}"/>
              </a:ext>
            </a:extLst>
          </p:cNvPr>
          <p:cNvPicPr>
            <a:picLocks noChangeAspect="1"/>
          </p:cNvPicPr>
          <p:nvPr/>
        </p:nvPicPr>
        <p:blipFill>
          <a:blip r:embed="rId2"/>
          <a:stretch>
            <a:fillRect/>
          </a:stretch>
        </p:blipFill>
        <p:spPr>
          <a:xfrm>
            <a:off x="1429702" y="3169480"/>
            <a:ext cx="8839105" cy="2063701"/>
          </a:xfrm>
          <a:prstGeom prst="rect">
            <a:avLst/>
          </a:prstGeom>
        </p:spPr>
      </p:pic>
    </p:spTree>
    <p:extLst>
      <p:ext uri="{BB962C8B-B14F-4D97-AF65-F5344CB8AC3E}">
        <p14:creationId xmlns:p14="http://schemas.microsoft.com/office/powerpoint/2010/main" val="416393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24FB66-ECB8-43FD-8A9A-F2F23CC00569}"/>
              </a:ext>
            </a:extLst>
          </p:cNvPr>
          <p:cNvSpPr>
            <a:spLocks noGrp="1"/>
          </p:cNvSpPr>
          <p:nvPr>
            <p:ph type="title"/>
          </p:nvPr>
        </p:nvSpPr>
        <p:spPr/>
        <p:txBody>
          <a:bodyPr/>
          <a:lstStyle/>
          <a:p>
            <a:r>
              <a:rPr lang="en-US" dirty="0"/>
              <a:t>Background – Data Files</a:t>
            </a:r>
            <a:endParaRPr lang="en-SG" dirty="0"/>
          </a:p>
        </p:txBody>
      </p:sp>
      <p:sp>
        <p:nvSpPr>
          <p:cNvPr id="5" name="Content Placeholder 4">
            <a:extLst>
              <a:ext uri="{FF2B5EF4-FFF2-40B4-BE49-F238E27FC236}">
                <a16:creationId xmlns:a16="http://schemas.microsoft.com/office/drawing/2014/main" id="{FBB709E4-65B9-4397-91A1-B8208492DBC6}"/>
              </a:ext>
            </a:extLst>
          </p:cNvPr>
          <p:cNvSpPr>
            <a:spLocks noGrp="1"/>
          </p:cNvSpPr>
          <p:nvPr>
            <p:ph idx="1"/>
          </p:nvPr>
        </p:nvSpPr>
        <p:spPr/>
        <p:txBody>
          <a:bodyPr>
            <a:normAutofit fontScale="92500"/>
          </a:bodyPr>
          <a:lstStyle/>
          <a:p>
            <a:pPr fontAlgn="base"/>
            <a:r>
              <a:rPr lang="en-SG" dirty="0"/>
              <a:t>/train/ - this folder contains the training set images</a:t>
            </a:r>
          </a:p>
          <a:p>
            <a:pPr fontAlgn="base"/>
            <a:r>
              <a:rPr lang="en-SG" dirty="0"/>
              <a:t>/test/ - this folder contains the test set images. You must predict the mask (in run-length encoded format) for each of the images in this folder</a:t>
            </a:r>
          </a:p>
          <a:p>
            <a:pPr fontAlgn="base"/>
            <a:r>
              <a:rPr lang="en-SG" dirty="0"/>
              <a:t>/</a:t>
            </a:r>
            <a:r>
              <a:rPr lang="en-SG" dirty="0" err="1"/>
              <a:t>train_masks</a:t>
            </a:r>
            <a:r>
              <a:rPr lang="en-SG" dirty="0"/>
              <a:t>/ - this folder contains the training set masks in .gif format</a:t>
            </a:r>
          </a:p>
          <a:p>
            <a:pPr fontAlgn="base"/>
            <a:r>
              <a:rPr lang="en-SG" dirty="0"/>
              <a:t>train_masks.csv - for convenience, this files gives a run-length encoded version of the training set masks.</a:t>
            </a:r>
          </a:p>
          <a:p>
            <a:pPr fontAlgn="base"/>
            <a:r>
              <a:rPr lang="en-SG" dirty="0"/>
              <a:t>sample_submission.csv - shows the correct submission format</a:t>
            </a:r>
          </a:p>
          <a:p>
            <a:pPr fontAlgn="base"/>
            <a:r>
              <a:rPr lang="en-SG" dirty="0"/>
              <a:t>metadata.csv - contains basic information about all the cars in the dataset. Note that some values are missing.</a:t>
            </a:r>
          </a:p>
          <a:p>
            <a:endParaRPr lang="en-SG" dirty="0"/>
          </a:p>
        </p:txBody>
      </p:sp>
    </p:spTree>
    <p:extLst>
      <p:ext uri="{BB962C8B-B14F-4D97-AF65-F5344CB8AC3E}">
        <p14:creationId xmlns:p14="http://schemas.microsoft.com/office/powerpoint/2010/main" val="110425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3DDF-ABA3-40E8-94DF-147BA97DF4D5}"/>
              </a:ext>
            </a:extLst>
          </p:cNvPr>
          <p:cNvSpPr>
            <a:spLocks noGrp="1"/>
          </p:cNvSpPr>
          <p:nvPr>
            <p:ph type="title"/>
          </p:nvPr>
        </p:nvSpPr>
        <p:spPr/>
        <p:txBody>
          <a:bodyPr/>
          <a:lstStyle/>
          <a:p>
            <a:r>
              <a:rPr lang="en-SG" dirty="0"/>
              <a:t>U-Net Architecture</a:t>
            </a:r>
          </a:p>
        </p:txBody>
      </p:sp>
      <p:sp>
        <p:nvSpPr>
          <p:cNvPr id="3" name="Content Placeholder 2">
            <a:extLst>
              <a:ext uri="{FF2B5EF4-FFF2-40B4-BE49-F238E27FC236}">
                <a16:creationId xmlns:a16="http://schemas.microsoft.com/office/drawing/2014/main" id="{22AD19AB-A7E7-4DDB-A5CD-C814A39B03C8}"/>
              </a:ext>
            </a:extLst>
          </p:cNvPr>
          <p:cNvSpPr>
            <a:spLocks noGrp="1"/>
          </p:cNvSpPr>
          <p:nvPr>
            <p:ph idx="1"/>
          </p:nvPr>
        </p:nvSpPr>
        <p:spPr/>
        <p:txBody>
          <a:bodyPr/>
          <a:lstStyle/>
          <a:p>
            <a:endParaRPr lang="en-SG"/>
          </a:p>
        </p:txBody>
      </p:sp>
      <p:pic>
        <p:nvPicPr>
          <p:cNvPr id="4" name="Picture 3">
            <a:extLst>
              <a:ext uri="{FF2B5EF4-FFF2-40B4-BE49-F238E27FC236}">
                <a16:creationId xmlns:a16="http://schemas.microsoft.com/office/drawing/2014/main" id="{677EDE48-D6ED-4BD4-B3C9-128719E64F75}"/>
              </a:ext>
            </a:extLst>
          </p:cNvPr>
          <p:cNvPicPr>
            <a:picLocks noChangeAspect="1"/>
          </p:cNvPicPr>
          <p:nvPr/>
        </p:nvPicPr>
        <p:blipFill>
          <a:blip r:embed="rId2"/>
          <a:stretch>
            <a:fillRect/>
          </a:stretch>
        </p:blipFill>
        <p:spPr>
          <a:xfrm>
            <a:off x="1685632" y="1825625"/>
            <a:ext cx="5810250" cy="3800475"/>
          </a:xfrm>
          <a:prstGeom prst="rect">
            <a:avLst/>
          </a:prstGeom>
        </p:spPr>
      </p:pic>
    </p:spTree>
    <p:extLst>
      <p:ext uri="{BB962C8B-B14F-4D97-AF65-F5344CB8AC3E}">
        <p14:creationId xmlns:p14="http://schemas.microsoft.com/office/powerpoint/2010/main" val="1187261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82ED0C-E9BB-4DED-A44D-9683B1E31685}"/>
              </a:ext>
            </a:extLst>
          </p:cNvPr>
          <p:cNvSpPr>
            <a:spLocks noGrp="1"/>
          </p:cNvSpPr>
          <p:nvPr>
            <p:ph type="title"/>
          </p:nvPr>
        </p:nvSpPr>
        <p:spPr/>
        <p:txBody>
          <a:bodyPr/>
          <a:lstStyle/>
          <a:p>
            <a:r>
              <a:rPr lang="en-US" dirty="0"/>
              <a:t>Training/Test Data Visualization</a:t>
            </a:r>
            <a:endParaRPr lang="en-SG" dirty="0"/>
          </a:p>
        </p:txBody>
      </p:sp>
      <p:pic>
        <p:nvPicPr>
          <p:cNvPr id="7" name="Picture 6">
            <a:extLst>
              <a:ext uri="{FF2B5EF4-FFF2-40B4-BE49-F238E27FC236}">
                <a16:creationId xmlns:a16="http://schemas.microsoft.com/office/drawing/2014/main" id="{83D45D7F-1DD3-47D6-B38F-08975305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776" y="1336430"/>
            <a:ext cx="8954842" cy="5338689"/>
          </a:xfrm>
          <a:prstGeom prst="rect">
            <a:avLst/>
          </a:prstGeom>
        </p:spPr>
      </p:pic>
    </p:spTree>
    <p:extLst>
      <p:ext uri="{BB962C8B-B14F-4D97-AF65-F5344CB8AC3E}">
        <p14:creationId xmlns:p14="http://schemas.microsoft.com/office/powerpoint/2010/main" val="48637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B628-93DC-4AC5-A757-04E5659219A6}"/>
              </a:ext>
            </a:extLst>
          </p:cNvPr>
          <p:cNvSpPr>
            <a:spLocks noGrp="1"/>
          </p:cNvSpPr>
          <p:nvPr>
            <p:ph type="title"/>
          </p:nvPr>
        </p:nvSpPr>
        <p:spPr/>
        <p:txBody>
          <a:bodyPr/>
          <a:lstStyle/>
          <a:p>
            <a:r>
              <a:rPr lang="en-US" dirty="0"/>
              <a:t>Data Summary</a:t>
            </a:r>
            <a:endParaRPr lang="en-SG" dirty="0"/>
          </a:p>
        </p:txBody>
      </p:sp>
      <p:sp>
        <p:nvSpPr>
          <p:cNvPr id="4" name="Rectangle 1">
            <a:extLst>
              <a:ext uri="{FF2B5EF4-FFF2-40B4-BE49-F238E27FC236}">
                <a16:creationId xmlns:a16="http://schemas.microsoft.com/office/drawing/2014/main" id="{7CEFC76B-07BB-4FB2-9E73-4C2E69964142}"/>
              </a:ext>
            </a:extLst>
          </p:cNvPr>
          <p:cNvSpPr>
            <a:spLocks noGrp="1" noChangeArrowheads="1"/>
          </p:cNvSpPr>
          <p:nvPr>
            <p:ph idx="1"/>
          </p:nvPr>
        </p:nvSpPr>
        <p:spPr bwMode="auto">
          <a:xfrm>
            <a:off x="838200" y="1968717"/>
            <a:ext cx="7095978"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ea typeface="Courier New" panose="02070309020205020404" pitchFamily="49" charset="0"/>
              </a:rPr>
              <a:t>Number of training examples = 4071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ea typeface="Courier New" panose="02070309020205020404" pitchFamily="49" charset="0"/>
              </a:rPr>
              <a:t>Number of valid examples = 1018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ea typeface="Courier New" panose="02070309020205020404" pitchFamily="49" charset="0"/>
              </a:rPr>
              <a:t>Number of testing examples = 100064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ea typeface="Courier New" panose="02070309020205020404" pitchFamily="49" charset="0"/>
              </a:rPr>
              <a:t>Image data shape = (1280, 1918, 3)</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63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F41462-8E16-48C5-BEF5-66502E8BED4E}"/>
              </a:ext>
            </a:extLst>
          </p:cNvPr>
          <p:cNvSpPr>
            <a:spLocks noGrp="1"/>
          </p:cNvSpPr>
          <p:nvPr>
            <p:ph type="title"/>
          </p:nvPr>
        </p:nvSpPr>
        <p:spPr/>
        <p:txBody>
          <a:bodyPr/>
          <a:lstStyle/>
          <a:p>
            <a:r>
              <a:rPr lang="en-US" dirty="0"/>
              <a:t>Data Augmentation</a:t>
            </a:r>
            <a:endParaRPr lang="en-SG" dirty="0"/>
          </a:p>
        </p:txBody>
      </p:sp>
      <p:pic>
        <p:nvPicPr>
          <p:cNvPr id="4" name="Picture 3">
            <a:extLst>
              <a:ext uri="{FF2B5EF4-FFF2-40B4-BE49-F238E27FC236}">
                <a16:creationId xmlns:a16="http://schemas.microsoft.com/office/drawing/2014/main" id="{B8757FCC-002D-4D76-BEFE-1A69AB5B22AD}"/>
              </a:ext>
            </a:extLst>
          </p:cNvPr>
          <p:cNvPicPr>
            <a:picLocks noChangeAspect="1"/>
          </p:cNvPicPr>
          <p:nvPr/>
        </p:nvPicPr>
        <p:blipFill>
          <a:blip r:embed="rId2"/>
          <a:stretch>
            <a:fillRect/>
          </a:stretch>
        </p:blipFill>
        <p:spPr>
          <a:xfrm>
            <a:off x="2637398" y="1289066"/>
            <a:ext cx="5859487" cy="5568934"/>
          </a:xfrm>
          <a:prstGeom prst="rect">
            <a:avLst/>
          </a:prstGeom>
        </p:spPr>
      </p:pic>
    </p:spTree>
    <p:extLst>
      <p:ext uri="{BB962C8B-B14F-4D97-AF65-F5344CB8AC3E}">
        <p14:creationId xmlns:p14="http://schemas.microsoft.com/office/powerpoint/2010/main" val="127697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F41462-8E16-48C5-BEF5-66502E8BED4E}"/>
              </a:ext>
            </a:extLst>
          </p:cNvPr>
          <p:cNvSpPr>
            <a:spLocks noGrp="1"/>
          </p:cNvSpPr>
          <p:nvPr>
            <p:ph type="title"/>
          </p:nvPr>
        </p:nvSpPr>
        <p:spPr/>
        <p:txBody>
          <a:bodyPr/>
          <a:lstStyle/>
          <a:p>
            <a:r>
              <a:rPr lang="en-US" dirty="0" err="1"/>
              <a:t>Keras</a:t>
            </a:r>
            <a:r>
              <a:rPr lang="en-US" dirty="0"/>
              <a:t> Generator</a:t>
            </a:r>
            <a:endParaRPr lang="en-SG" dirty="0"/>
          </a:p>
        </p:txBody>
      </p:sp>
      <p:sp>
        <p:nvSpPr>
          <p:cNvPr id="10" name="Content Placeholder 9">
            <a:extLst>
              <a:ext uri="{FF2B5EF4-FFF2-40B4-BE49-F238E27FC236}">
                <a16:creationId xmlns:a16="http://schemas.microsoft.com/office/drawing/2014/main" id="{08779111-3CD7-450C-A0A0-7B8C4EC1B194}"/>
              </a:ext>
            </a:extLst>
          </p:cNvPr>
          <p:cNvSpPr>
            <a:spLocks noGrp="1"/>
          </p:cNvSpPr>
          <p:nvPr>
            <p:ph idx="1"/>
          </p:nvPr>
        </p:nvSpPr>
        <p:spPr>
          <a:xfrm>
            <a:off x="838200" y="1825625"/>
            <a:ext cx="10515600" cy="1072320"/>
          </a:xfrm>
        </p:spPr>
        <p:txBody>
          <a:bodyPr>
            <a:normAutofit fontScale="92500" lnSpcReduction="10000"/>
          </a:bodyPr>
          <a:lstStyle/>
          <a:p>
            <a:r>
              <a:rPr lang="en-SG" dirty="0"/>
              <a:t>If we pre-process all images directly, it will consume a lot memory and will be a limitation if we need tons of images to train. The generator is here to help.</a:t>
            </a:r>
          </a:p>
        </p:txBody>
      </p:sp>
      <p:sp>
        <p:nvSpPr>
          <p:cNvPr id="2" name="Rectangle 1">
            <a:extLst>
              <a:ext uri="{FF2B5EF4-FFF2-40B4-BE49-F238E27FC236}">
                <a16:creationId xmlns:a16="http://schemas.microsoft.com/office/drawing/2014/main" id="{870B9CA1-4198-4350-AA95-4AA04A595D8A}"/>
              </a:ext>
            </a:extLst>
          </p:cNvPr>
          <p:cNvSpPr/>
          <p:nvPr/>
        </p:nvSpPr>
        <p:spPr>
          <a:xfrm>
            <a:off x="1036320" y="3429000"/>
            <a:ext cx="9655126" cy="2585323"/>
          </a:xfrm>
          <a:prstGeom prst="rect">
            <a:avLst/>
          </a:prstGeom>
        </p:spPr>
        <p:txBody>
          <a:bodyPr wrap="square">
            <a:spAutoFit/>
          </a:bodyPr>
          <a:lstStyle/>
          <a:p>
            <a:r>
              <a:rPr lang="en-SG" dirty="0"/>
              <a:t>checkpoint = </a:t>
            </a:r>
            <a:r>
              <a:rPr lang="en-SG" dirty="0" err="1"/>
              <a:t>ModelCheckpoint</a:t>
            </a:r>
            <a:r>
              <a:rPr lang="en-SG" dirty="0"/>
              <a:t>('model.h5', monitor='</a:t>
            </a:r>
            <a:r>
              <a:rPr lang="en-SG" dirty="0" err="1"/>
              <a:t>loss',verbose</a:t>
            </a:r>
            <a:r>
              <a:rPr lang="en-SG" dirty="0"/>
              <a:t>=1, </a:t>
            </a:r>
            <a:r>
              <a:rPr lang="en-SG" dirty="0" err="1"/>
              <a:t>save_best_only</a:t>
            </a:r>
            <a:r>
              <a:rPr lang="en-SG" dirty="0"/>
              <a:t>=True , mode='min')</a:t>
            </a:r>
          </a:p>
          <a:p>
            <a:r>
              <a:rPr lang="en-SG" dirty="0" err="1"/>
              <a:t>early_stop</a:t>
            </a:r>
            <a:r>
              <a:rPr lang="en-SG" dirty="0"/>
              <a:t> = </a:t>
            </a:r>
            <a:r>
              <a:rPr lang="en-SG" dirty="0" err="1"/>
              <a:t>EarlyStopping</a:t>
            </a:r>
            <a:r>
              <a:rPr lang="en-SG" dirty="0"/>
              <a:t>(monitor='loss',  patience=2, verbose=1, mode='min') </a:t>
            </a:r>
          </a:p>
          <a:p>
            <a:endParaRPr lang="en-SG" dirty="0"/>
          </a:p>
          <a:p>
            <a:r>
              <a:rPr lang="en-SG" dirty="0" err="1"/>
              <a:t>callbacks_list</a:t>
            </a:r>
            <a:r>
              <a:rPr lang="en-SG" dirty="0"/>
              <a:t> = [checkpoint, </a:t>
            </a:r>
            <a:r>
              <a:rPr lang="en-SG" dirty="0" err="1"/>
              <a:t>early_stop</a:t>
            </a:r>
            <a:r>
              <a:rPr lang="en-SG" dirty="0"/>
              <a:t>]              </a:t>
            </a:r>
          </a:p>
          <a:p>
            <a:endParaRPr lang="en-SG" dirty="0"/>
          </a:p>
          <a:p>
            <a:r>
              <a:rPr lang="en-SG" dirty="0"/>
              <a:t>history = </a:t>
            </a:r>
            <a:r>
              <a:rPr lang="en-SG" dirty="0" err="1"/>
              <a:t>model.fit_generator</a:t>
            </a:r>
            <a:r>
              <a:rPr lang="en-SG" dirty="0"/>
              <a:t>(</a:t>
            </a:r>
            <a:r>
              <a:rPr lang="en-SG" dirty="0" err="1"/>
              <a:t>train_generator</a:t>
            </a:r>
            <a:r>
              <a:rPr lang="en-SG" dirty="0"/>
              <a:t>, </a:t>
            </a:r>
            <a:r>
              <a:rPr lang="en-SG" dirty="0" err="1"/>
              <a:t>steps_per_epoch</a:t>
            </a:r>
            <a:r>
              <a:rPr lang="en-SG" dirty="0"/>
              <a:t>= </a:t>
            </a:r>
            <a:r>
              <a:rPr lang="en-SG" dirty="0" err="1"/>
              <a:t>len</a:t>
            </a:r>
            <a:r>
              <a:rPr lang="en-SG" dirty="0"/>
              <a:t>(</a:t>
            </a:r>
            <a:r>
              <a:rPr lang="en-SG" dirty="0" err="1"/>
              <a:t>train_samples</a:t>
            </a:r>
            <a:r>
              <a:rPr lang="en-SG" dirty="0"/>
              <a:t>)/16+1, </a:t>
            </a:r>
            <a:r>
              <a:rPr lang="en-SG" dirty="0" err="1"/>
              <a:t>validation_data</a:t>
            </a:r>
            <a:r>
              <a:rPr lang="en-SG" dirty="0"/>
              <a:t>=</a:t>
            </a:r>
            <a:r>
              <a:rPr lang="en-SG" dirty="0" err="1"/>
              <a:t>validation_generator</a:t>
            </a:r>
            <a:r>
              <a:rPr lang="en-SG" dirty="0"/>
              <a:t>, </a:t>
            </a:r>
            <a:r>
              <a:rPr lang="en-SG" dirty="0" err="1"/>
              <a:t>validation_steps</a:t>
            </a:r>
            <a:r>
              <a:rPr lang="en-SG" dirty="0"/>
              <a:t>=</a:t>
            </a:r>
            <a:r>
              <a:rPr lang="en-SG" dirty="0" err="1"/>
              <a:t>len</a:t>
            </a:r>
            <a:r>
              <a:rPr lang="en-SG" dirty="0"/>
              <a:t>(</a:t>
            </a:r>
            <a:r>
              <a:rPr lang="en-SG" dirty="0" err="1"/>
              <a:t>validation_samples</a:t>
            </a:r>
            <a:r>
              <a:rPr lang="en-SG" dirty="0"/>
              <a:t>)/16+1, epochs=100,callbacks=</a:t>
            </a:r>
            <a:r>
              <a:rPr lang="en-SG" dirty="0" err="1"/>
              <a:t>callbacks_list</a:t>
            </a:r>
            <a:r>
              <a:rPr lang="en-SG" dirty="0"/>
              <a:t>, verbose=1)</a:t>
            </a:r>
          </a:p>
        </p:txBody>
      </p:sp>
    </p:spTree>
    <p:extLst>
      <p:ext uri="{BB962C8B-B14F-4D97-AF65-F5344CB8AC3E}">
        <p14:creationId xmlns:p14="http://schemas.microsoft.com/office/powerpoint/2010/main" val="67016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C7BB-76D1-483F-93CD-0E004D22C2FA}"/>
              </a:ext>
            </a:extLst>
          </p:cNvPr>
          <p:cNvSpPr>
            <a:spLocks noGrp="1"/>
          </p:cNvSpPr>
          <p:nvPr>
            <p:ph type="title"/>
          </p:nvPr>
        </p:nvSpPr>
        <p:spPr/>
        <p:txBody>
          <a:bodyPr/>
          <a:lstStyle/>
          <a:p>
            <a:r>
              <a:rPr lang="en-SG" dirty="0"/>
              <a:t>Test Prediction</a:t>
            </a:r>
          </a:p>
        </p:txBody>
      </p:sp>
      <p:sp>
        <p:nvSpPr>
          <p:cNvPr id="3" name="Content Placeholder 2">
            <a:extLst>
              <a:ext uri="{FF2B5EF4-FFF2-40B4-BE49-F238E27FC236}">
                <a16:creationId xmlns:a16="http://schemas.microsoft.com/office/drawing/2014/main" id="{25CE0744-282F-4DC1-80C5-8BCCE8AD8847}"/>
              </a:ext>
            </a:extLst>
          </p:cNvPr>
          <p:cNvSpPr>
            <a:spLocks noGrp="1"/>
          </p:cNvSpPr>
          <p:nvPr>
            <p:ph idx="1"/>
          </p:nvPr>
        </p:nvSpPr>
        <p:spPr>
          <a:xfrm>
            <a:off x="838200" y="1825625"/>
            <a:ext cx="10515600" cy="931643"/>
          </a:xfrm>
        </p:spPr>
        <p:txBody>
          <a:bodyPr>
            <a:normAutofit/>
          </a:bodyPr>
          <a:lstStyle/>
          <a:p>
            <a:r>
              <a:rPr lang="en-SG" sz="1600" dirty="0"/>
              <a:t>Based on the training model, I predicated the test image and could find that there some false positives and need to </a:t>
            </a:r>
            <a:r>
              <a:rPr lang="en-SG" sz="1600" dirty="0" err="1"/>
              <a:t>to</a:t>
            </a:r>
            <a:r>
              <a:rPr lang="en-SG" sz="1600" dirty="0"/>
              <a:t> more data augmentation to increase the training data size and also need to try different training model to compare the result. Here is the predicated test image label based on the training model.</a:t>
            </a:r>
          </a:p>
        </p:txBody>
      </p:sp>
      <p:pic>
        <p:nvPicPr>
          <p:cNvPr id="4" name="Picture 3">
            <a:extLst>
              <a:ext uri="{FF2B5EF4-FFF2-40B4-BE49-F238E27FC236}">
                <a16:creationId xmlns:a16="http://schemas.microsoft.com/office/drawing/2014/main" id="{3622272E-081C-4E40-BA94-E81E9CB79558}"/>
              </a:ext>
            </a:extLst>
          </p:cNvPr>
          <p:cNvPicPr>
            <a:picLocks noChangeAspect="1"/>
          </p:cNvPicPr>
          <p:nvPr/>
        </p:nvPicPr>
        <p:blipFill>
          <a:blip r:embed="rId2"/>
          <a:stretch>
            <a:fillRect/>
          </a:stretch>
        </p:blipFill>
        <p:spPr>
          <a:xfrm>
            <a:off x="2047875" y="2563030"/>
            <a:ext cx="8096250" cy="4067175"/>
          </a:xfrm>
          <a:prstGeom prst="rect">
            <a:avLst/>
          </a:prstGeom>
        </p:spPr>
      </p:pic>
    </p:spTree>
    <p:extLst>
      <p:ext uri="{BB962C8B-B14F-4D97-AF65-F5344CB8AC3E}">
        <p14:creationId xmlns:p14="http://schemas.microsoft.com/office/powerpoint/2010/main" val="2923864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426</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Unicode MS</vt:lpstr>
      <vt:lpstr>Arial</vt:lpstr>
      <vt:lpstr>Calibri</vt:lpstr>
      <vt:lpstr>Calibri Light</vt:lpstr>
      <vt:lpstr>Courier New</vt:lpstr>
      <vt:lpstr>Office Theme</vt:lpstr>
      <vt:lpstr>carvana-image-masking-challenge</vt:lpstr>
      <vt:lpstr>Background</vt:lpstr>
      <vt:lpstr>Background – Data Files</vt:lpstr>
      <vt:lpstr>U-Net Architecture</vt:lpstr>
      <vt:lpstr>Training/Test Data Visualization</vt:lpstr>
      <vt:lpstr>Data Summary</vt:lpstr>
      <vt:lpstr>Data Augmentation</vt:lpstr>
      <vt:lpstr>Keras Generator</vt:lpstr>
      <vt:lpstr>Test Prediction</vt:lpstr>
      <vt:lpstr>Performance</vt:lpstr>
      <vt:lpstr>Loss</vt:lpstr>
      <vt:lpstr>View Middle Layer</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Li, Genchang</dc:creator>
  <cp:lastModifiedBy>Michael Li, Genchang</cp:lastModifiedBy>
  <cp:revision>51</cp:revision>
  <dcterms:created xsi:type="dcterms:W3CDTF">2018-10-11T08:37:48Z</dcterms:created>
  <dcterms:modified xsi:type="dcterms:W3CDTF">2018-10-12T05:54:22Z</dcterms:modified>
</cp:coreProperties>
</file>