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8724900" y="365125"/>
            <a:ext cx="2628900" cy="5811838"/>
          </a:xfrm>
          <a:prstGeom prst="rect">
            <a:avLst/>
          </a:prstGeom>
        </p:spPr>
        <p:txBody>
          <a:bodyPr/>
          <a:lstStyle/>
          <a:p>
            <a:pPr/>
            <a:r>
              <a:t>Title Text</a:t>
            </a:r>
          </a:p>
        </p:txBody>
      </p:sp>
      <p:sp>
        <p:nvSpPr>
          <p:cNvPr id="102" name="Body Level One…"/>
          <p:cNvSpPr txBox="1"/>
          <p:nvPr>
            <p:ph type="body" idx="1"/>
          </p:nvPr>
        </p:nvSpPr>
        <p:spPr>
          <a:xfrm>
            <a:off x="838200" y="365125"/>
            <a:ext cx="7734300" cy="58118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13"/>
          </p:nvPr>
        </p:nvSpPr>
        <p:spPr>
          <a:xfrm>
            <a:off x="839787" y="2057400"/>
            <a:ext cx="3932239"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13"/>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ln>
            <a:noFill/>
          </a:ln>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github.com/ligenchang/carvana-image-masking-challenge-michael"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prstGeom prst="rect">
            <a:avLst/>
          </a:prstGeom>
        </p:spPr>
        <p:txBody>
          <a:bodyPr/>
          <a:lstStyle/>
          <a:p>
            <a:pPr>
              <a:defRPr u="sng"/>
            </a:pPr>
            <a:r>
              <a:rPr>
                <a:solidFill>
                  <a:srgbClr val="0563C1"/>
                </a:solidFill>
                <a:uFill>
                  <a:solidFill>
                    <a:srgbClr val="0563C1"/>
                  </a:solidFill>
                </a:uFill>
                <a:hlinkClick r:id="rId2" invalidUrl="" action="" tgtFrame="" tooltip="" history="1" highlightClick="0" endSnd="0"/>
              </a:rPr>
              <a:t>carvana</a:t>
            </a:r>
            <a:r>
              <a:rPr>
                <a:solidFill>
                  <a:srgbClr val="0563C1"/>
                </a:solidFill>
                <a:uFill>
                  <a:solidFill>
                    <a:srgbClr val="0563C1"/>
                  </a:solidFill>
                </a:uFill>
                <a:hlinkClick r:id="rId2" invalidUrl="" action="" tgtFrame="" tooltip="" history="1" highlightClick="0" endSnd="0"/>
              </a:rPr>
              <a:t>-image-masking-challenge</a:t>
            </a:r>
          </a:p>
        </p:txBody>
      </p:sp>
      <p:sp>
        <p:nvSpPr>
          <p:cNvPr id="113" name="Subtitle 2"/>
          <p:cNvSpPr txBox="1"/>
          <p:nvPr>
            <p:ph type="subTitle" sz="quarter" idx="1"/>
          </p:nvPr>
        </p:nvSpPr>
        <p:spPr>
          <a:xfrm>
            <a:off x="1524000" y="3602037"/>
            <a:ext cx="9144000" cy="1655762"/>
          </a:xfrm>
          <a:prstGeom prst="rect">
            <a:avLst/>
          </a:prstGeom>
        </p:spPr>
        <p:txBody>
          <a:bodyPr/>
          <a:lstStyle/>
          <a:p>
            <a:pPr/>
            <a:r>
              <a:t>---Michael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Title 1"/>
          <p:cNvSpPr txBox="1"/>
          <p:nvPr>
            <p:ph type="title"/>
          </p:nvPr>
        </p:nvSpPr>
        <p:spPr>
          <a:prstGeom prst="rect">
            <a:avLst/>
          </a:prstGeom>
        </p:spPr>
        <p:txBody>
          <a:bodyPr/>
          <a:lstStyle/>
          <a:p>
            <a:pPr/>
            <a:r>
              <a:t>U-Net Architecture</a:t>
            </a:r>
          </a:p>
        </p:txBody>
      </p:sp>
      <p:pic>
        <p:nvPicPr>
          <p:cNvPr id="149" name="Screen Shot 2018-10-16 at 11.04.49 AM.png" descr="Screen Shot 2018-10-16 at 11.04.49 AM.png"/>
          <p:cNvPicPr>
            <a:picLocks noChangeAspect="1"/>
          </p:cNvPicPr>
          <p:nvPr/>
        </p:nvPicPr>
        <p:blipFill>
          <a:blip r:embed="rId2">
            <a:extLst/>
          </a:blip>
          <a:stretch>
            <a:fillRect/>
          </a:stretch>
        </p:blipFill>
        <p:spPr>
          <a:xfrm>
            <a:off x="871735" y="2152650"/>
            <a:ext cx="9423401" cy="25527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Title 1"/>
          <p:cNvSpPr txBox="1"/>
          <p:nvPr>
            <p:ph type="title"/>
          </p:nvPr>
        </p:nvSpPr>
        <p:spPr>
          <a:prstGeom prst="rect">
            <a:avLst/>
          </a:prstGeom>
        </p:spPr>
        <p:txBody>
          <a:bodyPr/>
          <a:lstStyle/>
          <a:p>
            <a:pPr/>
            <a:r>
              <a:t>Split Training and Validation Samples</a:t>
            </a:r>
          </a:p>
        </p:txBody>
      </p:sp>
      <p:pic>
        <p:nvPicPr>
          <p:cNvPr id="152" name="Screen Shot 2018-10-16 at 11.31.29 AM.png" descr="Screen Shot 2018-10-16 at 11.31.29 AM.png"/>
          <p:cNvPicPr>
            <a:picLocks noChangeAspect="1"/>
          </p:cNvPicPr>
          <p:nvPr/>
        </p:nvPicPr>
        <p:blipFill>
          <a:blip r:embed="rId2">
            <a:extLst/>
          </a:blip>
          <a:stretch>
            <a:fillRect/>
          </a:stretch>
        </p:blipFill>
        <p:spPr>
          <a:xfrm>
            <a:off x="1165076" y="2714625"/>
            <a:ext cx="9055474" cy="104275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838200" y="365125"/>
            <a:ext cx="10515600" cy="1325563"/>
          </a:xfrm>
          <a:prstGeom prst="rect">
            <a:avLst/>
          </a:prstGeom>
        </p:spPr>
        <p:txBody>
          <a:bodyPr/>
          <a:lstStyle/>
          <a:p>
            <a:pPr/>
            <a:r>
              <a:t>Data Summary</a:t>
            </a:r>
          </a:p>
        </p:txBody>
      </p:sp>
      <p:sp>
        <p:nvSpPr>
          <p:cNvPr id="155" name="Rectangle 1"/>
          <p:cNvSpPr txBox="1"/>
          <p:nvPr>
            <p:ph type="body" sz="half" idx="1"/>
          </p:nvPr>
        </p:nvSpPr>
        <p:spPr>
          <a:xfrm>
            <a:off x="838200" y="1968716"/>
            <a:ext cx="7095977" cy="3447100"/>
          </a:xfrm>
          <a:prstGeom prst="rect">
            <a:avLst/>
          </a:prstGeom>
          <a:solidFill>
            <a:srgbClr val="FFFFFF"/>
          </a:solidFill>
        </p:spPr>
        <p:txBody>
          <a:bodyPr lIns="0" tIns="0" rIns="0" bIns="0" anchor="ctr"/>
          <a:lstStyle/>
          <a:p>
            <a:pPr marL="0" indent="0" defTabSz="813816">
              <a:lnSpc>
                <a:spcPct val="100000"/>
              </a:lnSpc>
              <a:spcBef>
                <a:spcPts val="0"/>
              </a:spcBef>
              <a:buSzTx/>
              <a:buNone/>
              <a:defRPr sz="2848">
                <a:latin typeface="Arial Unicode MS"/>
                <a:ea typeface="Arial Unicode MS"/>
                <a:cs typeface="Arial Unicode MS"/>
                <a:sym typeface="Arial Unicode MS"/>
              </a:defRPr>
            </a:pPr>
            <a:r>
              <a:t>Number of training examples = 4071 </a:t>
            </a:r>
          </a:p>
          <a:p>
            <a:pPr marL="0" indent="0" defTabSz="813816">
              <a:lnSpc>
                <a:spcPct val="100000"/>
              </a:lnSpc>
              <a:spcBef>
                <a:spcPts val="0"/>
              </a:spcBef>
              <a:buSzTx/>
              <a:buNone/>
              <a:defRPr sz="2848">
                <a:latin typeface="Arial Unicode MS"/>
                <a:ea typeface="Arial Unicode MS"/>
                <a:cs typeface="Arial Unicode MS"/>
                <a:sym typeface="Arial Unicode MS"/>
              </a:defRPr>
            </a:pPr>
          </a:p>
          <a:p>
            <a:pPr marL="0" indent="0" defTabSz="813816">
              <a:lnSpc>
                <a:spcPct val="100000"/>
              </a:lnSpc>
              <a:spcBef>
                <a:spcPts val="0"/>
              </a:spcBef>
              <a:buSzTx/>
              <a:buNone/>
              <a:defRPr sz="2848">
                <a:latin typeface="Arial Unicode MS"/>
                <a:ea typeface="Arial Unicode MS"/>
                <a:cs typeface="Arial Unicode MS"/>
                <a:sym typeface="Arial Unicode MS"/>
              </a:defRPr>
            </a:pPr>
            <a:r>
              <a:t>Number of valid examples = 1018 </a:t>
            </a:r>
          </a:p>
          <a:p>
            <a:pPr marL="0" indent="0" defTabSz="813816">
              <a:lnSpc>
                <a:spcPct val="100000"/>
              </a:lnSpc>
              <a:spcBef>
                <a:spcPts val="0"/>
              </a:spcBef>
              <a:buSzTx/>
              <a:buNone/>
              <a:defRPr sz="2848">
                <a:latin typeface="Arial Unicode MS"/>
                <a:ea typeface="Arial Unicode MS"/>
                <a:cs typeface="Arial Unicode MS"/>
                <a:sym typeface="Arial Unicode MS"/>
              </a:defRPr>
            </a:pPr>
          </a:p>
          <a:p>
            <a:pPr marL="0" indent="0" defTabSz="813816">
              <a:lnSpc>
                <a:spcPct val="100000"/>
              </a:lnSpc>
              <a:spcBef>
                <a:spcPts val="0"/>
              </a:spcBef>
              <a:buSzTx/>
              <a:buNone/>
              <a:defRPr sz="2848">
                <a:latin typeface="Arial Unicode MS"/>
                <a:ea typeface="Arial Unicode MS"/>
                <a:cs typeface="Arial Unicode MS"/>
                <a:sym typeface="Arial Unicode MS"/>
              </a:defRPr>
            </a:pPr>
            <a:r>
              <a:t>Number of testing examples = 100064</a:t>
            </a:r>
          </a:p>
          <a:p>
            <a:pPr marL="0" indent="0" defTabSz="813816">
              <a:lnSpc>
                <a:spcPct val="100000"/>
              </a:lnSpc>
              <a:spcBef>
                <a:spcPts val="0"/>
              </a:spcBef>
              <a:buSzTx/>
              <a:buNone/>
              <a:defRPr sz="2848">
                <a:latin typeface="Arial Unicode MS"/>
                <a:ea typeface="Arial Unicode MS"/>
                <a:cs typeface="Arial Unicode MS"/>
                <a:sym typeface="Arial Unicode MS"/>
              </a:defRPr>
            </a:pPr>
            <a:r>
              <a:t> </a:t>
            </a:r>
          </a:p>
          <a:p>
            <a:pPr marL="0" indent="0" defTabSz="813816">
              <a:lnSpc>
                <a:spcPct val="100000"/>
              </a:lnSpc>
              <a:spcBef>
                <a:spcPts val="0"/>
              </a:spcBef>
              <a:buSzTx/>
              <a:buNone/>
              <a:defRPr sz="2848">
                <a:latin typeface="Arial Unicode MS"/>
                <a:ea typeface="Arial Unicode MS"/>
                <a:cs typeface="Arial Unicode MS"/>
                <a:sym typeface="Arial Unicode MS"/>
              </a:defRPr>
            </a:pPr>
            <a:r>
              <a:t>Image data shape = (1280, 1918, 3)</a:t>
            </a:r>
            <a:r>
              <a:rPr>
                <a:latin typeface="+mj-lt"/>
                <a:ea typeface="+mj-ea"/>
                <a:cs typeface="+mj-cs"/>
                <a:sym typeface="Calibri"/>
              </a:rPr>
              <a:t>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itle 3"/>
          <p:cNvSpPr txBox="1"/>
          <p:nvPr>
            <p:ph type="title"/>
          </p:nvPr>
        </p:nvSpPr>
        <p:spPr>
          <a:xfrm>
            <a:off x="838200" y="365125"/>
            <a:ext cx="10515600" cy="1325563"/>
          </a:xfrm>
          <a:prstGeom prst="rect">
            <a:avLst/>
          </a:prstGeom>
        </p:spPr>
        <p:txBody>
          <a:bodyPr/>
          <a:lstStyle/>
          <a:p>
            <a:pPr/>
            <a:r>
              <a:t>Training/Test Data Visualization</a:t>
            </a:r>
          </a:p>
        </p:txBody>
      </p:sp>
      <p:pic>
        <p:nvPicPr>
          <p:cNvPr id="158" name="Picture 6" descr="Picture 6"/>
          <p:cNvPicPr>
            <a:picLocks noChangeAspect="1"/>
          </p:cNvPicPr>
          <p:nvPr/>
        </p:nvPicPr>
        <p:blipFill>
          <a:blip r:embed="rId2">
            <a:extLst/>
          </a:blip>
          <a:stretch>
            <a:fillRect/>
          </a:stretch>
        </p:blipFill>
        <p:spPr>
          <a:xfrm>
            <a:off x="1356776" y="1336429"/>
            <a:ext cx="8954842" cy="533869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8"/>
          <p:cNvSpPr txBox="1"/>
          <p:nvPr>
            <p:ph type="title"/>
          </p:nvPr>
        </p:nvSpPr>
        <p:spPr>
          <a:xfrm>
            <a:off x="838200" y="365125"/>
            <a:ext cx="10515600" cy="1325563"/>
          </a:xfrm>
          <a:prstGeom prst="rect">
            <a:avLst/>
          </a:prstGeom>
        </p:spPr>
        <p:txBody>
          <a:bodyPr/>
          <a:lstStyle/>
          <a:p>
            <a:pPr/>
            <a:r>
              <a:t>Data Augmentation</a:t>
            </a:r>
          </a:p>
        </p:txBody>
      </p:sp>
      <p:pic>
        <p:nvPicPr>
          <p:cNvPr id="161" name="Picture 3" descr="Picture 3"/>
          <p:cNvPicPr>
            <a:picLocks noChangeAspect="1"/>
          </p:cNvPicPr>
          <p:nvPr/>
        </p:nvPicPr>
        <p:blipFill>
          <a:blip r:embed="rId2">
            <a:extLst/>
          </a:blip>
          <a:stretch>
            <a:fillRect/>
          </a:stretch>
        </p:blipFill>
        <p:spPr>
          <a:xfrm>
            <a:off x="1646797" y="1352565"/>
            <a:ext cx="5859488" cy="5568936"/>
          </a:xfrm>
          <a:prstGeom prst="rect">
            <a:avLst/>
          </a:prstGeom>
          <a:ln w="12700">
            <a:miter lim="400000"/>
          </a:ln>
        </p:spPr>
      </p:pic>
      <p:sp>
        <p:nvSpPr>
          <p:cNvPr id="162" name="Potential Improvements…"/>
          <p:cNvSpPr txBox="1"/>
          <p:nvPr/>
        </p:nvSpPr>
        <p:spPr>
          <a:xfrm>
            <a:off x="7673690" y="2157730"/>
            <a:ext cx="3539839" cy="202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4300"/>
              </a:lnSpc>
              <a:spcBef>
                <a:spcPts val="1600"/>
              </a:spcBef>
              <a:defRPr b="1">
                <a:solidFill>
                  <a:srgbClr val="24292E"/>
                </a:solidFill>
                <a:latin typeface="+mn-lt"/>
                <a:ea typeface="+mn-ea"/>
                <a:cs typeface="+mn-cs"/>
                <a:sym typeface="Helvetica"/>
              </a:defRPr>
            </a:pPr>
            <a:r>
              <a:t>Potential Improvements</a:t>
            </a:r>
          </a:p>
          <a:p>
            <a:pPr marL="457200" indent="-317500" defTabSz="457200">
              <a:lnSpc>
                <a:spcPts val="3700"/>
              </a:lnSpc>
              <a:buClr>
                <a:srgbClr val="24292E"/>
              </a:buClr>
              <a:buSzPct val="100000"/>
              <a:buFont typeface="ArialUnicodeMS"/>
              <a:buChar char="•"/>
              <a:defRPr sz="1600">
                <a:solidFill>
                  <a:srgbClr val="24292E"/>
                </a:solidFill>
                <a:latin typeface="+mn-lt"/>
                <a:ea typeface="+mn-ea"/>
                <a:cs typeface="+mn-cs"/>
                <a:sym typeface="Helvetica"/>
              </a:defRPr>
            </a:pPr>
            <a:r>
              <a:t>Add elastic deformation to training example for advanced data augmentation</a:t>
            </a:r>
          </a:p>
          <a:p>
            <a:pPr marL="457200" indent="-317500" defTabSz="457200">
              <a:lnSpc>
                <a:spcPts val="3700"/>
              </a:lnSpc>
              <a:buClr>
                <a:srgbClr val="24292E"/>
              </a:buClr>
              <a:buSzPct val="100000"/>
              <a:buFont typeface="ArialUnicodeMS"/>
              <a:buChar char="•"/>
              <a:defRPr sz="1600">
                <a:solidFill>
                  <a:srgbClr val="24292E"/>
                </a:solidFill>
                <a:latin typeface="+mn-lt"/>
                <a:ea typeface="+mn-ea"/>
                <a:cs typeface="+mn-cs"/>
                <a:sym typeface="Helvetica"/>
              </a:defRPr>
            </a:pPr>
            <a:r>
              <a:t>Change Car colour to enhance data augmentation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itle 8"/>
          <p:cNvSpPr txBox="1"/>
          <p:nvPr>
            <p:ph type="title"/>
          </p:nvPr>
        </p:nvSpPr>
        <p:spPr>
          <a:xfrm>
            <a:off x="838200" y="365125"/>
            <a:ext cx="10515600" cy="1325563"/>
          </a:xfrm>
          <a:prstGeom prst="rect">
            <a:avLst/>
          </a:prstGeom>
        </p:spPr>
        <p:txBody>
          <a:bodyPr/>
          <a:lstStyle/>
          <a:p>
            <a:pPr/>
            <a:r>
              <a:t>Keras Generator</a:t>
            </a:r>
          </a:p>
        </p:txBody>
      </p:sp>
      <p:sp>
        <p:nvSpPr>
          <p:cNvPr id="165" name="Content Placeholder 9"/>
          <p:cNvSpPr txBox="1"/>
          <p:nvPr>
            <p:ph type="body" sz="quarter" idx="1"/>
          </p:nvPr>
        </p:nvSpPr>
        <p:spPr>
          <a:xfrm>
            <a:off x="838200" y="1825624"/>
            <a:ext cx="10515600" cy="1072322"/>
          </a:xfrm>
          <a:prstGeom prst="rect">
            <a:avLst/>
          </a:prstGeom>
        </p:spPr>
        <p:txBody>
          <a:bodyPr/>
          <a:lstStyle>
            <a:lvl1pPr>
              <a:lnSpc>
                <a:spcPct val="81000"/>
              </a:lnSpc>
              <a:defRPr sz="2500"/>
            </a:lvl1pPr>
          </a:lstStyle>
          <a:p>
            <a:pPr/>
            <a:r>
              <a:t>If we pre-process all images directly, it will consume a lot memory and will be a limitation if we need tons of images to train. The generator is here to help.</a:t>
            </a:r>
          </a:p>
        </p:txBody>
      </p:sp>
      <p:sp>
        <p:nvSpPr>
          <p:cNvPr id="166" name="Rectangle 1"/>
          <p:cNvSpPr txBox="1"/>
          <p:nvPr/>
        </p:nvSpPr>
        <p:spPr>
          <a:xfrm>
            <a:off x="1036319" y="3428999"/>
            <a:ext cx="9655128" cy="2491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checkpoint = ModelCheckpoint('model.h5', monitor='loss',verbose=1, save_best_only=True , mode='min')</a:t>
            </a:r>
          </a:p>
          <a:p>
            <a:pPr/>
            <a:r>
              <a:t>early_stop = EarlyStopping(monitor='loss',  patience=2, verbose=1, mode='min') </a:t>
            </a:r>
          </a:p>
          <a:p>
            <a:pPr/>
          </a:p>
          <a:p>
            <a:pPr/>
            <a:r>
              <a:t>callbacks_list = [checkpoint, early_stop]              </a:t>
            </a:r>
          </a:p>
          <a:p>
            <a:pPr/>
          </a:p>
          <a:p>
            <a:pPr/>
            <a:r>
              <a:t>history = model.fit_generator(train_generator, steps_per_epoch= len(train_samples)/16+1, validation_data=validation_generator, validation_steps=len(validation_samples)/16+1, epochs=100,callbacks=callbacks_list, verbose=1)</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xfrm>
            <a:off x="838200" y="365125"/>
            <a:ext cx="10515600" cy="1325563"/>
          </a:xfrm>
          <a:prstGeom prst="rect">
            <a:avLst/>
          </a:prstGeom>
        </p:spPr>
        <p:txBody>
          <a:bodyPr/>
          <a:lstStyle/>
          <a:p>
            <a:pPr/>
            <a:r>
              <a:t>Test Prediction</a:t>
            </a:r>
          </a:p>
        </p:txBody>
      </p:sp>
      <p:sp>
        <p:nvSpPr>
          <p:cNvPr id="169" name="Content Placeholder 2"/>
          <p:cNvSpPr txBox="1"/>
          <p:nvPr>
            <p:ph type="body" sz="quarter" idx="1"/>
          </p:nvPr>
        </p:nvSpPr>
        <p:spPr>
          <a:xfrm>
            <a:off x="838200" y="1825624"/>
            <a:ext cx="10515600" cy="931645"/>
          </a:xfrm>
          <a:prstGeom prst="rect">
            <a:avLst/>
          </a:prstGeom>
        </p:spPr>
        <p:txBody>
          <a:bodyPr/>
          <a:lstStyle>
            <a:lvl1pPr>
              <a:defRPr sz="1600"/>
            </a:lvl1pPr>
          </a:lstStyle>
          <a:p>
            <a:pPr/>
            <a:r>
              <a:t>Based on the training model, I predicated the test image and could find that there some false positives and need to to more data augmentation to increase the training data size and also need to try different training model to compare the result. Here is the predicated test image label based on the training model.</a:t>
            </a:r>
          </a:p>
        </p:txBody>
      </p:sp>
      <p:pic>
        <p:nvPicPr>
          <p:cNvPr id="170" name="Picture 3" descr="Picture 3"/>
          <p:cNvPicPr>
            <a:picLocks noChangeAspect="1"/>
          </p:cNvPicPr>
          <p:nvPr/>
        </p:nvPicPr>
        <p:blipFill>
          <a:blip r:embed="rId2">
            <a:extLst/>
          </a:blip>
          <a:stretch>
            <a:fillRect/>
          </a:stretch>
        </p:blipFill>
        <p:spPr>
          <a:xfrm>
            <a:off x="2047875" y="2563029"/>
            <a:ext cx="8096250" cy="406717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Title 1"/>
          <p:cNvSpPr txBox="1"/>
          <p:nvPr>
            <p:ph type="title"/>
          </p:nvPr>
        </p:nvSpPr>
        <p:spPr>
          <a:xfrm>
            <a:off x="838200" y="365125"/>
            <a:ext cx="10515600" cy="1325563"/>
          </a:xfrm>
          <a:prstGeom prst="rect">
            <a:avLst/>
          </a:prstGeom>
        </p:spPr>
        <p:txBody>
          <a:bodyPr/>
          <a:lstStyle/>
          <a:p>
            <a:pPr/>
            <a:r>
              <a:t>Performance</a:t>
            </a:r>
          </a:p>
        </p:txBody>
      </p:sp>
      <p:pic>
        <p:nvPicPr>
          <p:cNvPr id="173" name="Picture 6" descr="Picture 6"/>
          <p:cNvPicPr>
            <a:picLocks noChangeAspect="1"/>
          </p:cNvPicPr>
          <p:nvPr/>
        </p:nvPicPr>
        <p:blipFill>
          <a:blip r:embed="rId2">
            <a:extLst/>
          </a:blip>
          <a:stretch>
            <a:fillRect/>
          </a:stretch>
        </p:blipFill>
        <p:spPr>
          <a:xfrm>
            <a:off x="1599978" y="2484852"/>
            <a:ext cx="8288734" cy="94414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Title 8"/>
          <p:cNvSpPr txBox="1"/>
          <p:nvPr>
            <p:ph type="title"/>
          </p:nvPr>
        </p:nvSpPr>
        <p:spPr>
          <a:xfrm>
            <a:off x="838200" y="365125"/>
            <a:ext cx="10515600" cy="1325563"/>
          </a:xfrm>
          <a:prstGeom prst="rect">
            <a:avLst/>
          </a:prstGeom>
        </p:spPr>
        <p:txBody>
          <a:bodyPr/>
          <a:lstStyle/>
          <a:p>
            <a:pPr/>
            <a:r>
              <a:t>Visualize Middle Layer</a:t>
            </a:r>
          </a:p>
        </p:txBody>
      </p:sp>
      <p:pic>
        <p:nvPicPr>
          <p:cNvPr id="176" name="Picture 3" descr="Picture 3"/>
          <p:cNvPicPr>
            <a:picLocks noChangeAspect="1"/>
          </p:cNvPicPr>
          <p:nvPr/>
        </p:nvPicPr>
        <p:blipFill>
          <a:blip r:embed="rId2">
            <a:extLst/>
          </a:blip>
          <a:stretch>
            <a:fillRect/>
          </a:stretch>
        </p:blipFill>
        <p:spPr>
          <a:xfrm>
            <a:off x="4096008" y="1542403"/>
            <a:ext cx="2992429" cy="4973564"/>
          </a:xfrm>
          <a:prstGeom prst="rect">
            <a:avLst/>
          </a:prstGeom>
          <a:ln w="12700">
            <a:miter lim="400000"/>
          </a:ln>
        </p:spPr>
      </p:pic>
      <p:pic>
        <p:nvPicPr>
          <p:cNvPr id="177" name="Picture 4" descr="Picture 4"/>
          <p:cNvPicPr>
            <a:picLocks noChangeAspect="1"/>
          </p:cNvPicPr>
          <p:nvPr/>
        </p:nvPicPr>
        <p:blipFill>
          <a:blip r:embed="rId3">
            <a:extLst/>
          </a:blip>
          <a:stretch>
            <a:fillRect/>
          </a:stretch>
        </p:blipFill>
        <p:spPr>
          <a:xfrm>
            <a:off x="595164" y="1690688"/>
            <a:ext cx="2979659" cy="4996656"/>
          </a:xfrm>
          <a:prstGeom prst="rect">
            <a:avLst/>
          </a:prstGeom>
          <a:ln w="12700">
            <a:miter lim="400000"/>
          </a:ln>
        </p:spPr>
      </p:pic>
      <p:pic>
        <p:nvPicPr>
          <p:cNvPr id="178" name="Picture 5" descr="Picture 5"/>
          <p:cNvPicPr>
            <a:picLocks noChangeAspect="1"/>
          </p:cNvPicPr>
          <p:nvPr/>
        </p:nvPicPr>
        <p:blipFill>
          <a:blip r:embed="rId4">
            <a:extLst/>
          </a:blip>
          <a:stretch>
            <a:fillRect/>
          </a:stretch>
        </p:blipFill>
        <p:spPr>
          <a:xfrm>
            <a:off x="7865891" y="1580491"/>
            <a:ext cx="2710452" cy="4897388"/>
          </a:xfrm>
          <a:prstGeom prst="rect">
            <a:avLst/>
          </a:prstGeom>
          <a:ln w="12700">
            <a:miter lim="400000"/>
          </a:ln>
        </p:spPr>
      </p:pic>
      <p:sp>
        <p:nvSpPr>
          <p:cNvPr id="179" name="Straight Arrow Connector 7"/>
          <p:cNvSpPr/>
          <p:nvPr/>
        </p:nvSpPr>
        <p:spPr>
          <a:xfrm>
            <a:off x="3574822" y="4029185"/>
            <a:ext cx="521187" cy="1"/>
          </a:xfrm>
          <a:prstGeom prst="line">
            <a:avLst/>
          </a:prstGeom>
          <a:ln w="6350">
            <a:solidFill>
              <a:schemeClr val="accent1"/>
            </a:solidFill>
            <a:miter/>
            <a:tailEnd type="triangle"/>
          </a:ln>
        </p:spPr>
        <p:txBody>
          <a:bodyPr lIns="45719" rIns="45719"/>
          <a:lstStyle/>
          <a:p>
            <a:pPr/>
          </a:p>
        </p:txBody>
      </p:sp>
      <p:sp>
        <p:nvSpPr>
          <p:cNvPr id="180" name="Straight Arrow Connector 11"/>
          <p:cNvSpPr/>
          <p:nvPr/>
        </p:nvSpPr>
        <p:spPr>
          <a:xfrm>
            <a:off x="7088436" y="3900230"/>
            <a:ext cx="521187" cy="1"/>
          </a:xfrm>
          <a:prstGeom prst="line">
            <a:avLst/>
          </a:prstGeom>
          <a:ln w="6350">
            <a:solidFill>
              <a:schemeClr val="accent1"/>
            </a:solidFill>
            <a:miter/>
            <a:tailEnd type="triangle"/>
          </a:ln>
        </p:spPr>
        <p:txBody>
          <a:bodyPr lIns="45719" rIns="45719"/>
          <a:lstStyle/>
          <a:p>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itle 1"/>
          <p:cNvSpPr txBox="1"/>
          <p:nvPr>
            <p:ph type="title"/>
          </p:nvPr>
        </p:nvSpPr>
        <p:spPr>
          <a:xfrm>
            <a:off x="5002236" y="2766217"/>
            <a:ext cx="3438379" cy="1325564"/>
          </a:xfrm>
          <a:prstGeom prst="rect">
            <a:avLst/>
          </a:prstGeom>
        </p:spPr>
        <p:txBody>
          <a:bodyPr/>
          <a:lstStyle/>
          <a:p>
            <a:pPr/>
            <a:r>
              <a:t>The End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Title 8"/>
          <p:cNvSpPr txBox="1"/>
          <p:nvPr>
            <p:ph type="title"/>
          </p:nvPr>
        </p:nvSpPr>
        <p:spPr>
          <a:xfrm>
            <a:off x="838200" y="365125"/>
            <a:ext cx="10515600" cy="1325563"/>
          </a:xfrm>
          <a:prstGeom prst="rect">
            <a:avLst/>
          </a:prstGeom>
        </p:spPr>
        <p:txBody>
          <a:bodyPr/>
          <a:lstStyle/>
          <a:p>
            <a:pPr/>
            <a:r>
              <a:t>Tasks</a:t>
            </a:r>
          </a:p>
        </p:txBody>
      </p:sp>
      <p:sp>
        <p:nvSpPr>
          <p:cNvPr id="116" name="Content Placeholder 9"/>
          <p:cNvSpPr txBox="1"/>
          <p:nvPr>
            <p:ph type="body" sz="quarter" idx="1"/>
          </p:nvPr>
        </p:nvSpPr>
        <p:spPr>
          <a:xfrm>
            <a:off x="838200" y="1825624"/>
            <a:ext cx="10515600" cy="1072322"/>
          </a:xfrm>
          <a:prstGeom prst="rect">
            <a:avLst/>
          </a:prstGeom>
        </p:spPr>
        <p:txBody>
          <a:bodyPr/>
          <a:lstStyle/>
          <a:p>
            <a:pPr/>
            <a:r>
              <a:t>In this competition, you’re challenged to develop an algorithm that automatically removes the photo studio background. </a:t>
            </a:r>
          </a:p>
        </p:txBody>
      </p:sp>
      <p:pic>
        <p:nvPicPr>
          <p:cNvPr id="117" name="Picture 10" descr="Picture 10"/>
          <p:cNvPicPr>
            <a:picLocks noChangeAspect="1"/>
          </p:cNvPicPr>
          <p:nvPr/>
        </p:nvPicPr>
        <p:blipFill>
          <a:blip r:embed="rId2">
            <a:extLst/>
          </a:blip>
          <a:stretch>
            <a:fillRect/>
          </a:stretch>
        </p:blipFill>
        <p:spPr>
          <a:xfrm>
            <a:off x="1429701" y="3169479"/>
            <a:ext cx="8839106" cy="2063702"/>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itle 3"/>
          <p:cNvSpPr txBox="1"/>
          <p:nvPr>
            <p:ph type="title"/>
          </p:nvPr>
        </p:nvSpPr>
        <p:spPr>
          <a:xfrm>
            <a:off x="838200" y="365125"/>
            <a:ext cx="10515600" cy="1325563"/>
          </a:xfrm>
          <a:prstGeom prst="rect">
            <a:avLst/>
          </a:prstGeom>
        </p:spPr>
        <p:txBody>
          <a:bodyPr/>
          <a:lstStyle/>
          <a:p>
            <a:pPr/>
            <a:r>
              <a:t>Data Files</a:t>
            </a:r>
          </a:p>
        </p:txBody>
      </p:sp>
      <p:sp>
        <p:nvSpPr>
          <p:cNvPr id="120" name="Content Placeholder 4"/>
          <p:cNvSpPr txBox="1"/>
          <p:nvPr>
            <p:ph type="body" idx="1"/>
          </p:nvPr>
        </p:nvSpPr>
        <p:spPr>
          <a:xfrm>
            <a:off x="838200" y="1825625"/>
            <a:ext cx="10515600" cy="4351338"/>
          </a:xfrm>
          <a:prstGeom prst="rect">
            <a:avLst/>
          </a:prstGeom>
        </p:spPr>
        <p:txBody>
          <a:bodyPr/>
          <a:lstStyle/>
          <a:p>
            <a:pPr marL="226313" indent="-226313" defTabSz="905255">
              <a:spcBef>
                <a:spcPts val="900"/>
              </a:spcBef>
              <a:defRPr sz="2475"/>
            </a:pPr>
            <a:r>
              <a:t>/train/ - this folder contains the training set images</a:t>
            </a:r>
          </a:p>
          <a:p>
            <a:pPr marL="226313" indent="-226313" defTabSz="905255">
              <a:spcBef>
                <a:spcPts val="900"/>
              </a:spcBef>
              <a:defRPr sz="2475"/>
            </a:pPr>
            <a:r>
              <a:t>/test/ - this folder contains the test set images. You must predict the mask (in run-length encoded format) for each of the images in this folder</a:t>
            </a:r>
          </a:p>
          <a:p>
            <a:pPr marL="226313" indent="-226313" defTabSz="905255">
              <a:spcBef>
                <a:spcPts val="900"/>
              </a:spcBef>
              <a:defRPr sz="2475"/>
            </a:pPr>
            <a:r>
              <a:t>/train_masks/ - this folder contains the training set masks in .gif format</a:t>
            </a:r>
          </a:p>
          <a:p>
            <a:pPr marL="226313" indent="-226313" defTabSz="905255">
              <a:spcBef>
                <a:spcPts val="900"/>
              </a:spcBef>
              <a:defRPr sz="2475"/>
            </a:pPr>
            <a:r>
              <a:t>train_masks.csv - for convenience, this files gives a run-length encoded version of the training set masks.</a:t>
            </a:r>
          </a:p>
          <a:p>
            <a:pPr marL="226313" indent="-226313" defTabSz="905255">
              <a:spcBef>
                <a:spcPts val="900"/>
              </a:spcBef>
              <a:defRPr sz="2475"/>
            </a:pPr>
            <a:r>
              <a:t>sample_submission.csv - shows the correct submission format</a:t>
            </a:r>
          </a:p>
          <a:p>
            <a:pPr marL="226313" indent="-226313" defTabSz="905255">
              <a:spcBef>
                <a:spcPts val="900"/>
              </a:spcBef>
              <a:defRPr sz="2475"/>
            </a:pPr>
            <a:r>
              <a:t>metadata.csv - contains basic information about all the cars in the dataset. Note that some values are missing.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Title 3"/>
          <p:cNvSpPr txBox="1"/>
          <p:nvPr>
            <p:ph type="title"/>
          </p:nvPr>
        </p:nvSpPr>
        <p:spPr>
          <a:prstGeom prst="rect">
            <a:avLst/>
          </a:prstGeom>
        </p:spPr>
        <p:txBody>
          <a:bodyPr/>
          <a:lstStyle/>
          <a:p>
            <a:pPr/>
            <a:r>
              <a:t>Project Description</a:t>
            </a:r>
          </a:p>
        </p:txBody>
      </p:sp>
      <p:sp>
        <p:nvSpPr>
          <p:cNvPr id="123" name="Content Placeholder 4"/>
          <p:cNvSpPr txBox="1"/>
          <p:nvPr>
            <p:ph type="body" idx="1"/>
          </p:nvPr>
        </p:nvSpPr>
        <p:spPr>
          <a:prstGeom prst="rect">
            <a:avLst/>
          </a:prstGeom>
        </p:spPr>
        <p:txBody>
          <a:bodyPr/>
          <a:lstStyle/>
          <a:p>
            <a:pPr>
              <a:defRPr sz="2500"/>
            </a:pPr>
            <a:r>
              <a:t>Image Segmentation with fully connected network</a:t>
            </a:r>
          </a:p>
          <a:p>
            <a:pPr>
              <a:defRPr sz="2500"/>
            </a:pPr>
            <a:r>
              <a:t>Keras functional API will be used</a:t>
            </a:r>
          </a:p>
          <a:p>
            <a:pPr>
              <a:defRPr sz="2500"/>
            </a:pPr>
            <a:r>
              <a:t>The goal is to predicate masks for test image set of cars</a:t>
            </a:r>
          </a:p>
          <a:p>
            <a:pPr>
              <a:defRPr sz="2500"/>
            </a:pPr>
            <a:r>
              <a:t>U-Net network will be used to train the model</a:t>
            </a:r>
          </a:p>
          <a:p>
            <a:pPr>
              <a:defRPr sz="2500"/>
            </a:pPr>
            <a:r>
              <a:t>Training image size will be 128*128 due to GPU memory limitation</a:t>
            </a:r>
          </a:p>
          <a:p>
            <a:pPr>
              <a:defRPr sz="2500"/>
            </a:pPr>
            <a:r>
              <a:t>Gradient Descent Optimiser will be using RMSProp. RMS prop also takes away the need to adjust learning rate, and does it automatically. More so, RMSProp choses a different learning rate for each parameter.</a:t>
            </a:r>
          </a:p>
          <a:p>
            <a:pPr>
              <a:defRPr sz="2500"/>
            </a:pPr>
            <a:r>
              <a:t>Loss function will use: Binary Cross Entropy + Coefficient</a:t>
            </a:r>
          </a:p>
          <a:p>
            <a:pPr>
              <a:defRPr sz="2500"/>
            </a:pPr>
            <a:r>
              <a:t>Google CoLab Free GPU will be used to train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838200" y="365125"/>
            <a:ext cx="10515600" cy="1325563"/>
          </a:xfrm>
          <a:prstGeom prst="rect">
            <a:avLst/>
          </a:prstGeom>
        </p:spPr>
        <p:txBody>
          <a:bodyPr/>
          <a:lstStyle/>
          <a:p>
            <a:pPr/>
            <a:r>
              <a:t>Loss</a:t>
            </a:r>
          </a:p>
        </p:txBody>
      </p:sp>
      <p:sp>
        <p:nvSpPr>
          <p:cNvPr id="126" name="Content Placeholder 2"/>
          <p:cNvSpPr txBox="1"/>
          <p:nvPr>
            <p:ph type="body" idx="1"/>
          </p:nvPr>
        </p:nvSpPr>
        <p:spPr>
          <a:xfrm>
            <a:off x="838200" y="1825625"/>
            <a:ext cx="10515600" cy="4351338"/>
          </a:xfrm>
          <a:prstGeom prst="rect">
            <a:avLst/>
          </a:prstGeom>
        </p:spPr>
        <p:txBody>
          <a:bodyPr/>
          <a:lstStyle/>
          <a:p>
            <a:pPr/>
            <a:r>
              <a:t>Dice Coefficient</a:t>
            </a:r>
          </a:p>
          <a:p>
            <a:pPr/>
          </a:p>
          <a:p>
            <a:pPr/>
          </a:p>
          <a:p>
            <a:pPr/>
            <a:r>
              <a:t>Dice Loss = 1- Dice Coefficient</a:t>
            </a:r>
          </a:p>
          <a:p>
            <a:pPr/>
            <a:r>
              <a:t>bce_dice_loss (Binary Cross Entropy + Dice Loss)</a:t>
            </a:r>
          </a:p>
        </p:txBody>
      </p:sp>
      <p:pic>
        <p:nvPicPr>
          <p:cNvPr id="127" name="Picture 4" descr="Picture 4"/>
          <p:cNvPicPr>
            <a:picLocks noChangeAspect="1"/>
          </p:cNvPicPr>
          <p:nvPr/>
        </p:nvPicPr>
        <p:blipFill>
          <a:blip r:embed="rId2">
            <a:extLst/>
          </a:blip>
          <a:stretch>
            <a:fillRect/>
          </a:stretch>
        </p:blipFill>
        <p:spPr>
          <a:xfrm>
            <a:off x="4703591" y="1825625"/>
            <a:ext cx="2175511" cy="115793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prstGeom prst="rect">
            <a:avLst/>
          </a:prstGeom>
        </p:spPr>
        <p:txBody>
          <a:bodyPr/>
          <a:lstStyle/>
          <a:p>
            <a:pPr/>
            <a:r>
              <a:t>Image Segmentation</a:t>
            </a:r>
          </a:p>
        </p:txBody>
      </p:sp>
      <p:sp>
        <p:nvSpPr>
          <p:cNvPr id="130" name="Segmentation task is different from classification task because it requires predicting a class for each pixel of the input image,…"/>
          <p:cNvSpPr txBox="1"/>
          <p:nvPr/>
        </p:nvSpPr>
        <p:spPr>
          <a:xfrm>
            <a:off x="848482" y="1662430"/>
            <a:ext cx="12037924" cy="7391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3300"/>
              </a:lnSpc>
              <a:defRPr sz="1400">
                <a:latin typeface="Lucida Grande"/>
                <a:ea typeface="Lucida Grande"/>
                <a:cs typeface="Lucida Grande"/>
                <a:sym typeface="Lucida Grande"/>
              </a:defRPr>
            </a:pPr>
            <a:r>
              <a:t>Segmentation task is different from classification task because it requires predicting a class for each pixel of the input image, </a:t>
            </a:r>
          </a:p>
          <a:p>
            <a:pPr defTabSz="457200">
              <a:lnSpc>
                <a:spcPts val="3300"/>
              </a:lnSpc>
              <a:defRPr sz="1400">
                <a:latin typeface="Lucida Grande"/>
                <a:ea typeface="Lucida Grande"/>
                <a:cs typeface="Lucida Grande"/>
                <a:sym typeface="Lucida Grande"/>
              </a:defRPr>
            </a:pPr>
            <a:r>
              <a:t>instead of only 1 class for the whole input. Classification needs to understand what is in the input. However, in order to predict what is in the input for each pixel, segmentation needs to recover not only what is in the input, but also where.</a:t>
            </a:r>
          </a:p>
        </p:txBody>
      </p:sp>
      <p:pic>
        <p:nvPicPr>
          <p:cNvPr id="131" name="Screen Shot 2018-10-16 at 11.10.42 AM.png" descr="Screen Shot 2018-10-16 at 11.10.42 AM.png"/>
          <p:cNvPicPr>
            <a:picLocks noChangeAspect="1"/>
          </p:cNvPicPr>
          <p:nvPr/>
        </p:nvPicPr>
        <p:blipFill>
          <a:blip r:embed="rId2">
            <a:extLst/>
          </a:blip>
          <a:stretch>
            <a:fillRect/>
          </a:stretch>
        </p:blipFill>
        <p:spPr>
          <a:xfrm>
            <a:off x="2478633" y="2768401"/>
            <a:ext cx="6233228" cy="316162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prstGeom prst="rect">
            <a:avLst/>
          </a:prstGeom>
        </p:spPr>
        <p:txBody>
          <a:bodyPr/>
          <a:lstStyle/>
          <a:p>
            <a:pPr/>
            <a:r>
              <a:t>Fully Convolutional Network</a:t>
            </a:r>
          </a:p>
        </p:txBody>
      </p:sp>
      <p:sp>
        <p:nvSpPr>
          <p:cNvPr id="134" name="Fully convolutional network is that it is “fully convolutional”, all of its layers are convolutional layers."/>
          <p:cNvSpPr txBox="1"/>
          <p:nvPr/>
        </p:nvSpPr>
        <p:spPr>
          <a:xfrm>
            <a:off x="864357" y="1637029"/>
            <a:ext cx="11251914" cy="1196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5800"/>
              </a:lnSpc>
              <a:defRPr sz="2100">
                <a:solidFill>
                  <a:srgbClr val="000000">
                    <a:alpha val="84313"/>
                  </a:srgbClr>
                </a:solidFill>
                <a:latin typeface="Georgia"/>
                <a:ea typeface="Georgia"/>
                <a:cs typeface="Georgia"/>
                <a:sym typeface="Georgia"/>
              </a:defRPr>
            </a:lvl1pPr>
          </a:lstStyle>
          <a:p>
            <a:pPr/>
            <a:r>
              <a:t>Fully convolutional network is that it is “fully convolutional”, all of its layers are convolutional layers.</a:t>
            </a:r>
          </a:p>
        </p:txBody>
      </p:sp>
      <p:sp>
        <p:nvSpPr>
          <p:cNvPr id="135" name="Fully convolutional network don’t have any of the fully-connected layers at the end, which are typically use for classification. Instead, FCNs use convolutional layers to classify each pixel in the image."/>
          <p:cNvSpPr txBox="1"/>
          <p:nvPr/>
        </p:nvSpPr>
        <p:spPr>
          <a:xfrm>
            <a:off x="864357" y="2926080"/>
            <a:ext cx="11251914" cy="1005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457200">
              <a:lnSpc>
                <a:spcPts val="4900"/>
              </a:lnSpc>
              <a:defRPr sz="2100">
                <a:solidFill>
                  <a:srgbClr val="000000">
                    <a:alpha val="84313"/>
                  </a:srgbClr>
                </a:solidFill>
                <a:latin typeface="Georgia"/>
                <a:ea typeface="Georgia"/>
                <a:cs typeface="Georgia"/>
                <a:sym typeface="Georgia"/>
              </a:defRPr>
            </a:lvl1pPr>
          </a:lstStyle>
          <a:p>
            <a:pPr/>
            <a:r>
              <a:t>Fully convolutional network don’t have any of the fully-connected layers at the end, which are typically use for classification. Instead, FCNs use convolutional layers to classify each pixel in the image.</a:t>
            </a:r>
          </a:p>
        </p:txBody>
      </p:sp>
      <p:sp>
        <p:nvSpPr>
          <p:cNvPr id="136" name="Too much spatial information had been lost by all the downsampling in the network.…"/>
          <p:cNvSpPr txBox="1"/>
          <p:nvPr/>
        </p:nvSpPr>
        <p:spPr>
          <a:xfrm>
            <a:off x="869411" y="4316730"/>
            <a:ext cx="10630978" cy="165354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457200">
              <a:lnSpc>
                <a:spcPts val="5800"/>
              </a:lnSpc>
              <a:defRPr sz="2100">
                <a:solidFill>
                  <a:srgbClr val="000000">
                    <a:alpha val="84313"/>
                  </a:srgbClr>
                </a:solidFill>
                <a:latin typeface="Georgia"/>
                <a:ea typeface="Georgia"/>
                <a:cs typeface="Georgia"/>
                <a:sym typeface="Georgia"/>
              </a:defRPr>
            </a:pPr>
            <a:r>
              <a:t>Too much spatial information had been lost by all the downsampling in the network.</a:t>
            </a:r>
          </a:p>
          <a:p>
            <a:pPr defTabSz="457200">
              <a:lnSpc>
                <a:spcPts val="5800"/>
              </a:lnSpc>
              <a:defRPr sz="2100">
                <a:solidFill>
                  <a:srgbClr val="000000">
                    <a:alpha val="84313"/>
                  </a:srgbClr>
                </a:solidFill>
                <a:latin typeface="Georgia"/>
                <a:ea typeface="Georgia"/>
                <a:cs typeface="Georgia"/>
                <a:sym typeface="Georgia"/>
              </a:defRPr>
            </a:pPr>
            <a:r>
              <a:t>So they combined upsampling from that final intermediate tensor with upsampling from </a:t>
            </a:r>
          </a:p>
          <a:p>
            <a:pPr defTabSz="457200">
              <a:lnSpc>
                <a:spcPts val="5800"/>
              </a:lnSpc>
              <a:defRPr sz="2100">
                <a:solidFill>
                  <a:srgbClr val="000000">
                    <a:alpha val="84313"/>
                  </a:srgbClr>
                </a:solidFill>
                <a:latin typeface="Georgia"/>
                <a:ea typeface="Georgia"/>
                <a:cs typeface="Georgia"/>
                <a:sym typeface="Georgia"/>
              </a:defRPr>
            </a:pPr>
            <a:r>
              <a:t>earlier tensors, to get more precise spatial information.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prstGeom prst="rect">
            <a:avLst/>
          </a:prstGeom>
        </p:spPr>
        <p:txBody>
          <a:bodyPr/>
          <a:lstStyle/>
          <a:p>
            <a:pPr/>
            <a:r>
              <a:t>Fully Convolutional Network</a:t>
            </a:r>
          </a:p>
        </p:txBody>
      </p:sp>
      <p:sp>
        <p:nvSpPr>
          <p:cNvPr id="139" name="Without Down Sampling Layer"/>
          <p:cNvSpPr txBox="1"/>
          <p:nvPr/>
        </p:nvSpPr>
        <p:spPr>
          <a:xfrm>
            <a:off x="937382" y="1802129"/>
            <a:ext cx="3229644"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Without Down Sampling Layer </a:t>
            </a:r>
          </a:p>
        </p:txBody>
      </p:sp>
      <p:pic>
        <p:nvPicPr>
          <p:cNvPr id="140" name="Screen Shot 2018-10-16 at 10.34.44 AM.png" descr="Screen Shot 2018-10-16 at 10.34.44 AM.png"/>
          <p:cNvPicPr>
            <a:picLocks noChangeAspect="1"/>
          </p:cNvPicPr>
          <p:nvPr/>
        </p:nvPicPr>
        <p:blipFill>
          <a:blip r:embed="rId2">
            <a:extLst/>
          </a:blip>
          <a:stretch>
            <a:fillRect/>
          </a:stretch>
        </p:blipFill>
        <p:spPr>
          <a:xfrm>
            <a:off x="706834" y="2171476"/>
            <a:ext cx="7645401" cy="1981201"/>
          </a:xfrm>
          <a:prstGeom prst="rect">
            <a:avLst/>
          </a:prstGeom>
          <a:ln w="12700">
            <a:miter lim="400000"/>
          </a:ln>
        </p:spPr>
      </p:pic>
      <p:sp>
        <p:nvSpPr>
          <p:cNvPr id="141" name="With Down Sampling and Up Sampling"/>
          <p:cNvSpPr txBox="1"/>
          <p:nvPr/>
        </p:nvSpPr>
        <p:spPr>
          <a:xfrm>
            <a:off x="899282" y="4214001"/>
            <a:ext cx="4034432" cy="358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With Down Sampling and Up Sampling </a:t>
            </a:r>
          </a:p>
        </p:txBody>
      </p:sp>
      <p:pic>
        <p:nvPicPr>
          <p:cNvPr id="142" name="Screen Shot 2018-10-16 at 10.35.15 AM.png" descr="Screen Shot 2018-10-16 at 10.35.15 AM.png"/>
          <p:cNvPicPr>
            <a:picLocks noChangeAspect="1"/>
          </p:cNvPicPr>
          <p:nvPr/>
        </p:nvPicPr>
        <p:blipFill>
          <a:blip r:embed="rId3">
            <a:extLst/>
          </a:blip>
          <a:stretch>
            <a:fillRect/>
          </a:stretch>
        </p:blipFill>
        <p:spPr>
          <a:xfrm>
            <a:off x="892125" y="4493766"/>
            <a:ext cx="7518401" cy="19939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838200" y="365125"/>
            <a:ext cx="10515600" cy="1325563"/>
          </a:xfrm>
          <a:prstGeom prst="rect">
            <a:avLst/>
          </a:prstGeom>
        </p:spPr>
        <p:txBody>
          <a:bodyPr/>
          <a:lstStyle/>
          <a:p>
            <a:pPr/>
            <a:r>
              <a:t>U-Net Architecture</a:t>
            </a:r>
          </a:p>
        </p:txBody>
      </p:sp>
      <p:pic>
        <p:nvPicPr>
          <p:cNvPr id="145" name="Picture 3" descr="Picture 3"/>
          <p:cNvPicPr>
            <a:picLocks noChangeAspect="1"/>
          </p:cNvPicPr>
          <p:nvPr/>
        </p:nvPicPr>
        <p:blipFill>
          <a:blip r:embed="rId2">
            <a:extLst/>
          </a:blip>
          <a:stretch>
            <a:fillRect/>
          </a:stretch>
        </p:blipFill>
        <p:spPr>
          <a:xfrm>
            <a:off x="1101431" y="1847056"/>
            <a:ext cx="5810251" cy="3800476"/>
          </a:xfrm>
          <a:prstGeom prst="rect">
            <a:avLst/>
          </a:prstGeom>
          <a:ln w="12700">
            <a:miter lim="400000"/>
          </a:ln>
        </p:spPr>
      </p:pic>
      <p:sp>
        <p:nvSpPr>
          <p:cNvPr id="146" name="Layer Types…"/>
          <p:cNvSpPr txBox="1"/>
          <p:nvPr/>
        </p:nvSpPr>
        <p:spPr>
          <a:xfrm>
            <a:off x="7414382" y="1802129"/>
            <a:ext cx="3619735" cy="2987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lnSpc>
                <a:spcPts val="3300"/>
              </a:lnSpc>
              <a:spcBef>
                <a:spcPts val="700"/>
              </a:spcBef>
              <a:defRPr sz="1400">
                <a:latin typeface="Lucida Grande"/>
                <a:ea typeface="Lucida Grande"/>
                <a:cs typeface="Lucida Grande"/>
                <a:sym typeface="Lucida Grande"/>
              </a:defRPr>
            </a:pPr>
            <a:r>
              <a:t>Layer Types</a:t>
            </a:r>
          </a:p>
          <a:p>
            <a:pPr marL="457200" indent="-317500" defTabSz="457200">
              <a:lnSpc>
                <a:spcPts val="3300"/>
              </a:lnSpc>
              <a:buClr>
                <a:srgbClr val="000000"/>
              </a:buClr>
              <a:buSzPct val="100000"/>
              <a:buFont typeface="Lucida Grande"/>
              <a:buChar char="•"/>
              <a:defRPr sz="1400">
                <a:latin typeface="Lucida Grande"/>
                <a:ea typeface="Lucida Grande"/>
                <a:cs typeface="Lucida Grande"/>
                <a:sym typeface="Lucida Grande"/>
              </a:defRPr>
            </a:pPr>
            <a:r>
              <a:t>Conv2D. — With Padding and 3X3 kernal </a:t>
            </a:r>
          </a:p>
          <a:p>
            <a:pPr marL="457200" indent="-317500" defTabSz="457200">
              <a:lnSpc>
                <a:spcPts val="3300"/>
              </a:lnSpc>
              <a:buClr>
                <a:srgbClr val="000000"/>
              </a:buClr>
              <a:buSzPct val="100000"/>
              <a:buFont typeface="Lucida Grande"/>
              <a:buChar char="•"/>
              <a:defRPr sz="1400">
                <a:latin typeface="Lucida Grande"/>
                <a:ea typeface="Lucida Grande"/>
                <a:cs typeface="Lucida Grande"/>
                <a:sym typeface="Lucida Grande"/>
              </a:defRPr>
            </a:pPr>
            <a:r>
              <a:t>MaxPooling2D — Decrease the image size with 2X2 kernel</a:t>
            </a:r>
          </a:p>
          <a:p>
            <a:pPr marL="457200" indent="-317500" defTabSz="457200">
              <a:lnSpc>
                <a:spcPts val="3300"/>
              </a:lnSpc>
              <a:buClr>
                <a:srgbClr val="000000"/>
              </a:buClr>
              <a:buSzPct val="100000"/>
              <a:buFont typeface="Lucida Grande"/>
              <a:buChar char="•"/>
              <a:defRPr sz="1400">
                <a:latin typeface="Lucida Grande"/>
                <a:ea typeface="Lucida Grande"/>
                <a:cs typeface="Lucida Grande"/>
                <a:sym typeface="Lucida Grande"/>
              </a:defRPr>
            </a:pPr>
            <a:r>
              <a:t>Concatenate Layer. — Used to Concatenate feature maps from corresponding feature maps from downsampling layer to get the spatial / context information </a:t>
            </a:r>
          </a:p>
          <a:p>
            <a:pPr marL="457200" indent="-317500" defTabSz="457200">
              <a:lnSpc>
                <a:spcPts val="3300"/>
              </a:lnSpc>
              <a:buClr>
                <a:srgbClr val="000000"/>
              </a:buClr>
              <a:buSzPct val="100000"/>
              <a:buFont typeface="Lucida Grande"/>
              <a:buChar char="•"/>
              <a:defRPr sz="1400">
                <a:latin typeface="Lucida Grande"/>
                <a:ea typeface="Lucida Grande"/>
                <a:cs typeface="Lucida Grande"/>
                <a:sym typeface="Lucida Grande"/>
              </a:defRPr>
            </a:pPr>
            <a:r>
              <a:t>UpSampling2D — It’s used to increase the size of feature map</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