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  <p:sldId id="288" r:id="rId5"/>
    <p:sldId id="293" r:id="rId6"/>
    <p:sldId id="344" r:id="rId7"/>
    <p:sldId id="322" r:id="rId8"/>
    <p:sldId id="319" r:id="rId9"/>
    <p:sldId id="331" r:id="rId10"/>
    <p:sldId id="337" r:id="rId11"/>
    <p:sldId id="348" r:id="rId12"/>
    <p:sldId id="301" r:id="rId13"/>
    <p:sldId id="315" r:id="rId14"/>
    <p:sldId id="334" r:id="rId15"/>
    <p:sldId id="328" r:id="rId16"/>
    <p:sldId id="352" r:id="rId17"/>
    <p:sldId id="318" r:id="rId18"/>
    <p:sldId id="31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0" userDrawn="1">
          <p15:clr>
            <a:srgbClr val="A4A3A4"/>
          </p15:clr>
        </p15:guide>
        <p15:guide id="2" pos="3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D9D9D9"/>
    <a:srgbClr val="BFBFBF"/>
    <a:srgbClr val="0D0D0D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 autoAdjust="0"/>
  </p:normalViewPr>
  <p:slideViewPr>
    <p:cSldViewPr snapToGrid="0" showGuides="1">
      <p:cViewPr varScale="1">
        <p:scale>
          <a:sx n="81" d="100"/>
          <a:sy n="81" d="100"/>
        </p:scale>
        <p:origin x="523" y="67"/>
      </p:cViewPr>
      <p:guideLst>
        <p:guide orient="horz" pos="2260"/>
        <p:guide pos="3903"/>
      </p:guideLst>
    </p:cSldViewPr>
  </p:slideViewPr>
  <p:outlineViewPr>
    <p:cViewPr>
      <p:scale>
        <a:sx n="33" d="100"/>
        <a:sy n="33" d="100"/>
      </p:scale>
      <p:origin x="0" y="-529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-5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F7869-7ECA-4B49-B772-00716CF62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5CA3-CC71-4AB8-8392-709753067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90783"/>
            <a:ext cx="12192000" cy="37451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3E19-72DF-4B99-B022-A485FD5260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DC67-449C-430E-AF7D-251CB27B7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3E19-72DF-4B99-B022-A485FD5260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DC67-449C-430E-AF7D-251CB27B7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3E19-72DF-4B99-B022-A485FD5260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DC67-449C-430E-AF7D-251CB27B7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3E19-72DF-4B99-B022-A485FD5260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DC67-449C-430E-AF7D-251CB27B7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3E19-72DF-4B99-B022-A485FD5260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DC67-449C-430E-AF7D-251CB27B7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3E19-72DF-4B99-B022-A485FD5260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DC67-449C-430E-AF7D-251CB27B7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3E19-72DF-4B99-B022-A485FD5260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DC67-449C-430E-AF7D-251CB27B7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3E19-72DF-4B99-B022-A485FD5260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DC67-449C-430E-AF7D-251CB27B7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3E19-72DF-4B99-B022-A485FD5260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DC67-449C-430E-AF7D-251CB27B7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3E19-72DF-4B99-B022-A485FD5260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DC67-449C-430E-AF7D-251CB27B7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F3E19-72DF-4B99-B022-A485FD5260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DC67-449C-430E-AF7D-251CB27B76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tags" Target="../tags/tag17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4.xml"/><Relationship Id="rId7" Type="http://schemas.openxmlformats.org/officeDocument/2006/relationships/image" Target="../media/image6.png"/><Relationship Id="rId6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tags" Target="../tags/tag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10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.png"/><Relationship Id="rId7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tags" Target="../tags/tag8.xml"/><Relationship Id="rId4" Type="http://schemas.openxmlformats.org/officeDocument/2006/relationships/image" Target="../media/image10.png"/><Relationship Id="rId3" Type="http://schemas.openxmlformats.org/officeDocument/2006/relationships/tags" Target="../tags/tag7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6.png"/><Relationship Id="rId7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tags" Target="../tags/tag12.xml"/><Relationship Id="rId4" Type="http://schemas.openxmlformats.org/officeDocument/2006/relationships/image" Target="../media/image14.jpeg"/><Relationship Id="rId3" Type="http://schemas.openxmlformats.org/officeDocument/2006/relationships/tags" Target="../tags/tag11.xml"/><Relationship Id="rId2" Type="http://schemas.openxmlformats.org/officeDocument/2006/relationships/image" Target="../media/image13.jpeg"/><Relationship Id="rId10" Type="http://schemas.openxmlformats.org/officeDocument/2006/relationships/notesSlide" Target="../notesSlides/notesSlide8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34795" y="949325"/>
            <a:ext cx="9833610" cy="1548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9600" spc="600" dirty="0">
                <a:solidFill>
                  <a:schemeClr val="bg1"/>
                </a:solidFill>
                <a:latin typeface="Agency FB" panose="020B0503020202020204" pitchFamily="34" charset="0"/>
                <a:cs typeface="Estrangelo Edessa" panose="03080600000000000000" pitchFamily="66" charset="0"/>
              </a:rPr>
              <a:t>后台管理系统</a:t>
            </a:r>
            <a:endParaRPr lang="zh-CN" altLang="en-US" sz="9600" spc="600" dirty="0">
              <a:solidFill>
                <a:schemeClr val="bg1"/>
              </a:solidFill>
              <a:latin typeface="Agency FB" panose="020B0503020202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4510" y="3119120"/>
            <a:ext cx="6304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项目团队</a:t>
            </a:r>
            <a:r>
              <a:rPr lang="en-US" altLang="zh-CN">
                <a:solidFill>
                  <a:schemeClr val="bg1"/>
                </a:solidFill>
              </a:rPr>
              <a:t>: </a:t>
            </a:r>
            <a:r>
              <a:rPr lang="zh-CN" altLang="en-US">
                <a:solidFill>
                  <a:schemeClr val="bg1"/>
                </a:solidFill>
              </a:rPr>
              <a:t>代伊涵，张立，邓林柯，李妍，薛翔</a:t>
            </a:r>
            <a:r>
              <a:rPr lang="zh-CN" altLang="en-US">
                <a:solidFill>
                  <a:schemeClr val="bg1"/>
                </a:solidFill>
              </a:rPr>
              <a:t>元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7785" y="5036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汇报人：</a:t>
            </a:r>
            <a:r>
              <a:rPr lang="zh-CN" altLang="en-US">
                <a:solidFill>
                  <a:schemeClr val="bg1"/>
                </a:solidFill>
              </a:rPr>
              <a:t>张立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972235"/>
            <a:ext cx="12192000" cy="376517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62753" y="1999129"/>
            <a:ext cx="12254753" cy="37472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 bwMode="auto">
          <a:xfrm>
            <a:off x="7141132" y="3595753"/>
            <a:ext cx="30786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000"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HERE TO AD ATEXTDESCRIPTIONIN DETAILTHE SUGGESTION RELATEDTO THETITLE ANIN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1972175" y="3595753"/>
            <a:ext cx="30786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dirty="0">
                <a:solidFill>
                  <a:schemeClr val="tx1"/>
                </a:solidFill>
              </a:rPr>
              <a:t>HERE TO AD ATEXTDESCRIPTIONIN DETAILTHE SUGGESTION RELATEDTO THETITLE ANIN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 rot="16200000">
            <a:off x="4813300" y="2781935"/>
            <a:ext cx="2583180" cy="7067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spc="600"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r>
              <a:rPr lang="id-ID" altLang="zh-CN" dirty="0"/>
              <a:t>SUBTLE </a:t>
            </a:r>
            <a:endParaRPr lang="id-ID" altLang="zh-CN" dirty="0"/>
          </a:p>
        </p:txBody>
      </p:sp>
      <p:sp>
        <p:nvSpPr>
          <p:cNvPr id="23" name="文本框 22"/>
          <p:cNvSpPr txBox="1"/>
          <p:nvPr/>
        </p:nvSpPr>
        <p:spPr bwMode="auto">
          <a:xfrm>
            <a:off x="4695759" y="2373569"/>
            <a:ext cx="114958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dirty="0">
                <a:solidFill>
                  <a:schemeClr val="tx1"/>
                </a:solidFill>
              </a:rPr>
              <a:t>HERE TO AD ATEXTDESCRIPTIONIN DETAILTHE SUGGESTION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Rectangle 24"/>
          <p:cNvSpPr/>
          <p:nvPr/>
        </p:nvSpPr>
        <p:spPr>
          <a:xfrm>
            <a:off x="450215" y="417195"/>
            <a:ext cx="105867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  </a:t>
            </a:r>
            <a:r>
              <a:rPr lang="zh-CN" altLang="en-US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成果展示</a:t>
            </a:r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(</a:t>
            </a:r>
            <a:r>
              <a:rPr lang="zh-CN" altLang="en-US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用户管理</a:t>
            </a:r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)</a:t>
            </a:r>
            <a:endParaRPr lang="en-US" altLang="zh-CN" sz="6600" b="1" spc="600" dirty="0">
              <a:solidFill>
                <a:schemeClr val="bg1"/>
              </a:solidFill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00" y="1593850"/>
            <a:ext cx="12255500" cy="25558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0335" y="4219575"/>
            <a:ext cx="1192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渲染数据</a:t>
            </a:r>
            <a:r>
              <a:rPr lang="en-US" altLang="zh-CN"/>
              <a:t>,2.</a:t>
            </a:r>
            <a:r>
              <a:rPr lang="zh-CN" altLang="en-US"/>
              <a:t>添加功能</a:t>
            </a:r>
            <a:r>
              <a:rPr lang="en-US" altLang="zh-CN"/>
              <a:t>,3.</a:t>
            </a:r>
            <a:r>
              <a:rPr lang="zh-CN" altLang="en-US"/>
              <a:t>搜索功能</a:t>
            </a:r>
            <a:r>
              <a:rPr lang="en-US" altLang="zh-CN"/>
              <a:t>,4.</a:t>
            </a:r>
            <a:r>
              <a:rPr lang="zh-CN" altLang="en-US"/>
              <a:t>切换状态</a:t>
            </a:r>
            <a:r>
              <a:rPr lang="en-US" altLang="zh-CN"/>
              <a:t>,5.</a:t>
            </a:r>
            <a:r>
              <a:rPr lang="zh-CN" altLang="en-US"/>
              <a:t>编辑</a:t>
            </a:r>
            <a:r>
              <a:rPr lang="en-US" altLang="zh-CN"/>
              <a:t>,6.</a:t>
            </a:r>
            <a:r>
              <a:rPr lang="zh-CN" altLang="en-US"/>
              <a:t>删除功能</a:t>
            </a:r>
            <a:r>
              <a:rPr lang="en-US" altLang="zh-CN"/>
              <a:t>,7.</a:t>
            </a:r>
            <a:r>
              <a:rPr lang="zh-CN" altLang="en-US"/>
              <a:t>分页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4300" y="4587875"/>
            <a:ext cx="1195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</a:t>
            </a:r>
            <a:r>
              <a:rPr lang="en-US" altLang="zh-CN"/>
              <a:t>:</a:t>
            </a:r>
            <a:r>
              <a:rPr lang="zh-CN" altLang="en-US"/>
              <a:t>给按钮点击事件点击添加用户出现模态框后</a:t>
            </a:r>
            <a:r>
              <a:rPr lang="en-US" altLang="zh-CN"/>
              <a:t>,</a:t>
            </a:r>
            <a:r>
              <a:rPr lang="zh-CN" altLang="en-US"/>
              <a:t>添加用户列表数据</a:t>
            </a:r>
            <a:r>
              <a:rPr lang="en-US" altLang="zh-CN"/>
              <a:t>,</a:t>
            </a:r>
            <a:r>
              <a:rPr lang="zh-CN" altLang="en-US"/>
              <a:t>搜索</a:t>
            </a:r>
            <a:r>
              <a:rPr lang="en-US" altLang="zh-CN"/>
              <a:t>:</a:t>
            </a:r>
            <a:r>
              <a:rPr lang="zh-CN" altLang="en-US"/>
              <a:t>通过点击事件方法里声明调用实现模糊</a:t>
            </a:r>
            <a:r>
              <a:rPr lang="zh-CN" altLang="en-US"/>
              <a:t>搜索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0335" y="4956175"/>
            <a:ext cx="1183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切换</a:t>
            </a:r>
            <a:r>
              <a:rPr lang="en-US" altLang="zh-CN"/>
              <a:t>:</a:t>
            </a:r>
            <a:r>
              <a:rPr lang="zh-CN" altLang="en-US"/>
              <a:t>封装接口参数传参</a:t>
            </a:r>
            <a:r>
              <a:rPr lang="en-US" altLang="zh-CN"/>
              <a:t> </a:t>
            </a:r>
            <a:r>
              <a:rPr lang="zh-CN" altLang="en-US"/>
              <a:t>复制一个开关</a:t>
            </a:r>
            <a:r>
              <a:rPr lang="en-US" altLang="zh-CN"/>
              <a:t> </a:t>
            </a:r>
            <a:r>
              <a:rPr lang="zh-CN" altLang="en-US"/>
              <a:t>外面用插槽</a:t>
            </a:r>
            <a:r>
              <a:rPr lang="en-US" altLang="zh-CN"/>
              <a:t> </a:t>
            </a:r>
            <a:r>
              <a:rPr lang="zh-CN" altLang="en-US"/>
              <a:t>给开关绑定当前行的状态即可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10820" y="5324475"/>
            <a:ext cx="11532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编辑</a:t>
            </a:r>
            <a:r>
              <a:rPr lang="en-US" altLang="zh-CN"/>
              <a:t>:</a:t>
            </a:r>
            <a:r>
              <a:rPr lang="zh-CN" altLang="en-US"/>
              <a:t>点击出现弹框传递整行数据接收</a:t>
            </a:r>
            <a:r>
              <a:rPr lang="en-US" altLang="zh-CN"/>
              <a:t>row</a:t>
            </a:r>
            <a:r>
              <a:rPr lang="zh-CN" altLang="en-US"/>
              <a:t>进行回填</a:t>
            </a:r>
            <a:r>
              <a:rPr lang="en-US" altLang="zh-CN"/>
              <a:t>,</a:t>
            </a:r>
            <a:r>
              <a:rPr lang="zh-CN" altLang="en-US"/>
              <a:t>通过绑定下标赋值修改数据</a:t>
            </a:r>
            <a:r>
              <a:rPr lang="en-US" altLang="zh-CN"/>
              <a:t>,</a:t>
            </a:r>
            <a:r>
              <a:rPr lang="zh-CN" altLang="en-US"/>
              <a:t>删除</a:t>
            </a:r>
            <a:r>
              <a:rPr lang="en-US" altLang="zh-CN"/>
              <a:t>:</a:t>
            </a:r>
            <a:r>
              <a:rPr lang="zh-CN" altLang="en-US"/>
              <a:t>通过当前行</a:t>
            </a:r>
            <a:r>
              <a:rPr lang="en-US" altLang="zh-CN"/>
              <a:t>id</a:t>
            </a:r>
            <a:r>
              <a:rPr lang="zh-CN" altLang="en-US"/>
              <a:t>进行</a:t>
            </a:r>
            <a:r>
              <a:rPr lang="zh-CN" altLang="en-US"/>
              <a:t>删除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0" grpId="0" bldLvl="0" animBg="1"/>
      <p:bldP spid="23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-150" r="-547" b="106"/>
          <a:stretch>
            <a:fillRect/>
          </a:stretch>
        </p:blipFill>
        <p:spPr>
          <a:xfrm flipH="1">
            <a:off x="2750236" y="2315788"/>
            <a:ext cx="1189500" cy="1586703"/>
          </a:xfrm>
          <a:prstGeom prst="rect">
            <a:avLst/>
          </a:prstGeom>
        </p:spPr>
      </p:pic>
      <p:cxnSp>
        <p:nvCxnSpPr>
          <p:cNvPr id="22" name="肘形连接符 21"/>
          <p:cNvCxnSpPr/>
          <p:nvPr/>
        </p:nvCxnSpPr>
        <p:spPr>
          <a:xfrm>
            <a:off x="6626671" y="3118283"/>
            <a:ext cx="2591261" cy="91440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-150" r="-547" b="106"/>
          <a:stretch>
            <a:fillRect/>
          </a:stretch>
        </p:blipFill>
        <p:spPr>
          <a:xfrm flipH="1">
            <a:off x="8055864" y="2315788"/>
            <a:ext cx="1189500" cy="158670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867544" y="3017654"/>
            <a:ext cx="151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spc="300" dirty="0">
                <a:latin typeface="Agency FB" panose="020B0503020202020204" pitchFamily="34" charset="0"/>
                <a:cs typeface="ISOCP2" panose="00000400000000000000" pitchFamily="2" charset="0"/>
              </a:rPr>
              <a:t>SUBTITLE</a:t>
            </a:r>
            <a:endParaRPr lang="id-ID" sz="1600" b="1" spc="3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27" name="Rectangle 24"/>
          <p:cNvSpPr/>
          <p:nvPr/>
        </p:nvSpPr>
        <p:spPr>
          <a:xfrm>
            <a:off x="9245364" y="3013107"/>
            <a:ext cx="151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spc="300" dirty="0">
                <a:latin typeface="Agency FB" panose="020B0503020202020204" pitchFamily="34" charset="0"/>
                <a:cs typeface="ISOCP2" panose="00000400000000000000" pitchFamily="2" charset="0"/>
              </a:rPr>
              <a:t>SUBTITLE</a:t>
            </a:r>
            <a:endParaRPr lang="id-ID" sz="1600" b="1" spc="3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cxnSp>
        <p:nvCxnSpPr>
          <p:cNvPr id="38" name="肘形连接符 37"/>
          <p:cNvCxnSpPr/>
          <p:nvPr/>
        </p:nvCxnSpPr>
        <p:spPr>
          <a:xfrm>
            <a:off x="1326590" y="3118283"/>
            <a:ext cx="2591261" cy="91440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 bwMode="auto">
          <a:xfrm>
            <a:off x="4057737" y="3294490"/>
            <a:ext cx="17419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 TO AD ATEXTDESCRIPTIONIN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9450348" y="3351661"/>
            <a:ext cx="17419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 TO AD ATEXTDESCRIPTIONIN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6096000" y="2008095"/>
            <a:ext cx="0" cy="37293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4"/>
          <p:cNvSpPr/>
          <p:nvPr/>
        </p:nvSpPr>
        <p:spPr>
          <a:xfrm>
            <a:off x="844550" y="485775"/>
            <a:ext cx="107499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  </a:t>
            </a:r>
            <a:r>
              <a:rPr lang="zh-CN" altLang="en-US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成果展示</a:t>
            </a:r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(</a:t>
            </a:r>
            <a:r>
              <a:rPr lang="zh-CN" altLang="en-US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角色列表</a:t>
            </a:r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)</a:t>
            </a:r>
            <a:endParaRPr lang="en-US" altLang="zh-CN" sz="6600" b="1" spc="600" dirty="0">
              <a:solidFill>
                <a:schemeClr val="bg1"/>
              </a:solidFill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2008505"/>
            <a:ext cx="12192000" cy="20243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4097655"/>
            <a:ext cx="1197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角色列表</a:t>
            </a:r>
            <a:r>
              <a:rPr lang="en-US" altLang="zh-CN"/>
              <a:t>:1.</a:t>
            </a:r>
            <a:r>
              <a:rPr lang="zh-CN" altLang="en-US"/>
              <a:t>渲染</a:t>
            </a:r>
            <a:r>
              <a:rPr lang="en-US" altLang="zh-CN"/>
              <a:t>2.</a:t>
            </a:r>
            <a:r>
              <a:rPr lang="zh-CN" altLang="en-US"/>
              <a:t>添加功能</a:t>
            </a:r>
            <a:r>
              <a:rPr lang="en-US" altLang="zh-CN"/>
              <a:t>,3.</a:t>
            </a:r>
            <a:r>
              <a:rPr lang="zh-CN" altLang="en-US"/>
              <a:t>编辑功能</a:t>
            </a:r>
            <a:r>
              <a:rPr lang="en-US" altLang="zh-CN"/>
              <a:t>,4.</a:t>
            </a:r>
            <a:r>
              <a:rPr lang="zh-CN" altLang="en-US"/>
              <a:t>删除功能</a:t>
            </a:r>
            <a:r>
              <a:rPr lang="en-US" altLang="zh-CN"/>
              <a:t>,5.</a:t>
            </a:r>
            <a:r>
              <a:rPr lang="zh-CN" altLang="en-US"/>
              <a:t>权限分配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390" y="4483100"/>
            <a:ext cx="1201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添加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给按钮点击事件点击添加用户出现模态框后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添加用户列表数据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0970" y="4848225"/>
            <a:ext cx="11948160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编辑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点击出现弹框传递整行数据接收</a:t>
            </a:r>
            <a:r>
              <a:rPr lang="en-US" altLang="zh-CN">
                <a:sym typeface="+mn-ea"/>
              </a:rPr>
              <a:t>row</a:t>
            </a:r>
            <a:r>
              <a:rPr lang="zh-CN" altLang="en-US">
                <a:sym typeface="+mn-ea"/>
              </a:rPr>
              <a:t>进行回填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通过绑定下标赋值修改数据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删除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通过当前行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进行删除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5301615"/>
            <a:ext cx="11975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分配权限</a:t>
            </a:r>
            <a:r>
              <a:rPr lang="en-US" altLang="zh-CN"/>
              <a:t>:</a:t>
            </a:r>
            <a:r>
              <a:rPr lang="zh-CN" altLang="en-US"/>
              <a:t>点击分配权限获取当前</a:t>
            </a:r>
            <a:r>
              <a:rPr lang="en-US" altLang="zh-CN"/>
              <a:t>id</a:t>
            </a:r>
            <a:r>
              <a:rPr lang="zh-CN" altLang="en-US"/>
              <a:t>，通过递归渲染</a:t>
            </a:r>
            <a:r>
              <a:rPr lang="en-US" altLang="zh-CN"/>
              <a:t>dom</a:t>
            </a:r>
            <a:r>
              <a:rPr lang="zh-CN" altLang="en-US"/>
              <a:t>节点，编辑后确定提交选中的子节点和父节点的</a:t>
            </a:r>
            <a:r>
              <a:rPr lang="en-US" altLang="zh-CN"/>
              <a:t>id</a:t>
            </a:r>
            <a:r>
              <a:rPr lang="zh-CN" altLang="en-US"/>
              <a:t>集合</a:t>
            </a:r>
            <a:r>
              <a:rPr lang="zh-CN" altLang="en-US"/>
              <a:t>数组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/>
      </p:transition>
    </mc:Choice>
    <mc:Fallback>
      <p:transition spd="med">
        <p:push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4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3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3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3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6" dur="3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3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7" grpId="0"/>
          <p:bldP spid="18" grpId="0"/>
          <p:bldP spid="20" grpId="0"/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4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3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3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3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6" dur="3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3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7" grpId="0"/>
          <p:bldP spid="18" grpId="0"/>
          <p:bldP spid="20" grpId="0"/>
          <p:bldP spid="2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 bwMode="auto">
          <a:xfrm>
            <a:off x="1640462" y="2985066"/>
            <a:ext cx="4198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pc="0" dirty="0"/>
              <a:t>HERE TO ADD A TEXT DESCRIPTION IN DETAILTHE SUGGESTION RELATED TO THE TITLE AND IN LINE</a:t>
            </a:r>
            <a:endParaRPr lang="en-US" altLang="zh-CN" spc="0" dirty="0"/>
          </a:p>
        </p:txBody>
      </p:sp>
      <p:sp>
        <p:nvSpPr>
          <p:cNvPr id="9" name="Rectangle 24"/>
          <p:cNvSpPr/>
          <p:nvPr/>
        </p:nvSpPr>
        <p:spPr>
          <a:xfrm>
            <a:off x="1640462" y="2646512"/>
            <a:ext cx="145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spc="300" dirty="0">
                <a:latin typeface="Agency FB" panose="020B0503020202020204" pitchFamily="34" charset="0"/>
                <a:cs typeface="ISOCP2" panose="00000400000000000000" pitchFamily="2" charset="0"/>
              </a:rPr>
              <a:t>SUBTITLE</a:t>
            </a:r>
            <a:endParaRPr lang="id-ID" sz="1600" spc="3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12446" y="3084537"/>
            <a:ext cx="82296" cy="822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1649606" y="3808025"/>
            <a:ext cx="4198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pc="0" dirty="0"/>
              <a:t>HERE TO ADD A TEXT DESCRIPTION IN DETAILTHE SUGGESTION RELATED TO THE TITLE AND IN LINE</a:t>
            </a:r>
            <a:endParaRPr lang="en-US" altLang="zh-CN" spc="0" dirty="0"/>
          </a:p>
        </p:txBody>
      </p:sp>
      <p:sp>
        <p:nvSpPr>
          <p:cNvPr id="19" name="Rectangle 24"/>
          <p:cNvSpPr/>
          <p:nvPr/>
        </p:nvSpPr>
        <p:spPr>
          <a:xfrm>
            <a:off x="1649606" y="3469471"/>
            <a:ext cx="145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spc="300" dirty="0">
                <a:latin typeface="Agency FB" panose="020B0503020202020204" pitchFamily="34" charset="0"/>
                <a:cs typeface="ISOCP2" panose="00000400000000000000" pitchFamily="2" charset="0"/>
              </a:rPr>
              <a:t>SUBTITLE</a:t>
            </a:r>
            <a:endParaRPr lang="id-ID" sz="1600" spc="3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21590" y="3907496"/>
            <a:ext cx="82296" cy="822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512446" y="4785459"/>
            <a:ext cx="82296" cy="822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7216038" y="2985066"/>
            <a:ext cx="4198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pc="0" dirty="0"/>
              <a:t>HERE TO ADD A TEXT DESCRIPTION IN DETAILTHE SUGGESTION RELATED TO THE TITLE AND IN LINE</a:t>
            </a:r>
            <a:endParaRPr lang="en-US" altLang="zh-CN" spc="0" dirty="0"/>
          </a:p>
        </p:txBody>
      </p:sp>
      <p:sp>
        <p:nvSpPr>
          <p:cNvPr id="24" name="Rectangle 24"/>
          <p:cNvSpPr/>
          <p:nvPr/>
        </p:nvSpPr>
        <p:spPr>
          <a:xfrm>
            <a:off x="7216038" y="2646512"/>
            <a:ext cx="145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spc="300" dirty="0">
                <a:latin typeface="Agency FB" panose="020B0503020202020204" pitchFamily="34" charset="0"/>
                <a:cs typeface="ISOCP2" panose="00000400000000000000" pitchFamily="2" charset="0"/>
              </a:rPr>
              <a:t>SUBTITLE</a:t>
            </a:r>
            <a:endParaRPr lang="id-ID" sz="1600" spc="3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088022" y="3084537"/>
            <a:ext cx="82296" cy="822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 bwMode="auto">
          <a:xfrm>
            <a:off x="7225182" y="3808025"/>
            <a:ext cx="4198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pc="0" dirty="0"/>
              <a:t>HERE TO ADD A TEXT DESCRIPTION IN DETAILTHE SUGGESTION RELATED TO THE TITLE AND IN LINE</a:t>
            </a:r>
            <a:endParaRPr lang="en-US" altLang="zh-CN" spc="0" dirty="0"/>
          </a:p>
        </p:txBody>
      </p:sp>
      <p:sp>
        <p:nvSpPr>
          <p:cNvPr id="27" name="Rectangle 24"/>
          <p:cNvSpPr/>
          <p:nvPr/>
        </p:nvSpPr>
        <p:spPr>
          <a:xfrm>
            <a:off x="7225182" y="3469471"/>
            <a:ext cx="145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spc="300" dirty="0">
                <a:latin typeface="Agency FB" panose="020B0503020202020204" pitchFamily="34" charset="0"/>
                <a:cs typeface="ISOCP2" panose="00000400000000000000" pitchFamily="2" charset="0"/>
              </a:rPr>
              <a:t>SUBTITLE</a:t>
            </a:r>
            <a:endParaRPr lang="id-ID" sz="1600" spc="3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97166" y="3907496"/>
            <a:ext cx="82296" cy="822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088022" y="4785459"/>
            <a:ext cx="82296" cy="822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6096000" y="2008095"/>
            <a:ext cx="0" cy="37293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4"/>
          <p:cNvSpPr/>
          <p:nvPr/>
        </p:nvSpPr>
        <p:spPr>
          <a:xfrm>
            <a:off x="612140" y="485775"/>
            <a:ext cx="113068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   </a:t>
            </a:r>
            <a:r>
              <a:rPr lang="zh-CN" altLang="en-US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成果展示</a:t>
            </a:r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(</a:t>
            </a:r>
            <a:r>
              <a:rPr lang="zh-CN" altLang="en-US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权限列表</a:t>
            </a:r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)</a:t>
            </a:r>
            <a:endParaRPr lang="en-US" altLang="zh-CN" sz="6600" b="1" spc="600" dirty="0">
              <a:solidFill>
                <a:schemeClr val="bg1"/>
              </a:solidFill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2007870"/>
            <a:ext cx="12191365" cy="2524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2140" y="4655820"/>
            <a:ext cx="1070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权限列表实现的功能</a:t>
            </a:r>
            <a:r>
              <a:rPr lang="en-US" altLang="zh-CN"/>
              <a:t>:1.</a:t>
            </a:r>
            <a:r>
              <a:rPr lang="zh-CN" altLang="en-US"/>
              <a:t>数据渲染，</a:t>
            </a:r>
            <a:r>
              <a:rPr lang="en-US" altLang="zh-CN"/>
              <a:t>2.</a:t>
            </a:r>
            <a:r>
              <a:rPr lang="zh-CN" altLang="en-US"/>
              <a:t>权限</a:t>
            </a:r>
            <a:r>
              <a:rPr lang="zh-CN" altLang="en-US"/>
              <a:t>等级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4700" y="5120640"/>
            <a:ext cx="11244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渲染</a:t>
            </a:r>
            <a:r>
              <a:rPr lang="en-US" altLang="zh-CN"/>
              <a:t>:</a:t>
            </a:r>
            <a:r>
              <a:rPr lang="zh-CN" altLang="en-US"/>
              <a:t>调用接口</a:t>
            </a:r>
            <a:r>
              <a:rPr lang="en-US" altLang="zh-CN"/>
              <a:t> </a:t>
            </a:r>
            <a:r>
              <a:rPr lang="zh-CN" altLang="en-US"/>
              <a:t>权限等级</a:t>
            </a:r>
            <a:r>
              <a:rPr lang="en-US" altLang="zh-CN"/>
              <a:t>:</a:t>
            </a:r>
            <a:r>
              <a:rPr lang="zh-CN" altLang="en-US"/>
              <a:t>复制</a:t>
            </a:r>
            <a:r>
              <a:rPr lang="en-US" altLang="zh-CN"/>
              <a:t>tag</a:t>
            </a:r>
            <a:r>
              <a:rPr lang="zh-CN" altLang="en-US"/>
              <a:t>标签，外面包裹一个插槽，进行判断当前行的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的状态进行</a:t>
            </a:r>
            <a:r>
              <a:rPr lang="zh-CN" altLang="en-US"/>
              <a:t>实现渲染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/>
      </p:transition>
    </mc:Choice>
    <mc:Fallback>
      <p:transition spd="med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/>
      <p:bldP spid="4" grpId="0" animBg="1"/>
      <p:bldP spid="18" grpId="0"/>
      <p:bldP spid="19" grpId="0"/>
      <p:bldP spid="22" grpId="0" animBg="1"/>
      <p:bldP spid="21" grpId="0" animBg="1"/>
      <p:bldP spid="23" grpId="0"/>
      <p:bldP spid="24" grpId="0"/>
      <p:bldP spid="25" grpId="0" animBg="1"/>
      <p:bldP spid="26" grpId="0"/>
      <p:bldP spid="27" grpId="0"/>
      <p:bldP spid="28" grpId="0" animBg="1"/>
      <p:bldP spid="34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51"/>
          <a:stretch>
            <a:fillRect/>
          </a:stretch>
        </p:blipFill>
        <p:spPr>
          <a:xfrm>
            <a:off x="1498239" y="2441776"/>
            <a:ext cx="2392825" cy="2507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51"/>
          <a:stretch>
            <a:fillRect/>
          </a:stretch>
        </p:blipFill>
        <p:spPr>
          <a:xfrm>
            <a:off x="2570075" y="3429000"/>
            <a:ext cx="1865738" cy="1816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直接连接符 16"/>
          <p:cNvCxnSpPr/>
          <p:nvPr/>
        </p:nvCxnSpPr>
        <p:spPr>
          <a:xfrm flipV="1">
            <a:off x="5316069" y="2008095"/>
            <a:ext cx="0" cy="37293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4"/>
          <p:cNvSpPr/>
          <p:nvPr/>
        </p:nvSpPr>
        <p:spPr>
          <a:xfrm>
            <a:off x="1210310" y="485775"/>
            <a:ext cx="107442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   </a:t>
            </a:r>
            <a:r>
              <a:rPr lang="zh-CN" altLang="en-US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成果展示</a:t>
            </a:r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(</a:t>
            </a:r>
            <a:r>
              <a:rPr lang="zh-CN" altLang="en-US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统计图</a:t>
            </a:r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)</a:t>
            </a:r>
            <a:endParaRPr lang="en-US" altLang="zh-CN" sz="6600" b="1" spc="600" dirty="0">
              <a:solidFill>
                <a:schemeClr val="bg1"/>
              </a:solidFill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4000" y="2007870"/>
            <a:ext cx="5061585" cy="37293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67680" y="2441575"/>
            <a:ext cx="6508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先通过</a:t>
            </a:r>
            <a:r>
              <a:rPr lang="en-US" altLang="zh-CN"/>
              <a:t>npm install echarts --save </a:t>
            </a:r>
            <a:r>
              <a:rPr lang="zh-CN" altLang="en-US"/>
              <a:t>下载</a:t>
            </a:r>
            <a:r>
              <a:rPr lang="en-US" altLang="zh-CN"/>
              <a:t>echarts</a:t>
            </a:r>
            <a:r>
              <a:rPr lang="zh-CN" altLang="en-US"/>
              <a:t>依赖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9755" y="2809875"/>
            <a:ext cx="64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main.js</a:t>
            </a:r>
            <a:r>
              <a:rPr lang="zh-CN" altLang="en-US"/>
              <a:t>中设置</a:t>
            </a:r>
            <a:r>
              <a:rPr lang="zh-CN" altLang="en-US"/>
              <a:t>全局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59755" y="3178175"/>
            <a:ext cx="653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之后在</a:t>
            </a:r>
            <a:r>
              <a:rPr lang="en-US" altLang="zh-CN"/>
              <a:t>echarts</a:t>
            </a:r>
            <a:r>
              <a:rPr lang="zh-CN" altLang="en-US"/>
              <a:t>网站样式里面找到相对应的效果复制里面的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659755" y="3657600"/>
            <a:ext cx="6294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复制到</a:t>
            </a:r>
            <a:r>
              <a:rPr lang="en-US" altLang="zh-CN"/>
              <a:t>vue</a:t>
            </a:r>
            <a:r>
              <a:rPr lang="zh-CN" altLang="en-US"/>
              <a:t>里面</a:t>
            </a:r>
            <a:r>
              <a:rPr lang="en-US" altLang="zh-CN"/>
              <a:t> </a:t>
            </a:r>
            <a:r>
              <a:rPr lang="zh-CN" altLang="en-US"/>
              <a:t>声明一个函数并且把复制来的代码放在</a:t>
            </a:r>
            <a:r>
              <a:rPr lang="zh-CN" altLang="en-US"/>
              <a:t>函数里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11520" y="4158615"/>
            <a:ext cx="6143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mounted</a:t>
            </a:r>
            <a:r>
              <a:rPr lang="zh-CN" altLang="en-US"/>
              <a:t>里面调用</a:t>
            </a:r>
            <a:r>
              <a:rPr lang="en-US" altLang="zh-CN"/>
              <a:t> </a:t>
            </a:r>
            <a:r>
              <a:rPr lang="zh-CN" altLang="en-US"/>
              <a:t>声明一个</a:t>
            </a:r>
            <a:r>
              <a:rPr lang="en-US" altLang="zh-CN"/>
              <a:t>dev</a:t>
            </a:r>
            <a:r>
              <a:rPr lang="zh-CN" altLang="en-US"/>
              <a:t>标签</a:t>
            </a:r>
            <a:r>
              <a:rPr lang="en-US" altLang="zh-CN"/>
              <a:t> </a:t>
            </a:r>
            <a:r>
              <a:rPr lang="zh-CN" altLang="en-US"/>
              <a:t>根据复制来的</a:t>
            </a:r>
            <a:r>
              <a:rPr lang="en-US" altLang="zh-CN"/>
              <a:t>id</a:t>
            </a:r>
            <a:r>
              <a:rPr lang="zh-CN" altLang="en-US"/>
              <a:t>传到获取</a:t>
            </a:r>
            <a:r>
              <a:rPr lang="en-US" altLang="zh-CN"/>
              <a:t>dom</a:t>
            </a:r>
            <a:r>
              <a:rPr lang="zh-CN" altLang="en-US"/>
              <a:t>的声明里</a:t>
            </a:r>
            <a:r>
              <a:rPr lang="en-US" altLang="zh-CN"/>
              <a:t> </a:t>
            </a:r>
            <a:r>
              <a:rPr lang="zh-CN" altLang="en-US"/>
              <a:t>完了之后设置宽和高就可实现</a:t>
            </a:r>
            <a:r>
              <a:rPr lang="zh-CN" altLang="en-US"/>
              <a:t>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/>
      </p:transition>
    </mc:Choice>
    <mc:Fallback>
      <p:transition spd="med">
        <p:push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4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4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7684" y="1244668"/>
            <a:ext cx="3385196" cy="376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pPr algn="ctr"/>
            <a:r>
              <a:rPr lang="en-US" altLang="zh-CN" sz="23900" dirty="0"/>
              <a:t>3</a:t>
            </a:r>
            <a:endParaRPr lang="zh-CN" altLang="en-US" sz="23900" dirty="0"/>
          </a:p>
        </p:txBody>
      </p:sp>
      <p:sp>
        <p:nvSpPr>
          <p:cNvPr id="3" name="Rectangle 24"/>
          <p:cNvSpPr/>
          <p:nvPr/>
        </p:nvSpPr>
        <p:spPr>
          <a:xfrm>
            <a:off x="4111580" y="4395652"/>
            <a:ext cx="436316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6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   </a:t>
            </a:r>
            <a:r>
              <a:rPr lang="zh-CN" altLang="id-ID" sz="4000" b="1" spc="6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项目总结</a:t>
            </a:r>
            <a:endParaRPr lang="id-ID" sz="4000" spc="600" dirty="0">
              <a:solidFill>
                <a:schemeClr val="bg1">
                  <a:lumMod val="75000"/>
                </a:schemeClr>
              </a:solidFill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21944" y="3103018"/>
            <a:ext cx="1111704" cy="1217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 bwMode="auto">
          <a:xfrm>
            <a:off x="4826786" y="5255297"/>
            <a:ext cx="25384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NEXT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6096000" y="2008095"/>
            <a:ext cx="0" cy="37293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4"/>
          <p:cNvSpPr/>
          <p:nvPr/>
        </p:nvSpPr>
        <p:spPr>
          <a:xfrm>
            <a:off x="4131500" y="486012"/>
            <a:ext cx="406541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项目总结</a:t>
            </a:r>
            <a:endParaRPr lang="id-ID" sz="6600" spc="600" dirty="0">
              <a:solidFill>
                <a:schemeClr val="bg1"/>
              </a:solidFill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9820" y="2114550"/>
            <a:ext cx="10128885" cy="1879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前期准备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脚手架，配置文件，下载第三方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ui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库，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axios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等</a:t>
            </a:r>
            <a:endParaRPr lang="en-US" altLang="zh-CN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技术栈：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elementui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axios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等</a:t>
            </a:r>
            <a:endParaRPr lang="en-US" altLang="zh-CN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项目组合：登录模块，用户管理模块、权限管理、角色列表、商品管理、订单列表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等几个模块。</a:t>
            </a:r>
            <a:endParaRPr lang="zh-CN" altLang="en-US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项目流程：登录模块、菜单权限、登录鉴权、用户模块、分配角色、角色列表、商品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列表</a:t>
            </a:r>
            <a:endParaRPr lang="zh-CN" altLang="en-US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7895" y="2379345"/>
            <a:ext cx="879094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457200"/>
            <a:r>
              <a:rPr lang="zh-CN" altLang="en-US" sz="11500" spc="600" dirty="0">
                <a:solidFill>
                  <a:schemeClr val="bg1"/>
                </a:solidFill>
                <a:latin typeface="Agency FB" panose="020B0503020202020204" pitchFamily="34" charset="0"/>
                <a:cs typeface="Estrangelo Edessa" panose="03080600000000000000" pitchFamily="66" charset="0"/>
              </a:rPr>
              <a:t>感谢观</a:t>
            </a:r>
            <a:r>
              <a:rPr lang="zh-CN" altLang="en-US" sz="11500" spc="600" dirty="0">
                <a:solidFill>
                  <a:schemeClr val="bg1"/>
                </a:solidFill>
                <a:latin typeface="Agency FB" panose="020B0503020202020204" pitchFamily="34" charset="0"/>
                <a:cs typeface="Estrangelo Edessa" panose="03080600000000000000" pitchFamily="66" charset="0"/>
              </a:rPr>
              <a:t>看</a:t>
            </a:r>
            <a:endParaRPr lang="zh-CN" altLang="en-US" sz="11500" spc="600" dirty="0">
              <a:solidFill>
                <a:schemeClr val="bg1"/>
              </a:solidFill>
              <a:latin typeface="Agency FB" panose="020B0503020202020204" pitchFamily="34" charset="0"/>
              <a:cs typeface="Estrangelo Edessa" panose="030806000000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910399" y="2653794"/>
            <a:ext cx="417003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项目名称：</a:t>
            </a:r>
            <a:r>
              <a:rPr lang="zh-CN" altLang="en-US" sz="2800" dirty="0"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后台管理系统</a:t>
            </a:r>
            <a:endParaRPr lang="zh-CN" altLang="en-US" sz="2800" dirty="0">
              <a:latin typeface="Arial" panose="020B0604020202020204" pitchFamily="34" charset="0"/>
              <a:ea typeface="Adobe Myungjo Std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9187" y="341551"/>
            <a:ext cx="422551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r>
              <a:rPr lang="zh-CN" altLang="en-US" sz="6600" b="0" dirty="0"/>
              <a:t>  前  </a:t>
            </a:r>
            <a:r>
              <a:rPr lang="zh-CN" altLang="en-US" sz="6600" b="0" dirty="0">
                <a:sym typeface="+mn-ea"/>
              </a:rPr>
              <a:t>言</a:t>
            </a:r>
            <a:endParaRPr lang="zh-CN" altLang="en-US" sz="6600" b="0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3405713" y="3509544"/>
            <a:ext cx="5373068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spc="300" dirty="0">
                <a:solidFill>
                  <a:schemeClr val="tx1"/>
                </a:solidFill>
              </a:rPr>
              <a:t>为了方便管理项目方上币及市场管理等，将项目方后台从官网后台进行分离，建立独立的项目方后台管理系统。提供项目方市场管理、资产管理、配置管理和数据统计等功能，让项目方能独立进行账户管理。 </a:t>
            </a:r>
            <a:endParaRPr lang="en-US" altLang="zh-CN" sz="1600" spc="300" dirty="0">
              <a:solidFill>
                <a:schemeClr val="tx1"/>
              </a:solidFill>
            </a:endParaRPr>
          </a:p>
          <a:p>
            <a:r>
              <a:rPr lang="en-US" altLang="zh-CN" sz="1600" spc="300" dirty="0">
                <a:solidFill>
                  <a:schemeClr val="tx1"/>
                </a:solidFill>
              </a:rPr>
              <a:t>1、分离主网系统和项目方后台管理系统 </a:t>
            </a:r>
            <a:endParaRPr lang="en-US" altLang="zh-CN" sz="1600" spc="300" dirty="0">
              <a:solidFill>
                <a:schemeClr val="tx1"/>
              </a:solidFill>
            </a:endParaRPr>
          </a:p>
          <a:p>
            <a:r>
              <a:rPr lang="en-US" altLang="zh-CN" sz="1600" spc="300" dirty="0">
                <a:solidFill>
                  <a:schemeClr val="tx1"/>
                </a:solidFill>
              </a:rPr>
              <a:t>2、项目方后台功能配置 </a:t>
            </a:r>
            <a:endParaRPr lang="en-US" altLang="zh-CN" sz="1600" spc="300" dirty="0">
              <a:solidFill>
                <a:schemeClr val="tx1"/>
              </a:solidFill>
            </a:endParaRPr>
          </a:p>
          <a:p>
            <a:r>
              <a:rPr lang="en-US" altLang="zh-CN" sz="1600" spc="300" dirty="0">
                <a:solidFill>
                  <a:schemeClr val="tx1"/>
                </a:solidFill>
              </a:rPr>
              <a:t>3、项目方后台管理系统视觉设计</a:t>
            </a:r>
            <a:endParaRPr lang="en-US" altLang="zh-CN" sz="1600" spc="300" dirty="0">
              <a:solidFill>
                <a:schemeClr val="tx1"/>
              </a:solidFill>
            </a:endParaRPr>
          </a:p>
          <a:p>
            <a:endParaRPr lang="en-US" altLang="zh-CN" spc="300" dirty="0">
              <a:solidFill>
                <a:schemeClr val="tx1"/>
              </a:solidFill>
            </a:endParaRPr>
          </a:p>
          <a:p>
            <a:endParaRPr lang="en-US" altLang="zh-CN" spc="3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24"/>
          <p:cNvCxnSpPr/>
          <p:nvPr/>
        </p:nvCxnSpPr>
        <p:spPr>
          <a:xfrm>
            <a:off x="8859974" y="4150712"/>
            <a:ext cx="320749" cy="0"/>
          </a:xfrm>
          <a:prstGeom prst="line">
            <a:avLst/>
          </a:prstGeom>
          <a:ln w="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>
            <a:off x="2938145" y="4150627"/>
            <a:ext cx="320749" cy="0"/>
          </a:xfrm>
          <a:prstGeom prst="line">
            <a:avLst/>
          </a:prstGeom>
          <a:ln w="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780157" y="3052135"/>
            <a:ext cx="631685" cy="223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5222240" y="3172460"/>
            <a:ext cx="1900555" cy="3371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项目介绍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dobe Myungjo Std M" panose="02020600000000000000" pitchFamily="18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264444" y="596158"/>
            <a:ext cx="36631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r>
              <a:rPr lang="en-US" altLang="zh-CN" sz="4000" b="0" dirty="0"/>
              <a:t>     </a:t>
            </a:r>
            <a:r>
              <a:rPr lang="zh-CN" altLang="en-US" sz="4000" b="0" dirty="0"/>
              <a:t>目录</a:t>
            </a:r>
            <a:endParaRPr lang="zh-CN" altLang="en-US" sz="4000" b="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30850" y="2021910"/>
            <a:ext cx="226785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r>
              <a:rPr lang="en-US" altLang="zh-CN" sz="13800" dirty="0">
                <a:solidFill>
                  <a:schemeClr val="tx1"/>
                </a:solidFill>
              </a:rPr>
              <a:t> 1</a:t>
            </a:r>
            <a:endParaRPr lang="en-US" altLang="zh-CN" sz="13800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20854" y="2021909"/>
            <a:ext cx="226785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r>
              <a:rPr lang="en-US" altLang="zh-CN" sz="13800" dirty="0">
                <a:solidFill>
                  <a:schemeClr val="tx1"/>
                </a:solidFill>
              </a:rPr>
              <a:t> 2</a:t>
            </a:r>
            <a:endParaRPr lang="en-US" altLang="zh-CN" sz="1380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82707" y="2042270"/>
            <a:ext cx="226785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r>
              <a:rPr lang="en-US" altLang="zh-CN" sz="13800" b="0" dirty="0">
                <a:solidFill>
                  <a:schemeClr val="tx1"/>
                </a:solidFill>
              </a:rPr>
              <a:t> 3</a:t>
            </a:r>
            <a:endParaRPr lang="zh-CN" altLang="en-US" sz="13800" b="0" dirty="0">
              <a:solidFill>
                <a:schemeClr val="tx1"/>
              </a:solidFill>
            </a:endParaRPr>
          </a:p>
        </p:txBody>
      </p:sp>
      <p:sp>
        <p:nvSpPr>
          <p:cNvPr id="22" name="Rectangle 24"/>
          <p:cNvSpPr/>
          <p:nvPr/>
        </p:nvSpPr>
        <p:spPr>
          <a:xfrm>
            <a:off x="1452315" y="4109969"/>
            <a:ext cx="225563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pc="600" dirty="0">
                <a:latin typeface="Agency FB" panose="020B0503020202020204" pitchFamily="34" charset="0"/>
                <a:cs typeface="ISOCP2" panose="00000400000000000000" pitchFamily="2" charset="0"/>
              </a:rPr>
              <a:t>项目概述</a:t>
            </a:r>
            <a:r>
              <a:rPr lang="id-ID" sz="1600" b="1" spc="600" dirty="0">
                <a:latin typeface="Agency FB" panose="020B0503020202020204" pitchFamily="34" charset="0"/>
                <a:cs typeface="ISOCP2" panose="00000400000000000000" pitchFamily="2" charset="0"/>
              </a:rPr>
              <a:t> </a:t>
            </a:r>
            <a:endParaRPr lang="id-ID" sz="1600" spc="6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39" name="Rectangle 24"/>
          <p:cNvSpPr/>
          <p:nvPr/>
        </p:nvSpPr>
        <p:spPr>
          <a:xfrm>
            <a:off x="5163098" y="4101079"/>
            <a:ext cx="2255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600" dirty="0">
                <a:latin typeface="Agency FB" panose="020B0503020202020204" pitchFamily="34" charset="0"/>
                <a:cs typeface="ISOCP2" panose="00000400000000000000" pitchFamily="2" charset="0"/>
              </a:rPr>
              <a:t>   成果展示</a:t>
            </a:r>
            <a:endParaRPr lang="id-ID" sz="1600" spc="6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42" name="Rectangle 24"/>
          <p:cNvSpPr/>
          <p:nvPr/>
        </p:nvSpPr>
        <p:spPr>
          <a:xfrm>
            <a:off x="9264506" y="4109788"/>
            <a:ext cx="225563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600" dirty="0">
                <a:latin typeface="Agency FB" panose="020B0503020202020204" pitchFamily="34" charset="0"/>
                <a:cs typeface="ISOCP2" panose="00000400000000000000" pitchFamily="2" charset="0"/>
              </a:rPr>
              <a:t>   项目</a:t>
            </a:r>
            <a:r>
              <a:rPr lang="zh-CN" altLang="en-US" sz="1600" b="1" spc="600" dirty="0">
                <a:latin typeface="Agency FB" panose="020B0503020202020204" pitchFamily="34" charset="0"/>
                <a:cs typeface="ISOCP2" panose="00000400000000000000" pitchFamily="2" charset="0"/>
              </a:rPr>
              <a:t>总结</a:t>
            </a:r>
            <a:endParaRPr lang="zh-CN" altLang="en-US" sz="1600" b="1" spc="6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45" name="Rectangle 24"/>
          <p:cNvSpPr/>
          <p:nvPr/>
        </p:nvSpPr>
        <p:spPr>
          <a:xfrm>
            <a:off x="8960053" y="4109791"/>
            <a:ext cx="2255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600" dirty="0">
                <a:latin typeface="Agency FB" panose="020B0503020202020204" pitchFamily="34" charset="0"/>
                <a:cs typeface="ISOCP2" panose="00000400000000000000" pitchFamily="2" charset="0"/>
              </a:rPr>
              <a:t>   </a:t>
            </a:r>
            <a:endParaRPr lang="id-ID" sz="1600" spc="6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/>
      </p:transition>
    </mc:Choice>
    <mc:Fallback>
      <p:transition spd="med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22" grpId="0"/>
      <p:bldP spid="39" grpId="0"/>
      <p:bldP spid="42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88815" y="-294640"/>
            <a:ext cx="3071495" cy="5734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pPr algn="ctr"/>
            <a:r>
              <a:rPr lang="en-US" altLang="zh-CN" sz="23900" dirty="0"/>
              <a:t>1</a:t>
            </a:r>
            <a:endParaRPr lang="zh-CN" altLang="en-US" sz="23900" dirty="0"/>
          </a:p>
        </p:txBody>
      </p:sp>
      <p:sp>
        <p:nvSpPr>
          <p:cNvPr id="3" name="Rectangle 24"/>
          <p:cNvSpPr/>
          <p:nvPr/>
        </p:nvSpPr>
        <p:spPr>
          <a:xfrm>
            <a:off x="3989660" y="4121967"/>
            <a:ext cx="436316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457200"/>
            <a:r>
              <a:rPr lang="zh-CN" altLang="id-ID" sz="4000" spc="6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项目概述</a:t>
            </a:r>
            <a:endParaRPr lang="zh-CN" altLang="id-ID" sz="4000" spc="600" dirty="0">
              <a:solidFill>
                <a:schemeClr val="bg1">
                  <a:lumMod val="75000"/>
                </a:schemeClr>
              </a:solidFill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9973" y="2382837"/>
            <a:ext cx="2178996" cy="3128627"/>
          </a:xfrm>
          <a:prstGeom prst="rect">
            <a:avLst/>
          </a:prstGeom>
          <a:noFill/>
          <a:ln w="57150">
            <a:solidFill>
              <a:srgbClr val="1B1B1B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754254" y="2382803"/>
            <a:ext cx="417003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点击登录对表单的字段进行合法性校验</a:t>
            </a:r>
            <a:endParaRPr lang="zh-CN" altLang="en-US" sz="16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dobe Myungjo Std M" panose="02020600000000000000" pitchFamily="18" charset="-128"/>
              <a:cs typeface="Arial" panose="020B0604020202020204" pitchFamily="3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6152515" y="2780030"/>
            <a:ext cx="537337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如果检验通过则调用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后台登录接口</a:t>
            </a:r>
            <a:endParaRPr lang="zh-CN" altLang="en-US" sz="1600" spc="3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5835015" y="4010025"/>
            <a:ext cx="6356985" cy="2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algn="l"/>
            <a:r>
              <a:rPr lang="zh-CN" altLang="en-US" sz="16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如果登录成功返回用户登录信息和token</a:t>
            </a:r>
            <a:r>
              <a:rPr lang="zh-CN" altLang="en-US" sz="16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跳转到Home页</a:t>
            </a:r>
            <a:endParaRPr lang="zh-CN" altLang="en-US" sz="1600" spc="3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6418580" y="4375150"/>
            <a:ext cx="50241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如果检验不通过则保留在当前窗口，检查并重新输入</a:t>
            </a:r>
            <a:endParaRPr lang="zh-CN" altLang="en-US" sz="1600" spc="3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2" name="Rectangle 24"/>
          <p:cNvSpPr/>
          <p:nvPr/>
        </p:nvSpPr>
        <p:spPr>
          <a:xfrm>
            <a:off x="4131500" y="486012"/>
            <a:ext cx="406541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   </a:t>
            </a:r>
            <a:r>
              <a:rPr lang="zh-CN" altLang="id-ID" sz="6600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登录</a:t>
            </a:r>
            <a:endParaRPr lang="zh-CN" altLang="id-ID" sz="6600" spc="600" dirty="0">
              <a:solidFill>
                <a:schemeClr val="bg1"/>
              </a:solidFill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253316" y="2008095"/>
            <a:ext cx="0" cy="37293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2007870"/>
            <a:ext cx="5608320" cy="3634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52515" y="3180080"/>
            <a:ext cx="5118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传的参数也就是我们的用户名和密码 成功后会返回给我们一个像身份证一样的token数据  我们把获取到的token存放到我们的本地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 dir="u"/>
      </p:transition>
    </mc:Choice>
    <mc:Fallback>
      <p:transition spd="med"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3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3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3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3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7" grpId="0"/>
          <p:bldP spid="18" grpId="0"/>
          <p:bldP spid="21" grpId="0"/>
          <p:bldP spid="23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3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3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3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3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7" grpId="0"/>
          <p:bldP spid="18" grpId="0"/>
          <p:bldP spid="21" grpId="0"/>
          <p:bldP spid="23" grpId="0"/>
          <p:bldP spid="1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656092" y="1720504"/>
            <a:ext cx="1858297" cy="42707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-150" r="-547" b="106"/>
          <a:stretch>
            <a:fillRect/>
          </a:stretch>
        </p:blipFill>
        <p:spPr>
          <a:xfrm>
            <a:off x="1789717" y="1861667"/>
            <a:ext cx="1606863" cy="2143433"/>
          </a:xfrm>
          <a:prstGeom prst="rect">
            <a:avLst/>
          </a:prstGeom>
        </p:spPr>
      </p:pic>
      <p:sp>
        <p:nvSpPr>
          <p:cNvPr id="30" name="Rectangle 24"/>
          <p:cNvSpPr/>
          <p:nvPr/>
        </p:nvSpPr>
        <p:spPr>
          <a:xfrm>
            <a:off x="1855583" y="4140049"/>
            <a:ext cx="151150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1600" b="1" spc="300" dirty="0">
                <a:latin typeface="Agency FB" panose="020B0503020202020204" pitchFamily="34" charset="0"/>
                <a:cs typeface="ISOCP2" panose="00000400000000000000" pitchFamily="2" charset="0"/>
              </a:rPr>
              <a:t>布局</a:t>
            </a:r>
            <a:endParaRPr lang="zh-CN" altLang="id-ID" sz="1600" b="1" spc="3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45" y="1888106"/>
            <a:ext cx="1606863" cy="214343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6" t="-1" r="21569" b="40060"/>
          <a:stretch>
            <a:fillRect/>
          </a:stretch>
        </p:blipFill>
        <p:spPr>
          <a:xfrm>
            <a:off x="4113959" y="1878275"/>
            <a:ext cx="1606863" cy="2143433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980334" y="1730337"/>
            <a:ext cx="1858297" cy="42707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Rectangle 24"/>
          <p:cNvSpPr/>
          <p:nvPr/>
        </p:nvSpPr>
        <p:spPr>
          <a:xfrm>
            <a:off x="4179825" y="4149882"/>
            <a:ext cx="151150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1600" b="1" spc="300" dirty="0">
                <a:latin typeface="Agency FB" panose="020B0503020202020204" pitchFamily="34" charset="0"/>
                <a:cs typeface="ISOCP2" panose="00000400000000000000" pitchFamily="2" charset="0"/>
              </a:rPr>
              <a:t>左侧</a:t>
            </a:r>
            <a:r>
              <a:rPr lang="zh-CN" altLang="id-ID" sz="1600" b="1" spc="300" dirty="0">
                <a:latin typeface="Agency FB" panose="020B0503020202020204" pitchFamily="34" charset="0"/>
                <a:cs typeface="ISOCP2" panose="00000400000000000000" pitchFamily="2" charset="0"/>
              </a:rPr>
              <a:t>菜单栏</a:t>
            </a:r>
            <a:endParaRPr lang="zh-CN" altLang="id-ID" sz="1600" b="1" spc="3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42888" y="1720504"/>
            <a:ext cx="1858297" cy="42707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Rectangle 24"/>
          <p:cNvSpPr/>
          <p:nvPr/>
        </p:nvSpPr>
        <p:spPr>
          <a:xfrm>
            <a:off x="6542379" y="4140049"/>
            <a:ext cx="151150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1600" spc="300" dirty="0">
                <a:latin typeface="Agency FB" panose="020B0503020202020204" pitchFamily="34" charset="0"/>
                <a:cs typeface="ISOCP2" panose="00000400000000000000" pitchFamily="2" charset="0"/>
              </a:rPr>
              <a:t>面包屑</a:t>
            </a:r>
            <a:endParaRPr lang="zh-CN" altLang="id-ID" sz="1600" spc="3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673133" y="1720504"/>
            <a:ext cx="1858297" cy="42707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-150" r="-547" b="106"/>
          <a:stretch>
            <a:fillRect/>
          </a:stretch>
        </p:blipFill>
        <p:spPr>
          <a:xfrm flipH="1">
            <a:off x="8806758" y="1861667"/>
            <a:ext cx="1606863" cy="2143433"/>
          </a:xfrm>
          <a:prstGeom prst="rect">
            <a:avLst/>
          </a:prstGeom>
        </p:spPr>
      </p:pic>
      <p:sp>
        <p:nvSpPr>
          <p:cNvPr id="48" name="Rectangle 24"/>
          <p:cNvSpPr/>
          <p:nvPr/>
        </p:nvSpPr>
        <p:spPr>
          <a:xfrm>
            <a:off x="8872624" y="4140049"/>
            <a:ext cx="151150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1600" b="1" spc="300" dirty="0">
                <a:latin typeface="Agency FB" panose="020B0503020202020204" pitchFamily="34" charset="0"/>
                <a:cs typeface="ISOCP2" panose="00000400000000000000" pitchFamily="2" charset="0"/>
              </a:rPr>
              <a:t>退出</a:t>
            </a:r>
            <a:endParaRPr lang="zh-CN" altLang="id-ID" sz="1600" b="1" spc="3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22" name="Rectangle 24"/>
          <p:cNvSpPr/>
          <p:nvPr/>
        </p:nvSpPr>
        <p:spPr>
          <a:xfrm>
            <a:off x="4131500" y="486012"/>
            <a:ext cx="406541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457200"/>
            <a:r>
              <a:rPr lang="en-US" altLang="zh-CN" sz="3600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Home</a:t>
            </a:r>
            <a:r>
              <a:rPr lang="zh-CN" altLang="id-ID" sz="3600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页面</a:t>
            </a:r>
            <a:endParaRPr lang="zh-CN" altLang="id-ID" sz="3600" spc="600" dirty="0">
              <a:solidFill>
                <a:schemeClr val="bg1"/>
              </a:solidFill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89430" y="1887855"/>
            <a:ext cx="1608455" cy="2143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116070" y="1878330"/>
            <a:ext cx="1656715" cy="2153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482080" y="1888490"/>
            <a:ext cx="1612265" cy="2144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52535" y="1861820"/>
            <a:ext cx="1531620" cy="21431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26590" y="4686300"/>
            <a:ext cx="1602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element-ui</a:t>
            </a:r>
            <a:r>
              <a:rPr lang="zh-CN" altLang="en-US"/>
              <a:t>布局容器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57345" y="4665345"/>
            <a:ext cx="1580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element-ui</a:t>
            </a:r>
            <a:r>
              <a:rPr lang="zh-CN" altLang="en-US"/>
              <a:t>导航菜单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08445" y="4584700"/>
            <a:ext cx="1488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element-ui</a:t>
            </a:r>
            <a:r>
              <a:rPr lang="zh-CN" altLang="en-US"/>
              <a:t>面包屑导航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771890" y="4582160"/>
            <a:ext cx="1694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清除</a:t>
            </a:r>
            <a:r>
              <a:rPr lang="en-US" altLang="zh-CN"/>
              <a:t>token</a:t>
            </a:r>
            <a:r>
              <a:rPr lang="zh-CN" altLang="en-US"/>
              <a:t>返回到</a:t>
            </a:r>
            <a:r>
              <a:rPr lang="zh-CN" altLang="en-US"/>
              <a:t>登陆页面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/>
      </p:transition>
    </mc:Choice>
    <mc:Fallback>
      <p:transition spd="med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/>
      <p:bldP spid="37" grpId="0" animBg="1"/>
      <p:bldP spid="40" grpId="0"/>
      <p:bldP spid="42" grpId="0" animBg="1"/>
      <p:bldP spid="44" grpId="0"/>
      <p:bldP spid="45" grpId="0" animBg="1"/>
      <p:bldP spid="4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46984" y="2958198"/>
            <a:ext cx="1758913" cy="17589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44667" y="3942126"/>
            <a:ext cx="957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r>
              <a:rPr lang="en-US" altLang="zh-CN" sz="4400" dirty="0"/>
              <a:t>02</a:t>
            </a:r>
            <a:endParaRPr lang="zh-CN" altLang="en-US" sz="4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04306" y="3054931"/>
            <a:ext cx="957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r>
              <a:rPr lang="en-US" altLang="zh-CN" sz="4400" dirty="0"/>
              <a:t>01</a:t>
            </a:r>
            <a:endParaRPr lang="zh-CN" altLang="en-US" sz="4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282134" y="3931862"/>
            <a:ext cx="957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r>
              <a:rPr lang="en-US" altLang="zh-CN" sz="4400" dirty="0"/>
              <a:t>03</a:t>
            </a:r>
            <a:endParaRPr lang="zh-CN" altLang="en-US" sz="4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323952" y="3053169"/>
            <a:ext cx="957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r>
              <a:rPr lang="en-US" altLang="zh-CN" sz="4400" dirty="0"/>
              <a:t>04</a:t>
            </a:r>
            <a:endParaRPr lang="zh-CN" altLang="en-US" sz="4400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6096000" y="2008095"/>
            <a:ext cx="0" cy="37293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0" y="388171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 bwMode="auto">
          <a:xfrm>
            <a:off x="7649042" y="2699226"/>
            <a:ext cx="30786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 TO AD ATEXTDESCRIPTIONIN DETAILTHE SUGGESTION RELATEDTO THETITLE ANIN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 bwMode="auto">
          <a:xfrm>
            <a:off x="7617125" y="4426617"/>
            <a:ext cx="30786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 TO AD ATEXTDESCRIPTIONIN DETAILTHE SUGGESTION RELATEDTO THETITLE ANIN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 bwMode="auto">
          <a:xfrm>
            <a:off x="1554640" y="2699226"/>
            <a:ext cx="30786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 TO AD ATEXTDESCRIPTIONIN DETAILTHE SUGGESTION RELATEDTO THETITLE ANIN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 bwMode="auto">
          <a:xfrm>
            <a:off x="1522723" y="4426617"/>
            <a:ext cx="30786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 TO AD ATEXTDESCRIPTIONIN DETAILTHE SUGGESTION RELATEDTO THETITLE ANIN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4131310" y="485775"/>
            <a:ext cx="4439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6600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 </a:t>
            </a:r>
            <a:r>
              <a:rPr lang="zh-CN" altLang="en-US" sz="6600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页面展示</a:t>
            </a:r>
            <a:endParaRPr lang="zh-CN" altLang="en-US" sz="6600" spc="600" dirty="0">
              <a:solidFill>
                <a:schemeClr val="bg1"/>
              </a:solidFill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8255" y="1993265"/>
            <a:ext cx="6096000" cy="187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04255" y="1997710"/>
            <a:ext cx="6087745" cy="1864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20320" y="3890010"/>
            <a:ext cx="6124575" cy="18173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04255" y="3872865"/>
            <a:ext cx="6084570" cy="182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/>
      </p:transition>
    </mc:Choice>
    <mc:Fallback>
      <p:transition spd="med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4336"/>
            <a:ext cx="2689327" cy="188945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00" y="3863787"/>
            <a:ext cx="2693656" cy="19094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1671" y="2998694"/>
            <a:ext cx="3397624" cy="18198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 bwMode="auto">
          <a:xfrm>
            <a:off x="2131097" y="3228945"/>
            <a:ext cx="4198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pc="0" dirty="0"/>
              <a:t>HERE TO ADD A TEXT DESCRIPTION IN DETAILTHE SUGGESTION RELATED TO THE TITLE AND IN LINE</a:t>
            </a:r>
            <a:endParaRPr lang="en-US" altLang="zh-CN" spc="0" dirty="0"/>
          </a:p>
        </p:txBody>
      </p:sp>
      <p:sp>
        <p:nvSpPr>
          <p:cNvPr id="32" name="Rectangle 24"/>
          <p:cNvSpPr/>
          <p:nvPr/>
        </p:nvSpPr>
        <p:spPr>
          <a:xfrm>
            <a:off x="2131097" y="2926375"/>
            <a:ext cx="145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spc="300" dirty="0">
                <a:latin typeface="Agency FB" panose="020B0503020202020204" pitchFamily="34" charset="0"/>
                <a:cs typeface="ISOCP2" panose="00000400000000000000" pitchFamily="2" charset="0"/>
              </a:rPr>
              <a:t>SUBTITLE</a:t>
            </a:r>
            <a:endParaRPr lang="id-ID" sz="1600" spc="3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6683930" y="4141103"/>
            <a:ext cx="4198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pc="0" dirty="0"/>
              <a:t>HERE TO ADD A TEXT DESCRIPTION IN DETAILTHE SUGGESTION RELATED TO THE TITLE AND IN LINE</a:t>
            </a:r>
            <a:endParaRPr lang="en-US" altLang="zh-CN" spc="0" dirty="0"/>
          </a:p>
        </p:txBody>
      </p:sp>
      <p:sp>
        <p:nvSpPr>
          <p:cNvPr id="35" name="Rectangle 24"/>
          <p:cNvSpPr/>
          <p:nvPr/>
        </p:nvSpPr>
        <p:spPr>
          <a:xfrm>
            <a:off x="8899507" y="4541213"/>
            <a:ext cx="145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spc="300" dirty="0">
                <a:latin typeface="Agency FB" panose="020B0503020202020204" pitchFamily="34" charset="0"/>
                <a:cs typeface="ISOCP2" panose="00000400000000000000" pitchFamily="2" charset="0"/>
              </a:rPr>
              <a:t>SUBTITLE</a:t>
            </a:r>
            <a:endParaRPr lang="id-ID" sz="1600" spc="300" dirty="0"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sp>
        <p:nvSpPr>
          <p:cNvPr id="10" name="Rectangle 24"/>
          <p:cNvSpPr/>
          <p:nvPr/>
        </p:nvSpPr>
        <p:spPr>
          <a:xfrm>
            <a:off x="4131310" y="485775"/>
            <a:ext cx="47688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页面展示</a:t>
            </a:r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2</a:t>
            </a:r>
            <a:endParaRPr lang="en-US" altLang="zh-CN" sz="6600" b="1" spc="600" dirty="0">
              <a:solidFill>
                <a:schemeClr val="bg1"/>
              </a:solidFill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974850"/>
            <a:ext cx="6207125" cy="3798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07125" y="1974215"/>
            <a:ext cx="5984875" cy="3798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/>
      </p:transition>
    </mc:Choice>
    <mc:Fallback>
      <p:transition spd="med">
        <p:push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2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1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6" dur="3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4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5" dur="3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4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1" grpId="0"/>
          <p:bldP spid="32" grpId="0"/>
          <p:bldP spid="33" grpId="0"/>
          <p:bldP spid="35" grpId="0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1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6" dur="3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4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5" dur="3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4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1" grpId="0"/>
          <p:bldP spid="32" grpId="0"/>
          <p:bldP spid="33" grpId="0"/>
          <p:bldP spid="35" grpId="0"/>
          <p:bldP spid="1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7695" y="1244600"/>
            <a:ext cx="3385185" cy="3025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pPr algn="ctr"/>
            <a:r>
              <a:rPr lang="en-US" altLang="zh-CN" sz="23900" dirty="0"/>
              <a:t>2</a:t>
            </a:r>
            <a:endParaRPr lang="zh-CN" altLang="en-US" sz="23900" dirty="0"/>
          </a:p>
        </p:txBody>
      </p:sp>
      <p:sp>
        <p:nvSpPr>
          <p:cNvPr id="3" name="Rectangle 24"/>
          <p:cNvSpPr/>
          <p:nvPr/>
        </p:nvSpPr>
        <p:spPr>
          <a:xfrm>
            <a:off x="4111580" y="4395652"/>
            <a:ext cx="436316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6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   </a:t>
            </a:r>
            <a:r>
              <a:rPr lang="zh-CN" altLang="id-ID" sz="4000" spc="6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成果</a:t>
            </a:r>
            <a:r>
              <a:rPr lang="zh-CN" altLang="id-ID" sz="4000" spc="6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ISOCP2" panose="00000400000000000000" pitchFamily="2" charset="0"/>
              </a:rPr>
              <a:t>展示</a:t>
            </a:r>
            <a:endParaRPr lang="zh-CN" altLang="id-ID" sz="4000" spc="600" dirty="0">
              <a:solidFill>
                <a:schemeClr val="bg1">
                  <a:lumMod val="75000"/>
                </a:schemeClr>
              </a:solidFill>
              <a:latin typeface="Agency FB" panose="020B0503020202020204" pitchFamily="34" charset="0"/>
              <a:cs typeface="ISOCP2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PLACING_PICTURE_USER_VIEWPORT" val="{&quot;height&quot;:2975.513385826772,&quot;width&quot;:4235.16062992126}"/>
</p:tagLst>
</file>

<file path=ppt/tags/tag11.xml><?xml version="1.0" encoding="utf-8"?>
<p:tagLst xmlns:p="http://schemas.openxmlformats.org/presentationml/2006/main">
  <p:tag name="KSO_WM_UNIT_PLACING_PICTURE_USER_VIEWPORT" val="{&quot;height&quot;:3007.0614173228346,&quot;width&quot;:4241.977952755906}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58c1fa1f-d868-44fc-8a07-244e3830666b"/>
  <p:tag name="COMMONDATA" val="eyJoZGlkIjoiNjBhZjQ2MzZkMjVjM2I5N2U2NTA1NTg5ZmRkYzEwZm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2475</Words>
  <Application>WPS 演示</Application>
  <PresentationFormat>宽屏</PresentationFormat>
  <Paragraphs>188</Paragraphs>
  <Slides>16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Agency FB</vt:lpstr>
      <vt:lpstr>Trebuchet MS</vt:lpstr>
      <vt:lpstr>Estrangelo Edessa</vt:lpstr>
      <vt:lpstr>Calibri</vt:lpstr>
      <vt:lpstr>Adobe Myungjo Std M</vt:lpstr>
      <vt:lpstr>MS UI Gothic</vt:lpstr>
      <vt:lpstr>ISOCP2</vt:lpstr>
      <vt:lpstr>Segoe Print</vt:lpstr>
      <vt:lpstr>微软雅黑</vt:lpstr>
      <vt:lpstr>Arial Unicode MS</vt:lpstr>
      <vt:lpstr>Calibri Light</vt:lpstr>
      <vt:lpstr>Mongolian Baiti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熊猫办公</dc:creator>
  <cp:lastModifiedBy>7c</cp:lastModifiedBy>
  <cp:revision>16</cp:revision>
  <dcterms:created xsi:type="dcterms:W3CDTF">2016-10-25T12:20:00Z</dcterms:created>
  <dcterms:modified xsi:type="dcterms:W3CDTF">2022-12-21T00:31:37Z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03804961BCB1437A9A2A239FAD913588</vt:lpwstr>
  </property>
  <property fmtid="{D5CDD505-2E9C-101B-9397-08002B2CF9AE}" pid="3" name="KSOProductBuildVer">
    <vt:lpwstr>2052-11.1.0.12980</vt:lpwstr>
  </property>
</Properties>
</file>