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0" r:id="rId4"/>
    <p:sldId id="262" r:id="rId5"/>
    <p:sldId id="263" r:id="rId6"/>
    <p:sldId id="264" r:id="rId7"/>
    <p:sldId id="265" r:id="rId8"/>
    <p:sldId id="268" r:id="rId9"/>
    <p:sldId id="271" r:id="rId10"/>
    <p:sldId id="266" r:id="rId11"/>
    <p:sldId id="267" r:id="rId12"/>
    <p:sldId id="269" r:id="rId13"/>
    <p:sldId id="270" r:id="rId14"/>
    <p:sldId id="27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7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F0D45A-8559-1946-A07E-EB79206BBCFA}" type="datetimeFigureOut">
              <a:rPr lang="en-US" smtClean="0"/>
              <a:t>9/27/13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B2D8D-4060-FB40-8D63-0507EF25C73C}" type="slidenum">
              <a:rPr lang="en-US" smtClean="0"/>
              <a:t>‹#›</a:t>
            </a:fld>
            <a:endParaRPr lang="en-US"/>
          </a:p>
        </p:txBody>
      </p:sp>
    </p:spTree>
    <p:extLst>
      <p:ext uri="{BB962C8B-B14F-4D97-AF65-F5344CB8AC3E}">
        <p14:creationId xmlns:p14="http://schemas.microsoft.com/office/powerpoint/2010/main" val="18692651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start off with an example from a paper I read,</a:t>
            </a:r>
            <a:r>
              <a:rPr lang="en-US" baseline="0" dirty="0" smtClean="0"/>
              <a:t> because it makes more sense that way and I don’t actually understand the math very well and the graphs are pretty.</a:t>
            </a:r>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1</a:t>
            </a:fld>
            <a:endParaRPr lang="en-US"/>
          </a:p>
        </p:txBody>
      </p:sp>
    </p:spTree>
    <p:extLst>
      <p:ext uri="{BB962C8B-B14F-4D97-AF65-F5344CB8AC3E}">
        <p14:creationId xmlns:p14="http://schemas.microsoft.com/office/powerpoint/2010/main" val="3491837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a:t>
            </a:r>
            <a:r>
              <a:rPr lang="en-US" baseline="0" dirty="0" smtClean="0"/>
              <a:t> just estimate this for all of Minnesota at once. Do you want to live in Minnesota? This ignores differences between counties. Presumably there are different levels of Radon in different parts of Minnesota (it’s a big place). Also violates this thing called homoscedasticity, which means: we don’t want error terms to be correlated. Errors from measurements in the same county will have </a:t>
            </a:r>
            <a:r>
              <a:rPr lang="en-US" baseline="0" smtClean="0"/>
              <a:t>some correlation.</a:t>
            </a:r>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10</a:t>
            </a:fld>
            <a:endParaRPr lang="en-US"/>
          </a:p>
        </p:txBody>
      </p:sp>
    </p:spTree>
    <p:extLst>
      <p:ext uri="{BB962C8B-B14F-4D97-AF65-F5344CB8AC3E}">
        <p14:creationId xmlns:p14="http://schemas.microsoft.com/office/powerpoint/2010/main" val="7869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Lac Qu</a:t>
            </a:r>
            <a:r>
              <a:rPr lang="en-US" baseline="0" dirty="0" smtClean="0"/>
              <a:t>i Parle. Same as before. Blue line is from completely pooled, red line is just Lac Qui Parle. Does this county really have more radon than the average in Minnesota? It only has two data points!</a:t>
            </a:r>
          </a:p>
          <a:p>
            <a:endParaRPr lang="en-US" baseline="0" dirty="0" smtClean="0"/>
          </a:p>
          <a:p>
            <a:pPr marL="0" indent="0">
              <a:buNone/>
            </a:pPr>
            <a:r>
              <a:rPr lang="en-US" dirty="0" smtClean="0"/>
              <a:t>Counties with small samples have less reliable estimates.</a:t>
            </a:r>
            <a:r>
              <a:rPr lang="en-US" baseline="0" dirty="0" smtClean="0"/>
              <a:t> </a:t>
            </a:r>
            <a:r>
              <a:rPr lang="en-US" dirty="0" smtClean="0"/>
              <a:t>It would be great if we could move this towards the average for all of Minnesota!</a:t>
            </a:r>
          </a:p>
          <a:p>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11</a:t>
            </a:fld>
            <a:endParaRPr lang="en-US"/>
          </a:p>
        </p:txBody>
      </p:sp>
    </p:spTree>
    <p:extLst>
      <p:ext uri="{BB962C8B-B14F-4D97-AF65-F5344CB8AC3E}">
        <p14:creationId xmlns:p14="http://schemas.microsoft.com/office/powerpoint/2010/main" val="3599643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Luckily there’s a way to</a:t>
            </a:r>
            <a:r>
              <a:rPr lang="en-US" baseline="0" dirty="0" smtClean="0"/>
              <a:t> do this. Note the different error terms: we make u the value that minimizes error between counties, and that makes all of the </a:t>
            </a:r>
            <a:r>
              <a:rPr lang="en-US" baseline="0" dirty="0" err="1" smtClean="0"/>
              <a:t>a_county’s</a:t>
            </a:r>
            <a:r>
              <a:rPr lang="en-US" baseline="0" dirty="0" smtClean="0"/>
              <a:t> minimize error between houses. Complicated.</a:t>
            </a:r>
          </a:p>
          <a:p>
            <a:endParaRPr lang="en-US" baseline="0" dirty="0" smtClean="0"/>
          </a:p>
          <a:p>
            <a:r>
              <a:rPr lang="en-US" baseline="0" dirty="0" smtClean="0"/>
              <a:t>Use Expectation-Maximization, Bayesian methods, or other things. R modules.</a:t>
            </a:r>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12</a:t>
            </a:fld>
            <a:endParaRPr lang="en-US"/>
          </a:p>
        </p:txBody>
      </p:sp>
    </p:spTree>
    <p:extLst>
      <p:ext uri="{BB962C8B-B14F-4D97-AF65-F5344CB8AC3E}">
        <p14:creationId xmlns:p14="http://schemas.microsoft.com/office/powerpoint/2010/main" val="2102005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black line is the new one. We can see it’s been moved towards the mean for Minnesota. Lac Qui Parle still seems like a bad place to live, but not as bad as it did before. </a:t>
            </a:r>
          </a:p>
          <a:p>
            <a:endParaRPr lang="en-US" baseline="0" dirty="0" smtClean="0"/>
          </a:p>
          <a:p>
            <a:r>
              <a:rPr lang="en-US" baseline="0" dirty="0" smtClean="0"/>
              <a:t>Counties with small samples will move more towards the state mean, while counties with large samples won’t move much. This is what we wanted!</a:t>
            </a:r>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13</a:t>
            </a:fld>
            <a:endParaRPr lang="en-US"/>
          </a:p>
        </p:txBody>
      </p:sp>
    </p:spTree>
    <p:extLst>
      <p:ext uri="{BB962C8B-B14F-4D97-AF65-F5344CB8AC3E}">
        <p14:creationId xmlns:p14="http://schemas.microsoft.com/office/powerpoint/2010/main" val="229305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radon?</a:t>
            </a:r>
            <a:r>
              <a:rPr lang="en-US" baseline="0" dirty="0" smtClean="0"/>
              <a:t> It’s a r</a:t>
            </a:r>
            <a:r>
              <a:rPr lang="en-US" dirty="0" smtClean="0"/>
              <a:t>adioactive</a:t>
            </a:r>
            <a:r>
              <a:rPr lang="en-US" baseline="0" dirty="0" smtClean="0"/>
              <a:t> gas, caused by the decay of thorium and uranium. Gets in your house and kills you. </a:t>
            </a:r>
            <a:r>
              <a:rPr lang="en-US" dirty="0" smtClean="0"/>
              <a:t>According</a:t>
            </a:r>
            <a:r>
              <a:rPr lang="en-US" baseline="0" dirty="0" smtClean="0"/>
              <a:t> to the EPA, it causes 21,000 lung cancer deaths per year, making it the second most frequent cause of lung cancer and the number one cause among non-cigarette smokers.</a:t>
            </a:r>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2</a:t>
            </a:fld>
            <a:endParaRPr lang="en-US"/>
          </a:p>
        </p:txBody>
      </p:sp>
    </p:spTree>
    <p:extLst>
      <p:ext uri="{BB962C8B-B14F-4D97-AF65-F5344CB8AC3E}">
        <p14:creationId xmlns:p14="http://schemas.microsoft.com/office/powerpoint/2010/main" val="2364630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obviously, we’d like to figure out where it’s most common. To make this easy, we’ll focus on Minnesota.</a:t>
            </a:r>
            <a:endParaRPr lang="en-US" dirty="0" smtClean="0"/>
          </a:p>
          <a:p>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3</a:t>
            </a:fld>
            <a:endParaRPr lang="en-US"/>
          </a:p>
        </p:txBody>
      </p:sp>
    </p:spTree>
    <p:extLst>
      <p:ext uri="{BB962C8B-B14F-4D97-AF65-F5344CB8AC3E}">
        <p14:creationId xmlns:p14="http://schemas.microsoft.com/office/powerpoint/2010/main" val="105571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assume these are counties in Minnesota? I’ve never been there.</a:t>
            </a:r>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4</a:t>
            </a:fld>
            <a:endParaRPr lang="en-US"/>
          </a:p>
        </p:txBody>
      </p:sp>
    </p:spTree>
    <p:extLst>
      <p:ext uri="{BB962C8B-B14F-4D97-AF65-F5344CB8AC3E}">
        <p14:creationId xmlns:p14="http://schemas.microsoft.com/office/powerpoint/2010/main" val="42135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set I’m </a:t>
            </a:r>
            <a:r>
              <a:rPr lang="en-US" dirty="0" err="1" smtClean="0"/>
              <a:t>gonna</a:t>
            </a:r>
            <a:r>
              <a:rPr lang="en-US" dirty="0" smtClean="0"/>
              <a:t> use. Basically, we have radon measurements in different</a:t>
            </a:r>
            <a:r>
              <a:rPr lang="en-US" baseline="0" dirty="0" smtClean="0"/>
              <a:t> counties. Don’t build basements they’re deadly. Want to say, where shouldn’t you live?</a:t>
            </a:r>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5</a:t>
            </a:fld>
            <a:endParaRPr lang="en-US"/>
          </a:p>
        </p:txBody>
      </p:sp>
    </p:spTree>
    <p:extLst>
      <p:ext uri="{BB962C8B-B14F-4D97-AF65-F5344CB8AC3E}">
        <p14:creationId xmlns:p14="http://schemas.microsoft.com/office/powerpoint/2010/main" val="2887280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idea is, if you have Y and X, you can estimate beta to minimize the error term. Sort of like saying, each Y is taken from a normal distribution with mean beta times the corresponding X.</a:t>
            </a:r>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6</a:t>
            </a:fld>
            <a:endParaRPr lang="en-US"/>
          </a:p>
        </p:txBody>
      </p:sp>
    </p:spTree>
    <p:extLst>
      <p:ext uri="{BB962C8B-B14F-4D97-AF65-F5344CB8AC3E}">
        <p14:creationId xmlns:p14="http://schemas.microsoft.com/office/powerpoint/2010/main" val="4028014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a:t>
            </a:r>
            <a:r>
              <a:rPr lang="en-US" baseline="0" dirty="0" smtClean="0"/>
              <a:t> just estimate this for all of Minnesota at once. Do you want to live in Minnesota? This ignores differences between counties. Presumably there are different levels of Radon in different parts of Minnesota (it’s a big place). Also violates this thing called homoscedasticity, which means: we don’t want error terms to be correlated. Errors from measurements in the same county will have some correlation.</a:t>
            </a:r>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7</a:t>
            </a:fld>
            <a:endParaRPr lang="en-US"/>
          </a:p>
        </p:txBody>
      </p:sp>
    </p:spTree>
    <p:extLst>
      <p:ext uri="{BB962C8B-B14F-4D97-AF65-F5344CB8AC3E}">
        <p14:creationId xmlns:p14="http://schemas.microsoft.com/office/powerpoint/2010/main" val="7869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Basements</a:t>
            </a:r>
            <a:r>
              <a:rPr lang="en-US" baseline="0" dirty="0" smtClean="0"/>
              <a:t> on the left, no basements on the right. Radon on y axis.</a:t>
            </a:r>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8</a:t>
            </a:fld>
            <a:endParaRPr lang="en-US"/>
          </a:p>
        </p:txBody>
      </p:sp>
    </p:spTree>
    <p:extLst>
      <p:ext uri="{BB962C8B-B14F-4D97-AF65-F5344CB8AC3E}">
        <p14:creationId xmlns:p14="http://schemas.microsoft.com/office/powerpoint/2010/main" val="2591031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organized into groups.</a:t>
            </a:r>
            <a:r>
              <a:rPr lang="en-US" baseline="0" dirty="0" smtClean="0"/>
              <a:t> Measurements inside counties should be more similar with each other than with measurements from a county on the other side of the state.</a:t>
            </a:r>
            <a:endParaRPr lang="en-US" dirty="0"/>
          </a:p>
        </p:txBody>
      </p:sp>
      <p:sp>
        <p:nvSpPr>
          <p:cNvPr id="4" name="Slide Number Placeholder 3"/>
          <p:cNvSpPr>
            <a:spLocks noGrp="1"/>
          </p:cNvSpPr>
          <p:nvPr>
            <p:ph type="sldNum" sz="quarter" idx="10"/>
          </p:nvPr>
        </p:nvSpPr>
        <p:spPr/>
        <p:txBody>
          <a:bodyPr/>
          <a:lstStyle/>
          <a:p>
            <a:fld id="{C60B2D8D-4060-FB40-8D63-0507EF25C73C}" type="slidenum">
              <a:rPr lang="en-US" smtClean="0"/>
              <a:t>9</a:t>
            </a:fld>
            <a:endParaRPr lang="en-US"/>
          </a:p>
        </p:txBody>
      </p:sp>
    </p:spTree>
    <p:extLst>
      <p:ext uri="{BB962C8B-B14F-4D97-AF65-F5344CB8AC3E}">
        <p14:creationId xmlns:p14="http://schemas.microsoft.com/office/powerpoint/2010/main" val="154684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88B68F-274E-7F43-890E-E9A04B833E9D}" type="datetimeFigureOut">
              <a:rPr lang="en-US" smtClean="0"/>
              <a:t>9/27/13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8D071-1D9B-9842-BD68-B18519C9DBDF}" type="slidenum">
              <a:rPr lang="en-US" smtClean="0"/>
              <a:t>‹#›</a:t>
            </a:fld>
            <a:endParaRPr lang="en-US"/>
          </a:p>
        </p:txBody>
      </p:sp>
    </p:spTree>
    <p:extLst>
      <p:ext uri="{BB962C8B-B14F-4D97-AF65-F5344CB8AC3E}">
        <p14:creationId xmlns:p14="http://schemas.microsoft.com/office/powerpoint/2010/main" val="1344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8B68F-274E-7F43-890E-E9A04B833E9D}" type="datetimeFigureOut">
              <a:rPr lang="en-US" smtClean="0"/>
              <a:t>9/27/13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8D071-1D9B-9842-BD68-B18519C9DBDF}" type="slidenum">
              <a:rPr lang="en-US" smtClean="0"/>
              <a:t>‹#›</a:t>
            </a:fld>
            <a:endParaRPr lang="en-US"/>
          </a:p>
        </p:txBody>
      </p:sp>
    </p:spTree>
    <p:extLst>
      <p:ext uri="{BB962C8B-B14F-4D97-AF65-F5344CB8AC3E}">
        <p14:creationId xmlns:p14="http://schemas.microsoft.com/office/powerpoint/2010/main" val="296437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8B68F-274E-7F43-890E-E9A04B833E9D}" type="datetimeFigureOut">
              <a:rPr lang="en-US" smtClean="0"/>
              <a:t>9/27/13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8D071-1D9B-9842-BD68-B18519C9DBDF}" type="slidenum">
              <a:rPr lang="en-US" smtClean="0"/>
              <a:t>‹#›</a:t>
            </a:fld>
            <a:endParaRPr lang="en-US"/>
          </a:p>
        </p:txBody>
      </p:sp>
    </p:spTree>
    <p:extLst>
      <p:ext uri="{BB962C8B-B14F-4D97-AF65-F5344CB8AC3E}">
        <p14:creationId xmlns:p14="http://schemas.microsoft.com/office/powerpoint/2010/main" val="394940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8B68F-274E-7F43-890E-E9A04B833E9D}" type="datetimeFigureOut">
              <a:rPr lang="en-US" smtClean="0"/>
              <a:t>9/27/13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8D071-1D9B-9842-BD68-B18519C9DBDF}" type="slidenum">
              <a:rPr lang="en-US" smtClean="0"/>
              <a:t>‹#›</a:t>
            </a:fld>
            <a:endParaRPr lang="en-US"/>
          </a:p>
        </p:txBody>
      </p:sp>
    </p:spTree>
    <p:extLst>
      <p:ext uri="{BB962C8B-B14F-4D97-AF65-F5344CB8AC3E}">
        <p14:creationId xmlns:p14="http://schemas.microsoft.com/office/powerpoint/2010/main" val="16336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8B68F-274E-7F43-890E-E9A04B833E9D}" type="datetimeFigureOut">
              <a:rPr lang="en-US" smtClean="0"/>
              <a:t>9/27/13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8D071-1D9B-9842-BD68-B18519C9DBDF}" type="slidenum">
              <a:rPr lang="en-US" smtClean="0"/>
              <a:t>‹#›</a:t>
            </a:fld>
            <a:endParaRPr lang="en-US"/>
          </a:p>
        </p:txBody>
      </p:sp>
    </p:spTree>
    <p:extLst>
      <p:ext uri="{BB962C8B-B14F-4D97-AF65-F5344CB8AC3E}">
        <p14:creationId xmlns:p14="http://schemas.microsoft.com/office/powerpoint/2010/main" val="109868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88B68F-274E-7F43-890E-E9A04B833E9D}" type="datetimeFigureOut">
              <a:rPr lang="en-US" smtClean="0"/>
              <a:t>9/27/13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8D071-1D9B-9842-BD68-B18519C9DBDF}" type="slidenum">
              <a:rPr lang="en-US" smtClean="0"/>
              <a:t>‹#›</a:t>
            </a:fld>
            <a:endParaRPr lang="en-US"/>
          </a:p>
        </p:txBody>
      </p:sp>
    </p:spTree>
    <p:extLst>
      <p:ext uri="{BB962C8B-B14F-4D97-AF65-F5344CB8AC3E}">
        <p14:creationId xmlns:p14="http://schemas.microsoft.com/office/powerpoint/2010/main" val="2461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88B68F-274E-7F43-890E-E9A04B833E9D}" type="datetimeFigureOut">
              <a:rPr lang="en-US" smtClean="0"/>
              <a:t>9/27/13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18D071-1D9B-9842-BD68-B18519C9DBDF}" type="slidenum">
              <a:rPr lang="en-US" smtClean="0"/>
              <a:t>‹#›</a:t>
            </a:fld>
            <a:endParaRPr lang="en-US"/>
          </a:p>
        </p:txBody>
      </p:sp>
    </p:spTree>
    <p:extLst>
      <p:ext uri="{BB962C8B-B14F-4D97-AF65-F5344CB8AC3E}">
        <p14:creationId xmlns:p14="http://schemas.microsoft.com/office/powerpoint/2010/main" val="525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88B68F-274E-7F43-890E-E9A04B833E9D}" type="datetimeFigureOut">
              <a:rPr lang="en-US" smtClean="0"/>
              <a:t>9/27/13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18D071-1D9B-9842-BD68-B18519C9DBDF}" type="slidenum">
              <a:rPr lang="en-US" smtClean="0"/>
              <a:t>‹#›</a:t>
            </a:fld>
            <a:endParaRPr lang="en-US"/>
          </a:p>
        </p:txBody>
      </p:sp>
    </p:spTree>
    <p:extLst>
      <p:ext uri="{BB962C8B-B14F-4D97-AF65-F5344CB8AC3E}">
        <p14:creationId xmlns:p14="http://schemas.microsoft.com/office/powerpoint/2010/main" val="1739369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8B68F-274E-7F43-890E-E9A04B833E9D}" type="datetimeFigureOut">
              <a:rPr lang="en-US" smtClean="0"/>
              <a:t>9/27/13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18D071-1D9B-9842-BD68-B18519C9DBDF}" type="slidenum">
              <a:rPr lang="en-US" smtClean="0"/>
              <a:t>‹#›</a:t>
            </a:fld>
            <a:endParaRPr lang="en-US"/>
          </a:p>
        </p:txBody>
      </p:sp>
    </p:spTree>
    <p:extLst>
      <p:ext uri="{BB962C8B-B14F-4D97-AF65-F5344CB8AC3E}">
        <p14:creationId xmlns:p14="http://schemas.microsoft.com/office/powerpoint/2010/main" val="206703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8B68F-274E-7F43-890E-E9A04B833E9D}" type="datetimeFigureOut">
              <a:rPr lang="en-US" smtClean="0"/>
              <a:t>9/27/13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8D071-1D9B-9842-BD68-B18519C9DBDF}" type="slidenum">
              <a:rPr lang="en-US" smtClean="0"/>
              <a:t>‹#›</a:t>
            </a:fld>
            <a:endParaRPr lang="en-US"/>
          </a:p>
        </p:txBody>
      </p:sp>
    </p:spTree>
    <p:extLst>
      <p:ext uri="{BB962C8B-B14F-4D97-AF65-F5344CB8AC3E}">
        <p14:creationId xmlns:p14="http://schemas.microsoft.com/office/powerpoint/2010/main" val="9103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8B68F-274E-7F43-890E-E9A04B833E9D}" type="datetimeFigureOut">
              <a:rPr lang="en-US" smtClean="0"/>
              <a:t>9/27/13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8D071-1D9B-9842-BD68-B18519C9DBDF}" type="slidenum">
              <a:rPr lang="en-US" smtClean="0"/>
              <a:t>‹#›</a:t>
            </a:fld>
            <a:endParaRPr lang="en-US"/>
          </a:p>
        </p:txBody>
      </p:sp>
    </p:spTree>
    <p:extLst>
      <p:ext uri="{BB962C8B-B14F-4D97-AF65-F5344CB8AC3E}">
        <p14:creationId xmlns:p14="http://schemas.microsoft.com/office/powerpoint/2010/main" val="38704007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8B68F-274E-7F43-890E-E9A04B833E9D}" type="datetimeFigureOut">
              <a:rPr lang="en-US" smtClean="0"/>
              <a:t>9/27/13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8D071-1D9B-9842-BD68-B18519C9DBDF}" type="slidenum">
              <a:rPr lang="en-US" smtClean="0"/>
              <a:t>‹#›</a:t>
            </a:fld>
            <a:endParaRPr lang="en-US"/>
          </a:p>
        </p:txBody>
      </p:sp>
    </p:spTree>
    <p:extLst>
      <p:ext uri="{BB962C8B-B14F-4D97-AF65-F5344CB8AC3E}">
        <p14:creationId xmlns:p14="http://schemas.microsoft.com/office/powerpoint/2010/main" val="4035093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4425"/>
            <a:ext cx="7772400" cy="1470025"/>
          </a:xfrm>
        </p:spPr>
        <p:txBody>
          <a:bodyPr>
            <a:normAutofit fontScale="90000"/>
          </a:bodyPr>
          <a:lstStyle/>
          <a:p>
            <a:pPr algn="l"/>
            <a:r>
              <a:rPr lang="en-US" b="1" dirty="0" smtClean="0"/>
              <a:t>Taking advantage of within-group and between-group information in linear regressions:</a:t>
            </a:r>
            <a:br>
              <a:rPr lang="en-US" b="1" dirty="0" smtClean="0"/>
            </a:br>
            <a:r>
              <a:rPr lang="en-US" b="1" dirty="0" smtClean="0"/>
              <a:t>Multilevel modeling and partial pooling</a:t>
            </a:r>
            <a:endParaRPr lang="en-US" b="1" dirty="0"/>
          </a:p>
        </p:txBody>
      </p:sp>
      <p:sp>
        <p:nvSpPr>
          <p:cNvPr id="3" name="Subtitle 2"/>
          <p:cNvSpPr>
            <a:spLocks noGrp="1"/>
          </p:cNvSpPr>
          <p:nvPr>
            <p:ph type="subTitle" idx="1"/>
          </p:nvPr>
        </p:nvSpPr>
        <p:spPr>
          <a:xfrm>
            <a:off x="685800" y="3773312"/>
            <a:ext cx="6400800" cy="1752600"/>
          </a:xfrm>
        </p:spPr>
        <p:txBody>
          <a:bodyPr/>
          <a:lstStyle/>
          <a:p>
            <a:pPr algn="l"/>
            <a:r>
              <a:rPr lang="en-US" dirty="0" smtClean="0"/>
              <a:t>Michael Maltese</a:t>
            </a:r>
          </a:p>
          <a:p>
            <a:pPr algn="l"/>
            <a:r>
              <a:rPr lang="en-US" dirty="0" smtClean="0"/>
              <a:t>27 Sep. 2013</a:t>
            </a:r>
          </a:p>
          <a:p>
            <a:pPr algn="l"/>
            <a:endParaRPr lang="en-US" dirty="0"/>
          </a:p>
        </p:txBody>
      </p:sp>
    </p:spTree>
    <p:extLst>
      <p:ext uri="{BB962C8B-B14F-4D97-AF65-F5344CB8AC3E}">
        <p14:creationId xmlns:p14="http://schemas.microsoft.com/office/powerpoint/2010/main" val="415577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7200" y="2229170"/>
            <a:ext cx="8404578" cy="665915"/>
          </a:xfrm>
          <a:prstGeom prst="rect">
            <a:avLst/>
          </a:prstGeom>
        </p:spPr>
      </p:pic>
      <p:sp>
        <p:nvSpPr>
          <p:cNvPr id="2" name="Title 1"/>
          <p:cNvSpPr>
            <a:spLocks noGrp="1"/>
          </p:cNvSpPr>
          <p:nvPr>
            <p:ph type="title"/>
          </p:nvPr>
        </p:nvSpPr>
        <p:spPr/>
        <p:txBody>
          <a:bodyPr/>
          <a:lstStyle/>
          <a:p>
            <a:r>
              <a:rPr lang="en-US" b="1" dirty="0" err="1" smtClean="0"/>
              <a:t>Unpooled</a:t>
            </a:r>
            <a:r>
              <a:rPr lang="en-US" b="1" dirty="0" smtClean="0"/>
              <a:t>: each county</a:t>
            </a:r>
            <a:endParaRPr lang="en-US" b="1" dirty="0"/>
          </a:p>
        </p:txBody>
      </p:sp>
      <p:sp>
        <p:nvSpPr>
          <p:cNvPr id="6" name="TextBox 5"/>
          <p:cNvSpPr txBox="1"/>
          <p:nvPr/>
        </p:nvSpPr>
        <p:spPr>
          <a:xfrm>
            <a:off x="584200" y="3457221"/>
            <a:ext cx="8102600" cy="2554545"/>
          </a:xfrm>
          <a:prstGeom prst="rect">
            <a:avLst/>
          </a:prstGeom>
          <a:noFill/>
        </p:spPr>
        <p:txBody>
          <a:bodyPr wrap="square" rtlCol="0">
            <a:spAutoFit/>
          </a:bodyPr>
          <a:lstStyle/>
          <a:p>
            <a:r>
              <a:rPr lang="en-US" sz="3200" b="1" dirty="0" smtClean="0"/>
              <a:t>Question: do you want to live in Aitkin / Lac Qui Parle / St. Louis / wherever?</a:t>
            </a:r>
          </a:p>
          <a:p>
            <a:endParaRPr lang="en-US" sz="3200" b="1" dirty="0"/>
          </a:p>
          <a:p>
            <a:r>
              <a:rPr lang="en-US" sz="3200" dirty="0" smtClean="0"/>
              <a:t>Different averages / badness-of-having-a-basement in each county.</a:t>
            </a:r>
          </a:p>
        </p:txBody>
      </p:sp>
    </p:spTree>
    <p:extLst>
      <p:ext uri="{BB962C8B-B14F-4D97-AF65-F5344CB8AC3E}">
        <p14:creationId xmlns:p14="http://schemas.microsoft.com/office/powerpoint/2010/main" val="183202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_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898876"/>
            <a:ext cx="7315932" cy="5486949"/>
          </a:xfrm>
          <a:prstGeom prst="rect">
            <a:avLst/>
          </a:prstGeom>
        </p:spPr>
      </p:pic>
      <p:sp>
        <p:nvSpPr>
          <p:cNvPr id="2" name="Title 1"/>
          <p:cNvSpPr>
            <a:spLocks noGrp="1"/>
          </p:cNvSpPr>
          <p:nvPr>
            <p:ph type="title"/>
          </p:nvPr>
        </p:nvSpPr>
        <p:spPr/>
        <p:txBody>
          <a:bodyPr>
            <a:normAutofit/>
          </a:bodyPr>
          <a:lstStyle/>
          <a:p>
            <a:r>
              <a:rPr lang="en-US" b="1" dirty="0" err="1" smtClean="0"/>
              <a:t>Unpooled</a:t>
            </a:r>
            <a:r>
              <a:rPr lang="en-US" b="1" dirty="0" smtClean="0"/>
              <a:t>: small samples</a:t>
            </a:r>
            <a:endParaRPr lang="en-US" b="1" dirty="0"/>
          </a:p>
        </p:txBody>
      </p:sp>
    </p:spTree>
    <p:extLst>
      <p:ext uri="{BB962C8B-B14F-4D97-AF65-F5344CB8AC3E}">
        <p14:creationId xmlns:p14="http://schemas.microsoft.com/office/powerpoint/2010/main" val="2731641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Partial pooling: combination</a:t>
            </a:r>
            <a:endParaRPr lang="en-US" b="1" dirty="0"/>
          </a:p>
        </p:txBody>
      </p:sp>
      <p:pic>
        <p:nvPicPr>
          <p:cNvPr id="5" name="Picture 4"/>
          <p:cNvPicPr>
            <a:picLocks noChangeAspect="1"/>
          </p:cNvPicPr>
          <p:nvPr/>
        </p:nvPicPr>
        <p:blipFill>
          <a:blip r:embed="rId3"/>
          <a:stretch>
            <a:fillRect/>
          </a:stretch>
        </p:blipFill>
        <p:spPr>
          <a:xfrm>
            <a:off x="1509889" y="2706084"/>
            <a:ext cx="5884333" cy="653815"/>
          </a:xfrm>
          <a:prstGeom prst="rect">
            <a:avLst/>
          </a:prstGeom>
        </p:spPr>
      </p:pic>
      <p:pic>
        <p:nvPicPr>
          <p:cNvPr id="6" name="Picture 5"/>
          <p:cNvPicPr>
            <a:picLocks noChangeAspect="1"/>
          </p:cNvPicPr>
          <p:nvPr/>
        </p:nvPicPr>
        <p:blipFill>
          <a:blip r:embed="rId4"/>
          <a:stretch>
            <a:fillRect/>
          </a:stretch>
        </p:blipFill>
        <p:spPr>
          <a:xfrm>
            <a:off x="457200" y="1909233"/>
            <a:ext cx="8229600" cy="558886"/>
          </a:xfrm>
          <a:prstGeom prst="rect">
            <a:avLst/>
          </a:prstGeom>
        </p:spPr>
      </p:pic>
      <p:sp>
        <p:nvSpPr>
          <p:cNvPr id="7" name="TextBox 6"/>
          <p:cNvSpPr txBox="1"/>
          <p:nvPr/>
        </p:nvSpPr>
        <p:spPr>
          <a:xfrm>
            <a:off x="676857" y="3919728"/>
            <a:ext cx="7874476" cy="2554545"/>
          </a:xfrm>
          <a:prstGeom prst="rect">
            <a:avLst/>
          </a:prstGeom>
          <a:noFill/>
        </p:spPr>
        <p:txBody>
          <a:bodyPr wrap="square" rtlCol="0">
            <a:spAutoFit/>
          </a:bodyPr>
          <a:lstStyle/>
          <a:p>
            <a:r>
              <a:rPr lang="en-US" sz="3200" dirty="0" smtClean="0"/>
              <a:t>Mixture of the two. Estimate two error terms: one for counties, and one for houses.</a:t>
            </a:r>
          </a:p>
          <a:p>
            <a:endParaRPr lang="en-US" sz="3200" dirty="0"/>
          </a:p>
          <a:p>
            <a:r>
              <a:rPr lang="en-US" sz="3200" dirty="0" smtClean="0"/>
              <a:t>Not a linear problem, need to use computer-aided methods.</a:t>
            </a:r>
            <a:endParaRPr lang="en-US" sz="3200" dirty="0"/>
          </a:p>
        </p:txBody>
      </p:sp>
    </p:spTree>
    <p:extLst>
      <p:ext uri="{BB962C8B-B14F-4D97-AF65-F5344CB8AC3E}">
        <p14:creationId xmlns:p14="http://schemas.microsoft.com/office/powerpoint/2010/main" val="209800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673100"/>
            <a:ext cx="7315932" cy="5486949"/>
          </a:xfrm>
          <a:prstGeom prst="rect">
            <a:avLst/>
          </a:prstGeom>
        </p:spPr>
      </p:pic>
      <p:sp>
        <p:nvSpPr>
          <p:cNvPr id="2" name="Title 1"/>
          <p:cNvSpPr>
            <a:spLocks noGrp="1"/>
          </p:cNvSpPr>
          <p:nvPr>
            <p:ph type="title"/>
          </p:nvPr>
        </p:nvSpPr>
        <p:spPr/>
        <p:txBody>
          <a:bodyPr/>
          <a:lstStyle/>
          <a:p>
            <a:r>
              <a:rPr lang="en-US" b="1" dirty="0" smtClean="0"/>
              <a:t>Partial pooling: combination</a:t>
            </a:r>
            <a:endParaRPr lang="en-US" b="1" dirty="0"/>
          </a:p>
        </p:txBody>
      </p:sp>
    </p:spTree>
    <p:extLst>
      <p:ext uri="{BB962C8B-B14F-4D97-AF65-F5344CB8AC3E}">
        <p14:creationId xmlns:p14="http://schemas.microsoft.com/office/powerpoint/2010/main" val="3406680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uses</a:t>
            </a:r>
            <a:endParaRPr lang="en-US" b="1" dirty="0"/>
          </a:p>
        </p:txBody>
      </p:sp>
      <p:sp>
        <p:nvSpPr>
          <p:cNvPr id="3" name="Content Placeholder 2"/>
          <p:cNvSpPr>
            <a:spLocks noGrp="1"/>
          </p:cNvSpPr>
          <p:nvPr>
            <p:ph idx="1"/>
          </p:nvPr>
        </p:nvSpPr>
        <p:spPr/>
        <p:txBody>
          <a:bodyPr/>
          <a:lstStyle/>
          <a:p>
            <a:r>
              <a:rPr lang="en-US" dirty="0" smtClean="0"/>
              <a:t>“Shrinkage estimation” moving group means towards an overall mean. A sample mean is a special case of linear regression.</a:t>
            </a:r>
          </a:p>
          <a:p>
            <a:r>
              <a:rPr lang="en-US" dirty="0" smtClean="0"/>
              <a:t>Education policy: students &lt; classes/teachers &lt; school</a:t>
            </a:r>
          </a:p>
          <a:p>
            <a:r>
              <a:rPr lang="en-US" dirty="0" smtClean="0"/>
              <a:t>Political science: voters &lt; states &lt; U.S.A.</a:t>
            </a:r>
            <a:endParaRPr lang="en-US" dirty="0"/>
          </a:p>
        </p:txBody>
      </p:sp>
    </p:spTree>
    <p:extLst>
      <p:ext uri="{BB962C8B-B14F-4D97-AF65-F5344CB8AC3E}">
        <p14:creationId xmlns:p14="http://schemas.microsoft.com/office/powerpoint/2010/main" val="244613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Let’s talk about radon!</a:t>
            </a:r>
            <a:endParaRPr lang="en-US" b="1" dirty="0"/>
          </a:p>
        </p:txBody>
      </p:sp>
      <p:pic>
        <p:nvPicPr>
          <p:cNvPr id="5" name="Picture 4"/>
          <p:cNvPicPr>
            <a:picLocks noChangeAspect="1"/>
          </p:cNvPicPr>
          <p:nvPr/>
        </p:nvPicPr>
        <p:blipFill>
          <a:blip r:embed="rId3"/>
          <a:stretch>
            <a:fillRect/>
          </a:stretch>
        </p:blipFill>
        <p:spPr>
          <a:xfrm>
            <a:off x="1303866" y="1417637"/>
            <a:ext cx="6513689" cy="4911391"/>
          </a:xfrm>
          <a:prstGeom prst="rect">
            <a:avLst/>
          </a:prstGeom>
        </p:spPr>
      </p:pic>
    </p:spTree>
    <p:extLst>
      <p:ext uri="{BB962C8B-B14F-4D97-AF65-F5344CB8AC3E}">
        <p14:creationId xmlns:p14="http://schemas.microsoft.com/office/powerpoint/2010/main" val="292645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Where is it??</a:t>
            </a:r>
            <a:endParaRPr lang="en-US" b="1" dirty="0"/>
          </a:p>
        </p:txBody>
      </p:sp>
      <p:pic>
        <p:nvPicPr>
          <p:cNvPr id="5" name="Content Placeholder 4"/>
          <p:cNvPicPr>
            <a:picLocks noGrp="1" noChangeAspect="1"/>
          </p:cNvPicPr>
          <p:nvPr>
            <p:ph idx="1"/>
          </p:nvPr>
        </p:nvPicPr>
        <p:blipFill rotWithShape="1">
          <a:blip r:embed="rId3"/>
          <a:srcRect l="1" t="-1167" r="-14668" b="-36080"/>
          <a:stretch/>
        </p:blipFill>
        <p:spPr>
          <a:xfrm>
            <a:off x="914400" y="1417638"/>
            <a:ext cx="8229600" cy="7246584"/>
          </a:xfrm>
          <a:prstGeom prst="rect">
            <a:avLst/>
          </a:prstGeom>
        </p:spPr>
      </p:pic>
    </p:spTree>
    <p:extLst>
      <p:ext uri="{BB962C8B-B14F-4D97-AF65-F5344CB8AC3E}">
        <p14:creationId xmlns:p14="http://schemas.microsoft.com/office/powerpoint/2010/main" val="135621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8778" y="805268"/>
            <a:ext cx="5183011" cy="5671732"/>
          </a:xfrm>
          <a:prstGeom prst="rect">
            <a:avLst/>
          </a:prstGeom>
        </p:spPr>
      </p:pic>
      <p:pic>
        <p:nvPicPr>
          <p:cNvPr id="6" name="Picture 5"/>
          <p:cNvPicPr>
            <a:picLocks noChangeAspect="1"/>
          </p:cNvPicPr>
          <p:nvPr/>
        </p:nvPicPr>
        <p:blipFill>
          <a:blip r:embed="rId4"/>
          <a:stretch>
            <a:fillRect/>
          </a:stretch>
        </p:blipFill>
        <p:spPr>
          <a:xfrm>
            <a:off x="4315178" y="2822689"/>
            <a:ext cx="4730044" cy="3272843"/>
          </a:xfrm>
          <a:prstGeom prst="rect">
            <a:avLst/>
          </a:prstGeom>
        </p:spPr>
      </p:pic>
      <p:sp>
        <p:nvSpPr>
          <p:cNvPr id="2" name="Title 1"/>
          <p:cNvSpPr>
            <a:spLocks noGrp="1"/>
          </p:cNvSpPr>
          <p:nvPr>
            <p:ph type="title"/>
          </p:nvPr>
        </p:nvSpPr>
        <p:spPr/>
        <p:txBody>
          <a:bodyPr>
            <a:normAutofit/>
          </a:bodyPr>
          <a:lstStyle/>
          <a:p>
            <a:r>
              <a:rPr lang="en-US" b="1" dirty="0" smtClean="0"/>
              <a:t>Minnesota</a:t>
            </a:r>
            <a:endParaRPr lang="en-US" b="1" dirty="0"/>
          </a:p>
        </p:txBody>
      </p:sp>
    </p:spTree>
    <p:extLst>
      <p:ext uri="{BB962C8B-B14F-4D97-AF65-F5344CB8AC3E}">
        <p14:creationId xmlns:p14="http://schemas.microsoft.com/office/powerpoint/2010/main" val="307719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The HIGH-RADON Project</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i="1" dirty="0" smtClean="0"/>
              <a:t>Lawrence Berkeley National Laboratory</a:t>
            </a:r>
          </a:p>
          <a:p>
            <a:r>
              <a:rPr lang="en-US" dirty="0" smtClean="0"/>
              <a:t>Radon measurements in houses for every county in the contiguous 48 states</a:t>
            </a:r>
          </a:p>
          <a:p>
            <a:endParaRPr lang="en-US" dirty="0" smtClean="0"/>
          </a:p>
          <a:p>
            <a:pPr marL="0" indent="0">
              <a:buNone/>
            </a:pPr>
            <a:r>
              <a:rPr lang="en-US" dirty="0" smtClean="0"/>
              <a:t>    IMPORTANT: Do you have a basement?</a:t>
            </a:r>
            <a:r>
              <a:rPr lang="en-US" dirty="0" smtClean="0"/>
              <a:t> Radon         </a:t>
            </a:r>
          </a:p>
          <a:p>
            <a:pPr marL="0" indent="0">
              <a:buNone/>
            </a:pPr>
            <a:r>
              <a:rPr lang="en-US" dirty="0"/>
              <a:t> </a:t>
            </a:r>
            <a:r>
              <a:rPr lang="en-US" dirty="0" smtClean="0"/>
              <a:t>   </a:t>
            </a:r>
            <a:r>
              <a:rPr lang="en-US" dirty="0" smtClean="0"/>
              <a:t>often comes in through your basement. If you </a:t>
            </a:r>
          </a:p>
          <a:p>
            <a:pPr marL="0" indent="0">
              <a:buNone/>
            </a:pPr>
            <a:r>
              <a:rPr lang="en-US" dirty="0"/>
              <a:t> </a:t>
            </a:r>
            <a:r>
              <a:rPr lang="en-US" dirty="0" smtClean="0"/>
              <a:t>   </a:t>
            </a:r>
            <a:r>
              <a:rPr lang="en-US" dirty="0" smtClean="0"/>
              <a:t>have a basement get </a:t>
            </a:r>
            <a:r>
              <a:rPr lang="en-US" dirty="0" smtClean="0"/>
              <a:t>rid of it.</a:t>
            </a:r>
          </a:p>
          <a:p>
            <a:pPr marL="0" indent="0">
              <a:buNone/>
            </a:pPr>
            <a:endParaRPr lang="en-US" dirty="0"/>
          </a:p>
          <a:p>
            <a:pPr marL="0" indent="0">
              <a:buNone/>
            </a:pPr>
            <a:r>
              <a:rPr lang="en-US" b="1" dirty="0" smtClean="0"/>
              <a:t>    Where do you not want to live?</a:t>
            </a:r>
          </a:p>
        </p:txBody>
      </p:sp>
    </p:spTree>
    <p:extLst>
      <p:ext uri="{BB962C8B-B14F-4D97-AF65-F5344CB8AC3E}">
        <p14:creationId xmlns:p14="http://schemas.microsoft.com/office/powerpoint/2010/main" val="24284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regression?</a:t>
            </a:r>
            <a:endParaRPr lang="en-US" b="1" dirty="0"/>
          </a:p>
        </p:txBody>
      </p:sp>
      <p:sp>
        <p:nvSpPr>
          <p:cNvPr id="3" name="Content Placeholder 2"/>
          <p:cNvSpPr>
            <a:spLocks noGrp="1"/>
          </p:cNvSpPr>
          <p:nvPr>
            <p:ph idx="1"/>
          </p:nvPr>
        </p:nvSpPr>
        <p:spPr>
          <a:xfrm>
            <a:off x="457200" y="2737556"/>
            <a:ext cx="8229600" cy="3388607"/>
          </a:xfrm>
        </p:spPr>
        <p:txBody>
          <a:bodyPr>
            <a:normAutofit/>
          </a:bodyPr>
          <a:lstStyle/>
          <a:p>
            <a:pPr marL="0" indent="0">
              <a:buNone/>
            </a:pPr>
            <a:r>
              <a:rPr lang="en-US" dirty="0" smtClean="0"/>
              <a:t>Idea: some data </a:t>
            </a:r>
            <a:r>
              <a:rPr lang="en-US" dirty="0"/>
              <a:t>i</a:t>
            </a:r>
            <a:r>
              <a:rPr lang="en-US" dirty="0" smtClean="0"/>
              <a:t>s function of other data. To take an example from economics, wage might be a function of how old you are and how much education you have. Seems sort of reasonable, right?</a:t>
            </a:r>
          </a:p>
        </p:txBody>
      </p:sp>
      <p:pic>
        <p:nvPicPr>
          <p:cNvPr id="5" name="Picture 4"/>
          <p:cNvPicPr>
            <a:picLocks noChangeAspect="1"/>
          </p:cNvPicPr>
          <p:nvPr/>
        </p:nvPicPr>
        <p:blipFill>
          <a:blip r:embed="rId3"/>
          <a:stretch>
            <a:fillRect/>
          </a:stretch>
        </p:blipFill>
        <p:spPr>
          <a:xfrm>
            <a:off x="1982611" y="1530528"/>
            <a:ext cx="4974167" cy="904394"/>
          </a:xfrm>
          <a:prstGeom prst="rect">
            <a:avLst/>
          </a:prstGeom>
        </p:spPr>
      </p:pic>
    </p:spTree>
    <p:extLst>
      <p:ext uri="{BB962C8B-B14F-4D97-AF65-F5344CB8AC3E}">
        <p14:creationId xmlns:p14="http://schemas.microsoft.com/office/powerpoint/2010/main" val="49408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Pooled: all of Minnesota</a:t>
            </a:r>
            <a:endParaRPr lang="en-US" b="1" dirty="0"/>
          </a:p>
        </p:txBody>
      </p:sp>
      <p:pic>
        <p:nvPicPr>
          <p:cNvPr id="4" name="Picture 3"/>
          <p:cNvPicPr>
            <a:picLocks noChangeAspect="1"/>
          </p:cNvPicPr>
          <p:nvPr/>
        </p:nvPicPr>
        <p:blipFill>
          <a:blip r:embed="rId3"/>
          <a:stretch>
            <a:fillRect/>
          </a:stretch>
        </p:blipFill>
        <p:spPr>
          <a:xfrm>
            <a:off x="457200" y="2229170"/>
            <a:ext cx="8229600" cy="661171"/>
          </a:xfrm>
          <a:prstGeom prst="rect">
            <a:avLst/>
          </a:prstGeom>
        </p:spPr>
      </p:pic>
      <p:sp>
        <p:nvSpPr>
          <p:cNvPr id="6" name="TextBox 5"/>
          <p:cNvSpPr txBox="1"/>
          <p:nvPr/>
        </p:nvSpPr>
        <p:spPr>
          <a:xfrm>
            <a:off x="584200" y="3457221"/>
            <a:ext cx="8382000" cy="2062103"/>
          </a:xfrm>
          <a:prstGeom prst="rect">
            <a:avLst/>
          </a:prstGeom>
          <a:noFill/>
        </p:spPr>
        <p:txBody>
          <a:bodyPr wrap="square" rtlCol="0">
            <a:spAutoFit/>
          </a:bodyPr>
          <a:lstStyle/>
          <a:p>
            <a:r>
              <a:rPr lang="en-US" sz="3200" b="1" dirty="0" smtClean="0"/>
              <a:t>Question: do you want to live in Minnesota?</a:t>
            </a:r>
          </a:p>
          <a:p>
            <a:endParaRPr lang="en-US" sz="3200" dirty="0"/>
          </a:p>
          <a:p>
            <a:r>
              <a:rPr lang="en-US" sz="3200" dirty="0" smtClean="0"/>
              <a:t>Except that this ignores differences between counties.</a:t>
            </a:r>
            <a:endParaRPr lang="en-US" sz="3200" dirty="0"/>
          </a:p>
        </p:txBody>
      </p:sp>
    </p:spTree>
    <p:extLst>
      <p:ext uri="{BB962C8B-B14F-4D97-AF65-F5344CB8AC3E}">
        <p14:creationId xmlns:p14="http://schemas.microsoft.com/office/powerpoint/2010/main" val="103834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_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29741"/>
            <a:ext cx="7931856" cy="5948892"/>
          </a:xfrm>
          <a:prstGeom prst="rect">
            <a:avLst/>
          </a:prstGeom>
        </p:spPr>
      </p:pic>
      <p:sp>
        <p:nvSpPr>
          <p:cNvPr id="2" name="Title 1"/>
          <p:cNvSpPr>
            <a:spLocks noGrp="1"/>
          </p:cNvSpPr>
          <p:nvPr>
            <p:ph type="title"/>
          </p:nvPr>
        </p:nvSpPr>
        <p:spPr/>
        <p:txBody>
          <a:bodyPr/>
          <a:lstStyle/>
          <a:p>
            <a:r>
              <a:rPr lang="en-US" b="1" dirty="0" smtClean="0"/>
              <a:t>Pooled: all of Minnesota</a:t>
            </a:r>
            <a:endParaRPr lang="en-US" b="1" dirty="0"/>
          </a:p>
        </p:txBody>
      </p:sp>
    </p:spTree>
    <p:extLst>
      <p:ext uri="{BB962C8B-B14F-4D97-AF65-F5344CB8AC3E}">
        <p14:creationId xmlns:p14="http://schemas.microsoft.com/office/powerpoint/2010/main" val="42641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a:off x="1810187" y="1803814"/>
            <a:ext cx="5094801" cy="3693611"/>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Hierarchical models</a:t>
            </a:r>
            <a:endParaRPr lang="en-US" b="1" dirty="0"/>
          </a:p>
        </p:txBody>
      </p:sp>
      <p:sp>
        <p:nvSpPr>
          <p:cNvPr id="3" name="Content Placeholder 2"/>
          <p:cNvSpPr>
            <a:spLocks noGrp="1"/>
          </p:cNvSpPr>
          <p:nvPr>
            <p:ph idx="1"/>
          </p:nvPr>
        </p:nvSpPr>
        <p:spPr>
          <a:xfrm>
            <a:off x="3420651" y="2382066"/>
            <a:ext cx="2053705" cy="648085"/>
          </a:xfrm>
        </p:spPr>
        <p:txBody>
          <a:bodyPr/>
          <a:lstStyle/>
          <a:p>
            <a:pPr marL="0" indent="0">
              <a:buNone/>
            </a:pPr>
            <a:r>
              <a:rPr lang="en-US" dirty="0" smtClean="0"/>
              <a:t>Minnesota</a:t>
            </a:r>
            <a:endParaRPr lang="en-US" dirty="0"/>
          </a:p>
        </p:txBody>
      </p:sp>
      <p:sp>
        <p:nvSpPr>
          <p:cNvPr id="4" name="TextBox 3"/>
          <p:cNvSpPr txBox="1"/>
          <p:nvPr/>
        </p:nvSpPr>
        <p:spPr>
          <a:xfrm>
            <a:off x="3508242" y="3650620"/>
            <a:ext cx="2233538" cy="584776"/>
          </a:xfrm>
          <a:prstGeom prst="rect">
            <a:avLst/>
          </a:prstGeom>
          <a:noFill/>
        </p:spPr>
        <p:txBody>
          <a:bodyPr wrap="square" rtlCol="0">
            <a:spAutoFit/>
          </a:bodyPr>
          <a:lstStyle/>
          <a:p>
            <a:r>
              <a:rPr lang="en-US" sz="3200" dirty="0" smtClean="0"/>
              <a:t>Counties</a:t>
            </a:r>
          </a:p>
        </p:txBody>
      </p:sp>
      <p:sp>
        <p:nvSpPr>
          <p:cNvPr id="5" name="TextBox 4"/>
          <p:cNvSpPr txBox="1"/>
          <p:nvPr/>
        </p:nvSpPr>
        <p:spPr>
          <a:xfrm>
            <a:off x="3668823" y="4912649"/>
            <a:ext cx="1805533" cy="584776"/>
          </a:xfrm>
          <a:prstGeom prst="rect">
            <a:avLst/>
          </a:prstGeom>
          <a:noFill/>
        </p:spPr>
        <p:txBody>
          <a:bodyPr wrap="square" rtlCol="0">
            <a:spAutoFit/>
          </a:bodyPr>
          <a:lstStyle/>
          <a:p>
            <a:r>
              <a:rPr lang="en-US" sz="3200" dirty="0" smtClean="0"/>
              <a:t>Houses</a:t>
            </a:r>
          </a:p>
        </p:txBody>
      </p:sp>
    </p:spTree>
    <p:extLst>
      <p:ext uri="{BB962C8B-B14F-4D97-AF65-F5344CB8AC3E}">
        <p14:creationId xmlns:p14="http://schemas.microsoft.com/office/powerpoint/2010/main" val="895333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TotalTime>
  <Words>912</Words>
  <Application>Microsoft Macintosh PowerPoint</Application>
  <PresentationFormat>On-screen Show (4:3)</PresentationFormat>
  <Paragraphs>72</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Taking advantage of within-group and between-group information in linear regressions: Multilevel modeling and partial pooling</vt:lpstr>
      <vt:lpstr>Let’s talk about radon!</vt:lpstr>
      <vt:lpstr>Where is it??</vt:lpstr>
      <vt:lpstr>Minnesota</vt:lpstr>
      <vt:lpstr>Data: The HIGH-RADON Project</vt:lpstr>
      <vt:lpstr>What is a regression?</vt:lpstr>
      <vt:lpstr>Pooled: all of Minnesota</vt:lpstr>
      <vt:lpstr>Pooled: all of Minnesota</vt:lpstr>
      <vt:lpstr>Hierarchical models</vt:lpstr>
      <vt:lpstr>Unpooled: each county</vt:lpstr>
      <vt:lpstr>Unpooled: small samples</vt:lpstr>
      <vt:lpstr>Partial pooling: combination</vt:lpstr>
      <vt:lpstr>Partial pooling: combination</vt:lpstr>
      <vt:lpstr>Other uses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Taking advantage of within-group and between-group information in linear regressions: Multilevel modeling and partial pooling</dc:title>
  <dc:creator>Michael Maltese</dc:creator>
  <cp:lastModifiedBy>Michael Maltese</cp:lastModifiedBy>
  <cp:revision>12</cp:revision>
  <dcterms:created xsi:type="dcterms:W3CDTF">2013-09-27T20:09:43Z</dcterms:created>
  <dcterms:modified xsi:type="dcterms:W3CDTF">2013-09-27T21:17:04Z</dcterms:modified>
</cp:coreProperties>
</file>