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6" r:id="rId7"/>
    <p:sldId id="265" r:id="rId8"/>
    <p:sldId id="267" r:id="rId9"/>
    <p:sldId id="269" r:id="rId10"/>
    <p:sldId id="270" r:id="rId11"/>
    <p:sldId id="262" r:id="rId12"/>
    <p:sldId id="26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0" autoAdjust="0"/>
    <p:restoredTop sz="86410"/>
  </p:normalViewPr>
  <p:slideViewPr>
    <p:cSldViewPr>
      <p:cViewPr>
        <p:scale>
          <a:sx n="80" d="100"/>
          <a:sy n="80" d="100"/>
        </p:scale>
        <p:origin x="-852" y="2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pPr/>
              <a:t>02-08-2018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pPr/>
              <a:t>‹#›</a:t>
            </a:fld>
            <a:endParaRPr lang="en-IN"/>
          </a:p>
        </p:txBody>
      </p:sp>
    </p:spTree>
    <p:extLst>
      <p:ext uri="{BB962C8B-B14F-4D97-AF65-F5344CB8AC3E}">
        <p14:creationId xmlns="" xmlns:p14="http://schemas.microsoft.com/office/powerpoint/2010/main"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649A8B-2988-4AC6-B8E5-EB2DD7C52201}"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1CA89B-73E9-4634-906A-372D7DAAEC88}"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ED50A-77A2-4209-A1D7-0C22C65C2A87}"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08FB2-9FE4-487D-965B-D0DA0A1DC7DD}"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605F-490B-452B-8B05-14314302746A}" type="datetime3">
              <a:rPr lang="en-US" smtClean="0"/>
              <a:pPr/>
              <a:t>2 August 2018</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98B09-D047-4D3B-9154-76668E802024}" type="datetime3">
              <a:rPr lang="en-US" smtClean="0"/>
              <a:pPr/>
              <a:t>2 August 2018</a:t>
            </a:fld>
            <a:endParaRPr lang="en-US"/>
          </a:p>
        </p:txBody>
      </p:sp>
      <p:sp>
        <p:nvSpPr>
          <p:cNvPr id="8" name="Footer Placeholder 7"/>
          <p:cNvSpPr>
            <a:spLocks noGrp="1"/>
          </p:cNvSpPr>
          <p:nvPr>
            <p:ph type="ftr" sz="quarter" idx="11"/>
          </p:nvPr>
        </p:nvSpPr>
        <p:spPr/>
        <p:txBody>
          <a:bodyPr/>
          <a:lstStyle/>
          <a:p>
            <a:r>
              <a:rPr lang="en-IN" smtClean="0"/>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9AB13-D051-4954-9051-64825C74F75A}" type="datetime3">
              <a:rPr lang="en-US" smtClean="0"/>
              <a:pPr/>
              <a:t>2 August 2018</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pPr/>
              <a:t>2 August 2018</a:t>
            </a:fld>
            <a:endParaRPr lang="en-US"/>
          </a:p>
        </p:txBody>
      </p:sp>
      <p:sp>
        <p:nvSpPr>
          <p:cNvPr id="3" name="Footer Placeholder 2"/>
          <p:cNvSpPr>
            <a:spLocks noGrp="1"/>
          </p:cNvSpPr>
          <p:nvPr>
            <p:ph type="ftr" sz="quarter" idx="11"/>
          </p:nvPr>
        </p:nvSpPr>
        <p:spPr/>
        <p:txBody>
          <a:bodyPr/>
          <a:lstStyle/>
          <a:p>
            <a:r>
              <a:rPr lang="en-IN" smtClean="0"/>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pPr/>
              <a:t>2 August 2018</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pPr/>
              <a:t>2 August 2018</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pPr/>
              <a:t>2 August 2018</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smtClean="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Title:  Construction and measurement </a:t>
            </a:r>
            <a:r>
              <a:rPr lang="en-IN" dirty="0" err="1" smtClean="0"/>
              <a:t>etool</a:t>
            </a:r>
            <a:endParaRPr lang="en-IN" dirty="0"/>
          </a:p>
        </p:txBody>
      </p:sp>
      <p:sp>
        <p:nvSpPr>
          <p:cNvPr id="3" name="Subtitle 2"/>
          <p:cNvSpPr>
            <a:spLocks noGrp="1"/>
          </p:cNvSpPr>
          <p:nvPr>
            <p:ph type="subTitle" idx="1"/>
          </p:nvPr>
        </p:nvSpPr>
        <p:spPr/>
        <p:txBody>
          <a:bodyPr/>
          <a:lstStyle/>
          <a:p>
            <a:pPr marL="342900" indent="-342900"/>
            <a:r>
              <a:rPr lang="en-IN" dirty="0" smtClean="0"/>
              <a:t> </a:t>
            </a:r>
            <a:r>
              <a:rPr lang="en-IN" dirty="0" smtClean="0"/>
              <a:t>Amrita </a:t>
            </a:r>
            <a:r>
              <a:rPr lang="en-IN" dirty="0" err="1" smtClean="0"/>
              <a:t>Ligga</a:t>
            </a:r>
            <a:endParaRPr lang="en-IN" dirty="0" smtClean="0"/>
          </a:p>
          <a:p>
            <a:pPr marL="342900" indent="-342900"/>
            <a:r>
              <a:rPr lang="en-IN" dirty="0" smtClean="0"/>
              <a:t>Intern at</a:t>
            </a:r>
            <a:r>
              <a:rPr lang="en-IN" dirty="0" smtClean="0"/>
              <a:t> </a:t>
            </a:r>
            <a:r>
              <a:rPr lang="en-IN" dirty="0" smtClean="0"/>
              <a:t>: </a:t>
            </a:r>
            <a:r>
              <a:rPr lang="en-IN" dirty="0" err="1" smtClean="0"/>
              <a:t>Aptara</a:t>
            </a:r>
            <a:r>
              <a:rPr lang="en-IN" dirty="0" smtClean="0"/>
              <a:t> New Media </a:t>
            </a:r>
            <a:r>
              <a:rPr lang="en-IN" dirty="0" err="1" smtClean="0"/>
              <a:t>Pvt</a:t>
            </a:r>
            <a:r>
              <a:rPr lang="en-IN" dirty="0" smtClean="0"/>
              <a:t> Ltd</a:t>
            </a:r>
          </a:p>
          <a:p>
            <a:pPr marL="342900" indent="-342900"/>
            <a:r>
              <a:rPr lang="en-IN" dirty="0" smtClean="0"/>
              <a:t>Faculty Mentor :Mr. </a:t>
            </a:r>
            <a:r>
              <a:rPr lang="en-IN" dirty="0" err="1" smtClean="0"/>
              <a:t>Sachin</a:t>
            </a:r>
            <a:r>
              <a:rPr lang="en-IN" dirty="0" smtClean="0"/>
              <a:t> </a:t>
            </a:r>
            <a:r>
              <a:rPr lang="en-IN" dirty="0" err="1" smtClean="0"/>
              <a:t>Chavan</a:t>
            </a:r>
            <a:endParaRPr lang="en-IN" dirty="0"/>
          </a:p>
        </p:txBody>
      </p:sp>
      <p:sp>
        <p:nvSpPr>
          <p:cNvPr id="4" name="Date Placeholder 3"/>
          <p:cNvSpPr>
            <a:spLocks noGrp="1"/>
          </p:cNvSpPr>
          <p:nvPr>
            <p:ph type="dt" sz="half" idx="10"/>
          </p:nvPr>
        </p:nvSpPr>
        <p:spPr/>
        <p:txBody>
          <a:bodyPr/>
          <a:lstStyle/>
          <a:p>
            <a:fld id="{461CA89B-73E9-4634-906A-372D7DAAEC88}"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a:t>
            </a:fld>
            <a:endParaRPr lang="en-US"/>
          </a:p>
        </p:txBody>
      </p:sp>
    </p:spTree>
    <p:extLst>
      <p:ext uri="{BB962C8B-B14F-4D97-AF65-F5344CB8AC3E}">
        <p14:creationId xmlns="" xmlns:p14="http://schemas.microsoft.com/office/powerpoint/2010/main" val="1618781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10</a:t>
            </a:fld>
            <a:endParaRPr lang="en-US"/>
          </a:p>
        </p:txBody>
      </p:sp>
      <p:pic>
        <p:nvPicPr>
          <p:cNvPr id="1026" name="Picture 2"/>
          <p:cNvPicPr>
            <a:picLocks noGrp="1" noChangeAspect="1" noChangeArrowheads="1"/>
          </p:cNvPicPr>
          <p:nvPr>
            <p:ph idx="1"/>
          </p:nvPr>
        </p:nvPicPr>
        <p:blipFill>
          <a:blip r:embed="rId2"/>
          <a:srcRect l="25792" t="28081" r="23687" b="13510"/>
          <a:stretch>
            <a:fillRect/>
          </a:stretch>
        </p:blipFill>
        <p:spPr bwMode="auto">
          <a:xfrm>
            <a:off x="1828800" y="2286000"/>
            <a:ext cx="5744308" cy="3733800"/>
          </a:xfrm>
          <a:prstGeom prst="rect">
            <a:avLst/>
          </a:prstGeom>
          <a:noFill/>
          <a:ln w="9525">
            <a:noFill/>
            <a:miter lim="800000"/>
            <a:headEnd/>
            <a:tailEnd/>
          </a:ln>
          <a:effectLst/>
        </p:spPr>
      </p:pic>
      <p:pic>
        <p:nvPicPr>
          <p:cNvPr id="10" name="Picture 9" descr="handle drag.png"/>
          <p:cNvPicPr>
            <a:picLocks noChangeAspect="1"/>
          </p:cNvPicPr>
          <p:nvPr/>
        </p:nvPicPr>
        <p:blipFill>
          <a:blip r:embed="rId3"/>
          <a:stretch>
            <a:fillRect/>
          </a:stretch>
        </p:blipFill>
        <p:spPr>
          <a:xfrm>
            <a:off x="2286000" y="2514600"/>
            <a:ext cx="5410199" cy="3767954"/>
          </a:xfrm>
          <a:prstGeom prst="rect">
            <a:avLst/>
          </a:prstGeom>
        </p:spPr>
      </p:pic>
      <p:pic>
        <p:nvPicPr>
          <p:cNvPr id="11" name="Picture 10" descr="pencil drag.png"/>
          <p:cNvPicPr>
            <a:picLocks noChangeAspect="1"/>
          </p:cNvPicPr>
          <p:nvPr/>
        </p:nvPicPr>
        <p:blipFill>
          <a:blip r:embed="rId4"/>
          <a:srcRect r="2217"/>
          <a:stretch>
            <a:fillRect/>
          </a:stretch>
        </p:blipFill>
        <p:spPr>
          <a:xfrm>
            <a:off x="914400" y="2057400"/>
            <a:ext cx="7796769" cy="4277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Learning and </a:t>
            </a:r>
            <a:r>
              <a:rPr lang="en-IN" dirty="0" smtClean="0"/>
              <a:t>Experience</a:t>
            </a:r>
            <a:endParaRPr lang="en-IN" dirty="0"/>
          </a:p>
        </p:txBody>
      </p:sp>
      <p:sp>
        <p:nvSpPr>
          <p:cNvPr id="3" name="Content Placeholder 2"/>
          <p:cNvSpPr>
            <a:spLocks noGrp="1"/>
          </p:cNvSpPr>
          <p:nvPr>
            <p:ph idx="1"/>
          </p:nvPr>
        </p:nvSpPr>
        <p:spPr>
          <a:xfrm>
            <a:off x="457200" y="2133600"/>
            <a:ext cx="8229600" cy="4222751"/>
          </a:xfrm>
        </p:spPr>
        <p:txBody>
          <a:bodyPr>
            <a:normAutofit fontScale="77500" lnSpcReduction="20000"/>
          </a:bodyPr>
          <a:lstStyle/>
          <a:p>
            <a:r>
              <a:rPr lang="en-US" dirty="0" smtClean="0"/>
              <a:t>This internship program has enhanced my practical knowledge .Here I have learnt how to visualize things in the first place and how all of these things can be implemented with the help of programming. As an intern, the entire project was not assigned to me but one of the most intriguing and challenging module of the </a:t>
            </a:r>
            <a:r>
              <a:rPr lang="en-US" dirty="0" err="1" smtClean="0"/>
              <a:t>etool</a:t>
            </a:r>
            <a:r>
              <a:rPr lang="en-US" dirty="0" smtClean="0"/>
              <a:t> namely compass was. The compass tool was challenging because the compass movement along with arc creation had to be dealt with mouse events.</a:t>
            </a:r>
          </a:p>
          <a:p>
            <a:r>
              <a:rPr lang="en-US" dirty="0" smtClean="0"/>
              <a:t>I have understood that learning is a continuous process .We need to learn new concepts and technology to keep up with clients’ demand irrespective of how much we already know.</a:t>
            </a:r>
          </a:p>
          <a:p>
            <a:r>
              <a:rPr lang="en-US" dirty="0" smtClean="0"/>
              <a:t>Another major attribute I have learned over here is professionalism .In the premises you need to work and only work.</a:t>
            </a:r>
          </a:p>
          <a:p>
            <a:r>
              <a:rPr lang="en-US" dirty="0" smtClean="0"/>
              <a:t>During the development of the tool I have learnt various new concepts and have got my first exposure to the industrial world. This project/training also required to put all the concepts already known through academic education into action and hence has bridged the gap between the academic institution and corporate world.</a:t>
            </a:r>
          </a:p>
          <a:p>
            <a:endParaRPr lang="en-US" dirty="0" smtClean="0"/>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11</a:t>
            </a:fld>
            <a:endParaRPr lang="en-US"/>
          </a:p>
        </p:txBody>
      </p:sp>
    </p:spTree>
    <p:extLst>
      <p:ext uri="{BB962C8B-B14F-4D97-AF65-F5344CB8AC3E}">
        <p14:creationId xmlns="" xmlns:p14="http://schemas.microsoft.com/office/powerpoint/2010/main" val="1100576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 and Future Plan</a:t>
            </a:r>
          </a:p>
        </p:txBody>
      </p:sp>
      <p:sp>
        <p:nvSpPr>
          <p:cNvPr id="3" name="Content Placeholder 2"/>
          <p:cNvSpPr>
            <a:spLocks noGrp="1"/>
          </p:cNvSpPr>
          <p:nvPr>
            <p:ph idx="1"/>
          </p:nvPr>
        </p:nvSpPr>
        <p:spPr/>
        <p:txBody>
          <a:bodyPr>
            <a:normAutofit/>
          </a:bodyPr>
          <a:lstStyle/>
          <a:p>
            <a:r>
              <a:rPr lang="en-US" sz="2000" dirty="0" smtClean="0"/>
              <a:t>This application fulfills the major requirements of the client  but following advancements can still be made:</a:t>
            </a:r>
          </a:p>
          <a:p>
            <a:pPr>
              <a:buFont typeface="Arial" pitchFamily="34" charset="0"/>
              <a:buChar char="•"/>
            </a:pPr>
            <a:r>
              <a:rPr lang="en-US" sz="2000" dirty="0" smtClean="0"/>
              <a:t>Advancement in features could be seen if users are able to upload their own images or provide URL of the images so that they can be rendered on the canvas and then use the ruler protractor and compass on them.</a:t>
            </a:r>
          </a:p>
          <a:p>
            <a:pPr>
              <a:buFont typeface="Arial" pitchFamily="34" charset="0"/>
              <a:buChar char="•"/>
            </a:pPr>
            <a:r>
              <a:rPr lang="en-US" sz="2000" dirty="0" smtClean="0"/>
              <a:t>If the user accidently closes the window, then the previous state of the canvas can be restored and user can continue working.</a:t>
            </a:r>
          </a:p>
          <a:p>
            <a:endParaRPr lang="en-US" dirty="0" smtClean="0"/>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12</a:t>
            </a:fld>
            <a:endParaRPr lang="en-US"/>
          </a:p>
        </p:txBody>
      </p:sp>
      <p:pic>
        <p:nvPicPr>
          <p:cNvPr id="7" name="Picture 6" descr="save state.png"/>
          <p:cNvPicPr/>
          <p:nvPr/>
        </p:nvPicPr>
        <p:blipFill>
          <a:blip r:embed="rId2"/>
          <a:stretch>
            <a:fillRect/>
          </a:stretch>
        </p:blipFill>
        <p:spPr>
          <a:xfrm>
            <a:off x="2438400" y="4724400"/>
            <a:ext cx="3886200" cy="1473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388311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Questions??</a:t>
            </a:r>
            <a:endParaRPr lang="en-IN" dirty="0"/>
          </a:p>
        </p:txBody>
      </p:sp>
      <p:sp>
        <p:nvSpPr>
          <p:cNvPr id="8" name="Subtitle 7"/>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13</a:t>
            </a:fld>
            <a:endParaRPr lang="en-US"/>
          </a:p>
        </p:txBody>
      </p:sp>
    </p:spTree>
    <p:extLst>
      <p:ext uri="{BB962C8B-B14F-4D97-AF65-F5344CB8AC3E}">
        <p14:creationId xmlns="" xmlns:p14="http://schemas.microsoft.com/office/powerpoint/2010/main" val="4245958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Roadmap</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About the Organization</a:t>
            </a:r>
          </a:p>
          <a:p>
            <a:r>
              <a:rPr lang="en-IN" dirty="0" smtClean="0"/>
              <a:t>About the Department</a:t>
            </a:r>
          </a:p>
          <a:p>
            <a:r>
              <a:rPr lang="en-IN" dirty="0" smtClean="0"/>
              <a:t>Project Details</a:t>
            </a:r>
          </a:p>
          <a:p>
            <a:r>
              <a:rPr lang="en-IN" dirty="0" smtClean="0"/>
              <a:t>Learning and Experience</a:t>
            </a:r>
          </a:p>
          <a:p>
            <a:r>
              <a:rPr lang="en-IN" dirty="0" smtClean="0"/>
              <a:t>Comments and Future Plan</a:t>
            </a: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a:t>
            </a:fld>
            <a:endParaRPr lang="en-US"/>
          </a:p>
        </p:txBody>
      </p:sp>
    </p:spTree>
    <p:extLst>
      <p:ext uri="{BB962C8B-B14F-4D97-AF65-F5344CB8AC3E}">
        <p14:creationId xmlns="" xmlns:p14="http://schemas.microsoft.com/office/powerpoint/2010/main" val="191482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457200" y="1981200"/>
            <a:ext cx="8229600" cy="4375151"/>
          </a:xfrm>
        </p:spPr>
        <p:txBody>
          <a:bodyPr>
            <a:normAutofit fontScale="92500" lnSpcReduction="20000"/>
          </a:bodyPr>
          <a:lstStyle/>
          <a:p>
            <a:r>
              <a:rPr lang="en-IN" dirty="0" smtClean="0"/>
              <a:t>Intern at </a:t>
            </a:r>
            <a:r>
              <a:rPr lang="en-IN" dirty="0" err="1" smtClean="0"/>
              <a:t>Aptara</a:t>
            </a:r>
            <a:r>
              <a:rPr lang="en-IN" dirty="0" smtClean="0"/>
              <a:t> New Media PVT LTD , </a:t>
            </a:r>
            <a:r>
              <a:rPr lang="en-IN" dirty="0" err="1" smtClean="0"/>
              <a:t>Pune</a:t>
            </a:r>
            <a:r>
              <a:rPr lang="en-IN" dirty="0" smtClean="0"/>
              <a:t> </a:t>
            </a:r>
          </a:p>
          <a:p>
            <a:r>
              <a:rPr lang="en-IN" dirty="0" smtClean="0"/>
              <a:t>Industry Mentor : </a:t>
            </a:r>
            <a:r>
              <a:rPr lang="en-IN" dirty="0" err="1" smtClean="0"/>
              <a:t>Amit</a:t>
            </a:r>
            <a:r>
              <a:rPr lang="en-IN" dirty="0" smtClean="0"/>
              <a:t> Jain </a:t>
            </a:r>
          </a:p>
          <a:p>
            <a:r>
              <a:rPr lang="en-IN" dirty="0" smtClean="0"/>
              <a:t> Construction and measurement </a:t>
            </a:r>
            <a:r>
              <a:rPr lang="en-IN" dirty="0" err="1" smtClean="0"/>
              <a:t>etool</a:t>
            </a:r>
            <a:endParaRPr lang="en-IN" dirty="0" smtClean="0"/>
          </a:p>
          <a:p>
            <a:r>
              <a:rPr lang="en-US" dirty="0" smtClean="0"/>
              <a:t>allows students to explore construction and measurement through a web browser with the help of virtual instruments namely, </a:t>
            </a:r>
          </a:p>
          <a:p>
            <a:pPr lvl="0" algn="just">
              <a:spcBef>
                <a:spcPts val="200"/>
              </a:spcBef>
              <a:buFont typeface="Symbol"/>
              <a:buChar char=""/>
            </a:pPr>
            <a:r>
              <a:rPr lang="en-US" dirty="0" smtClean="0">
                <a:ea typeface="Georgia"/>
                <a:cs typeface="Times New Roman"/>
              </a:rPr>
              <a:t>Ruler</a:t>
            </a:r>
          </a:p>
          <a:p>
            <a:pPr lvl="0" algn="just">
              <a:spcBef>
                <a:spcPts val="200"/>
              </a:spcBef>
              <a:buFont typeface="Symbol"/>
              <a:buChar char=""/>
            </a:pPr>
            <a:r>
              <a:rPr lang="en-US" dirty="0" smtClean="0">
                <a:ea typeface="Georgia"/>
                <a:cs typeface="Times New Roman"/>
              </a:rPr>
              <a:t>Protractor</a:t>
            </a:r>
          </a:p>
          <a:p>
            <a:pPr lvl="0" algn="just">
              <a:spcBef>
                <a:spcPts val="200"/>
              </a:spcBef>
              <a:buFont typeface="Symbol"/>
              <a:buChar char=""/>
            </a:pPr>
            <a:r>
              <a:rPr lang="en-US" dirty="0" smtClean="0">
                <a:ea typeface="Georgia"/>
                <a:cs typeface="Times New Roman"/>
              </a:rPr>
              <a:t>Line Tool </a:t>
            </a:r>
          </a:p>
          <a:p>
            <a:pPr lvl="0" algn="just">
              <a:spcBef>
                <a:spcPts val="200"/>
              </a:spcBef>
              <a:buFont typeface="Symbol"/>
              <a:buChar char=""/>
            </a:pPr>
            <a:r>
              <a:rPr lang="en-US" dirty="0" smtClean="0">
                <a:ea typeface="Georgia"/>
                <a:cs typeface="Times New Roman"/>
              </a:rPr>
              <a:t>Point Tool</a:t>
            </a:r>
          </a:p>
          <a:p>
            <a:pPr lvl="0" algn="just">
              <a:spcBef>
                <a:spcPts val="200"/>
              </a:spcBef>
              <a:buFont typeface="Symbol"/>
              <a:buChar char=""/>
            </a:pPr>
            <a:r>
              <a:rPr lang="en-US" dirty="0" smtClean="0">
                <a:ea typeface="Georgia"/>
              </a:rPr>
              <a:t>Compass</a:t>
            </a:r>
          </a:p>
          <a:p>
            <a:pPr lvl="0" algn="just">
              <a:spcBef>
                <a:spcPts val="200"/>
              </a:spcBef>
              <a:buNone/>
            </a:pPr>
            <a:endParaRPr lang="en-US" dirty="0" smtClean="0">
              <a:ea typeface="Georgia"/>
            </a:endParaRPr>
          </a:p>
          <a:p>
            <a:pPr lvl="0" algn="just">
              <a:spcBef>
                <a:spcPts val="200"/>
              </a:spcBef>
              <a:buNone/>
            </a:pPr>
            <a:r>
              <a:rPr lang="en-US" dirty="0" smtClean="0">
                <a:ea typeface="Georgia"/>
              </a:rPr>
              <a:t>Technologies used: HTML CSS and </a:t>
            </a:r>
            <a:r>
              <a:rPr lang="en-US" dirty="0" err="1" smtClean="0">
                <a:ea typeface="Georgia"/>
              </a:rPr>
              <a:t>Javascript</a:t>
            </a:r>
            <a:endParaRPr lang="en-US" dirty="0" smtClean="0">
              <a:ea typeface="Georgia"/>
            </a:endParaRPr>
          </a:p>
          <a:p>
            <a:pPr lvl="0" algn="just">
              <a:spcBef>
                <a:spcPts val="200"/>
              </a:spcBef>
              <a:buNone/>
            </a:pPr>
            <a:r>
              <a:rPr lang="en-US" dirty="0" smtClean="0">
                <a:ea typeface="Georgia"/>
              </a:rPr>
              <a:t>Software used : Sublime text editor</a:t>
            </a:r>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3</a:t>
            </a:fld>
            <a:endParaRPr lang="en-US"/>
          </a:p>
        </p:txBody>
      </p:sp>
    </p:spTree>
    <p:extLst>
      <p:ext uri="{BB962C8B-B14F-4D97-AF65-F5344CB8AC3E}">
        <p14:creationId xmlns="" xmlns:p14="http://schemas.microsoft.com/office/powerpoint/2010/main" val="894840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
            </a:r>
            <a:br>
              <a:rPr lang="en-IN" dirty="0"/>
            </a:br>
            <a:r>
              <a:rPr lang="en-IN" dirty="0"/>
              <a:t>About the Organization</a:t>
            </a:r>
            <a:br>
              <a:rPr lang="en-IN" dirty="0"/>
            </a:br>
            <a:endParaRPr lang="en-IN" dirty="0"/>
          </a:p>
        </p:txBody>
      </p:sp>
      <p:sp>
        <p:nvSpPr>
          <p:cNvPr id="3" name="Content Placeholder 2"/>
          <p:cNvSpPr>
            <a:spLocks noGrp="1"/>
          </p:cNvSpPr>
          <p:nvPr>
            <p:ph idx="1"/>
          </p:nvPr>
        </p:nvSpPr>
        <p:spPr/>
        <p:txBody>
          <a:bodyPr>
            <a:normAutofit/>
          </a:bodyPr>
          <a:lstStyle/>
          <a:p>
            <a:r>
              <a:rPr lang="en-US" b="1" dirty="0" err="1" smtClean="0"/>
              <a:t>Aptara</a:t>
            </a:r>
            <a:r>
              <a:rPr lang="en-US" b="1" dirty="0" smtClean="0"/>
              <a:t>, Inc.</a:t>
            </a:r>
            <a:r>
              <a:rPr lang="en-US" dirty="0" smtClean="0"/>
              <a:t> is a US-based media company specializing in digital content development. It is headquartered in Falls Church, Virginia. The company has operations in </a:t>
            </a:r>
            <a:r>
              <a:rPr lang="en-US" dirty="0" err="1" smtClean="0"/>
              <a:t>Noida</a:t>
            </a:r>
            <a:r>
              <a:rPr lang="en-US" dirty="0" smtClean="0"/>
              <a:t>, Sec-60, </a:t>
            </a:r>
            <a:r>
              <a:rPr lang="en-US" dirty="0" err="1" smtClean="0"/>
              <a:t>Pune</a:t>
            </a:r>
            <a:r>
              <a:rPr lang="en-US" dirty="0" smtClean="0"/>
              <a:t>, </a:t>
            </a:r>
            <a:r>
              <a:rPr lang="en-US" dirty="0" err="1" smtClean="0"/>
              <a:t>Dehradun</a:t>
            </a:r>
            <a:r>
              <a:rPr lang="en-US" dirty="0" smtClean="0"/>
              <a:t> and Trivandrum, India</a:t>
            </a:r>
          </a:p>
          <a:p>
            <a:r>
              <a:rPr lang="en-US" dirty="0" err="1" smtClean="0"/>
              <a:t>Aptara’s</a:t>
            </a:r>
            <a:r>
              <a:rPr lang="en-US" dirty="0" smtClean="0"/>
              <a:t> wide-ranging subject matter experts deploy smart content technologies across every aspect of production—and produce the entire spectrum of digital end products, including eBooks, apps, websites, and </a:t>
            </a:r>
            <a:r>
              <a:rPr lang="en-US" dirty="0" err="1" smtClean="0"/>
              <a:t>eMagazines</a:t>
            </a:r>
            <a:r>
              <a:rPr lang="en-US" dirty="0" smtClean="0"/>
              <a:t>.</a:t>
            </a:r>
          </a:p>
          <a:p>
            <a:r>
              <a:rPr lang="en-US" dirty="0" err="1" smtClean="0"/>
              <a:t>Aptara</a:t>
            </a:r>
            <a:r>
              <a:rPr lang="en-US" dirty="0" smtClean="0"/>
              <a:t> is considered one of the leading knowledge process outsourcing (KPO) companies in India.</a:t>
            </a:r>
          </a:p>
          <a:p>
            <a:endParaRPr lang="en-US" dirty="0" smtClean="0"/>
          </a:p>
          <a:p>
            <a:endParaRPr lang="en-US" dirty="0" smtClean="0"/>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4</a:t>
            </a:fld>
            <a:endParaRPr lang="en-US"/>
          </a:p>
        </p:txBody>
      </p:sp>
    </p:spTree>
    <p:extLst>
      <p:ext uri="{BB962C8B-B14F-4D97-AF65-F5344CB8AC3E}">
        <p14:creationId xmlns="" xmlns:p14="http://schemas.microsoft.com/office/powerpoint/2010/main" val="1413504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About the </a:t>
            </a:r>
            <a:r>
              <a:rPr lang="en-IN" dirty="0" smtClean="0"/>
              <a:t>Department</a:t>
            </a:r>
            <a:endParaRPr lang="en-IN" dirty="0"/>
          </a:p>
        </p:txBody>
      </p:sp>
      <p:sp>
        <p:nvSpPr>
          <p:cNvPr id="3" name="Content Placeholder 2"/>
          <p:cNvSpPr>
            <a:spLocks noGrp="1"/>
          </p:cNvSpPr>
          <p:nvPr>
            <p:ph idx="1"/>
          </p:nvPr>
        </p:nvSpPr>
        <p:spPr/>
        <p:txBody>
          <a:bodyPr/>
          <a:lstStyle/>
          <a:p>
            <a:pPr>
              <a:buNone/>
            </a:pPr>
            <a:r>
              <a:rPr lang="en-US" b="1" dirty="0" smtClean="0"/>
              <a:t>Digital Learning Group</a:t>
            </a:r>
          </a:p>
          <a:p>
            <a:r>
              <a:rPr lang="en-US" dirty="0" smtClean="0"/>
              <a:t>Digital learning is any type of learning that is facilitated by technology or by instructional practice that makes effective use of technology.</a:t>
            </a:r>
          </a:p>
          <a:p>
            <a:r>
              <a:rPr lang="en-US" dirty="0" smtClean="0"/>
              <a:t>This department is responsible for the conceptualization and development of next-generation digital learning products—adaptive courseware, immersive eBooks, virtual learning labs, animations, interactive simulations, and game-based learning.</a:t>
            </a: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5</a:t>
            </a:fld>
            <a:endParaRPr lang="en-US"/>
          </a:p>
        </p:txBody>
      </p:sp>
    </p:spTree>
    <p:extLst>
      <p:ext uri="{BB962C8B-B14F-4D97-AF65-F5344CB8AC3E}">
        <p14:creationId xmlns="" xmlns:p14="http://schemas.microsoft.com/office/powerpoint/2010/main" val="397497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a:t>
            </a:r>
            <a:r>
              <a:rPr lang="en-IN" dirty="0" smtClean="0"/>
              <a:t>Details</a:t>
            </a:r>
            <a:endParaRPr lang="en-IN" dirty="0"/>
          </a:p>
        </p:txBody>
      </p:sp>
      <p:sp>
        <p:nvSpPr>
          <p:cNvPr id="3" name="Content Placeholder 2"/>
          <p:cNvSpPr>
            <a:spLocks noGrp="1"/>
          </p:cNvSpPr>
          <p:nvPr>
            <p:ph idx="1"/>
          </p:nvPr>
        </p:nvSpPr>
        <p:spPr>
          <a:xfrm>
            <a:off x="457200" y="1752600"/>
            <a:ext cx="8229600" cy="4603751"/>
          </a:xfrm>
        </p:spPr>
        <p:txBody>
          <a:bodyPr numCol="2">
            <a:normAutofit/>
          </a:bodyPr>
          <a:lstStyle/>
          <a:p>
            <a:r>
              <a:rPr lang="en-IN" dirty="0" smtClean="0"/>
              <a:t>Compass </a:t>
            </a:r>
          </a:p>
          <a:p>
            <a:pPr lvl="0" algn="just">
              <a:spcBef>
                <a:spcPts val="0"/>
              </a:spcBef>
              <a:buFont typeface="Symbol"/>
              <a:buChar char=""/>
            </a:pPr>
            <a:r>
              <a:rPr lang="en-US" sz="1600" dirty="0" smtClean="0">
                <a:latin typeface="Times New Roman" pitchFamily="18" charset="0"/>
                <a:ea typeface="Georgia"/>
                <a:cs typeface="Times New Roman" pitchFamily="18" charset="0"/>
              </a:rPr>
              <a:t>User can move the compass around the canvas and modify the width.</a:t>
            </a:r>
          </a:p>
          <a:p>
            <a:pPr lvl="0" algn="just">
              <a:spcBef>
                <a:spcPts val="0"/>
              </a:spcBef>
              <a:buFont typeface="Symbol"/>
              <a:buChar char=""/>
            </a:pPr>
            <a:r>
              <a:rPr lang="en-US" sz="1600" dirty="0" smtClean="0">
                <a:latin typeface="Times New Roman" pitchFamily="18" charset="0"/>
                <a:ea typeface="Georgia"/>
                <a:cs typeface="Times New Roman" pitchFamily="18" charset="0"/>
              </a:rPr>
              <a:t>User can lock the width of the compass with the Lock button.</a:t>
            </a:r>
          </a:p>
          <a:p>
            <a:pPr lvl="0" algn="just">
              <a:spcBef>
                <a:spcPts val="0"/>
              </a:spcBef>
              <a:buFont typeface="Symbol"/>
              <a:buChar char=""/>
            </a:pPr>
            <a:r>
              <a:rPr lang="en-US" sz="1600" dirty="0" smtClean="0">
                <a:latin typeface="Times New Roman" pitchFamily="18" charset="0"/>
                <a:ea typeface="Georgia"/>
                <a:cs typeface="Times New Roman" pitchFamily="18" charset="0"/>
              </a:rPr>
              <a:t>User can draw full or partial circles.</a:t>
            </a:r>
          </a:p>
          <a:p>
            <a:pPr lvl="0" algn="just">
              <a:spcBef>
                <a:spcPts val="0"/>
              </a:spcBef>
              <a:buFont typeface="Symbol"/>
              <a:buChar char=""/>
            </a:pPr>
            <a:r>
              <a:rPr lang="en-US" sz="1600" dirty="0" smtClean="0">
                <a:latin typeface="Times New Roman" pitchFamily="18" charset="0"/>
                <a:ea typeface="Georgia"/>
                <a:cs typeface="Times New Roman" pitchFamily="18" charset="0"/>
              </a:rPr>
              <a:t>User can draw a quick circle using a Quick Circle button.</a:t>
            </a:r>
          </a:p>
          <a:p>
            <a:pPr lvl="0" algn="just">
              <a:spcBef>
                <a:spcPts val="0"/>
              </a:spcBef>
              <a:buFont typeface="Symbol"/>
              <a:buChar char=""/>
            </a:pPr>
            <a:r>
              <a:rPr lang="en-US" sz="1600" dirty="0" smtClean="0">
                <a:latin typeface="Times New Roman" pitchFamily="18" charset="0"/>
                <a:ea typeface="Georgia"/>
                <a:cs typeface="Times New Roman" pitchFamily="18" charset="0"/>
              </a:rPr>
              <a:t>User can modify thickness and color of line drawn by pencil.</a:t>
            </a:r>
          </a:p>
          <a:p>
            <a:pPr lvl="0" algn="just">
              <a:spcBef>
                <a:spcPts val="0"/>
              </a:spcBef>
              <a:spcAft>
                <a:spcPts val="1000"/>
              </a:spcAft>
              <a:buFont typeface="Symbol"/>
              <a:buChar char=""/>
            </a:pPr>
            <a:r>
              <a:rPr lang="en-US" sz="1600" dirty="0" smtClean="0">
                <a:latin typeface="Times New Roman" pitchFamily="18" charset="0"/>
                <a:ea typeface="Georgia"/>
                <a:cs typeface="Times New Roman" pitchFamily="18" charset="0"/>
              </a:rPr>
              <a:t>User can modify the transparency of the arc drawn by compass.</a:t>
            </a:r>
          </a:p>
          <a:p>
            <a:pPr algn="just">
              <a:spcBef>
                <a:spcPts val="0"/>
              </a:spcBef>
              <a:spcAft>
                <a:spcPts val="1000"/>
              </a:spcAft>
            </a:pPr>
            <a:r>
              <a:rPr lang="en-US" dirty="0" smtClean="0">
                <a:ea typeface="Georgia"/>
                <a:cs typeface="Times New Roman" pitchFamily="18" charset="0"/>
              </a:rPr>
              <a:t>Line Tool Study</a:t>
            </a:r>
          </a:p>
          <a:p>
            <a:pPr algn="just">
              <a:spcBef>
                <a:spcPts val="0"/>
              </a:spcBef>
              <a:spcAft>
                <a:spcPts val="1000"/>
              </a:spcAft>
              <a:buFont typeface="Symbol"/>
              <a:buChar char=""/>
            </a:pPr>
            <a:r>
              <a:rPr lang="en-US" sz="1600" dirty="0" smtClean="0">
                <a:latin typeface="Times New Roman" pitchFamily="18" charset="0"/>
                <a:ea typeface="Georgia"/>
                <a:cs typeface="Times New Roman" pitchFamily="18" charset="0"/>
              </a:rPr>
              <a:t>To study how line tool was implemented</a:t>
            </a:r>
          </a:p>
          <a:p>
            <a:pPr algn="just">
              <a:spcBef>
                <a:spcPts val="0"/>
              </a:spcBef>
              <a:spcAft>
                <a:spcPts val="1000"/>
              </a:spcAft>
              <a:buNone/>
            </a:pPr>
            <a:endParaRPr lang="en-US" sz="1600" dirty="0" smtClean="0">
              <a:latin typeface="Times New Roman" pitchFamily="18" charset="0"/>
              <a:ea typeface="Georgia"/>
              <a:cs typeface="Times New Roman" pitchFamily="18" charset="0"/>
            </a:endParaRPr>
          </a:p>
          <a:p>
            <a:pPr algn="just">
              <a:spcBef>
                <a:spcPts val="0"/>
              </a:spcBef>
              <a:spcAft>
                <a:spcPts val="1000"/>
              </a:spcAft>
              <a:buFont typeface="Arial" pitchFamily="34" charset="0"/>
              <a:buChar char="•"/>
            </a:pPr>
            <a:endParaRPr lang="en-US" sz="1600" dirty="0" smtClean="0">
              <a:latin typeface="Times New Roman" pitchFamily="18" charset="0"/>
              <a:ea typeface="Georgia"/>
              <a:cs typeface="Times New Roman" pitchFamily="18" charset="0"/>
            </a:endParaRPr>
          </a:p>
          <a:p>
            <a:pPr>
              <a:buFont typeface="Wingdings" pitchFamily="2" charset="2"/>
              <a:buChar char="§"/>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6</a:t>
            </a:fld>
            <a:endParaRPr lang="en-US"/>
          </a:p>
        </p:txBody>
      </p:sp>
      <p:pic>
        <p:nvPicPr>
          <p:cNvPr id="7" name="Picture 6"/>
          <p:cNvPicPr/>
          <p:nvPr/>
        </p:nvPicPr>
        <p:blipFill>
          <a:blip r:embed="rId2" cstate="print"/>
          <a:srcRect t="7291" b="6166"/>
          <a:stretch>
            <a:fillRect/>
          </a:stretch>
        </p:blipFill>
        <p:spPr bwMode="auto">
          <a:xfrm>
            <a:off x="5181600" y="2286000"/>
            <a:ext cx="3581400"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39087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a:t>
            </a:r>
            <a:r>
              <a:rPr lang="en-IN" dirty="0" smtClean="0"/>
              <a:t>Details</a:t>
            </a:r>
            <a:endParaRPr lang="en-IN" dirty="0"/>
          </a:p>
        </p:txBody>
      </p:sp>
      <p:sp>
        <p:nvSpPr>
          <p:cNvPr id="3" name="Content Placeholder 2"/>
          <p:cNvSpPr>
            <a:spLocks noGrp="1"/>
          </p:cNvSpPr>
          <p:nvPr>
            <p:ph idx="1"/>
          </p:nvPr>
        </p:nvSpPr>
        <p:spPr/>
        <p:txBody>
          <a:bodyPr numCol="2"/>
          <a:lstStyle/>
          <a:p>
            <a:r>
              <a:rPr lang="en-IN" dirty="0" smtClean="0"/>
              <a:t>Line Tool</a:t>
            </a:r>
          </a:p>
          <a:p>
            <a:pPr>
              <a:buNone/>
            </a:pPr>
            <a:r>
              <a:rPr lang="en-US" sz="2000" dirty="0" smtClean="0"/>
              <a:t>What is </a:t>
            </a:r>
            <a:r>
              <a:rPr lang="en-US" sz="2000" dirty="0" err="1" smtClean="0"/>
              <a:t>createjs</a:t>
            </a:r>
            <a:endParaRPr lang="en-US" sz="2000" dirty="0" smtClean="0"/>
          </a:p>
          <a:p>
            <a:pPr>
              <a:buNone/>
            </a:pPr>
            <a:r>
              <a:rPr lang="en-US" sz="2000" b="1" dirty="0" smtClean="0"/>
              <a:t>Line creation with </a:t>
            </a:r>
            <a:r>
              <a:rPr lang="en-US" sz="2000" b="1" dirty="0" err="1" smtClean="0"/>
              <a:t>createjs</a:t>
            </a:r>
            <a:r>
              <a:rPr lang="en-US" sz="2000" b="1" dirty="0" smtClean="0"/>
              <a:t>:   </a:t>
            </a:r>
            <a:endParaRPr lang="en-US" sz="2000" dirty="0" smtClean="0"/>
          </a:p>
          <a:p>
            <a:pPr>
              <a:buFont typeface="Arial" pitchFamily="34" charset="0"/>
              <a:buChar char="•"/>
            </a:pPr>
            <a:r>
              <a:rPr lang="en-US" sz="2000" dirty="0" smtClean="0"/>
              <a:t>Canvas element</a:t>
            </a:r>
          </a:p>
          <a:p>
            <a:pPr>
              <a:buFont typeface="Arial" pitchFamily="34" charset="0"/>
              <a:buChar char="•"/>
            </a:pPr>
            <a:r>
              <a:rPr lang="en-US" sz="2000" dirty="0" smtClean="0"/>
              <a:t>Stage class</a:t>
            </a:r>
          </a:p>
          <a:p>
            <a:pPr>
              <a:buFont typeface="Arial" pitchFamily="34" charset="0"/>
              <a:buChar char="•"/>
            </a:pPr>
            <a:r>
              <a:rPr lang="en-US" sz="2000" dirty="0" smtClean="0"/>
              <a:t>Shape class</a:t>
            </a:r>
          </a:p>
          <a:p>
            <a:pPr>
              <a:buFont typeface="Arial" pitchFamily="34" charset="0"/>
              <a:buChar char="•"/>
            </a:pPr>
            <a:r>
              <a:rPr lang="en-US" sz="2000" dirty="0" smtClean="0"/>
              <a:t>Properties of line</a:t>
            </a:r>
          </a:p>
          <a:p>
            <a:pPr>
              <a:buFont typeface="Arial" pitchFamily="34" charset="0"/>
              <a:buChar char="•"/>
            </a:pPr>
            <a:r>
              <a:rPr lang="en-US" sz="2000" dirty="0" smtClean="0"/>
              <a:t>Graphics class :</a:t>
            </a:r>
            <a:r>
              <a:rPr lang="en-US" sz="2000" dirty="0" err="1" smtClean="0"/>
              <a:t>moveTo</a:t>
            </a:r>
            <a:r>
              <a:rPr lang="en-US" sz="2000" dirty="0" smtClean="0"/>
              <a:t>() , </a:t>
            </a:r>
            <a:r>
              <a:rPr lang="en-US" sz="2000" dirty="0" err="1" smtClean="0"/>
              <a:t>lineTo</a:t>
            </a:r>
            <a:r>
              <a:rPr lang="en-US" sz="2000" dirty="0" smtClean="0"/>
              <a:t>()</a:t>
            </a:r>
          </a:p>
          <a:p>
            <a:pPr>
              <a:buFont typeface="Arial" pitchFamily="34" charset="0"/>
              <a:buChar char="•"/>
            </a:pPr>
            <a:r>
              <a:rPr lang="en-US" sz="2000" dirty="0" smtClean="0"/>
              <a:t>Mouse events and event listener</a:t>
            </a:r>
          </a:p>
          <a:p>
            <a:pPr>
              <a:buNone/>
            </a:pPr>
            <a:endParaRPr lang="en-US" dirty="0" smtClean="0"/>
          </a:p>
          <a:p>
            <a:pPr>
              <a:buNone/>
            </a:pPr>
            <a:r>
              <a:rPr lang="en-US" b="1" dirty="0" smtClean="0"/>
              <a:t>           </a:t>
            </a:r>
          </a:p>
          <a:p>
            <a:pPr>
              <a:buNone/>
            </a:pPr>
            <a:endParaRPr lang="en-US" dirty="0" smtClean="0"/>
          </a:p>
          <a:p>
            <a:pPr>
              <a:buNone/>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7</a:t>
            </a:fld>
            <a:endParaRPr lang="en-US"/>
          </a:p>
        </p:txBody>
      </p:sp>
      <p:pic>
        <p:nvPicPr>
          <p:cNvPr id="8" name="Picture 7"/>
          <p:cNvPicPr/>
          <p:nvPr/>
        </p:nvPicPr>
        <p:blipFill>
          <a:blip r:embed="rId2" cstate="print"/>
          <a:srcRect t="4270" r="12769" b="17072"/>
          <a:stretch>
            <a:fillRect/>
          </a:stretch>
        </p:blipFill>
        <p:spPr bwMode="auto">
          <a:xfrm>
            <a:off x="4572000" y="2438400"/>
            <a:ext cx="41910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3908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914400"/>
          </a:xfrm>
        </p:spPr>
        <p:txBody>
          <a:bodyPr>
            <a:normAutofit/>
          </a:bodyPr>
          <a:lstStyle/>
          <a:p>
            <a:r>
              <a:rPr lang="en-IN" dirty="0" smtClean="0"/>
              <a:t>     Project Details</a:t>
            </a:r>
            <a:endParaRPr lang="en-IN" dirty="0"/>
          </a:p>
        </p:txBody>
      </p:sp>
      <p:sp>
        <p:nvSpPr>
          <p:cNvPr id="3" name="Content Placeholder 2"/>
          <p:cNvSpPr>
            <a:spLocks noGrp="1"/>
          </p:cNvSpPr>
          <p:nvPr>
            <p:ph idx="1"/>
          </p:nvPr>
        </p:nvSpPr>
        <p:spPr>
          <a:xfrm>
            <a:off x="457200" y="1524000"/>
            <a:ext cx="8229600" cy="4832351"/>
          </a:xfrm>
        </p:spPr>
        <p:txBody>
          <a:bodyPr>
            <a:normAutofit fontScale="85000" lnSpcReduction="20000"/>
          </a:bodyPr>
          <a:lstStyle/>
          <a:p>
            <a:r>
              <a:rPr lang="en-IN" dirty="0" smtClean="0"/>
              <a:t>Compass Introduction:</a:t>
            </a:r>
          </a:p>
          <a:p>
            <a:pPr>
              <a:buNone/>
            </a:pPr>
            <a:r>
              <a:rPr lang="en-IN" sz="2200" dirty="0" smtClean="0"/>
              <a:t>      The compass was not seen as a single piece . Since by clicking on different regions(DIV) different events were supposed to get triggered:</a:t>
            </a:r>
          </a:p>
          <a:p>
            <a:pPr>
              <a:buFont typeface="Arial" pitchFamily="34" charset="0"/>
              <a:buChar char="•"/>
            </a:pPr>
            <a:r>
              <a:rPr lang="en-IN" sz="2200" dirty="0" smtClean="0"/>
              <a:t>Click and drag left arm/hinge: Whole compass gets dragged</a:t>
            </a:r>
          </a:p>
          <a:p>
            <a:pPr>
              <a:buFont typeface="Arial" pitchFamily="34" charset="0"/>
              <a:buChar char="•"/>
            </a:pPr>
            <a:r>
              <a:rPr lang="en-IN" sz="2200" dirty="0" smtClean="0"/>
              <a:t>Click and drag right arm: the radius of compass gets changed</a:t>
            </a:r>
          </a:p>
          <a:p>
            <a:pPr>
              <a:buFont typeface="Arial" pitchFamily="34" charset="0"/>
              <a:buChar char="•"/>
            </a:pPr>
            <a:r>
              <a:rPr lang="en-IN" sz="2200" dirty="0" smtClean="0"/>
              <a:t>Click and drag pencil : arc gets drawn.</a:t>
            </a:r>
          </a:p>
          <a:p>
            <a:r>
              <a:rPr lang="en-IN" dirty="0" smtClean="0"/>
              <a:t>The entire module was divided into following sub tasks:</a:t>
            </a:r>
          </a:p>
          <a:p>
            <a:pPr>
              <a:buFont typeface="Arial" pitchFamily="34" charset="0"/>
              <a:buChar char="•"/>
            </a:pPr>
            <a:r>
              <a:rPr lang="en-IN" dirty="0" smtClean="0"/>
              <a:t>Rendering Compass image on screen </a:t>
            </a:r>
          </a:p>
          <a:p>
            <a:pPr>
              <a:buFont typeface="Arial" pitchFamily="34" charset="0"/>
              <a:buChar char="•"/>
            </a:pPr>
            <a:r>
              <a:rPr lang="en-IN" dirty="0" smtClean="0"/>
              <a:t>Handling mouse events</a:t>
            </a:r>
          </a:p>
          <a:p>
            <a:pPr>
              <a:buFont typeface="Arial" pitchFamily="34" charset="0"/>
              <a:buChar char="•"/>
            </a:pPr>
            <a:r>
              <a:rPr lang="en-IN" dirty="0" smtClean="0"/>
              <a:t>Making the compass </a:t>
            </a:r>
            <a:r>
              <a:rPr lang="en-IN" dirty="0" err="1" smtClean="0"/>
              <a:t>draggable</a:t>
            </a:r>
            <a:endParaRPr lang="en-IN" dirty="0" smtClean="0"/>
          </a:p>
          <a:p>
            <a:pPr>
              <a:buFont typeface="Arial" pitchFamily="34" charset="0"/>
              <a:buChar char="•"/>
            </a:pPr>
            <a:r>
              <a:rPr lang="en-IN" dirty="0" smtClean="0"/>
              <a:t>Handle dragging functionality/changing radius</a:t>
            </a:r>
          </a:p>
          <a:p>
            <a:pPr>
              <a:buFont typeface="Arial" pitchFamily="34" charset="0"/>
              <a:buChar char="•"/>
            </a:pPr>
            <a:r>
              <a:rPr lang="en-IN" dirty="0" smtClean="0"/>
              <a:t>Pencil dragging functionality/drawing arc</a:t>
            </a:r>
          </a:p>
          <a:p>
            <a:pPr>
              <a:buFont typeface="Arial" pitchFamily="34" charset="0"/>
              <a:buChar char="•"/>
            </a:pPr>
            <a:r>
              <a:rPr lang="en-IN" dirty="0" smtClean="0"/>
              <a:t>Lock radius functionality</a:t>
            </a:r>
          </a:p>
          <a:p>
            <a:pPr>
              <a:buFont typeface="Arial" pitchFamily="34" charset="0"/>
              <a:buChar char="•"/>
            </a:pPr>
            <a:r>
              <a:rPr lang="en-IN" dirty="0" smtClean="0"/>
              <a:t>Quick circle functionality</a:t>
            </a:r>
          </a:p>
          <a:p>
            <a:pPr>
              <a:buFont typeface="Arial" pitchFamily="34" charset="0"/>
              <a:buChar char="•"/>
            </a:pPr>
            <a:r>
              <a:rPr lang="en-IN" dirty="0" smtClean="0"/>
              <a:t>Altering the transparency of arcs drawn</a:t>
            </a:r>
          </a:p>
          <a:p>
            <a:pPr>
              <a:buFont typeface="Arial" pitchFamily="34" charset="0"/>
              <a:buChar char="•"/>
            </a:pPr>
            <a:endParaRPr lang="en-IN" dirty="0" smtClean="0"/>
          </a:p>
          <a:p>
            <a:pPr>
              <a:buNone/>
            </a:pPr>
            <a:endParaRPr lang="en-IN" dirty="0" smtClean="0"/>
          </a:p>
          <a:p>
            <a:pPr>
              <a:buNone/>
            </a:pPr>
            <a:endParaRPr lang="en-IN" dirty="0" smtClean="0"/>
          </a:p>
          <a:p>
            <a:pPr>
              <a:buFont typeface="Arial" pitchFamily="34" charset="0"/>
              <a:buChar char="•"/>
            </a:pPr>
            <a:endParaRPr lang="en-IN" dirty="0" smtClean="0"/>
          </a:p>
          <a:p>
            <a:pPr>
              <a:buNone/>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8</a:t>
            </a:fld>
            <a:endParaRPr lang="en-US"/>
          </a:p>
        </p:txBody>
      </p:sp>
      <p:pic>
        <p:nvPicPr>
          <p:cNvPr id="9" name="Picture 8" descr="compass parts.png"/>
          <p:cNvPicPr/>
          <p:nvPr/>
        </p:nvPicPr>
        <p:blipFill>
          <a:blip r:embed="rId2"/>
          <a:srcRect l="17906" t="12162" r="18039" b="25135"/>
          <a:stretch>
            <a:fillRect/>
          </a:stretch>
        </p:blipFill>
        <p:spPr>
          <a:xfrm>
            <a:off x="5791200" y="3810000"/>
            <a:ext cx="3200400" cy="2667000"/>
          </a:xfrm>
          <a:prstGeom prst="rect">
            <a:avLst/>
          </a:prstGeom>
          <a:ln>
            <a:solidFill>
              <a:srgbClr val="0070C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390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914400"/>
          </a:xfrm>
        </p:spPr>
        <p:txBody>
          <a:bodyPr>
            <a:normAutofit/>
          </a:bodyPr>
          <a:lstStyle/>
          <a:p>
            <a:r>
              <a:rPr lang="en-IN" dirty="0" smtClean="0"/>
              <a:t>      Project Details</a:t>
            </a:r>
            <a:endParaRPr lang="en-IN" dirty="0"/>
          </a:p>
        </p:txBody>
      </p:sp>
      <p:sp>
        <p:nvSpPr>
          <p:cNvPr id="3" name="Content Placeholder 2"/>
          <p:cNvSpPr>
            <a:spLocks noGrp="1"/>
          </p:cNvSpPr>
          <p:nvPr>
            <p:ph idx="1"/>
          </p:nvPr>
        </p:nvSpPr>
        <p:spPr>
          <a:xfrm>
            <a:off x="457200" y="1905000"/>
            <a:ext cx="8229600" cy="4451351"/>
          </a:xfrm>
        </p:spPr>
        <p:txBody>
          <a:bodyPr>
            <a:normAutofit/>
          </a:bodyPr>
          <a:lstStyle/>
          <a:p>
            <a:pPr>
              <a:buFont typeface="Arial" pitchFamily="34" charset="0"/>
              <a:buChar char="•"/>
            </a:pPr>
            <a:endParaRPr lang="en-IN" dirty="0" smtClean="0"/>
          </a:p>
          <a:p>
            <a:pPr>
              <a:buNone/>
            </a:pPr>
            <a:endParaRPr lang="en-IN" dirty="0" smtClean="0"/>
          </a:p>
          <a:p>
            <a:pPr>
              <a:buNone/>
            </a:pPr>
            <a:endParaRPr lang="en-IN" dirty="0" smtClean="0"/>
          </a:p>
          <a:p>
            <a:pPr>
              <a:buFont typeface="Arial" pitchFamily="34" charset="0"/>
              <a:buChar char="•"/>
            </a:pPr>
            <a:endParaRPr lang="en-IN" dirty="0" smtClean="0"/>
          </a:p>
          <a:p>
            <a:pPr>
              <a:buNone/>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 August 2018</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9</a:t>
            </a:fld>
            <a:endParaRPr lang="en-US"/>
          </a:p>
        </p:txBody>
      </p:sp>
      <p:pic>
        <p:nvPicPr>
          <p:cNvPr id="1026" name="Picture 2"/>
          <p:cNvPicPr>
            <a:picLocks noChangeAspect="1" noChangeArrowheads="1"/>
          </p:cNvPicPr>
          <p:nvPr/>
        </p:nvPicPr>
        <p:blipFill>
          <a:blip r:embed="rId2"/>
          <a:srcRect l="31040" t="46875" r="38506" b="23958"/>
          <a:stretch>
            <a:fillRect/>
          </a:stretch>
        </p:blipFill>
        <p:spPr bwMode="auto">
          <a:xfrm>
            <a:off x="457200" y="1828800"/>
            <a:ext cx="3505200" cy="1887415"/>
          </a:xfrm>
          <a:prstGeom prst="rect">
            <a:avLst/>
          </a:prstGeom>
          <a:noFill/>
          <a:ln w="9525">
            <a:noFill/>
            <a:miter lim="800000"/>
            <a:headEnd/>
            <a:tailEnd/>
          </a:ln>
          <a:effectLst/>
        </p:spPr>
      </p:pic>
      <p:pic>
        <p:nvPicPr>
          <p:cNvPr id="10" name="Picture 9" descr="hingeposition.png"/>
          <p:cNvPicPr>
            <a:picLocks noChangeAspect="1"/>
          </p:cNvPicPr>
          <p:nvPr/>
        </p:nvPicPr>
        <p:blipFill>
          <a:blip r:embed="rId3"/>
          <a:srcRect l="7125" t="21433" r="28562" b="26474"/>
          <a:stretch>
            <a:fillRect/>
          </a:stretch>
        </p:blipFill>
        <p:spPr>
          <a:xfrm>
            <a:off x="685800" y="3962400"/>
            <a:ext cx="3352800" cy="2165350"/>
          </a:xfrm>
          <a:prstGeom prst="rect">
            <a:avLst/>
          </a:prstGeom>
        </p:spPr>
      </p:pic>
      <p:pic>
        <p:nvPicPr>
          <p:cNvPr id="11" name="Picture 10" descr="updateRadius.png"/>
          <p:cNvPicPr>
            <a:picLocks noChangeAspect="1"/>
          </p:cNvPicPr>
          <p:nvPr/>
        </p:nvPicPr>
        <p:blipFill>
          <a:blip r:embed="rId4"/>
          <a:srcRect l="24670" t="19942" r="20671" b="8252"/>
          <a:stretch>
            <a:fillRect/>
          </a:stretch>
        </p:blipFill>
        <p:spPr>
          <a:xfrm>
            <a:off x="6477000" y="1676400"/>
            <a:ext cx="2362200" cy="2477429"/>
          </a:xfrm>
          <a:prstGeom prst="rect">
            <a:avLst/>
          </a:prstGeom>
        </p:spPr>
      </p:pic>
      <p:pic>
        <p:nvPicPr>
          <p:cNvPr id="12" name="Picture 11" descr="calculation of rotation angle.png"/>
          <p:cNvPicPr>
            <a:picLocks noChangeAspect="1"/>
          </p:cNvPicPr>
          <p:nvPr/>
        </p:nvPicPr>
        <p:blipFill>
          <a:blip r:embed="rId5"/>
          <a:srcRect l="11127" t="13641" r="5146"/>
          <a:stretch>
            <a:fillRect/>
          </a:stretch>
        </p:blipFill>
        <p:spPr>
          <a:xfrm>
            <a:off x="5334000" y="3962400"/>
            <a:ext cx="3276600" cy="2362560"/>
          </a:xfrm>
          <a:prstGeom prst="rect">
            <a:avLst/>
          </a:prstGeom>
        </p:spPr>
      </p:pic>
      <p:pic>
        <p:nvPicPr>
          <p:cNvPr id="1027" name="Picture 3"/>
          <p:cNvPicPr>
            <a:picLocks noChangeAspect="1" noChangeArrowheads="1"/>
          </p:cNvPicPr>
          <p:nvPr/>
        </p:nvPicPr>
        <p:blipFill>
          <a:blip r:embed="rId6"/>
          <a:srcRect l="40144" t="9375" r="41754" b="59375"/>
          <a:stretch>
            <a:fillRect/>
          </a:stretch>
        </p:blipFill>
        <p:spPr bwMode="auto">
          <a:xfrm>
            <a:off x="5334000" y="3810000"/>
            <a:ext cx="3276600" cy="2590800"/>
          </a:xfrm>
          <a:prstGeom prst="rect">
            <a:avLst/>
          </a:prstGeom>
          <a:noFill/>
          <a:ln w="9525">
            <a:noFill/>
            <a:miter lim="800000"/>
            <a:headEnd/>
            <a:tailEnd/>
          </a:ln>
          <a:effectLst/>
        </p:spPr>
      </p:pic>
      <p:sp>
        <p:nvSpPr>
          <p:cNvPr id="13" name="TextBox 12"/>
          <p:cNvSpPr txBox="1"/>
          <p:nvPr/>
        </p:nvSpPr>
        <p:spPr>
          <a:xfrm>
            <a:off x="533400" y="1676400"/>
            <a:ext cx="2971800" cy="369332"/>
          </a:xfrm>
          <a:prstGeom prst="rect">
            <a:avLst/>
          </a:prstGeom>
          <a:noFill/>
        </p:spPr>
        <p:txBody>
          <a:bodyPr wrap="square" rtlCol="0">
            <a:spAutoFit/>
          </a:bodyPr>
          <a:lstStyle/>
          <a:p>
            <a:r>
              <a:rPr lang="en-US" dirty="0" smtClean="0"/>
              <a:t>Calculation of angle</a:t>
            </a:r>
            <a:endParaRPr lang="en-US" dirty="0"/>
          </a:p>
        </p:txBody>
      </p:sp>
      <p:sp>
        <p:nvSpPr>
          <p:cNvPr id="14" name="TextBox 13"/>
          <p:cNvSpPr txBox="1"/>
          <p:nvPr/>
        </p:nvSpPr>
        <p:spPr>
          <a:xfrm>
            <a:off x="914400" y="3733800"/>
            <a:ext cx="3048000" cy="369332"/>
          </a:xfrm>
          <a:prstGeom prst="rect">
            <a:avLst/>
          </a:prstGeom>
          <a:noFill/>
        </p:spPr>
        <p:txBody>
          <a:bodyPr wrap="square" rtlCol="0">
            <a:spAutoFit/>
          </a:bodyPr>
          <a:lstStyle/>
          <a:p>
            <a:r>
              <a:rPr lang="en-US" dirty="0" smtClean="0"/>
              <a:t>Calculation of hinge position</a:t>
            </a:r>
            <a:endParaRPr lang="en-US" dirty="0"/>
          </a:p>
        </p:txBody>
      </p:sp>
      <p:sp>
        <p:nvSpPr>
          <p:cNvPr id="15" name="TextBox 14"/>
          <p:cNvSpPr txBox="1"/>
          <p:nvPr/>
        </p:nvSpPr>
        <p:spPr>
          <a:xfrm>
            <a:off x="4648200" y="1524000"/>
            <a:ext cx="2971800" cy="369332"/>
          </a:xfrm>
          <a:prstGeom prst="rect">
            <a:avLst/>
          </a:prstGeom>
          <a:noFill/>
        </p:spPr>
        <p:txBody>
          <a:bodyPr wrap="square" rtlCol="0">
            <a:spAutoFit/>
          </a:bodyPr>
          <a:lstStyle/>
          <a:p>
            <a:r>
              <a:rPr lang="en-US" dirty="0" smtClean="0"/>
              <a:t>Calculation of Radius</a:t>
            </a:r>
            <a:endParaRPr lang="en-US" dirty="0"/>
          </a:p>
        </p:txBody>
      </p:sp>
      <p:sp>
        <p:nvSpPr>
          <p:cNvPr id="16" name="TextBox 15"/>
          <p:cNvSpPr txBox="1"/>
          <p:nvPr/>
        </p:nvSpPr>
        <p:spPr>
          <a:xfrm>
            <a:off x="4267200" y="3962400"/>
            <a:ext cx="2590800" cy="646331"/>
          </a:xfrm>
          <a:prstGeom prst="rect">
            <a:avLst/>
          </a:prstGeom>
          <a:noFill/>
        </p:spPr>
        <p:txBody>
          <a:bodyPr wrap="square" rtlCol="0">
            <a:spAutoFit/>
          </a:bodyPr>
          <a:lstStyle/>
          <a:p>
            <a:r>
              <a:rPr lang="en-US" dirty="0" smtClean="0"/>
              <a:t>Calculation of rotation angle</a:t>
            </a:r>
            <a:endParaRPr lang="en-US" dirty="0"/>
          </a:p>
        </p:txBody>
      </p:sp>
    </p:spTree>
    <p:extLst>
      <p:ext uri="{BB962C8B-B14F-4D97-AF65-F5344CB8AC3E}">
        <p14:creationId xmlns="" xmlns:p14="http://schemas.microsoft.com/office/powerpoint/2010/main" val="5390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MPSTME</Template>
  <TotalTime>2816</TotalTime>
  <Words>769</Words>
  <Application>Microsoft Office PowerPoint</Application>
  <PresentationFormat>On-screen Show (4:3)</PresentationFormat>
  <Paragraphs>133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MPSTME</vt:lpstr>
      <vt:lpstr>Title:  Construction and measurement etool</vt:lpstr>
      <vt:lpstr>Roadmap</vt:lpstr>
      <vt:lpstr>Introduction</vt:lpstr>
      <vt:lpstr> About the Organization </vt:lpstr>
      <vt:lpstr>About the Department</vt:lpstr>
      <vt:lpstr>Project Details</vt:lpstr>
      <vt:lpstr>Project Details</vt:lpstr>
      <vt:lpstr>     Project Details</vt:lpstr>
      <vt:lpstr>      Project Details</vt:lpstr>
      <vt:lpstr>Control flow</vt:lpstr>
      <vt:lpstr>Learning and Experience</vt:lpstr>
      <vt:lpstr>Comments and Future Plan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Amrita</cp:lastModifiedBy>
  <cp:revision>56</cp:revision>
  <dcterms:created xsi:type="dcterms:W3CDTF">2017-04-11T09:48:28Z</dcterms:created>
  <dcterms:modified xsi:type="dcterms:W3CDTF">2018-08-02T17:31:45Z</dcterms:modified>
</cp:coreProperties>
</file>