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74" r:id="rId5"/>
    <p:sldId id="273" r:id="rId6"/>
    <p:sldId id="295" r:id="rId7"/>
    <p:sldId id="296" r:id="rId8"/>
    <p:sldId id="275" r:id="rId9"/>
    <p:sldId id="297" r:id="rId10"/>
    <p:sldId id="299" r:id="rId11"/>
    <p:sldId id="298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8" r:id="rId20"/>
    <p:sldId id="307" r:id="rId21"/>
    <p:sldId id="309" r:id="rId22"/>
    <p:sldId id="266" r:id="rId23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84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pPr marL="25400">
              <a:lnSpc>
                <a:spcPct val="100000"/>
              </a:lnSpc>
              <a:spcBef>
                <a:spcPts val="15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等线"/>
                <a:cs typeface="等线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pPr marL="25400">
              <a:lnSpc>
                <a:spcPct val="100000"/>
              </a:lnSpc>
              <a:spcBef>
                <a:spcPts val="15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等线"/>
                <a:cs typeface="等线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pPr marL="25400">
              <a:lnSpc>
                <a:spcPct val="100000"/>
              </a:lnSpc>
              <a:spcBef>
                <a:spcPts val="15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等线"/>
                <a:cs typeface="等线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pPr marL="25400">
              <a:lnSpc>
                <a:spcPct val="100000"/>
              </a:lnSpc>
              <a:spcBef>
                <a:spcPts val="15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pPr marL="25400">
              <a:lnSpc>
                <a:spcPct val="100000"/>
              </a:lnSpc>
              <a:spcBef>
                <a:spcPts val="15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04544" y="256031"/>
            <a:ext cx="7668768" cy="847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85531" y="188976"/>
            <a:ext cx="1287779" cy="359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24611" y="199644"/>
            <a:ext cx="780288" cy="7818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9128" y="2200782"/>
            <a:ext cx="3285743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等线"/>
                <a:cs typeface="等线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6915" y="1867280"/>
            <a:ext cx="7710169" cy="2296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80433" y="6621031"/>
            <a:ext cx="185420" cy="176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pPr marL="25400">
              <a:lnSpc>
                <a:spcPct val="100000"/>
              </a:lnSpc>
              <a:spcBef>
                <a:spcPts val="15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tmp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7" Type="http://schemas.openxmlformats.org/officeDocument/2006/relationships/image" Target="../media/image29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tmp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png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tmp"/><Relationship Id="rId5" Type="http://schemas.openxmlformats.org/officeDocument/2006/relationships/image" Target="../media/image35.e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82922"/>
            <a:ext cx="9144000" cy="3253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33771" y="3745990"/>
            <a:ext cx="4110228" cy="3090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663" y="348995"/>
            <a:ext cx="2014727" cy="563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65298" y="1930860"/>
            <a:ext cx="361340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lang="zh-CN" altLang="en-US" dirty="0" smtClean="0"/>
              <a:t>试用期转正报告会</a:t>
            </a:r>
            <a:endParaRPr dirty="0"/>
          </a:p>
        </p:txBody>
      </p:sp>
      <p:sp>
        <p:nvSpPr>
          <p:cNvPr id="7" name="object 6"/>
          <p:cNvSpPr txBox="1">
            <a:spLocks/>
          </p:cNvSpPr>
          <p:nvPr/>
        </p:nvSpPr>
        <p:spPr>
          <a:xfrm>
            <a:off x="5867400" y="3084169"/>
            <a:ext cx="3048000" cy="5802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等线"/>
                <a:ea typeface="+mj-ea"/>
                <a:cs typeface="等线"/>
              </a:defRPr>
            </a:lvl1pPr>
          </a:lstStyle>
          <a:p>
            <a:pPr marL="17145">
              <a:spcBef>
                <a:spcPts val="105"/>
              </a:spcBef>
            </a:pPr>
            <a:r>
              <a:rPr lang="zh-CN" altLang="en-US" sz="1800" kern="0" dirty="0" smtClean="0"/>
              <a:t>数据智能技术研发部    李</a:t>
            </a:r>
            <a:r>
              <a:rPr lang="zh-CN" altLang="en-US" sz="1800" kern="0" dirty="0"/>
              <a:t>公维</a:t>
            </a:r>
            <a:endParaRPr lang="en-US" altLang="zh-CN" sz="1800" kern="0" dirty="0"/>
          </a:p>
          <a:p>
            <a:pPr marL="17145">
              <a:spcBef>
                <a:spcPts val="105"/>
              </a:spcBef>
            </a:pPr>
            <a:endParaRPr lang="zh-CN" altLang="en-US" sz="18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9663" y="348995"/>
            <a:ext cx="2014727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文本框 6"/>
          <p:cNvSpPr txBox="1"/>
          <p:nvPr/>
        </p:nvSpPr>
        <p:spPr>
          <a:xfrm>
            <a:off x="762000" y="12954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2. cockroach</a:t>
            </a:r>
            <a:r>
              <a:rPr lang="zh-CN" altLang="en-US" dirty="0"/>
              <a:t>数据库技术</a:t>
            </a:r>
            <a:r>
              <a:rPr lang="zh-CN" altLang="en-US" dirty="0" smtClean="0"/>
              <a:t>调研  结论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295" y="3512973"/>
            <a:ext cx="3505200" cy="13414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803129"/>
            <a:ext cx="3505200" cy="1326910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11318"/>
            <a:ext cx="3646206" cy="300331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66800" y="5352747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 err="1"/>
              <a:t>Crdb</a:t>
            </a:r>
            <a:r>
              <a:rPr lang="zh-CN" altLang="en-US" sz="1200" dirty="0"/>
              <a:t>查询性能弱于</a:t>
            </a:r>
            <a:r>
              <a:rPr lang="en-US" altLang="zh-CN" sz="1200" dirty="0" err="1"/>
              <a:t>greenplum</a:t>
            </a:r>
            <a:r>
              <a:rPr lang="zh-CN" altLang="en-US" sz="1200" dirty="0"/>
              <a:t>；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err="1"/>
              <a:t>Crdb</a:t>
            </a:r>
            <a:r>
              <a:rPr lang="zh-CN" altLang="en-US" sz="1200" dirty="0"/>
              <a:t>现</a:t>
            </a:r>
            <a:r>
              <a:rPr lang="zh-CN" altLang="en-US" sz="1200" dirty="0" smtClean="0"/>
              <a:t>版本对包含大字段表的查询稳定性和并发能力都弱</a:t>
            </a:r>
            <a:r>
              <a:rPr lang="zh-CN" altLang="en-US" sz="1200" dirty="0"/>
              <a:t>于</a:t>
            </a:r>
            <a:r>
              <a:rPr lang="en-US" altLang="zh-CN" sz="1200" dirty="0" err="1" smtClean="0"/>
              <a:t>greenplum</a:t>
            </a:r>
            <a:r>
              <a:rPr lang="zh-CN" altLang="en-US" sz="1200" dirty="0" smtClean="0"/>
              <a:t>；</a:t>
            </a:r>
            <a:endParaRPr lang="zh-CN" altLang="en-US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720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9663" y="348995"/>
            <a:ext cx="2014727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文本框 6"/>
          <p:cNvSpPr txBox="1"/>
          <p:nvPr/>
        </p:nvSpPr>
        <p:spPr>
          <a:xfrm>
            <a:off x="762000" y="12954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3. </a:t>
            </a:r>
            <a:r>
              <a:rPr lang="zh-CN" altLang="en-US" dirty="0" smtClean="0"/>
              <a:t>分布式</a:t>
            </a:r>
            <a:r>
              <a:rPr lang="zh-CN" altLang="en-US" dirty="0"/>
              <a:t>系统运维部署系统设计</a:t>
            </a:r>
            <a:r>
              <a:rPr lang="en-US" altLang="zh-CN" dirty="0"/>
              <a:t>+</a:t>
            </a:r>
            <a:r>
              <a:rPr lang="zh-CN" altLang="en-US" dirty="0" smtClean="0"/>
              <a:t>开发  对象建模</a:t>
            </a:r>
            <a:endParaRPr lang="zh-CN" altLang="en-US" dirty="0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26" y="1905001"/>
            <a:ext cx="539277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9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9663" y="348995"/>
            <a:ext cx="2014727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文本框 6"/>
          <p:cNvSpPr txBox="1"/>
          <p:nvPr/>
        </p:nvSpPr>
        <p:spPr>
          <a:xfrm>
            <a:off x="762000" y="1295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3.  </a:t>
            </a:r>
            <a:r>
              <a:rPr lang="zh-CN" altLang="en-US" dirty="0" smtClean="0"/>
              <a:t>分布式</a:t>
            </a:r>
            <a:r>
              <a:rPr lang="zh-CN" altLang="en-US" dirty="0"/>
              <a:t>系统运维部署系统设计</a:t>
            </a:r>
            <a:r>
              <a:rPr lang="en-US" altLang="zh-CN" dirty="0"/>
              <a:t>+</a:t>
            </a:r>
            <a:r>
              <a:rPr lang="zh-CN" altLang="en-US" dirty="0" smtClean="0"/>
              <a:t>开发  前端</a:t>
            </a:r>
            <a:r>
              <a:rPr lang="en-US" altLang="zh-CN" dirty="0" err="1" smtClean="0"/>
              <a:t>bootstrap+jquery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后端</a:t>
            </a:r>
            <a:r>
              <a:rPr lang="en-US" altLang="zh-CN" dirty="0" smtClean="0"/>
              <a:t>flask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37" y="3086990"/>
            <a:ext cx="4435082" cy="925085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48" y="1664732"/>
            <a:ext cx="4435082" cy="1131297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37" y="5021759"/>
            <a:ext cx="3993045" cy="630886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37" y="3997645"/>
            <a:ext cx="3993045" cy="1024114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948379"/>
            <a:ext cx="4495800" cy="7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9663" y="348995"/>
            <a:ext cx="2014727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文本框 6"/>
          <p:cNvSpPr txBox="1"/>
          <p:nvPr/>
        </p:nvSpPr>
        <p:spPr>
          <a:xfrm>
            <a:off x="762000" y="1295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</a:rPr>
              <a:t>4</a:t>
            </a:r>
            <a:r>
              <a:rPr lang="en-US" altLang="zh-CN" dirty="0" smtClean="0">
                <a:latin typeface="宋体" panose="02010600030101010101" pitchFamily="2" charset="-122"/>
              </a:rPr>
              <a:t>. </a:t>
            </a:r>
            <a:r>
              <a:rPr lang="zh-CN" altLang="en-US" dirty="0" smtClean="0">
                <a:latin typeface="宋体" panose="02010600030101010101" pitchFamily="2" charset="-122"/>
              </a:rPr>
              <a:t>分布式</a:t>
            </a:r>
            <a:r>
              <a:rPr lang="zh-CN" altLang="en-US" dirty="0">
                <a:latin typeface="宋体" panose="02010600030101010101" pitchFamily="2" charset="-122"/>
              </a:rPr>
              <a:t>全链路任务跟踪系统设计</a:t>
            </a:r>
            <a:r>
              <a:rPr lang="en-US" altLang="zh-CN" dirty="0">
                <a:latin typeface="宋体" panose="02010600030101010101" pitchFamily="2" charset="-122"/>
              </a:rPr>
              <a:t>+</a:t>
            </a:r>
            <a:r>
              <a:rPr lang="zh-CN" altLang="en-US" dirty="0" smtClean="0">
                <a:latin typeface="宋体" panose="02010600030101010101" pitchFamily="2" charset="-122"/>
              </a:rPr>
              <a:t>开发  需求分析</a:t>
            </a:r>
            <a:endParaRPr lang="zh-CN" altLang="en-US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47258"/>
            <a:ext cx="6506483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9663" y="348995"/>
            <a:ext cx="2014727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文本框 6"/>
          <p:cNvSpPr txBox="1"/>
          <p:nvPr/>
        </p:nvSpPr>
        <p:spPr>
          <a:xfrm>
            <a:off x="762000" y="1295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宋体" panose="02010600030101010101" pitchFamily="2" charset="-122"/>
              </a:rPr>
              <a:t>4. </a:t>
            </a:r>
            <a:r>
              <a:rPr lang="zh-CN" altLang="en-US" dirty="0" smtClean="0">
                <a:latin typeface="宋体" panose="02010600030101010101" pitchFamily="2" charset="-122"/>
              </a:rPr>
              <a:t>分布式</a:t>
            </a:r>
            <a:r>
              <a:rPr lang="zh-CN" altLang="en-US" dirty="0">
                <a:latin typeface="宋体" panose="02010600030101010101" pitchFamily="2" charset="-122"/>
              </a:rPr>
              <a:t>全链路任务跟踪系统设计</a:t>
            </a:r>
            <a:r>
              <a:rPr lang="en-US" altLang="zh-CN" dirty="0">
                <a:latin typeface="宋体" panose="02010600030101010101" pitchFamily="2" charset="-122"/>
              </a:rPr>
              <a:t>+</a:t>
            </a:r>
            <a:r>
              <a:rPr lang="zh-CN" altLang="en-US" dirty="0" smtClean="0">
                <a:latin typeface="宋体" panose="02010600030101010101" pitchFamily="2" charset="-122"/>
              </a:rPr>
              <a:t>开发  问题抽象</a:t>
            </a:r>
            <a:endParaRPr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162724"/>
              </p:ext>
            </p:extLst>
          </p:nvPr>
        </p:nvGraphicFramePr>
        <p:xfrm>
          <a:off x="4360333" y="2065801"/>
          <a:ext cx="4471907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Visio" r:id="rId4" imgW="7953386" imgH="3390925" progId="Visio.Drawing.15">
                  <p:embed/>
                </p:oleObj>
              </mc:Choice>
              <mc:Fallback>
                <p:oleObj name="Visio" r:id="rId4" imgW="7953386" imgH="3390925" progId="Visio.Drawing.15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333" y="2065801"/>
                        <a:ext cx="4471907" cy="1905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044983"/>
              </p:ext>
            </p:extLst>
          </p:nvPr>
        </p:nvGraphicFramePr>
        <p:xfrm>
          <a:off x="2167466" y="4114800"/>
          <a:ext cx="4385733" cy="2449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Visio" r:id="rId6" imgW="5200542" imgH="2905131" progId="Visio.Drawing.15">
                  <p:embed/>
                </p:oleObj>
              </mc:Choice>
              <mc:Fallback>
                <p:oleObj name="Visio" r:id="rId6" imgW="5200542" imgH="2905131" progId="Visio.Drawing.15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466" y="4114800"/>
                        <a:ext cx="4385733" cy="24499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646726"/>
              </p:ext>
            </p:extLst>
          </p:nvPr>
        </p:nvGraphicFramePr>
        <p:xfrm>
          <a:off x="609600" y="1828800"/>
          <a:ext cx="3296208" cy="2379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Visio" r:id="rId8" imgW="5400643" imgH="3905275" progId="Visio.Drawing.15">
                  <p:embed/>
                </p:oleObj>
              </mc:Choice>
              <mc:Fallback>
                <p:oleObj name="Visio" r:id="rId8" imgW="5400643" imgH="3905275" progId="Visio.Drawing.15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3296208" cy="237900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4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9663" y="348995"/>
            <a:ext cx="2014727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文本框 6"/>
          <p:cNvSpPr txBox="1"/>
          <p:nvPr/>
        </p:nvSpPr>
        <p:spPr>
          <a:xfrm>
            <a:off x="762000" y="1295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宋体" panose="02010600030101010101" pitchFamily="2" charset="-122"/>
              </a:rPr>
              <a:t>5. </a:t>
            </a:r>
            <a:r>
              <a:rPr lang="zh-CN" altLang="en-US" dirty="0" smtClean="0">
                <a:latin typeface="宋体" panose="02010600030101010101" pitchFamily="2" charset="-122"/>
              </a:rPr>
              <a:t>分布式</a:t>
            </a:r>
            <a:r>
              <a:rPr lang="zh-CN" altLang="en-US" dirty="0">
                <a:latin typeface="宋体" panose="02010600030101010101" pitchFamily="2" charset="-122"/>
              </a:rPr>
              <a:t>全链路任务跟踪系统设计</a:t>
            </a:r>
            <a:r>
              <a:rPr lang="en-US" altLang="zh-CN" dirty="0">
                <a:latin typeface="宋体" panose="02010600030101010101" pitchFamily="2" charset="-122"/>
              </a:rPr>
              <a:t>+</a:t>
            </a:r>
            <a:r>
              <a:rPr lang="zh-CN" altLang="en-US" dirty="0" smtClean="0">
                <a:latin typeface="宋体" panose="02010600030101010101" pitchFamily="2" charset="-122"/>
              </a:rPr>
              <a:t>开发  数据结构设计  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46035"/>
              </p:ext>
            </p:extLst>
          </p:nvPr>
        </p:nvGraphicFramePr>
        <p:xfrm>
          <a:off x="1938020" y="1975325"/>
          <a:ext cx="5267960" cy="38380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3980">
                  <a:extLst>
                    <a:ext uri="{9D8B030D-6E8A-4147-A177-3AD203B41FA5}">
                      <a16:colId xmlns:a16="http://schemas.microsoft.com/office/drawing/2014/main" val="1828791146"/>
                    </a:ext>
                  </a:extLst>
                </a:gridCol>
                <a:gridCol w="2633980">
                  <a:extLst>
                    <a:ext uri="{9D8B030D-6E8A-4147-A177-3AD203B41FA5}">
                      <a16:colId xmlns:a16="http://schemas.microsoft.com/office/drawing/2014/main" val="62728479"/>
                    </a:ext>
                  </a:extLst>
                </a:gridCol>
              </a:tblGrid>
              <a:tr h="3838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parent_id</a:t>
                      </a:r>
                      <a:r>
                        <a:rPr lang="en-US" sz="1050" kern="100" dirty="0">
                          <a:effectLst/>
                        </a:rPr>
                        <a:t> </a:t>
                      </a:r>
                      <a:r>
                        <a:rPr lang="zh-CN" sz="1050" kern="100" dirty="0">
                          <a:effectLst/>
                        </a:rPr>
                        <a:t>和</a:t>
                      </a:r>
                      <a:r>
                        <a:rPr lang="en-US" sz="1050" kern="100" dirty="0" err="1">
                          <a:effectLst/>
                        </a:rPr>
                        <a:t>sub_id</a:t>
                      </a:r>
                      <a:r>
                        <a:rPr lang="zh-CN" sz="1050" kern="100" dirty="0">
                          <a:effectLst/>
                        </a:rPr>
                        <a:t>可以无限递归扩展。</a:t>
                      </a:r>
                      <a:r>
                        <a:rPr lang="en-US" sz="1050" kern="100" dirty="0" err="1">
                          <a:effectLst/>
                        </a:rPr>
                        <a:t>Sub_id</a:t>
                      </a:r>
                      <a:r>
                        <a:rPr lang="zh-CN" sz="1050" kern="100" dirty="0">
                          <a:effectLst/>
                        </a:rPr>
                        <a:t>指当前过程的唯一性标识，不再是全局唯一的。</a:t>
                      </a:r>
                      <a:r>
                        <a:rPr lang="en-US" sz="1050" kern="100" dirty="0" err="1">
                          <a:effectLst/>
                        </a:rPr>
                        <a:t>Parent_id</a:t>
                      </a:r>
                      <a:r>
                        <a:rPr lang="zh-CN" sz="1050" kern="100" dirty="0">
                          <a:effectLst/>
                        </a:rPr>
                        <a:t>是调用当前过程的过程的</a:t>
                      </a:r>
                      <a:r>
                        <a:rPr lang="en-US" sz="1050" kern="100" dirty="0">
                          <a:effectLst/>
                        </a:rPr>
                        <a:t>id</a:t>
                      </a:r>
                      <a:r>
                        <a:rPr lang="zh-CN" sz="1050" kern="100" dirty="0">
                          <a:effectLst/>
                        </a:rPr>
                        <a:t>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parent_id</a:t>
                      </a:r>
                      <a:r>
                        <a:rPr lang="en-US" sz="1050" kern="100" dirty="0">
                          <a:effectLst/>
                        </a:rPr>
                        <a:t> </a:t>
                      </a:r>
                      <a:r>
                        <a:rPr lang="zh-CN" sz="1050" kern="100" dirty="0">
                          <a:effectLst/>
                        </a:rPr>
                        <a:t>和</a:t>
                      </a:r>
                      <a:r>
                        <a:rPr lang="en-US" sz="1050" kern="100" dirty="0" err="1">
                          <a:effectLst/>
                        </a:rPr>
                        <a:t>sub_id</a:t>
                      </a:r>
                      <a:r>
                        <a:rPr lang="zh-CN" sz="1050" kern="100" dirty="0">
                          <a:effectLst/>
                        </a:rPr>
                        <a:t>的关联关系可以无限延申，递归地关联一颗调用树上任意两个存在调用关系的过程。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Batch_id</a:t>
                      </a:r>
                      <a:r>
                        <a:rPr lang="zh-CN" sz="1050" kern="100" dirty="0">
                          <a:effectLst/>
                        </a:rPr>
                        <a:t>是根任务的批次。虽然上面两个</a:t>
                      </a:r>
                      <a:r>
                        <a:rPr lang="en-US" sz="1050" kern="100" dirty="0">
                          <a:effectLst/>
                        </a:rPr>
                        <a:t>id</a:t>
                      </a:r>
                      <a:r>
                        <a:rPr lang="zh-CN" sz="1050" kern="100" dirty="0">
                          <a:effectLst/>
                        </a:rPr>
                        <a:t>足以将一次任务中所有相关的日志都关联到一起了，但是还是需要这个字段来减少数据库查询的次数（一次查询一个任务的所有记录到内存中）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7037416"/>
                  </a:ext>
                </a:extLst>
              </a:tr>
            </a:tbl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938338" y="1974850"/>
          <a:ext cx="2505075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Visio" r:id="rId4" imgW="2505215" imgH="3838530" progId="Visio.Drawing.15">
                  <p:embed/>
                </p:oleObj>
              </mc:Choice>
              <mc:Fallback>
                <p:oleObj name="Visio" r:id="rId4" imgW="2505215" imgH="3838530" progId="Visio.Drawing.15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1974850"/>
                        <a:ext cx="2505075" cy="383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38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9663" y="348995"/>
            <a:ext cx="2014727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文本框 6"/>
          <p:cNvSpPr txBox="1"/>
          <p:nvPr/>
        </p:nvSpPr>
        <p:spPr>
          <a:xfrm>
            <a:off x="762000" y="1295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宋体" panose="02010600030101010101" pitchFamily="2" charset="-122"/>
              </a:rPr>
              <a:t>5. HCIMBA</a:t>
            </a:r>
            <a:r>
              <a:rPr lang="zh-CN" altLang="en-US" dirty="0">
                <a:latin typeface="宋体" panose="02010600030101010101" pitchFamily="2" charset="-122"/>
              </a:rPr>
              <a:t>分布式算法调度系统运</a:t>
            </a:r>
            <a:r>
              <a:rPr lang="zh-CN" altLang="en-US" dirty="0" smtClean="0">
                <a:latin typeface="宋体" panose="02010600030101010101" pitchFamily="2" charset="-122"/>
              </a:rPr>
              <a:t>维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</a:rPr>
              <a:t>系统架构梳理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695041"/>
              </p:ext>
            </p:extLst>
          </p:nvPr>
        </p:nvGraphicFramePr>
        <p:xfrm>
          <a:off x="1143000" y="2358629"/>
          <a:ext cx="5267325" cy="31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Visio" r:id="rId4" imgW="6695957" imgH="4019499" progId="Visio.Drawing.15">
                  <p:embed/>
                </p:oleObj>
              </mc:Choice>
              <mc:Fallback>
                <p:oleObj name="Visio" r:id="rId4" imgW="6695957" imgH="4019499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58629"/>
                        <a:ext cx="5267325" cy="317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298377"/>
            <a:ext cx="1869925" cy="548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9663" y="348995"/>
            <a:ext cx="2014727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38200" y="1371600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 w="38100">
            <a:solidFill>
              <a:srgbClr val="FFFFFF"/>
            </a:solidFill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、个人成长提升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总结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3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9663" y="348995"/>
            <a:ext cx="2014727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838200" y="1371600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 w="38100">
            <a:solidFill>
              <a:srgbClr val="FFFFFF"/>
            </a:solidFill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、后续规划与展望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5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9663" y="348995"/>
            <a:ext cx="2014727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838200" y="1371600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 w="38100">
            <a:solidFill>
              <a:srgbClr val="FFFFFF"/>
            </a:solidFill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、后续规划与展望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5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"/>
          <p:cNvGrpSpPr/>
          <p:nvPr/>
        </p:nvGrpSpPr>
        <p:grpSpPr>
          <a:xfrm>
            <a:off x="611188" y="2182813"/>
            <a:ext cx="3024187" cy="3030537"/>
            <a:chOff x="899592" y="2170846"/>
            <a:chExt cx="2832131" cy="2838373"/>
          </a:xfrm>
        </p:grpSpPr>
        <p:grpSp>
          <p:nvGrpSpPr>
            <p:cNvPr id="7" name="组合 1"/>
            <p:cNvGrpSpPr/>
            <p:nvPr/>
          </p:nvGrpSpPr>
          <p:grpSpPr>
            <a:xfrm>
              <a:off x="899592" y="2170846"/>
              <a:ext cx="2832131" cy="2838373"/>
              <a:chOff x="1652588" y="1785938"/>
              <a:chExt cx="3602037" cy="3609975"/>
            </a:xfrm>
          </p:grpSpPr>
          <p:sp>
            <p:nvSpPr>
              <p:cNvPr id="9" name="椭圆 103"/>
              <p:cNvSpPr/>
              <p:nvPr/>
            </p:nvSpPr>
            <p:spPr>
              <a:xfrm>
                <a:off x="2455863" y="2370138"/>
                <a:ext cx="2227261" cy="2227260"/>
              </a:xfrm>
              <a:prstGeom prst="ellipse">
                <a:avLst/>
              </a:prstGeom>
              <a:solidFill>
                <a:srgbClr val="D32525"/>
              </a:solidFill>
              <a:ln w="9525">
                <a:noFill/>
              </a:ln>
            </p:spPr>
            <p:txBody>
              <a:bodyPr anchor="ctr"/>
              <a:lstStyle/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0" name="椭圆 120"/>
              <p:cNvSpPr>
                <a:spLocks noChangeArrowheads="1"/>
              </p:cNvSpPr>
              <p:nvPr/>
            </p:nvSpPr>
            <p:spPr bwMode="auto">
              <a:xfrm>
                <a:off x="1652588" y="4098667"/>
                <a:ext cx="779023" cy="777214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11" name="椭圆 123"/>
              <p:cNvSpPr>
                <a:spLocks noChangeArrowheads="1"/>
              </p:cNvSpPr>
              <p:nvPr/>
            </p:nvSpPr>
            <p:spPr bwMode="auto">
              <a:xfrm>
                <a:off x="1667715" y="2653920"/>
                <a:ext cx="584267" cy="5843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12" name="椭圆 124"/>
              <p:cNvSpPr>
                <a:spLocks noChangeArrowheads="1"/>
              </p:cNvSpPr>
              <p:nvPr/>
            </p:nvSpPr>
            <p:spPr bwMode="auto">
              <a:xfrm>
                <a:off x="2607458" y="1785938"/>
                <a:ext cx="554015" cy="55407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13" name="椭圆 125"/>
              <p:cNvSpPr/>
              <p:nvPr/>
            </p:nvSpPr>
            <p:spPr>
              <a:xfrm>
                <a:off x="4683125" y="2482850"/>
                <a:ext cx="571500" cy="571500"/>
              </a:xfrm>
              <a:prstGeom prst="ellipse">
                <a:avLst/>
              </a:prstGeom>
              <a:solidFill>
                <a:srgbClr val="953735"/>
              </a:solidFill>
              <a:ln w="9525">
                <a:noFill/>
              </a:ln>
            </p:spPr>
            <p:txBody>
              <a:bodyPr anchor="ctr"/>
              <a:lstStyle/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椭圆 126"/>
              <p:cNvSpPr/>
              <p:nvPr/>
            </p:nvSpPr>
            <p:spPr>
              <a:xfrm>
                <a:off x="3954463" y="4749800"/>
                <a:ext cx="646112" cy="646113"/>
              </a:xfrm>
              <a:prstGeom prst="ellipse">
                <a:avLst/>
              </a:prstGeom>
              <a:solidFill>
                <a:srgbClr val="948A54"/>
              </a:solidFill>
              <a:ln w="9525">
                <a:noFill/>
              </a:ln>
            </p:spPr>
            <p:txBody>
              <a:bodyPr anchor="ctr"/>
              <a:lstStyle/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pic>
          <p:nvPicPr>
            <p:cNvPr id="8" name="Picture 2" descr="E:\2016年\11月\中海庭\中海庭VI应用-模板汇总\常用VI\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5077" y="3284984"/>
              <a:ext cx="1406763" cy="48524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3792538" y="1841500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 w="38100">
            <a:solidFill>
              <a:srgbClr val="FFFFFF"/>
            </a:solidFill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个人概况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4254478" y="2633662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 w="38100">
            <a:solidFill>
              <a:srgbClr val="FFFFFF"/>
            </a:solidFill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、试用期工作回顾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4688778" y="3424238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 w="38100">
            <a:solidFill>
              <a:srgbClr val="FFFFFF"/>
            </a:solidFill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、个人成长提升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总结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211638" y="4216400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 w="38100">
            <a:solidFill>
              <a:srgbClr val="FFFFFF"/>
            </a:solidFill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、后续规划与展望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3783013" y="5008563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 w="38100">
            <a:solidFill>
              <a:srgbClr val="FFFFFF"/>
            </a:solidFill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、建议与感谢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048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9663" y="348995"/>
            <a:ext cx="2014727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838200" y="1371600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 w="38100">
            <a:solidFill>
              <a:srgbClr val="FFFFFF"/>
            </a:solidFill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、建议与感谢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0491" y="4648200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让我</a:t>
            </a:r>
            <a:r>
              <a:rPr lang="zh-CN" altLang="en-US" dirty="0" smtClean="0"/>
              <a:t>安安静静写两年代码，然后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5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9663" y="348995"/>
            <a:ext cx="2014727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838200" y="1371600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 w="38100">
            <a:solidFill>
              <a:srgbClr val="FFFFFF"/>
            </a:solidFill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、建议与感谢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0491" y="4648200"/>
            <a:ext cx="172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出任</a:t>
            </a:r>
            <a:r>
              <a:rPr lang="en-US" altLang="zh-CN" dirty="0" smtClean="0"/>
              <a:t>CTO</a:t>
            </a:r>
            <a:r>
              <a:rPr lang="zh-CN" altLang="en-US" dirty="0" smtClean="0"/>
              <a:t>，赢取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1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82922"/>
            <a:ext cx="9144000" cy="3253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33771" y="3745990"/>
            <a:ext cx="4110228" cy="3090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663" y="348995"/>
            <a:ext cx="2014727" cy="563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523"/>
            <a:ext cx="9142476" cy="6856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55034" y="2217877"/>
            <a:ext cx="2536190" cy="1153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650" b="0" spc="-10" dirty="0">
                <a:solidFill>
                  <a:srgbClr val="FFFFFF"/>
                </a:solidFill>
                <a:latin typeface="Univers Condensed"/>
                <a:cs typeface="Univers Condensed"/>
              </a:rPr>
              <a:t>THANK</a:t>
            </a:r>
            <a:r>
              <a:rPr sz="4650" b="0" spc="-75" dirty="0">
                <a:solidFill>
                  <a:srgbClr val="FFFFFF"/>
                </a:solidFill>
                <a:latin typeface="Univers Condensed"/>
                <a:cs typeface="Univers Condensed"/>
              </a:rPr>
              <a:t> </a:t>
            </a:r>
            <a:r>
              <a:rPr sz="4650" b="0" spc="-5" dirty="0">
                <a:solidFill>
                  <a:srgbClr val="FFFFFF"/>
                </a:solidFill>
                <a:latin typeface="Univers Condensed"/>
                <a:cs typeface="Univers Condensed"/>
              </a:rPr>
              <a:t>YOU</a:t>
            </a:r>
            <a:endParaRPr sz="4650" dirty="0">
              <a:latin typeface="Univers Condensed"/>
              <a:cs typeface="Univers Condensed"/>
            </a:endParaRPr>
          </a:p>
          <a:p>
            <a:pPr marL="5080" algn="ctr">
              <a:lnSpc>
                <a:spcPct val="100000"/>
              </a:lnSpc>
              <a:spcBef>
                <a:spcPts val="70"/>
              </a:spcBef>
            </a:pPr>
            <a:r>
              <a:rPr sz="2700" b="0" dirty="0">
                <a:solidFill>
                  <a:srgbClr val="FFFFFF"/>
                </a:solidFill>
                <a:latin typeface="微软雅黑"/>
                <a:cs typeface="微软雅黑"/>
              </a:rPr>
              <a:t>谢谢观看</a:t>
            </a:r>
            <a:endParaRPr sz="2700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29278" y="414087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姓名</a:t>
            </a:r>
            <a:r>
              <a:rPr lang="zh-CN" altLang="en-US" dirty="0" smtClean="0"/>
              <a:t>：</a:t>
            </a:r>
            <a:r>
              <a:rPr lang="zh-CN" altLang="en-US" dirty="0"/>
              <a:t>李公维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入职日期：</a:t>
            </a:r>
            <a:r>
              <a:rPr lang="en-US" altLang="zh-CN" dirty="0" smtClean="0"/>
              <a:t>2020-12-28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职位</a:t>
            </a:r>
            <a:r>
              <a:rPr lang="zh-CN" altLang="en-US" dirty="0" smtClean="0"/>
              <a:t>：算法工程师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兴趣爱好</a:t>
            </a:r>
            <a:r>
              <a:rPr lang="zh-CN" altLang="en-US" dirty="0" smtClean="0"/>
              <a:t>：吉他、自行车、电影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46534" y="2409864"/>
            <a:ext cx="7992666" cy="1161974"/>
            <a:chOff x="395652" y="2095047"/>
            <a:chExt cx="7992666" cy="1161974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95652" y="2167053"/>
              <a:ext cx="7992666" cy="0"/>
            </a:xfrm>
            <a:prstGeom prst="line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1087918" y="2103435"/>
              <a:ext cx="137600" cy="144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229852" y="2103435"/>
              <a:ext cx="137600" cy="144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202718" y="2095047"/>
              <a:ext cx="137600" cy="144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8042" y="2499519"/>
              <a:ext cx="14132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kern="0" dirty="0" smtClean="0">
                  <a:latin typeface="+mn-lt"/>
                  <a:ea typeface="微软雅黑" panose="020B0503020204020204" pitchFamily="34" charset="-122"/>
                </a:rPr>
                <a:t>2010</a:t>
              </a:r>
              <a:r>
                <a:rPr lang="zh-CN" altLang="en-US" sz="1500" kern="0" dirty="0" smtClean="0">
                  <a:latin typeface="+mn-lt"/>
                  <a:ea typeface="微软雅黑" panose="020B0503020204020204" pitchFamily="34" charset="-122"/>
                </a:rPr>
                <a:t>吉林大学物理系毕业</a:t>
              </a:r>
              <a:endParaRPr lang="zh-CN" altLang="en-US" sz="1500" kern="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016071" y="2606138"/>
              <a:ext cx="152977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500" kern="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02118" y="2472191"/>
              <a:ext cx="182880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kern="0" dirty="0" smtClean="0">
                  <a:latin typeface="+mn-lt"/>
                  <a:ea typeface="微软雅黑" panose="020B0503020204020204" pitchFamily="34" charset="-122"/>
                </a:rPr>
                <a:t>2017</a:t>
              </a:r>
              <a:r>
                <a:rPr lang="zh-CN" altLang="en-US" sz="1500" kern="0" dirty="0" smtClean="0">
                  <a:latin typeface="+mn-lt"/>
                  <a:ea typeface="微软雅黑" panose="020B0503020204020204" pitchFamily="34" charset="-122"/>
                </a:rPr>
                <a:t>年 </a:t>
              </a:r>
              <a:r>
                <a:rPr lang="zh-CN" altLang="en-US" sz="1500" kern="0" dirty="0">
                  <a:ea typeface="微软雅黑" panose="020B0503020204020204" pitchFamily="34" charset="-122"/>
                </a:rPr>
                <a:t>每日优</a:t>
              </a:r>
              <a:r>
                <a:rPr lang="zh-CN" altLang="en-US" sz="1500" kern="0" dirty="0" smtClean="0">
                  <a:ea typeface="微软雅黑" panose="020B0503020204020204" pitchFamily="34" charset="-122"/>
                </a:rPr>
                <a:t>鲜电子商务 </a:t>
              </a:r>
              <a:r>
                <a:rPr lang="zh-CN" altLang="en-US" sz="1500" kern="0" dirty="0">
                  <a:ea typeface="微软雅黑" panose="020B0503020204020204" pitchFamily="34" charset="-122"/>
                </a:rPr>
                <a:t>数据</a:t>
              </a:r>
              <a:r>
                <a:rPr lang="zh-CN" altLang="en-US" sz="1500" kern="0" dirty="0" smtClean="0">
                  <a:ea typeface="微软雅黑" panose="020B0503020204020204" pitchFamily="34" charset="-122"/>
                </a:rPr>
                <a:t>挖掘算法工程师</a:t>
              </a:r>
              <a:endParaRPr lang="en-US" altLang="zh-CN" sz="1500" kern="0" dirty="0" smtClean="0"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7336318" y="2095047"/>
              <a:ext cx="137600" cy="144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667000" y="2787008"/>
            <a:ext cx="1981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kern="0" dirty="0" smtClean="0">
                <a:latin typeface="+mn-lt"/>
                <a:ea typeface="微软雅黑" panose="020B0503020204020204" pitchFamily="34" charset="-122"/>
              </a:rPr>
              <a:t>2013</a:t>
            </a:r>
            <a:r>
              <a:rPr lang="zh-CN" altLang="en-US" sz="1500" kern="0" dirty="0" smtClean="0">
                <a:latin typeface="+mn-lt"/>
                <a:ea typeface="微软雅黑" panose="020B0503020204020204" pitchFamily="34" charset="-122"/>
              </a:rPr>
              <a:t>入学华科电信系</a:t>
            </a:r>
            <a:r>
              <a:rPr lang="en-US" altLang="zh-CN" sz="1500" kern="0" dirty="0">
                <a:ea typeface="微软雅黑" panose="020B0503020204020204" pitchFamily="34" charset="-122"/>
              </a:rPr>
              <a:t> </a:t>
            </a:r>
            <a:r>
              <a:rPr lang="zh-CN" altLang="en-US" sz="1500" kern="0" dirty="0" smtClean="0">
                <a:latin typeface="+mn-lt"/>
                <a:ea typeface="微软雅黑" panose="020B0503020204020204" pitchFamily="34" charset="-122"/>
              </a:rPr>
              <a:t>微波气象遥感</a:t>
            </a:r>
            <a:r>
              <a:rPr lang="zh-CN" altLang="en-US" sz="1500" kern="0" dirty="0" smtClean="0">
                <a:latin typeface="+mn-lt"/>
                <a:ea typeface="微软雅黑" panose="020B0503020204020204" pitchFamily="34" charset="-122"/>
              </a:rPr>
              <a:t>方向硕博连读退博转硕</a:t>
            </a:r>
            <a:endParaRPr lang="zh-CN" altLang="en-US" sz="15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86601" y="2787008"/>
            <a:ext cx="17525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kern="0" dirty="0" smtClean="0">
                <a:latin typeface="+mn-lt"/>
                <a:ea typeface="微软雅黑" panose="020B0503020204020204" pitchFamily="34" charset="-122"/>
              </a:rPr>
              <a:t>2019</a:t>
            </a:r>
            <a:r>
              <a:rPr lang="zh-CN" altLang="en-US" sz="1500" kern="0" dirty="0" smtClean="0">
                <a:latin typeface="+mn-lt"/>
                <a:ea typeface="微软雅黑" panose="020B0503020204020204" pitchFamily="34" charset="-122"/>
              </a:rPr>
              <a:t>年 </a:t>
            </a:r>
            <a:r>
              <a:rPr lang="zh-CN" altLang="en-US" sz="1500" kern="0" dirty="0">
                <a:ea typeface="微软雅黑" panose="020B0503020204020204" pitchFamily="34" charset="-122"/>
              </a:rPr>
              <a:t>中软</a:t>
            </a:r>
            <a:r>
              <a:rPr lang="zh-CN" altLang="en-US" sz="1500" kern="0" dirty="0" smtClean="0">
                <a:ea typeface="微软雅黑" panose="020B0503020204020204" pitchFamily="34" charset="-122"/>
              </a:rPr>
              <a:t>国际</a:t>
            </a:r>
            <a:endParaRPr lang="en-US" altLang="zh-CN" sz="1500" kern="0" dirty="0" smtClean="0">
              <a:ea typeface="微软雅黑" panose="020B0503020204020204" pitchFamily="34" charset="-122"/>
            </a:endParaRPr>
          </a:p>
          <a:p>
            <a:r>
              <a:rPr lang="zh-CN" altLang="en-US" sz="1500" kern="0" dirty="0" smtClean="0">
                <a:latin typeface="+mn-lt"/>
                <a:ea typeface="微软雅黑" panose="020B0503020204020204" pitchFamily="34" charset="-122"/>
              </a:rPr>
              <a:t>某司拍照算法集成测试</a:t>
            </a:r>
            <a:r>
              <a:rPr lang="en-US" altLang="zh-CN" sz="1500" kern="0" dirty="0" smtClean="0">
                <a:latin typeface="+mn-lt"/>
                <a:ea typeface="微软雅黑" panose="020B0503020204020204" pitchFamily="34" charset="-122"/>
              </a:rPr>
              <a:t>+</a:t>
            </a:r>
            <a:r>
              <a:rPr lang="zh-CN" altLang="en-US" sz="1500" kern="0" dirty="0" smtClean="0">
                <a:latin typeface="+mn-lt"/>
                <a:ea typeface="微软雅黑" panose="020B0503020204020204" pitchFamily="34" charset="-122"/>
              </a:rPr>
              <a:t>系统仿真</a:t>
            </a:r>
            <a:endParaRPr lang="zh-CN" altLang="en-US" sz="15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781197" y="1382253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 w="38100">
            <a:solidFill>
              <a:srgbClr val="FFFFFF"/>
            </a:solidFill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个人概况</a:t>
            </a:r>
          </a:p>
        </p:txBody>
      </p:sp>
    </p:spTree>
    <p:extLst>
      <p:ext uri="{BB962C8B-B14F-4D97-AF65-F5344CB8AC3E}">
        <p14:creationId xmlns:p14="http://schemas.microsoft.com/office/powerpoint/2010/main" val="197365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9663" y="348995"/>
            <a:ext cx="2014727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1828800" y="22860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HSD</a:t>
            </a:r>
            <a:r>
              <a:rPr lang="zh-CN" altLang="en-US" dirty="0"/>
              <a:t>文件自动检查准确率</a:t>
            </a:r>
            <a:r>
              <a:rPr lang="zh-CN" altLang="en-US" dirty="0" smtClean="0"/>
              <a:t>评估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0" y="2819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cockroach</a:t>
            </a:r>
            <a:r>
              <a:rPr lang="zh-CN" altLang="en-US" dirty="0" smtClean="0"/>
              <a:t>数据库技术调研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28800" y="338212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分布式系统运</a:t>
            </a:r>
            <a:r>
              <a:rPr lang="zh-CN" altLang="en-US" dirty="0"/>
              <a:t>维部署</a:t>
            </a:r>
            <a:r>
              <a:rPr lang="zh-CN" altLang="en-US" dirty="0" smtClean="0"/>
              <a:t>系统设计</a:t>
            </a:r>
            <a:r>
              <a:rPr lang="en-US" altLang="zh-CN" dirty="0" smtClean="0"/>
              <a:t>+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28800" y="394485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" panose="02010600030101010101" pitchFamily="2" charset="-122"/>
              </a:rPr>
              <a:t>分布式全</a:t>
            </a:r>
            <a:r>
              <a:rPr lang="zh-CN" altLang="en-US" dirty="0">
                <a:latin typeface="宋体" panose="02010600030101010101" pitchFamily="2" charset="-122"/>
              </a:rPr>
              <a:t>链路任务跟踪</a:t>
            </a:r>
            <a:r>
              <a:rPr lang="zh-CN" altLang="en-US" dirty="0" smtClean="0">
                <a:latin typeface="宋体" panose="02010600030101010101" pitchFamily="2" charset="-122"/>
              </a:rPr>
              <a:t>系统设计</a:t>
            </a:r>
            <a:r>
              <a:rPr lang="en-US" altLang="zh-CN" dirty="0" smtClean="0">
                <a:latin typeface="宋体" panose="02010600030101010101" pitchFamily="2" charset="-122"/>
              </a:rPr>
              <a:t>+</a:t>
            </a:r>
            <a:r>
              <a:rPr lang="zh-CN" altLang="en-US" dirty="0" smtClean="0">
                <a:latin typeface="宋体" panose="02010600030101010101" pitchFamily="2" charset="-122"/>
              </a:rPr>
              <a:t>开发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28800" y="4507581"/>
            <a:ext cx="370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</a:rPr>
              <a:t>HCIMBA</a:t>
            </a:r>
            <a:r>
              <a:rPr lang="zh-CN" altLang="en-US" dirty="0">
                <a:latin typeface="宋体" panose="02010600030101010101" pitchFamily="2" charset="-122"/>
              </a:rPr>
              <a:t>分布式算法调度系统运维</a:t>
            </a:r>
            <a:endParaRPr lang="zh-CN" alt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8200" y="1397000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 w="38100">
            <a:solidFill>
              <a:srgbClr val="FFFFFF"/>
            </a:solidFill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、试用期工作回顾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9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9663" y="348995"/>
            <a:ext cx="2014727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99" y="2145016"/>
            <a:ext cx="1465936" cy="38466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209800"/>
            <a:ext cx="3634482" cy="3733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2000" y="1295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1. HSD</a:t>
            </a:r>
            <a:r>
              <a:rPr lang="zh-CN" altLang="en-US" dirty="0"/>
              <a:t>文件自动检查准确率</a:t>
            </a:r>
            <a:r>
              <a:rPr lang="zh-CN" altLang="en-US" dirty="0" smtClean="0"/>
              <a:t>评估   流程加方案确定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86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733800" y="3124200"/>
            <a:ext cx="2590800" cy="228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35653"/>
            <a:ext cx="2309850" cy="59800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3" y="2895600"/>
            <a:ext cx="2378585" cy="3200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67200" y="334409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数据去重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267200" y="42788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正反样本数平衡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67200" y="47360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随机抽样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267200" y="380129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分时段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858000" y="4604726"/>
            <a:ext cx="914401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858000" y="471841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测试集</a:t>
            </a:r>
            <a:endParaRPr lang="zh-CN" altLang="en-US" dirty="0"/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902156"/>
            <a:ext cx="3305636" cy="3077004"/>
          </a:xfrm>
          <a:prstGeom prst="rect">
            <a:avLst/>
          </a:prstGeom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830153"/>
            <a:ext cx="4716545" cy="89563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62000" y="1295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2. HSD</a:t>
            </a:r>
            <a:r>
              <a:rPr lang="zh-CN" altLang="en-US" dirty="0"/>
              <a:t>文件自动检查准确率</a:t>
            </a:r>
            <a:r>
              <a:rPr lang="zh-CN" altLang="en-US" dirty="0" smtClean="0"/>
              <a:t>评估   测试数据集准备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14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89" y="2329001"/>
            <a:ext cx="1055363" cy="488367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061694"/>
            <a:ext cx="6220693" cy="11812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590" y="4419600"/>
            <a:ext cx="1055363" cy="398667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280029"/>
            <a:ext cx="2086266" cy="1076475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66" y="3505200"/>
            <a:ext cx="4010585" cy="238158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2000" y="1295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3. HSD</a:t>
            </a:r>
            <a:r>
              <a:rPr lang="zh-CN" altLang="en-US" dirty="0"/>
              <a:t>文件自动检查准确率</a:t>
            </a:r>
            <a:r>
              <a:rPr lang="zh-CN" altLang="en-US" dirty="0" smtClean="0"/>
              <a:t>评估   测试用例开发</a:t>
            </a:r>
            <a:r>
              <a:rPr lang="en-US" altLang="zh-CN" dirty="0" smtClean="0"/>
              <a:t>+</a:t>
            </a:r>
            <a:r>
              <a:rPr lang="zh-CN" altLang="en-US" dirty="0" smtClean="0"/>
              <a:t>结果呈现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93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9663" y="348995"/>
            <a:ext cx="2014727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文本框 6"/>
          <p:cNvSpPr txBox="1"/>
          <p:nvPr/>
        </p:nvSpPr>
        <p:spPr>
          <a:xfrm>
            <a:off x="762000" y="1295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2. cockroach</a:t>
            </a:r>
            <a:r>
              <a:rPr lang="zh-CN" altLang="en-US" dirty="0"/>
              <a:t>数据库技术</a:t>
            </a:r>
            <a:r>
              <a:rPr lang="zh-CN" altLang="en-US" dirty="0" smtClean="0"/>
              <a:t>调研  </a:t>
            </a:r>
            <a:r>
              <a:rPr lang="en-US" altLang="zh-CN" dirty="0"/>
              <a:t>Cockroach DB</a:t>
            </a:r>
            <a:r>
              <a:rPr lang="zh-CN" altLang="en-US" dirty="0" smtClean="0"/>
              <a:t>集群搭建</a:t>
            </a:r>
            <a:endParaRPr lang="zh-CN" altLang="en-US" dirty="0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0"/>
            <a:ext cx="5395052" cy="303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9663" y="348995"/>
            <a:ext cx="2014727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文本框 6"/>
          <p:cNvSpPr txBox="1"/>
          <p:nvPr/>
        </p:nvSpPr>
        <p:spPr>
          <a:xfrm>
            <a:off x="762000" y="12954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2. cockroach</a:t>
            </a:r>
            <a:r>
              <a:rPr lang="zh-CN" altLang="en-US" dirty="0"/>
              <a:t>数据库技术</a:t>
            </a:r>
            <a:r>
              <a:rPr lang="zh-CN" altLang="en-US" dirty="0" smtClean="0"/>
              <a:t>调研  指标确认</a:t>
            </a:r>
            <a:r>
              <a:rPr lang="en-US" altLang="zh-CN" dirty="0" smtClean="0"/>
              <a:t>+</a:t>
            </a:r>
            <a:r>
              <a:rPr lang="zh-CN" altLang="en-US" dirty="0" smtClean="0"/>
              <a:t>测试负载开发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33600"/>
            <a:ext cx="4038600" cy="3996965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46" y="3505200"/>
            <a:ext cx="5630061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4469</TotalTime>
  <Words>435</Words>
  <Application>Microsoft Office PowerPoint</Application>
  <PresentationFormat>全屏显示(4:3)</PresentationFormat>
  <Paragraphs>58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宋体</vt:lpstr>
      <vt:lpstr>微软雅黑</vt:lpstr>
      <vt:lpstr>Arial</vt:lpstr>
      <vt:lpstr>Calibri</vt:lpstr>
      <vt:lpstr>Times New Roman</vt:lpstr>
      <vt:lpstr>Univers Condensed</vt:lpstr>
      <vt:lpstr>Office Theme</vt:lpstr>
      <vt:lpstr>Visio</vt:lpstr>
      <vt:lpstr>试用期转正报告会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王璇</dc:creator>
  <cp:lastModifiedBy>李公维</cp:lastModifiedBy>
  <cp:revision>206</cp:revision>
  <dcterms:created xsi:type="dcterms:W3CDTF">2020-10-07T02:25:04Z</dcterms:created>
  <dcterms:modified xsi:type="dcterms:W3CDTF">2021-03-29T02:08:31Z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2020-10-07T00:00:00Z</vt:filetime>
  </property>
</Properties>
</file>