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385EFE-E5E7-4971-A309-44AC88F4554D}">
  <a:tblStyle styleId="{29385EFE-E5E7-4971-A309-44AC88F455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26" Type="http://schemas.openxmlformats.org/officeDocument/2006/relationships/slide" Target="slides/slide19.xml"/><Relationship Id="rId121" Type="http://schemas.openxmlformats.org/officeDocument/2006/relationships/slide" Target="slides/slide114.xml"/><Relationship Id="rId25" Type="http://schemas.openxmlformats.org/officeDocument/2006/relationships/slide" Target="slides/slide18.xml"/><Relationship Id="rId120" Type="http://schemas.openxmlformats.org/officeDocument/2006/relationships/slide" Target="slides/slide113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125" Type="http://schemas.openxmlformats.org/officeDocument/2006/relationships/slide" Target="slides/slide118.xml"/><Relationship Id="rId29" Type="http://schemas.openxmlformats.org/officeDocument/2006/relationships/slide" Target="slides/slide22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slide" Target="slides/slide107.xml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ZuD6iUe3Pc" TargetMode="Externa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ZZuD6iUe3Pc" TargetMode="Externa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d424a51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d424a51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15bc47d7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15bc47d7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615bc47d7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615bc47d7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1648c258e_9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1648c258e_9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1648c258e_9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61648c258e_9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``Getting an Education from MIT is like taking a drink from a Fire Hose.''</a:t>
            </a:r>
            <a:br>
              <a:rPr lang="en"/>
            </a:br>
            <a:r>
              <a:rPr lang="en"/>
              <a:t>http://hacks.mit.edu/Hacks/by_year/1991/fire_hydrant/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15cd08c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15cd08c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15cd08c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15cd08c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15cd08c5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15cd08c5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15cd08c5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615cd08c5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615cd08c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615cd08c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15cd08c5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15cd08c5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615cd08c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615cd08c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15bc47d7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15bc47d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615cd08c5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615cd08c5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615cd08c5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615cd08c5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615cd08c5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615cd08c5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15cd08c5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15cd08c5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615cd08c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615cd08c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615cd08c5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615cd08c5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15cd08c5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615cd08c5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15cd08c5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15cd08c5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615cd08c5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615cd08c5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615cd08c5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615cd08c5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15bc47d7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15bc47d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615cd08c5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615cd08c5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615cd08c5b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615cd08c5b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15cd08c5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15cd08c5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615cd08c5b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615cd08c5b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615cd08c5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615cd08c5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615cd08c5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615cd08c5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15cd08c5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15cd08c5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15cd08c5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15cd08c5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615cd08c5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615cd08c5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615cd08c5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615cd08c5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5bc47d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5bc47d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615cd08c5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615cd08c5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615cd08c5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615cd08c5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615cd08c5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615cd08c5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615cd08c5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615cd08c5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15cd08c5b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615cd08c5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15cd08c5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615cd08c5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15cd08c5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15cd08c5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615cd08c5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615cd08c5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615cd08c5b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615cd08c5b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15cd08c5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15cd08c5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5bc47d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15bc47d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7 2 1 6 3 4 50</a:t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615cd08c5b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615cd08c5b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615cd08c5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615cd08c5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615cd08c5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615cd08c5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615cd08c5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615cd08c5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615cd08c5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615cd08c5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615cd08c5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615cd08c5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615cd08c5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615cd08c5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615cd08c5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615cd08c5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615cd08c5b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615cd08c5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61648c258e_9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61648c258e_9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5bc47d7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5bc47d7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615cd08c5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615cd08c5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615cd08c5b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615cd08c5b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615cd08c5b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615cd08c5b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61648c258e_9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61648c258e_9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15cd08c5b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15cd08c5b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615cd08c5b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615cd08c5b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615cd08c5b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615cd08c5b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615cd08c5b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615cd08c5b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615cd08c5b_2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615cd08c5b_2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615cd08c5b_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615cd08c5b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5bc47d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5bc47d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3 4 6 7 50 82 91</a:t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615cd08c5b_2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615cd08c5b_2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615cd08c5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615cd08c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https://www.youtube.com/watch?v=ZZuD6iUe3Pc</a:t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615cd08c5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615cd08c5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https://www.youtube.com/watch?v=ZZuD6iUe3Pc</a:t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421cb10800_1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421cb10800_1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https://www.youtube.com/watch?v=t8g-iYGHpEA</a:t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7bf6b75c93f59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7bf6b75c93f59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15bc47d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15bc47d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648c258e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648c258e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1648c258e_9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1648c258e_9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4e0564b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4e0564b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15cd08c5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15cd08c5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15cd08c5b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15cd08c5b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648c258e_9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648c258e_9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648c258e_9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648c258e_9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15cd08c5b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15cd08c5b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648c258e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648c258e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15cd08c5b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15cd08c5b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15cd08c5b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15cd08c5b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615bc47d7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615bc47d7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15cd08c5b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15cd08c5b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15cd08c5b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15cd08c5b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``Getting an Education from MIT is like taking a drink from a Fire Hose.''</a:t>
            </a:r>
            <a:br>
              <a:rPr lang="en"/>
            </a:br>
            <a:r>
              <a:rPr lang="en"/>
              <a:t>http://hacks.mit.edu/Hacks/by_year/1991/fire_hydrant/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61648c258e_9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61648c258e_9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15bc47d7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15bc47d7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615bc47d7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615bc47d7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15cd08c5b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15cd08c5b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1648c258e_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1648c258e_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15cd08c5b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15cd08c5b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numbers.c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615cd08c5b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615cd08c5b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numbers.c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5cd08c5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5cd08c5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phonebook*.c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1549dec7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1549dec7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61549dec7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61549dec7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15888eae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15888eae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15bc47d73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15bc47d73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15bc47d73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615bc47d73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15bc47d7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15bc47d7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1648c258e_9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1648c258e_9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1648c258e_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1648c258e_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1648c258e_9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1648c258e_9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21cb10800_1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21cb10800_1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6  3  8  5  2  7  4  1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15bc47d73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15bc47d73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1648c258e_9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1648c258e_9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61648c258e_9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61648c258e_9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5888eae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15888eae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15bc47d73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615bc47d73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15bc47d73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15bc47d73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15bc47d7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15bc47d7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15bc47d73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15bc47d73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15cd08c5b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15cd08c5b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15cd08c5b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15cd08c5b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1648c258e_9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1648c258e_9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615bc47d7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615bc47d7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15cd08c5b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15cd08c5b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615cd08c5b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615cd08c5b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15888eaed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15888eaed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5bc47d73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5bc47d73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6 8 5 3 2 7 4 1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1648c258e_9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1648c258e_9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21cb10800_1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421cb10800_1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1648c258e_9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1648c258e_9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1648c258e_9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1648c258e_9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1648c258e_9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1648c258e_9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1648c258e_9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1648c258e_9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61648c258e_9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61648c258e_9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1648c258e_9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1648c258e_9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61648c258e_9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61648c258e_9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15888eaed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15888eaed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61648c258e_9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61648c258e_9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1648c258e_9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1648c258e_9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61648c258e_9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61648c258e_9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61648c258e_9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61648c258e_9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615cd08c5b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615cd08c5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15cd08c5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15cd08c5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1648c258e_9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1648c258e_9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1648c258e_9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1648c258e_9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615cd08c5b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615cd08c5b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5cd08c5b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5cd08c5b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5888eaed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5888eaed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15bc47d7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15bc47d7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15bc47d7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15bc47d7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15bc47d73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615bc47d7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615cd08c5b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615cd08c5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615cd08c5b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615cd08c5b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615bc47d73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615bc47d73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15cd08dea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15cd08de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15bc47d7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15bc47d7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615bc47d73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615bc47d73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615bc47d7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615bc47d7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15bc47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15bc47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15bc47d73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15bc47d73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615bc47d7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615bc47d7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15bc47d7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15bc47d7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15cd08c5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15cd08c5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http://ian-albert.com/games/super_mario_bros_maps/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15cd08c5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15cd08c5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15cd08c5b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615cd08c5b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15cd08c5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15cd08c5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615cd08c5b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615cd08c5b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615cd08c5b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615cd08c5b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615bc47d73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615bc47d73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ive.cs50.io/scree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1.xml"/><Relationship Id="rId3" Type="http://schemas.openxmlformats.org/officeDocument/2006/relationships/hyperlink" Target="http://www.youtube.com/watch?v=3WDWH59k1q4" TargetMode="External"/><Relationship Id="rId4" Type="http://schemas.openxmlformats.org/officeDocument/2006/relationships/image" Target="../media/image11.jpg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2.xml"/><Relationship Id="rId3" Type="http://schemas.openxmlformats.org/officeDocument/2006/relationships/hyperlink" Target="http://www.youtube.com/watch?v=UKpWTECBGdg" TargetMode="External"/><Relationship Id="rId4" Type="http://schemas.openxmlformats.org/officeDocument/2006/relationships/image" Target="../media/image12.jpg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3.xml"/><Relationship Id="rId3" Type="http://schemas.openxmlformats.org/officeDocument/2006/relationships/hyperlink" Target="http://www.youtube.com/watch?v=t8g-iYGHpEA" TargetMode="External"/><Relationship Id="rId4" Type="http://schemas.openxmlformats.org/officeDocument/2006/relationships/image" Target="../media/image10.jpg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4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3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This is CS50.</a:t>
            </a:r>
            <a:endParaRPr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1152475"/>
            <a:ext cx="88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Today's lecture is 3pm–5pm. We'll take a short break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(mini cupcakes, with GF and vegan options) partway through.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See website after lecture for </a:t>
            </a:r>
            <a:r>
              <a:rPr lang="en" sz="1500">
                <a:solidFill>
                  <a:srgbClr val="FFFF00"/>
                </a:solidFill>
              </a:rPr>
              <a:t>Quiz 3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lang="en" sz="1500">
                <a:solidFill>
                  <a:schemeClr val="dk1"/>
                </a:solidFill>
              </a:rPr>
              <a:t> due tomorrow</a:t>
            </a:r>
            <a:r>
              <a:rPr lang="en" sz="1500">
                <a:solidFill>
                  <a:schemeClr val="dk1"/>
                </a:solidFill>
              </a:rPr>
              <a:t> (Tue 9/24) </a:t>
            </a:r>
            <a:r>
              <a:rPr lang="en" sz="1500">
                <a:solidFill>
                  <a:schemeClr val="dk1"/>
                </a:solidFill>
              </a:rPr>
              <a:t>at 10:30am.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you have trouble seeing projector, see </a:t>
            </a:r>
            <a:r>
              <a:rPr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live.cs50.io/screen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for a </a:t>
            </a:r>
            <a:r>
              <a:rPr lang="en" sz="1500">
                <a:solidFill>
                  <a:schemeClr val="dk1"/>
                </a:solidFill>
              </a:rPr>
              <a:t>live feed.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See website after lecture for </a:t>
            </a:r>
            <a:r>
              <a:rPr lang="en" sz="1500">
                <a:solidFill>
                  <a:srgbClr val="FFFF00"/>
                </a:solidFill>
              </a:rPr>
              <a:t>Problem Set </a:t>
            </a:r>
            <a:r>
              <a:rPr lang="en" sz="1500">
                <a:solidFill>
                  <a:srgbClr val="FFFF00"/>
                </a:solidFill>
              </a:rPr>
              <a:t>3</a:t>
            </a:r>
            <a:r>
              <a:rPr lang="en" sz="1500">
                <a:solidFill>
                  <a:schemeClr val="dk1"/>
                </a:solidFill>
              </a:rPr>
              <a:t>,</a:t>
            </a:r>
            <a:r>
              <a:rPr lang="en" sz="1500">
                <a:solidFill>
                  <a:schemeClr val="dk1"/>
                </a:solidFill>
              </a:rPr>
              <a:t> due Sun </a:t>
            </a:r>
            <a:r>
              <a:rPr lang="en" sz="1500">
                <a:solidFill>
                  <a:schemeClr val="dk1"/>
                </a:solidFill>
              </a:rPr>
              <a:t>9</a:t>
            </a:r>
            <a:r>
              <a:rPr lang="en" sz="1500">
                <a:solidFill>
                  <a:schemeClr val="dk1"/>
                </a:solidFill>
              </a:rPr>
              <a:t>/</a:t>
            </a:r>
            <a:r>
              <a:rPr lang="en" sz="1500">
                <a:solidFill>
                  <a:schemeClr val="dk1"/>
                </a:solidFill>
              </a:rPr>
              <a:t>29</a:t>
            </a:r>
            <a:r>
              <a:rPr lang="en" sz="1500">
                <a:solidFill>
                  <a:schemeClr val="dk1"/>
                </a:solidFill>
              </a:rPr>
              <a:t> at 11:59pm.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Optionally attend Brian's </a:t>
            </a:r>
            <a:r>
              <a:rPr lang="en" sz="1500">
                <a:solidFill>
                  <a:srgbClr val="FFFF00"/>
                </a:solidFill>
              </a:rPr>
              <a:t>Supersection</a:t>
            </a:r>
            <a:r>
              <a:rPr lang="en" sz="1500">
                <a:solidFill>
                  <a:schemeClr val="dk1"/>
                </a:solidFill>
              </a:rPr>
              <a:t> tonight at 7:30pm via Zoom, per website.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Optionally sign up via website for a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FF00"/>
                </a:solidFill>
              </a:rPr>
              <a:t>tutorial</a:t>
            </a:r>
            <a:r>
              <a:rPr lang="en" sz="1500">
                <a:solidFill>
                  <a:schemeClr val="dk1"/>
                </a:solidFill>
              </a:rPr>
              <a:t> this week!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 only one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If only one item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left half of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Sort right half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Merge sorted halves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7750"/>
            <a:ext cx="9144000" cy="60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8" name="Google Shape;688;p12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3" name="Google Shape;693;p12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8" name="Google Shape;698;p12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13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8" name="Google Shape;708;p13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3" name="Google Shape;713;p13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133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19" name="Google Shape;719;p133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4" name="Google Shape;724;p13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5" name="Google Shape;725;p134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" name="Google Shape;730;p13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1" name="Google Shape;731;p13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6" name="Google Shape;736;p13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7" name="Google Shape;737;p13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2" name="Google Shape;742;p13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13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8" name="Google Shape;748;p13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9" name="Google Shape;749;p13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4" name="Google Shape;754;p13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5" name="Google Shape;755;p13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14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1" name="Google Shape;761;p14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6" name="Google Shape;766;p14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7" name="Google Shape;767;p14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" name="Google Shape;772;p14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3" name="Google Shape;773;p14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4" name="Google Shape;774;p14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9" name="Google Shape;779;p143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0" name="Google Shape;780;p143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1" name="Google Shape;781;p143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88" name="Google Shape;188;p3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 </a:t>
            </a:r>
            <a:r>
              <a:rPr lang="en" sz="2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 sz="2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2436988"/>
            <a:ext cx="1961949" cy="3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6" name="Google Shape;786;p14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7" name="Google Shape;787;p144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88" name="Google Shape;788;p144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3" name="Google Shape;793;p14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4" name="Google Shape;794;p14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95" name="Google Shape;795;p145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0" name="Google Shape;800;p14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1" name="Google Shape;801;p14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2" name="Google Shape;802;p14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" name="Google Shape;807;p14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8" name="Google Shape;808;p14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09" name="Google Shape;809;p14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4" name="Google Shape;814;p14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5" name="Google Shape;815;p14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6" name="Google Shape;816;p148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" name="Google Shape;821;p14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2" name="Google Shape;822;p14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3" name="Google Shape;823;p149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" name="Google Shape;828;p15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9" name="Google Shape;829;p15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0" name="Google Shape;830;p150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5" name="Google Shape;835;p15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6" name="Google Shape;836;p15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7" name="Google Shape;837;p151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2" name="Google Shape;842;p15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3" name="Google Shape;843;p15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44" name="Google Shape;844;p15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" name="Google Shape;849;p153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0" name="Google Shape;850;p153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1" name="Google Shape;851;p153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95" name="Google Shape;195;p3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6" name="Google Shape;856;p15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7" name="Google Shape;857;p154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8" name="Google Shape;858;p154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3" name="Google Shape;863;p15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4" name="Google Shape;864;p15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65" name="Google Shape;865;p155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" name="Google Shape;870;p15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1" name="Google Shape;871;p15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2" name="Google Shape;872;p15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" name="Google Shape;877;p15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8" name="Google Shape;878;p15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79" name="Google Shape;879;p15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4" name="Google Shape;884;p15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5" name="Google Shape;885;p15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6" name="Google Shape;886;p158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" name="Google Shape;891;p15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2" name="Google Shape;892;p15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3" name="Google Shape;893;p159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8" name="Google Shape;898;p16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9" name="Google Shape;899;p16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0" name="Google Shape;900;p160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5" name="Google Shape;905;p16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6" name="Google Shape;906;p16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7" name="Google Shape;907;p161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" name="Google Shape;912;p16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3" name="Google Shape;913;p16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4" name="Google Shape;914;p16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9" name="Google Shape;919;p163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0" name="Google Shape;920;p163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1" name="Google Shape;921;p163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6" name="Google Shape;926;p16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7" name="Google Shape;927;p164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8" name="Google Shape;928;p164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" name="Google Shape;933;p16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4" name="Google Shape;934;p16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5" name="Google Shape;935;p165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6" name="Google Shape;936;p165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16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2" name="Google Shape;942;p16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3" name="Google Shape;943;p16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4" name="Google Shape;944;p166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9" name="Google Shape;949;p16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0" name="Google Shape;950;p16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1" name="Google Shape;951;p16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2" name="Google Shape;952;p167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7" name="Google Shape;957;p168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8" name="Google Shape;958;p168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9" name="Google Shape;959;p168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0" name="Google Shape;960;p168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5" name="Google Shape;965;p169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6" name="Google Shape;966;p169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67" name="Google Shape;967;p169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8" name="Google Shape;968;p169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3" name="Google Shape;973;p170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4" name="Google Shape;974;p170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5" name="Google Shape;975;p170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76" name="Google Shape;976;p170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1" name="Google Shape;981;p171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2" name="Google Shape;982;p171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3" name="Google Shape;983;p171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4" name="Google Shape;984;p171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9" name="Google Shape;989;p172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0" name="Google Shape;990;p172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1" name="Google Shape;991;p172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2" name="Google Shape;992;p172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If i'th element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1" name="Google Shape;1001;p17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2" name="Google Shape;1002;p174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" name="Google Shape;1007;p17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8" name="Google Shape;1008;p17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09" name="Google Shape;1009;p175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0" name="Google Shape;1010;p175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5" name="Google Shape;1015;p17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6" name="Google Shape;1016;p17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7" name="Google Shape;1017;p17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8" name="Google Shape;1018;p176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9" name="Google Shape;1019;p176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0" name="Google Shape;1020;p176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5" name="Google Shape;1025;p17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6" name="Google Shape;1026;p17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7" name="Google Shape;1027;p17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8" name="Google Shape;1028;p177"/>
          <p:cNvGraphicFramePr/>
          <p:nvPr/>
        </p:nvGraphicFramePr>
        <p:xfrm>
          <a:off x="16459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29" name="Google Shape;1029;p177"/>
          <p:cNvGraphicFramePr/>
          <p:nvPr/>
        </p:nvGraphicFramePr>
        <p:xfrm>
          <a:off x="1645900" y="26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0" name="Google Shape;1030;p177"/>
          <p:cNvGraphicFramePr/>
          <p:nvPr/>
        </p:nvGraphicFramePr>
        <p:xfrm>
          <a:off x="1645900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1" name="Google Shape;1031;p177"/>
          <p:cNvGraphicFramePr/>
          <p:nvPr/>
        </p:nvGraphicFramePr>
        <p:xfrm>
          <a:off x="164590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  <a:gridCol w="7315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3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sort, 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sort, 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Θ</a:t>
            </a: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r>
              <a:rPr lang="en">
                <a:solidFill>
                  <a:schemeClr val="dk1"/>
                </a:solidFill>
              </a:rPr>
              <a:t>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</a:t>
            </a:r>
            <a:r>
              <a:rPr lang="en">
                <a:solidFill>
                  <a:srgbClr val="FFFFFF"/>
                </a:solidFill>
              </a:rPr>
              <a:t>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</a:t>
            </a:r>
            <a:r>
              <a:rPr lang="en"/>
              <a:t> search</a:t>
            </a: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</a:t>
            </a:r>
            <a:r>
              <a:rPr lang="en">
                <a:solidFill>
                  <a:srgbClr val="666666"/>
                </a:solidFill>
              </a:rPr>
              <a:t>merge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Θ(1)    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ed from https://www.youtube.com/watch?v=ZZuD6iUe3Pc." id="1071" name="Google Shape;1071;p185" title="Visualization and Comparison of Sorting Algorithms - Rando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apted from https://www.youtube.com/watch?v=ZZuD6iUe3Pc." id="1076" name="Google Shape;1076;p186" title="Visualization and Comparison of Sorting Algorithms - Reverse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particular audibilization is just one of many ways to generate sound from running sorting algorithms. Here on every comparison of two numbers (elements) I play (mix) sin waves with frequencies modulated by values of these numbers. There are quite a few parameters that may drastically change resulting sound - I just chose parameteres that imo felt best.&#10;&#10;After making this video I found that someone already tried to audibilize sorting algorithms: &#10;http://www.pillowsopher.com/blog/?p=116&#10;- he mentions other older attempt: http://www.math.ucla.edu/~rcompton/musical_sorting_algorithms/musical_sorting_algorithms.html&#10;And someone in comments metions similar attempt on different aproches to Towers of Hanoi problem in 1982; there was also attempt on trying to hear minimax search in chess engine in 2009: http://www.krazydad.com/blog/2009/05/musical-chess/ .&#10;&#10;This is my first attempt on making algorithms audible. For some time I was wondering what would it sound like if cpu made different noises for different instructions. It all started while trying to play raw files (texts, images, programs...), then I heard few &quot;raw&quot; tracks on Alva Noto CD... and then I did one strange audio-visual simulation http://vimeo.com/6711459 and then I tried to play out voltage potentials simulated by spiking neural network implementation - it worked out really cool so I wanted to try something with algorithms - thats how I got here. I know this work is not novel but I feel it isn't explored enough. I see future uses of similar techniques in monitoring and debuging, teaching and gaining insight of more complicated algorithms, science (as an extension to ploting tools)... and arts.&#10;&#10;If you heard of something similar please drop me a line." id="1081" name="Google Shape;1081;p187" title="What different sorting algorithms sound lik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middle item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middle item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no items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false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middle item is 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true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&lt;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left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50 &gt; middle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Search right half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4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44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5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9" name="Google Shape;239;p45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O</a:t>
            </a:r>
            <a:r>
              <a:rPr lang="en" sz="2400"/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241" name="Google Shape;241;p45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O</a:t>
            </a:r>
            <a:r>
              <a:rPr lang="en" sz="2400"/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242" name="Google Shape;242;p45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endParaRPr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7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4" name="Google Shape;254;p47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55" name="Google Shape;255;p47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O</a:t>
            </a:r>
            <a:r>
              <a:rPr lang="en" sz="2400"/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  <p:sp>
        <p:nvSpPr>
          <p:cNvPr id="256" name="Google Shape;256;p47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O</a:t>
            </a:r>
            <a:r>
              <a:rPr lang="en" sz="2400"/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</a:t>
            </a:r>
            <a:r>
              <a:rPr lang="en" sz="2400"/>
              <a:t>)</a:t>
            </a:r>
            <a:endParaRPr sz="2400"/>
          </a:p>
        </p:txBody>
      </p:sp>
      <p:sp>
        <p:nvSpPr>
          <p:cNvPr id="257" name="Google Shape;257;p47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O</a:t>
            </a:r>
            <a:r>
              <a:rPr lang="en" sz="2400"/>
              <a:t>(</a:t>
            </a:r>
            <a:r>
              <a:rPr lang="en" sz="2400">
                <a:solidFill>
                  <a:srgbClr val="FFFFFF"/>
                </a:solidFill>
              </a:rPr>
              <a:t>log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8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4" name="Google Shape;264;p48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5" name="Google Shape;265;p48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6" name="Google Shape;266;p48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/2)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7" name="Google Shape;267;p48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9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4" name="Google Shape;274;p49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75" name="Google Shape;275;p49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Google Shape;276;p49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7" name="Google Shape;277;p49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baseline="-25000" lang="en" sz="2400">
                <a:solidFill>
                  <a:srgbClr val="FFFFFF"/>
                </a:solidFill>
              </a:rPr>
              <a:t>2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1536"/>
            <a:ext cx="6400798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0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4" name="Google Shape;284;p50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85" name="Google Shape;285;p50"/>
          <p:cNvSpPr txBox="1"/>
          <p:nvPr/>
        </p:nvSpPr>
        <p:spPr>
          <a:xfrm>
            <a:off x="17526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6" name="Google Shape;286;p50"/>
          <p:cNvSpPr txBox="1"/>
          <p:nvPr/>
        </p:nvSpPr>
        <p:spPr>
          <a:xfrm>
            <a:off x="255270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87" name="Google Shape;287;p50"/>
          <p:cNvSpPr txBox="1"/>
          <p:nvPr/>
        </p:nvSpPr>
        <p:spPr>
          <a:xfrm>
            <a:off x="7772400" y="23337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baseline="-25000" lang="en" sz="2400">
                <a:solidFill>
                  <a:srgbClr val="FFFFFF"/>
                </a:solidFill>
              </a:rPr>
              <a:t> 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/>
        </p:nvSpPr>
        <p:spPr>
          <a:xfrm>
            <a:off x="1371600" y="4371975"/>
            <a:ext cx="6400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size of problem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3" name="Google Shape;293;p51"/>
          <p:cNvSpPr txBox="1"/>
          <p:nvPr/>
        </p:nvSpPr>
        <p:spPr>
          <a:xfrm rot="-5400000">
            <a:off x="-733350" y="2400300"/>
            <a:ext cx="3562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time to solve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4" name="Google Shape;294;p51"/>
          <p:cNvSpPr txBox="1"/>
          <p:nvPr/>
        </p:nvSpPr>
        <p:spPr>
          <a:xfrm>
            <a:off x="1543050" y="1239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95" name="Google Shape;295;p51"/>
          <p:cNvSpPr txBox="1"/>
          <p:nvPr/>
        </p:nvSpPr>
        <p:spPr>
          <a:xfrm>
            <a:off x="7772400" y="2600400"/>
            <a:ext cx="1314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FFFFFF"/>
                </a:solidFill>
              </a:rPr>
              <a:t>O</a:t>
            </a:r>
            <a:r>
              <a:rPr lang="en" sz="2400">
                <a:solidFill>
                  <a:srgbClr val="FFFFFF"/>
                </a:solidFill>
              </a:rPr>
              <a:t>(log</a:t>
            </a:r>
            <a:r>
              <a:rPr baseline="-25000" lang="en" sz="2400">
                <a:solidFill>
                  <a:srgbClr val="FFFFFF"/>
                </a:solidFill>
              </a:rPr>
              <a:t> </a:t>
            </a:r>
            <a:r>
              <a:rPr i="1" lang="en" sz="2400">
                <a:solidFill>
                  <a:srgbClr val="FFFFFF"/>
                </a:solidFill>
              </a:rPr>
              <a:t>n</a:t>
            </a:r>
            <a:r>
              <a:rPr lang="e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id="296" name="Google Shape;2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772425"/>
            <a:ext cx="6400801" cy="35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57750"/>
            <a:ext cx="9144000" cy="605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Ω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numbers[]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names[]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 people[]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name;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string number;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person;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4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64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63" name="Google Shape;363;p6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65"/>
          <p:cNvSpPr txBox="1"/>
          <p:nvPr/>
        </p:nvSpPr>
        <p:spPr>
          <a:xfrm>
            <a:off x="532847" y="2195550"/>
            <a:ext cx="2676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70" name="Google Shape;370;p6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66"/>
          <p:cNvSpPr txBox="1"/>
          <p:nvPr/>
        </p:nvSpPr>
        <p:spPr>
          <a:xfrm>
            <a:off x="479547" y="2195550"/>
            <a:ext cx="27300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unsorted</a:t>
            </a:r>
            <a:r>
              <a:rPr lang="en" sz="3600">
                <a:solidFill>
                  <a:srgbClr val="FFFFFF"/>
                </a:solidFill>
              </a:rPr>
              <a:t>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77" name="Google Shape;377;p6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7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84" name="Google Shape;384;p6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sorted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85" name="Google Shape;385;p67"/>
          <p:cNvSpPr txBox="1"/>
          <p:nvPr/>
        </p:nvSpPr>
        <p:spPr>
          <a:xfrm>
            <a:off x="357325" y="2358150"/>
            <a:ext cx="2027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7 2 1 6 3 4 50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68"/>
          <p:cNvSpPr txBox="1"/>
          <p:nvPr/>
        </p:nvSpPr>
        <p:spPr>
          <a:xfrm>
            <a:off x="0" y="2195550"/>
            <a:ext cx="32094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92" name="Google Shape;392;p6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93" name="Google Shape;393;p68"/>
          <p:cNvSpPr txBox="1"/>
          <p:nvPr/>
        </p:nvSpPr>
        <p:spPr>
          <a:xfrm>
            <a:off x="357325" y="2358150"/>
            <a:ext cx="2027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7 2 1 6 3 4 50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68"/>
          <p:cNvSpPr txBox="1"/>
          <p:nvPr/>
        </p:nvSpPr>
        <p:spPr>
          <a:xfrm>
            <a:off x="6691141" y="2358150"/>
            <a:ext cx="2027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1 2 3 4 6 7 </a:t>
            </a: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6  3  8  5  2  7  4  1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endParaRPr i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Repeat n-1 times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69275" y="-2362200"/>
            <a:ext cx="18288026" cy="1028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1" name="Google Shape;121;p29"/>
          <p:cNvCxnSpPr/>
          <p:nvPr/>
        </p:nvCxnSpPr>
        <p:spPr>
          <a:xfrm>
            <a:off x="5562600" y="91440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9"/>
          <p:cNvCxnSpPr/>
          <p:nvPr/>
        </p:nvCxnSpPr>
        <p:spPr>
          <a:xfrm>
            <a:off x="3657600" y="92385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9"/>
          <p:cNvCxnSpPr/>
          <p:nvPr/>
        </p:nvCxnSpPr>
        <p:spPr>
          <a:xfrm>
            <a:off x="4572000" y="92385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9"/>
          <p:cNvCxnSpPr/>
          <p:nvPr/>
        </p:nvCxnSpPr>
        <p:spPr>
          <a:xfrm>
            <a:off x="4114800" y="92385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9"/>
          <p:cNvCxnSpPr/>
          <p:nvPr/>
        </p:nvCxnSpPr>
        <p:spPr>
          <a:xfrm>
            <a:off x="5038725" y="92385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9"/>
          <p:cNvCxnSpPr/>
          <p:nvPr/>
        </p:nvCxnSpPr>
        <p:spPr>
          <a:xfrm>
            <a:off x="3886200" y="91440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9"/>
          <p:cNvCxnSpPr/>
          <p:nvPr/>
        </p:nvCxnSpPr>
        <p:spPr>
          <a:xfrm>
            <a:off x="4343400" y="92385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9"/>
          <p:cNvCxnSpPr/>
          <p:nvPr/>
        </p:nvCxnSpPr>
        <p:spPr>
          <a:xfrm>
            <a:off x="4800600" y="92385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9"/>
          <p:cNvCxnSpPr/>
          <p:nvPr/>
        </p:nvCxnSpPr>
        <p:spPr>
          <a:xfrm>
            <a:off x="5295520" y="923850"/>
            <a:ext cx="0" cy="3295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9"/>
          <p:cNvCxnSpPr/>
          <p:nvPr/>
        </p:nvCxnSpPr>
        <p:spPr>
          <a:xfrm>
            <a:off x="3638550" y="93186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9"/>
          <p:cNvCxnSpPr/>
          <p:nvPr/>
        </p:nvCxnSpPr>
        <p:spPr>
          <a:xfrm>
            <a:off x="3638550" y="256228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9"/>
          <p:cNvCxnSpPr/>
          <p:nvPr/>
        </p:nvCxnSpPr>
        <p:spPr>
          <a:xfrm>
            <a:off x="3638550" y="421018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9"/>
          <p:cNvCxnSpPr/>
          <p:nvPr/>
        </p:nvCxnSpPr>
        <p:spPr>
          <a:xfrm>
            <a:off x="3638550" y="176218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638550" y="216223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9"/>
          <p:cNvCxnSpPr/>
          <p:nvPr/>
        </p:nvCxnSpPr>
        <p:spPr>
          <a:xfrm>
            <a:off x="3638550" y="134308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9"/>
          <p:cNvCxnSpPr/>
          <p:nvPr/>
        </p:nvCxnSpPr>
        <p:spPr>
          <a:xfrm>
            <a:off x="3638550" y="113353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9"/>
          <p:cNvCxnSpPr/>
          <p:nvPr/>
        </p:nvCxnSpPr>
        <p:spPr>
          <a:xfrm>
            <a:off x="3638550" y="155263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9"/>
          <p:cNvCxnSpPr/>
          <p:nvPr/>
        </p:nvCxnSpPr>
        <p:spPr>
          <a:xfrm>
            <a:off x="3638550" y="196221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9"/>
          <p:cNvCxnSpPr/>
          <p:nvPr/>
        </p:nvCxnSpPr>
        <p:spPr>
          <a:xfrm>
            <a:off x="3638550" y="237178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9"/>
          <p:cNvCxnSpPr/>
          <p:nvPr/>
        </p:nvCxnSpPr>
        <p:spPr>
          <a:xfrm>
            <a:off x="3638550" y="339576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9"/>
          <p:cNvCxnSpPr/>
          <p:nvPr/>
        </p:nvCxnSpPr>
        <p:spPr>
          <a:xfrm>
            <a:off x="3638550" y="379581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9"/>
          <p:cNvCxnSpPr/>
          <p:nvPr/>
        </p:nvCxnSpPr>
        <p:spPr>
          <a:xfrm>
            <a:off x="3638550" y="299571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9"/>
          <p:cNvCxnSpPr/>
          <p:nvPr/>
        </p:nvCxnSpPr>
        <p:spPr>
          <a:xfrm>
            <a:off x="3638550" y="276711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9"/>
          <p:cNvCxnSpPr/>
          <p:nvPr/>
        </p:nvCxnSpPr>
        <p:spPr>
          <a:xfrm>
            <a:off x="3638550" y="318621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9"/>
          <p:cNvCxnSpPr/>
          <p:nvPr/>
        </p:nvCxnSpPr>
        <p:spPr>
          <a:xfrm>
            <a:off x="3638550" y="3595788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9"/>
          <p:cNvCxnSpPr/>
          <p:nvPr/>
        </p:nvCxnSpPr>
        <p:spPr>
          <a:xfrm>
            <a:off x="3638550" y="4005363"/>
            <a:ext cx="1943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× 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– 2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×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– 2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Ω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epeat n-1 times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30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</a:t>
            </a:r>
            <a:r>
              <a:rPr lang="en"/>
              <a:t> sort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6  3  8  5  2  7  4  1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item between i'th item and last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item with i'th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</a:t>
            </a:r>
            <a:endParaRPr i="1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item between i'th item and last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item with i'th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1) + 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– 2) + ... + 1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31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+ 1)/2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 + n)/2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+ n)/2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n</a:t>
            </a:r>
            <a:r>
              <a:rPr baseline="30000" lang="en">
                <a:solidFill>
                  <a:srgbClr val="FFFFFF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/2 +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/2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1) + 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– 2) + ... + 1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 + 1)/2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(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 + n)/2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n</a:t>
            </a:r>
            <a:r>
              <a:rPr baseline="30000" lang="en">
                <a:solidFill>
                  <a:srgbClr val="666666"/>
                </a:solidFill>
              </a:rPr>
              <a:t>2</a:t>
            </a:r>
            <a:r>
              <a:rPr lang="en">
                <a:solidFill>
                  <a:srgbClr val="666666"/>
                </a:solidFill>
              </a:rPr>
              <a:t>/2 + </a:t>
            </a:r>
            <a:r>
              <a:rPr i="1" lang="en">
                <a:solidFill>
                  <a:srgbClr val="666666"/>
                </a:solidFill>
              </a:rPr>
              <a:t>n</a:t>
            </a:r>
            <a:r>
              <a:rPr lang="en">
                <a:solidFill>
                  <a:srgbClr val="666666"/>
                </a:solidFill>
              </a:rPr>
              <a:t>/2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O</a:t>
            </a:r>
            <a:r>
              <a:rPr lang="en">
                <a:solidFill>
                  <a:schemeClr val="dk1"/>
                </a:solidFill>
              </a:rPr>
              <a:t>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sort, 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 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linear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(log </a:t>
            </a:r>
            <a:r>
              <a:rPr i="1" lang="en">
                <a:solidFill>
                  <a:srgbClr val="FFFFFF"/>
                </a:solidFill>
              </a:rPr>
              <a:t>n</a:t>
            </a:r>
            <a:r>
              <a:rPr lang="en">
                <a:solidFill>
                  <a:srgbClr val="FFFFFF"/>
                </a:solidFill>
              </a:rPr>
              <a:t>)        </a:t>
            </a:r>
            <a:r>
              <a:rPr lang="en">
                <a:solidFill>
                  <a:srgbClr val="666666"/>
                </a:solidFill>
              </a:rPr>
              <a:t>binary search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O</a:t>
            </a:r>
            <a:r>
              <a:rPr lang="en">
                <a:solidFill>
                  <a:srgbClr val="FFFFFF"/>
                </a:solidFill>
              </a:rPr>
              <a:t>(1)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Ω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from 0 to n-1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Find smallest item between i'th item and last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Swap smallest item with i'th item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sort, 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32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0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epeat n-1 times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epeat until no swaps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from 0 to n-2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If i'th and i+1'th elements out of order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Swap them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bubble sort, 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baseline="30000"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)             </a:t>
            </a:r>
            <a:r>
              <a:rPr lang="en">
                <a:solidFill>
                  <a:srgbClr val="666666"/>
                </a:solidFill>
              </a:rPr>
              <a:t>selection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          </a:t>
            </a:r>
            <a:r>
              <a:rPr lang="en">
                <a:solidFill>
                  <a:srgbClr val="666666"/>
                </a:solidFill>
              </a:rPr>
              <a:t>bubble sort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Ω(log </a:t>
            </a:r>
            <a:r>
              <a:rPr i="1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)    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Ω(1)              </a:t>
            </a:r>
            <a:r>
              <a:rPr lang="en">
                <a:solidFill>
                  <a:srgbClr val="666666"/>
                </a:solidFill>
              </a:rPr>
              <a:t>linear search, binary search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elections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11"/>
          <p:cNvSpPr txBox="1"/>
          <p:nvPr>
            <p:ph idx="1" type="body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Go back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2"/>
          <p:cNvSpPr txBox="1"/>
          <p:nvPr>
            <p:ph idx="1" type="body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 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Go back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to line 3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13"/>
          <p:cNvSpPr txBox="1"/>
          <p:nvPr>
            <p:ph idx="1" type="body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Open to middle of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Open to middle of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33"/>
          <p:cNvGraphicFramePr/>
          <p:nvPr/>
        </p:nvGraphicFramePr>
        <p:xfrm>
          <a:off x="-571500" y="-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{29385EFE-E5E7-4971-A309-44AC88F4554D}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14"/>
          <p:cNvSpPr txBox="1"/>
          <p:nvPr>
            <p:ph idx="1" type="body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Search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Search right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5"/>
          <p:cNvSpPr txBox="1"/>
          <p:nvPr>
            <p:ph idx="1" type="body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endParaRPr sz="22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12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13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16"/>
          <p:cNvSpPr txBox="1"/>
          <p:nvPr>
            <p:ph idx="1" type="body"/>
          </p:nvPr>
        </p:nvSpPr>
        <p:spPr>
          <a:xfrm>
            <a:off x="311700" y="287850"/>
            <a:ext cx="8520600" cy="45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   Pick up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   Open to middle of phone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   Look at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   If Smith is on page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       Call Mike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6   Else if Smith is earlier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7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left half of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8   Else if Smith is later in book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9       </a:t>
            </a:r>
            <a:r>
              <a:rPr lang="en" sz="22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Search right half of book</a:t>
            </a: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10  Else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11      Quit</a:t>
            </a:r>
            <a:endParaRPr sz="2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66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