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Aut32pR5PQA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38ab7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38ab7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https://www.youtube.com/watch?v=Aut32pR5PQA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077ea4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077ea4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077ea4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077ea4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077ea43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077ea43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077ea43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077ea43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077ea43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077ea43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077ea43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077ea43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077ea43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077ea43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1052454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105245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077ea43c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077ea43c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077ea43c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077ea43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7ea43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7ea43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077ea43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077ea43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077ea43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077ea43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d1f6b8b4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d1f6b8b4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704efc63_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704efc63_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1f5717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51f5717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d1f6b8b4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d1f6b8b4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704efc63_4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0704efc63_4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1f5717b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1f5717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4d1f6b8b4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4d1f6b8b4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0704efc63_4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0704efc63_4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077ea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077ea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1f5717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51f5717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4077ea43c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4077ea43c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4077ea43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4077ea43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077ea43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4077ea43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077ea43c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4077ea43c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4077ea43c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4077ea43c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4077ea43c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4077ea43c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4077ea43c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4077ea43c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077ea43c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4077ea43c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077ea43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4077ea43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077ea43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077ea43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077ea43c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077ea43c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4077ea43c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4077ea43c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4077ea43c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4077ea43c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077ea43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4077ea43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4077ea43c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4077ea43c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4077ea43c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4077ea43c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4077ea43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4077ea43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4077ea43c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4077ea43c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077ea43c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077ea43c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77ea43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77ea43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4077ea43c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4077ea43c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4077ea43c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4077ea43c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077ea43c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4077ea43c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4077ea43c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4077ea43c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4077ea43c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4077ea43c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51f5717b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51f5717b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338ab76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338ab76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410524540_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410524540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410524540_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410524540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410524540_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410524540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7ea43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7ea43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410524540_4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410524540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410524540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410524540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410524540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410524540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1052454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1052454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speller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41052454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41052454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4077ea43c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4077ea43c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77ea43c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4077ea43c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4077ea43c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4077ea43c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4077ea43c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4077ea43c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410524540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410524540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077ea43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077ea43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49b298dd1_2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49b298dd1_2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49b298dd1_2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49b298dd1_2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49b298dd1_2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49b298dd1_2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410524540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410524540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/ 10.0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410524540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410524540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410524540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410524540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410524540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410524540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410524540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410524540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agree2.py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77ea43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77ea43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077ea43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077ea43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50.harvard.edu/lunch" TargetMode="External"/><Relationship Id="rId4" Type="http://schemas.openxmlformats.org/officeDocument/2006/relationships/hyperlink" Target="https://live.cs50.io/scre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ocs.python.org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This is CS50.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8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Welcome back!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Rice Krispies Treats</a:t>
            </a:r>
            <a:r>
              <a:rPr lang="en" sz="1500">
                <a:solidFill>
                  <a:schemeClr val="dk1"/>
                </a:solidFill>
              </a:rPr>
              <a:t> for break today.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CS50 Lunch</a:t>
            </a:r>
            <a:r>
              <a:rPr lang="en" sz="1500">
                <a:solidFill>
                  <a:schemeClr val="dk1"/>
                </a:solidFill>
              </a:rPr>
              <a:t> this Fri 10/25, 1:15pm, RSVP at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cs50.harvard.edu/lunch</a:t>
            </a:r>
            <a:r>
              <a:rPr lang="en" sz="1500">
                <a:solidFill>
                  <a:schemeClr val="dk1"/>
                </a:solidFill>
              </a:rPr>
              <a:t> to attend.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 have trouble seeing projector, see </a:t>
            </a: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live.cs50.io/screen</a:t>
            </a:r>
            <a:r>
              <a:rPr lang="en" sz="1500">
                <a:solidFill>
                  <a:schemeClr val="dk1"/>
                </a:solidFill>
              </a:rPr>
              <a:t> for live feed.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Quiz 6</a:t>
            </a:r>
            <a:r>
              <a:rPr lang="en" sz="1500">
                <a:solidFill>
                  <a:schemeClr val="dk1"/>
                </a:solidFill>
              </a:rPr>
              <a:t> due tomorrow at 10:30am.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Problem Set 6</a:t>
            </a:r>
            <a:r>
              <a:rPr lang="en" sz="1500">
                <a:solidFill>
                  <a:schemeClr val="dk1"/>
                </a:solidFill>
              </a:rPr>
              <a:t> due Sun 10/27 at 11:59pm.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FF00"/>
                </a:solidFill>
              </a:rPr>
              <a:t>Supersection</a:t>
            </a:r>
            <a:r>
              <a:rPr lang="en" sz="1500">
                <a:solidFill>
                  <a:schemeClr val="dk1"/>
                </a:solidFill>
              </a:rPr>
              <a:t> tonight at 7:30pm via Zoom.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Lots of </a:t>
            </a:r>
            <a:r>
              <a:rPr lang="en" sz="1500">
                <a:solidFill>
                  <a:srgbClr val="FFFF00"/>
                </a:solidFill>
              </a:rPr>
              <a:t>tutorials</a:t>
            </a:r>
            <a:r>
              <a:rPr lang="en" sz="1500">
                <a:solidFill>
                  <a:schemeClr val="dk1"/>
                </a:solidFill>
              </a:rPr>
              <a:t> available this week!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62" y="2118713"/>
            <a:ext cx="2122475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name?\n")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name?\n")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name?\n")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name?\n")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print("hello,", answer)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name?\n")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886738"/>
            <a:ext cx="3310128" cy="13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2172575"/>
            <a:ext cx="2661250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3" y="1807213"/>
            <a:ext cx="2755075" cy="1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0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8" y="1425313"/>
            <a:ext cx="2697126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92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77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0" y="582775"/>
            <a:ext cx="2913853" cy="3977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786675"/>
            <a:ext cx="2121408" cy="156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7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786675"/>
            <a:ext cx="2121408" cy="156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8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print("hello, world")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786675"/>
            <a:ext cx="2121408" cy="156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0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50; i = i + 1)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4" name="Google Shape;3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3;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&gt; 0)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printf("cough\n");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i--;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2" name="Google Shape;4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&gt; 0: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print("cough")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-=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50; i = i + 1)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8" name="Google Shape;4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printf("cough\n");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6" name="Google Shape;4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print("cough")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4" name="Google Shape;4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6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print("cough")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2" name="Google Shape;4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666101"/>
            <a:ext cx="2121400" cy="18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</a:t>
            </a:r>
            <a:r>
              <a:rPr lang="en">
                <a:solidFill>
                  <a:srgbClr val="666666"/>
                </a:solidFill>
              </a:rPr>
              <a:t> of numbers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key/value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key/value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integer overflow</a:t>
            </a:r>
            <a:endParaRPr strike="sngStrike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>
                <a:solidFill>
                  <a:srgbClr val="666666"/>
                </a:solidFill>
              </a:rPr>
              <a:t>any character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.*         </a:t>
            </a:r>
            <a:r>
              <a:rPr lang="en">
                <a:solidFill>
                  <a:srgbClr val="666666"/>
                </a:solidFill>
              </a:rPr>
              <a:t>0 or more characters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.+         </a:t>
            </a:r>
            <a:r>
              <a:rPr lang="en">
                <a:solidFill>
                  <a:srgbClr val="666666"/>
                </a:solidFill>
              </a:rPr>
              <a:t>1 or more characters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          </a:t>
            </a:r>
            <a:r>
              <a:rPr lang="en">
                <a:solidFill>
                  <a:srgbClr val="666666"/>
                </a:solidFill>
              </a:rPr>
              <a:t>optional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^          </a:t>
            </a:r>
            <a:r>
              <a:rPr lang="en">
                <a:solidFill>
                  <a:srgbClr val="666666"/>
                </a:solidFill>
              </a:rPr>
              <a:t>start of input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         </a:t>
            </a:r>
            <a:r>
              <a:rPr lang="en">
                <a:solidFill>
                  <a:srgbClr val="666666"/>
                </a:solidFill>
              </a:rPr>
              <a:t>end of input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