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ydailynews.com/entertainment/tv-movies/online-push-bert-ernie-gay-wedding-sesame-street-article-1.947839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chnologyreview.com/2015/09/15/166239/first-detailed-public-map-of-us-internet-backbone-could-make-it-stronger/" TargetMode="Externa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CSS/CSS_Selectors" TargetMode="Externa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4d1f6b8b4_1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4d1f6b8b4_1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eb84db9b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eb84db9b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eb84db9b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eb84db9b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b84db9b3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b84db9b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eb84db9b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eb84db9b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eb84db9b3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eb84db9b3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eb84db9b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eb84db9b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4d1f6b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4d1f6b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eb84db9b3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eb84db9b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d1f6b8b4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d1f6b8b4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4d1f6b8b4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4d1f6b8b4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4efe25bcf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4efe25bcf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https://www.nydailynews.com/entertainment/tv-movies/online-push-bert-ernie-gay-wedding-sesame-street-article-1.947839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4d1f6b8b4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4d1f6b8b4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4d1f6b8b4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4d1f6b8b4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4d1f6b8b4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4d1f6b8b4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d1f6b8b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4d1f6b8b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4d1f6b8b4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4d1f6b8b4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d1f6b8b4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4d1f6b8b4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4d1f6b8b4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4d1f6b8b4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4d1f6b8b4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4d1f6b8b4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d1f6b8b4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d1f6b8b4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d1f6b8b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d1f6b8b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4efe25bc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4efe25bc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4d1f6b8b4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4d1f6b8b4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4d1f6b8b4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4d1f6b8b4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d1f6b8b4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4d1f6b8b4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4d1f6b8b4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4d1f6b8b4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4d1f6b8b4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4d1f6b8b4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4efe25bc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4efe25bc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d1f6b8b4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d1f6b8b4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eb84db9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eb84db9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4d1f6b8b4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4d1f6b8b4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eb84db9b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eb84db9b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eb84db9b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eb84db9b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eb84db9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eb84db9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eb84db9b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eb84db9b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eb84db9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eb84db9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eb84db9b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eb84db9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4d1f6b8b4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4d1f6b8b4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4d1f6b8b4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4d1f6b8b4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eb84db9b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eb84db9b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eb84db9b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eb84db9b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4d1f6b8b4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4d1f6b8b4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4efe25bc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4efe25bc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eb84db9b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eb84db9b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https://www.technologyreview.com/2015/09/15/166239/first-detailed-public-map-of-us-internet-backbone-could-make-it-stronger/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4a8fca66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4a8fca66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https://developer.mozilla.org/en-US/docs/Web/CSS/CSS_Selectors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4d1f6b8b4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4d1f6b8b4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4d1f6b8b4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4d1f6b8b4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4d1f6b8b4_1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4d1f6b8b4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4d1f6b8b4_1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4d1f6b8b4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4d1f6b8b4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4d1f6b8b4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4d1f6b8b4_1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4d1f6b8b4_1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eb84db9b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eb84db9b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4d1f6b8b4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4d1f6b8b4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eb84db9b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9eb84db9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eb84db9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eb84db9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4d1f6b8b4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4d1f6b8b4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4d1f6b8b4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4d1f6b8b4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4d1f6b8b4_1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4d1f6b8b4_1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eb84db9b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eb84db9b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4d1f6b8b4_1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4d1f6b8b4_1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eb84db9b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9eb84db9b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4d1f6b8b4_1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4d1f6b8b4_1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eb84db9b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eb84db9b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4d1f6b8b4_1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4d1f6b8b4_1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9eb84db9b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9eb84db9b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d1f6b8b4_1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d1f6b8b4_1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4d1f6b8b4_1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4d1f6b8b4_1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4d1f6b8b4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44d1f6b8b4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eb84db9b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eb84db9b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44d1f6b8b4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44d1f6b8b4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4d1f6b8b4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4d1f6b8b4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4d1f6b8b4_1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4d1f6b8b4_1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44d1f6b8b4_1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44d1f6b8b4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7bf6b75c93f59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7bf6b75c93f59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eb84db9b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eb84db9b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eb84db9b3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eb84db9b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J7jWw5340-U" TargetMode="External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cUJlRNRguAM" TargetMode="External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80</a:t>
            </a:r>
            <a:r>
              <a:rPr lang="en">
                <a:solidFill>
                  <a:srgbClr val="FFFFFF"/>
                </a:solidFill>
              </a:rPr>
              <a:t>                 </a:t>
            </a:r>
            <a:r>
              <a:rPr lang="en">
                <a:solidFill>
                  <a:srgbClr val="666666"/>
                </a:solidFill>
              </a:rPr>
              <a:t>HTTP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443</a:t>
            </a:r>
            <a:r>
              <a:rPr i="1" lang="en">
                <a:solidFill>
                  <a:srgbClr val="FFFFFF"/>
                </a:solidFill>
              </a:rPr>
              <a:t>               </a:t>
            </a:r>
            <a:r>
              <a:rPr lang="en">
                <a:solidFill>
                  <a:srgbClr val="666666"/>
                </a:solidFill>
              </a:rPr>
              <a:t>HTTPS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sic by: http://www.orangefreesounds.com/chopin-waltz-op-64-no-2-in-c-sharp-minor/&#10;&#10;*** &#10; &#10;This is CS50, Harvard University's introduction to the intellectual enterprises of computer science and the art of programming. &#10; &#10;*** &#10; &#10;HOW TO SUBSCRIBE &#10; &#10;http://www.youtube.com/subscription_center?add_user=cs50tv &#10; &#10;HOW TO TAKE CS50 &#10; &#10;edX: https://cs50.edx.org/ &#10;Harvard Extension School: https://cs50.harvard.edu/extension &#10;Harvard Summer School: https://cs50.harvard.edu/summer &#10;OpenCourseWare: https://cs50.harvard.edu/x &#10; &#10;HOW TO JOIN CS50 COMMUNITIES &#10; &#10;Discord: https://discord.gg/T8QZqRx &#10;Ed: https://cs50.harvard.edu/x/ed &#10;Facebook Group: https://www.facebook.com/groups/cs50/ &#10;Faceboook Page: https://www.facebook.com/cs50/ &#10;GitHub: https://github.com/cs50 &#10;Gitter: https://gitter.im/cs50/x &#10;Instagram: https://instagram.com/cs50 &#10;LinkedIn Group: https://www.linkedin.com/groups/7437240/ &#10;LinkedIn Page: https://www.linkedin.com/school/cs50/ &#10;Quora: https://www.quora.com/topic/CS50 &#10;Slack: https://cs50.edx.org/slack &#10;Snapchat: https://www.snapchat.com/add/cs50 &#10;Twitter: https://twitter.com/cs50 &#10;YouTube: http://www.youtube.com/cs50 &#10; &#10;HOW TO FOLLOW DAVID J. MALAN &#10; &#10;Facebook: https://www.facebook.com/dmalan &#10;GitHub: https://github.com/dmalan &#10;Instagram: https://www.instagram.com/davidjmalan/ &#10;LinkedIn: https://www.linkedin.com/in/malan/ &#10;Quora: https://www.quora.com/profile/David-J-Malan &#10;Twitter: https://twitter.com/davidjmalan &#10; &#10;*** &#10; &#10;CS50 SHOP &#10; &#10;https://cs50.harvardshop.com/ &#10; &#10;*** &#10; &#10;LICENSE &#10; &#10;CC BY-NC-SA 4.0 &#10;Creative Commons Attribution-NonCommercial-ShareAlike 4.0 International Public License &#10;https://creativecommons.org/licenses/by-nc-sa/4.0/ &#10; &#10;David J. Malan &#10;https://cs.harvard.edu/malan &#10;malan@harvard.edu" id="110" name="Google Shape;110;p24" title="Passing TCP/IP Packet 1 of 2 - CS50 20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sic by: http://www.orangefreesounds.com/la-traviata-opera/&#10;&#10;*** &#10; &#10;This is CS50, Harvard University's introduction to the intellectual enterprises of computer science and the art of programming. &#10; &#10;*** &#10; &#10;HOW TO SUBSCRIBE &#10; &#10;http://www.youtube.com/subscription_center?add_user=cs50tv &#10; &#10;HOW TO TAKE CS50 &#10; &#10;edX: https://cs50.edx.org/ &#10;Harvard Extension School: https://cs50.harvard.edu/extension &#10;Harvard Summer School: https://cs50.harvard.edu/summer &#10;OpenCourseWare: https://cs50.harvard.edu/x &#10; &#10;HOW TO JOIN CS50 COMMUNITIES &#10; &#10;Discord: https://discord.gg/T8QZqRx &#10;Ed: https://cs50.harvard.edu/x/ed &#10;Facebook Group: https://www.facebook.com/groups/cs50/ &#10;Faceboook Page: https://www.facebook.com/cs50/ &#10;GitHub: https://github.com/cs50 &#10;Gitter: https://gitter.im/cs50/x &#10;Instagram: https://instagram.com/cs50 &#10;LinkedIn Group: https://www.linkedin.com/groups/7437240/ &#10;LinkedIn Page: https://www.linkedin.com/school/cs50/ &#10;Quora: https://www.quora.com/topic/CS50 &#10;Slack: https://cs50.edx.org/slack &#10;Snapchat: https://www.snapchat.com/add/cs50 &#10;Twitter: https://twitter.com/cs50 &#10;YouTube: http://www.youtube.com/cs50 &#10; &#10;HOW TO FOLLOW DAVID J. MALAN &#10; &#10;Facebook: https://www.facebook.com/dmalan &#10;GitHub: https://github.com/dmalan &#10;Instagram: https://www.instagram.com/davidjmalan/ &#10;LinkedIn: https://www.linkedin.com/in/malan/ &#10;Quora: https://www.quora.com/profile/David-J-Malan &#10;Twitter: https://twitter.com/davidjmalan &#10; &#10;*** &#10; &#10;CS50 SHOP &#10; &#10;https://cs50.harvardshop.com/ &#10; &#10;*** &#10; &#10;LICENSE &#10; &#10;CC BY-NC-SA 4.0 &#10;Creative Commons Attribution-NonCommercial-ShareAlike 4.0 International Public License &#10;https://creativecommons.org/licenses/by-nc-sa/4.0/ &#10; &#10;David J. Malan &#10;https://cs.harvard.edu/malan &#10;malan@harvard.edu" id="115" name="Google Shape;115;p25" title="Passing TCP/IP Packet 2 of 2 - CS50 20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https://www.example.com/</a:t>
            </a:r>
            <a:r>
              <a:rPr lang="en">
                <a:solidFill>
                  <a:srgbClr val="000000"/>
                </a:solidFill>
              </a:rPr>
              <a:t>index.html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https</a:t>
            </a:r>
            <a:r>
              <a:rPr lang="en">
                <a:solidFill>
                  <a:srgbClr val="FFFFFF"/>
                </a:solidFill>
              </a:rPr>
              <a:t>://www.example.com/</a:t>
            </a:r>
            <a:r>
              <a:rPr lang="en">
                <a:solidFill>
                  <a:srgbClr val="000000"/>
                </a:solidFill>
              </a:rPr>
              <a:t>index.html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https://www.</a:t>
            </a:r>
            <a:r>
              <a:rPr lang="en">
                <a:solidFill>
                  <a:srgbClr val="FFFF00"/>
                </a:solidFill>
              </a:rPr>
              <a:t>example.com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000000"/>
                </a:solidFill>
              </a:rPr>
              <a:t>index.html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https://www.example.</a:t>
            </a:r>
            <a:r>
              <a:rPr lang="en">
                <a:solidFill>
                  <a:srgbClr val="FFFF00"/>
                </a:solidFill>
              </a:rPr>
              <a:t>com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000000"/>
                </a:solidFill>
              </a:rPr>
              <a:t>index.html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988" y="304800"/>
            <a:ext cx="64840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</a:t>
            </a:r>
            <a:r>
              <a:rPr lang="en">
                <a:solidFill>
                  <a:srgbClr val="FFFF00"/>
                </a:solidFill>
              </a:rPr>
              <a:t>www</a:t>
            </a:r>
            <a:r>
              <a:rPr lang="en">
                <a:solidFill>
                  <a:srgbClr val="FFFFFF"/>
                </a:solidFill>
              </a:rPr>
              <a:t>.example.com/</a:t>
            </a:r>
            <a:r>
              <a:rPr lang="en">
                <a:solidFill>
                  <a:srgbClr val="000000"/>
                </a:solidFill>
              </a:rPr>
              <a:t>index.html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https://www.example.com/</a:t>
            </a:r>
            <a:r>
              <a:rPr lang="en">
                <a:solidFill>
                  <a:srgbClr val="000000"/>
                </a:solidFill>
              </a:rPr>
              <a:t>index.html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https://www.example.com/</a:t>
            </a:r>
            <a:r>
              <a:rPr lang="en">
                <a:solidFill>
                  <a:srgbClr val="FFFF00"/>
                </a:solidFill>
              </a:rPr>
              <a:t>index.html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www.example.com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/index.html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www.example.com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www.harvard.edu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HTTP/1.1 301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Moved Permanently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Location: https://www.harvard.edu/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HTTP/1.1 404 Not Found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200 OK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301 Moved Permanently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302 Found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304 Not Modified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307 Temporary Redirect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401 Unauthorized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403 Forbidden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404 Not Found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418 I'm a Teapot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500 Internal Server Error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503 Service Unavailable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safetyschool.org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www.harvardsucks.org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/search?q=cats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www.google.com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tags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attributes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8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9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0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1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lang="en"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&lt;body&gt;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&lt;/body&gt;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3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4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&lt;title&gt;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5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hello, title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7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hello, body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8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86" name="Google Shape;286;p59"/>
          <p:cNvGrpSpPr/>
          <p:nvPr/>
        </p:nvGrpSpPr>
        <p:grpSpPr>
          <a:xfrm>
            <a:off x="4621560" y="412800"/>
            <a:ext cx="3986160" cy="4317875"/>
            <a:chOff x="4621560" y="412800"/>
            <a:chExt cx="3986160" cy="4317875"/>
          </a:xfrm>
        </p:grpSpPr>
        <p:pic>
          <p:nvPicPr>
            <p:cNvPr id="287" name="Google Shape;287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325" y="412800"/>
              <a:ext cx="3723725" cy="431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59"/>
            <p:cNvSpPr txBox="1"/>
            <p:nvPr/>
          </p:nvSpPr>
          <p:spPr>
            <a:xfrm>
              <a:off x="4621560" y="4203995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hello, title</a:t>
              </a:r>
              <a:endParaRPr sz="11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9" name="Google Shape;289;p59"/>
            <p:cNvSpPr txBox="1"/>
            <p:nvPr/>
          </p:nvSpPr>
          <p:spPr>
            <a:xfrm>
              <a:off x="6861720" y="3350480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 hello, body </a:t>
              </a:r>
              <a:endParaRPr sz="11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CSS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properties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250" y="-152400"/>
            <a:ext cx="719550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type selectors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class selectors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ID selectors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4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&lt;style&gt;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&lt;/style&gt;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5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&lt;link href="styles.css" rel="stylesheet"&gt;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validator.w3.org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JavaScript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6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68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counter =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7" name="Google Shape;33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75" y="2172575"/>
            <a:ext cx="2661250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6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9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let counter = 0;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5" name="Google Shape;34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75" y="2172575"/>
            <a:ext cx="2661250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7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70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counter = counter + 1;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3" name="Google Shape;35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3" y="2172425"/>
            <a:ext cx="2968165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71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counter + 1;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1" name="Google Shape;36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3" y="2172425"/>
            <a:ext cx="2968165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7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72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+=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9" name="Google Shape;36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3" y="2172425"/>
            <a:ext cx="2968165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7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3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counter++;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7" name="Google Shape;37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3" y="2172425"/>
            <a:ext cx="2968165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7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74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5" name="Google Shape;38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50" y="1864588"/>
            <a:ext cx="2872700" cy="14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7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75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93" name="Google Shape;39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50" y="1864588"/>
            <a:ext cx="2872700" cy="14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7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76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1" name="Google Shape;40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88" y="1596438"/>
            <a:ext cx="2806225" cy="19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77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9" name="Google Shape;40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88" y="1596438"/>
            <a:ext cx="2806225" cy="19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8"/>
          <p:cNvSpPr txBox="1"/>
          <p:nvPr/>
        </p:nvSpPr>
        <p:spPr>
          <a:xfrm>
            <a:off x="4029600" y="918450"/>
            <a:ext cx="4742400" cy="3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 if (x &gt; 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7" name="Google Shape;41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50" y="845013"/>
            <a:ext cx="3054725" cy="34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79"/>
          <p:cNvSpPr txBox="1"/>
          <p:nvPr/>
        </p:nvSpPr>
        <p:spPr>
          <a:xfrm>
            <a:off x="4029600" y="918450"/>
            <a:ext cx="4742400" cy="3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(x &gt; y)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25" name="Google Shape;42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50" y="845013"/>
            <a:ext cx="3054725" cy="34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8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80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3" name="Google Shape;43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830788"/>
            <a:ext cx="2121400" cy="1481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8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81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1" name="Google Shape;44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830788"/>
            <a:ext cx="2121400" cy="1481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462" y="587875"/>
            <a:ext cx="4407075" cy="39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/>
        </p:nvSpPr>
        <p:spPr>
          <a:xfrm>
            <a:off x="2914350" y="4823400"/>
            <a:ext cx="3315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clkr.com</a:t>
            </a:r>
            <a:endParaRPr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8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82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(let i = 0; i &lt; 3; i++)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9" name="Google Shape;449;p82"/>
          <p:cNvPicPr preferRelativeResize="0"/>
          <p:nvPr/>
        </p:nvPicPr>
        <p:blipFill rotWithShape="1">
          <a:blip r:embed="rId3">
            <a:alphaModFix/>
          </a:blip>
          <a:srcRect b="-880" l="0" r="0" t="880"/>
          <a:stretch/>
        </p:blipFill>
        <p:spPr>
          <a:xfrm>
            <a:off x="724863" y="1779650"/>
            <a:ext cx="2207875" cy="15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3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55" name="Google Shape;455;p83"/>
          <p:cNvGrpSpPr/>
          <p:nvPr/>
        </p:nvGrpSpPr>
        <p:grpSpPr>
          <a:xfrm>
            <a:off x="4621560" y="412800"/>
            <a:ext cx="3986160" cy="4317875"/>
            <a:chOff x="4621560" y="412800"/>
            <a:chExt cx="3986160" cy="4317875"/>
          </a:xfrm>
        </p:grpSpPr>
        <p:pic>
          <p:nvPicPr>
            <p:cNvPr id="456" name="Google Shape;456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325" y="412800"/>
              <a:ext cx="3723725" cy="431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83"/>
            <p:cNvSpPr txBox="1"/>
            <p:nvPr/>
          </p:nvSpPr>
          <p:spPr>
            <a:xfrm>
              <a:off x="4621560" y="4203995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hello, title</a:t>
              </a:r>
              <a:endParaRPr sz="11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58" name="Google Shape;458;p83"/>
            <p:cNvSpPr txBox="1"/>
            <p:nvPr/>
          </p:nvSpPr>
          <p:spPr>
            <a:xfrm>
              <a:off x="6861720" y="3350480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 hello, body </a:t>
              </a:r>
              <a:endParaRPr sz="11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4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5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&lt;script&gt;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&lt;/script&gt;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6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&lt;script&gt;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&lt;/script&gt;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7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&lt;script src="scripts.js"&gt;&lt;/script&gt;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8"/>
          <p:cNvSpPr txBox="1"/>
          <p:nvPr>
            <p:ph idx="1" type="body"/>
          </p:nvPr>
        </p:nvSpPr>
        <p:spPr>
          <a:xfrm>
            <a:off x="311700" y="310500"/>
            <a:ext cx="8520600" cy="45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blur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drag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focus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keyup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load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mousedown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mouseover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mouseup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submit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touchmove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unload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