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2762E1-DADB-4755-9C9E-C63CBFE3FAA8}">
  <a:tblStyle styleId="{0A2762E1-DADB-4755-9C9E-C63CBFE3FA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2" d="100"/>
          <a:sy n="172" d="100"/>
        </p:scale>
        <p:origin x="559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409413421_0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409413421_0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eda1a51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eda1a51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eda1a51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eda1a51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ecaeaf49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ecaeaf49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991ac3fb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991ac3fb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ecaeaf4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ecaeaf4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ecaeaf4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ecaeaf4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ecaeaf4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ecaeaf4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ecaeaf4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ecaeaf4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1ecaeaf49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1ecaeaf49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ecaeaf49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ecaeaf49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991ac3fb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a991ac3fb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1eda1a519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1eda1a519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d27fa87b4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d27fa87b4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d27fa87b4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d27fa87b4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a991ac3fb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a991ac3fb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1eda1a519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1eda1a519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a991ac3fb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a991ac3fb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91348604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91348604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76179a53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76179a53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76179a53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76179a53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91348604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91348604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25fc641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d25fc641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3537d363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3537d363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7643caec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7643caec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1d25fc64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1d25fc64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7643caec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7643caec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76179a533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76179a533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76179a533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76179a533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76179a533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76179a533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25fc64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25fc641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991ac3fb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991ac3fb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991ac3fb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991ac3fb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ecaeaf49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ecaeaf49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991ac3f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991ac3fb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ecaeaf49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ecaeaf49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161925" y="29171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9"/>
          <p:cNvCxnSpPr/>
          <p:nvPr/>
        </p:nvCxnSpPr>
        <p:spPr>
          <a:xfrm>
            <a:off x="290700" y="28216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" name="Google Shape;34;p10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wBKdFQ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wBKdFQ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jeremy.zawodny.com/i/friendster_rss.jpg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CS61B, 2020</a:t>
            </a:r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75444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21: Priority Queues and Heaps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Priority Queues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Heaps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Tree Representations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Structures Summary</a:t>
            </a:r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425" y="125175"/>
            <a:ext cx="2848074" cy="27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Comprehension Test: http://yellkey.com</a:t>
            </a:r>
            <a:r>
              <a:rPr lang="en">
                <a:solidFill>
                  <a:srgbClr val="208920"/>
                </a:solidFill>
              </a:rPr>
              <a:t>/present</a:t>
            </a:r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99900" cy="17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many of these are min heaps?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0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b="1"/>
              <a:t>2</a:t>
            </a:r>
            <a:endParaRPr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3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4</a:t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765000" y="3375339"/>
            <a:ext cx="435300" cy="435300"/>
          </a:xfrm>
          <a:prstGeom prst="ellipse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0" name="Google Shape;200;p24"/>
          <p:cNvCxnSpPr>
            <a:stCxn id="201" idx="0"/>
            <a:endCxn id="199" idx="5"/>
          </p:cNvCxnSpPr>
          <p:nvPr/>
        </p:nvCxnSpPr>
        <p:spPr>
          <a:xfrm rot="10800000">
            <a:off x="1136500" y="3746814"/>
            <a:ext cx="558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24"/>
          <p:cNvCxnSpPr>
            <a:stCxn id="199" idx="0"/>
            <a:endCxn id="203" idx="3"/>
          </p:cNvCxnSpPr>
          <p:nvPr/>
        </p:nvCxnSpPr>
        <p:spPr>
          <a:xfrm rot="10800000" flipH="1">
            <a:off x="982650" y="3126939"/>
            <a:ext cx="395700" cy="24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24"/>
          <p:cNvSpPr/>
          <p:nvPr/>
        </p:nvSpPr>
        <p:spPr>
          <a:xfrm>
            <a:off x="974650" y="4087614"/>
            <a:ext cx="435300" cy="435300"/>
          </a:xfrm>
          <a:prstGeom prst="ellipse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1314600" y="2755414"/>
            <a:ext cx="435300" cy="435300"/>
          </a:xfrm>
          <a:prstGeom prst="ellipse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463425" y="4087614"/>
            <a:ext cx="435300" cy="435300"/>
          </a:xfrm>
          <a:prstGeom prst="ellipse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5" name="Google Shape;205;p24"/>
          <p:cNvCxnSpPr>
            <a:stCxn id="199" idx="3"/>
            <a:endCxn id="204" idx="0"/>
          </p:cNvCxnSpPr>
          <p:nvPr/>
        </p:nvCxnSpPr>
        <p:spPr>
          <a:xfrm flipH="1">
            <a:off x="681148" y="3746891"/>
            <a:ext cx="1476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24"/>
          <p:cNvSpPr/>
          <p:nvPr/>
        </p:nvSpPr>
        <p:spPr>
          <a:xfrm>
            <a:off x="1742900" y="3375339"/>
            <a:ext cx="435300" cy="435300"/>
          </a:xfrm>
          <a:prstGeom prst="ellipse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7" name="Google Shape;207;p24"/>
          <p:cNvCxnSpPr>
            <a:stCxn id="206" idx="0"/>
            <a:endCxn id="203" idx="5"/>
          </p:cNvCxnSpPr>
          <p:nvPr/>
        </p:nvCxnSpPr>
        <p:spPr>
          <a:xfrm rot="10800000">
            <a:off x="1686050" y="3126939"/>
            <a:ext cx="274500" cy="24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4"/>
          <p:cNvSpPr/>
          <p:nvPr/>
        </p:nvSpPr>
        <p:spPr>
          <a:xfrm>
            <a:off x="1506275" y="4074641"/>
            <a:ext cx="435300" cy="435300"/>
          </a:xfrm>
          <a:prstGeom prst="ellipse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9" name="Google Shape;209;p24"/>
          <p:cNvCxnSpPr>
            <a:stCxn id="206" idx="3"/>
            <a:endCxn id="208" idx="0"/>
          </p:cNvCxnSpPr>
          <p:nvPr/>
        </p:nvCxnSpPr>
        <p:spPr>
          <a:xfrm flipH="1">
            <a:off x="1723848" y="3746891"/>
            <a:ext cx="82800" cy="327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4"/>
          <p:cNvSpPr/>
          <p:nvPr/>
        </p:nvSpPr>
        <p:spPr>
          <a:xfrm>
            <a:off x="3171450" y="3429425"/>
            <a:ext cx="435300" cy="435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1" name="Google Shape;211;p24"/>
          <p:cNvCxnSpPr>
            <a:stCxn id="212" idx="0"/>
            <a:endCxn id="210" idx="5"/>
          </p:cNvCxnSpPr>
          <p:nvPr/>
        </p:nvCxnSpPr>
        <p:spPr>
          <a:xfrm rot="10800000">
            <a:off x="3542950" y="3800900"/>
            <a:ext cx="558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4"/>
          <p:cNvCxnSpPr>
            <a:stCxn id="210" idx="0"/>
            <a:endCxn id="214" idx="3"/>
          </p:cNvCxnSpPr>
          <p:nvPr/>
        </p:nvCxnSpPr>
        <p:spPr>
          <a:xfrm rot="10800000" flipH="1">
            <a:off x="3389100" y="3181025"/>
            <a:ext cx="395700" cy="24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24"/>
          <p:cNvSpPr/>
          <p:nvPr/>
        </p:nvSpPr>
        <p:spPr>
          <a:xfrm>
            <a:off x="3381100" y="4141700"/>
            <a:ext cx="435300" cy="435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3721050" y="2809500"/>
            <a:ext cx="435300" cy="435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2869875" y="4141700"/>
            <a:ext cx="435300" cy="435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6" name="Google Shape;216;p24"/>
          <p:cNvCxnSpPr>
            <a:stCxn id="210" idx="3"/>
            <a:endCxn id="215" idx="0"/>
          </p:cNvCxnSpPr>
          <p:nvPr/>
        </p:nvCxnSpPr>
        <p:spPr>
          <a:xfrm flipH="1">
            <a:off x="3087598" y="3800977"/>
            <a:ext cx="1476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24"/>
          <p:cNvSpPr/>
          <p:nvPr/>
        </p:nvSpPr>
        <p:spPr>
          <a:xfrm>
            <a:off x="5126375" y="3390825"/>
            <a:ext cx="435300" cy="435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8" name="Google Shape;218;p24"/>
          <p:cNvCxnSpPr>
            <a:stCxn id="219" idx="0"/>
            <a:endCxn id="217" idx="5"/>
          </p:cNvCxnSpPr>
          <p:nvPr/>
        </p:nvCxnSpPr>
        <p:spPr>
          <a:xfrm rot="10800000">
            <a:off x="5497875" y="3762300"/>
            <a:ext cx="558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4"/>
          <p:cNvCxnSpPr>
            <a:stCxn id="217" idx="0"/>
            <a:endCxn id="221" idx="3"/>
          </p:cNvCxnSpPr>
          <p:nvPr/>
        </p:nvCxnSpPr>
        <p:spPr>
          <a:xfrm rot="10800000" flipH="1">
            <a:off x="5344025" y="3142425"/>
            <a:ext cx="395700" cy="24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24"/>
          <p:cNvSpPr/>
          <p:nvPr/>
        </p:nvSpPr>
        <p:spPr>
          <a:xfrm>
            <a:off x="5336025" y="4103100"/>
            <a:ext cx="435300" cy="435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5675975" y="2770900"/>
            <a:ext cx="435300" cy="435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4824800" y="4103100"/>
            <a:ext cx="435300" cy="435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3" name="Google Shape;223;p24"/>
          <p:cNvCxnSpPr>
            <a:stCxn id="217" idx="3"/>
            <a:endCxn id="222" idx="0"/>
          </p:cNvCxnSpPr>
          <p:nvPr/>
        </p:nvCxnSpPr>
        <p:spPr>
          <a:xfrm flipH="1">
            <a:off x="5042523" y="3762377"/>
            <a:ext cx="1476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24"/>
          <p:cNvSpPr/>
          <p:nvPr/>
        </p:nvSpPr>
        <p:spPr>
          <a:xfrm>
            <a:off x="6104275" y="3390825"/>
            <a:ext cx="435300" cy="435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5" name="Google Shape;225;p24"/>
          <p:cNvCxnSpPr>
            <a:stCxn id="224" idx="0"/>
            <a:endCxn id="221" idx="5"/>
          </p:cNvCxnSpPr>
          <p:nvPr/>
        </p:nvCxnSpPr>
        <p:spPr>
          <a:xfrm rot="10800000">
            <a:off x="6047425" y="3142425"/>
            <a:ext cx="274500" cy="24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4"/>
          <p:cNvCxnSpPr>
            <a:stCxn id="227" idx="0"/>
            <a:endCxn id="224" idx="5"/>
          </p:cNvCxnSpPr>
          <p:nvPr/>
        </p:nvCxnSpPr>
        <p:spPr>
          <a:xfrm rot="10800000">
            <a:off x="6475925" y="3762527"/>
            <a:ext cx="120600" cy="327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24"/>
          <p:cNvSpPr/>
          <p:nvPr/>
        </p:nvSpPr>
        <p:spPr>
          <a:xfrm>
            <a:off x="6378875" y="4090127"/>
            <a:ext cx="435300" cy="435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5867650" y="4090127"/>
            <a:ext cx="435300" cy="435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9" name="Google Shape;229;p24"/>
          <p:cNvCxnSpPr>
            <a:stCxn id="224" idx="3"/>
            <a:endCxn id="228" idx="0"/>
          </p:cNvCxnSpPr>
          <p:nvPr/>
        </p:nvCxnSpPr>
        <p:spPr>
          <a:xfrm flipH="1">
            <a:off x="6085223" y="3762377"/>
            <a:ext cx="82800" cy="327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24"/>
          <p:cNvSpPr/>
          <p:nvPr/>
        </p:nvSpPr>
        <p:spPr>
          <a:xfrm>
            <a:off x="7453725" y="3429425"/>
            <a:ext cx="435300" cy="435300"/>
          </a:xfrm>
          <a:prstGeom prst="ellipse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1" name="Google Shape;231;p24"/>
          <p:cNvCxnSpPr>
            <a:stCxn id="230" idx="0"/>
            <a:endCxn id="232" idx="3"/>
          </p:cNvCxnSpPr>
          <p:nvPr/>
        </p:nvCxnSpPr>
        <p:spPr>
          <a:xfrm rot="10800000" flipH="1">
            <a:off x="7671375" y="3181025"/>
            <a:ext cx="395700" cy="24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24"/>
          <p:cNvSpPr/>
          <p:nvPr/>
        </p:nvSpPr>
        <p:spPr>
          <a:xfrm>
            <a:off x="8003325" y="2809500"/>
            <a:ext cx="435300" cy="435300"/>
          </a:xfrm>
          <a:prstGeom prst="ellipse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2850298" y="4577001"/>
            <a:ext cx="15753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Incomplete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4707900" y="4592925"/>
            <a:ext cx="218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Lacks min-heap property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Are Heaps?</a:t>
            </a:r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99900" cy="17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Heaps lend themselves very naturally to implementation of a priority queue.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Hopefully easy question: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would you support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getSmallest()</a:t>
            </a:r>
            <a:r>
              <a:rPr lang="en"/>
              <a:t>?</a:t>
            </a:r>
            <a:endParaRPr/>
          </a:p>
        </p:txBody>
      </p:sp>
      <p:grpSp>
        <p:nvGrpSpPr>
          <p:cNvPr id="241" name="Google Shape;241;p25"/>
          <p:cNvGrpSpPr/>
          <p:nvPr/>
        </p:nvGrpSpPr>
        <p:grpSpPr>
          <a:xfrm>
            <a:off x="2783600" y="3184614"/>
            <a:ext cx="1714775" cy="1767500"/>
            <a:chOff x="2783600" y="3184614"/>
            <a:chExt cx="1714775" cy="1767500"/>
          </a:xfrm>
        </p:grpSpPr>
        <p:sp>
          <p:nvSpPr>
            <p:cNvPr id="242" name="Google Shape;242;p25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3" name="Google Shape;243;p25"/>
            <p:cNvCxnSpPr>
              <a:stCxn id="244" idx="0"/>
              <a:endCxn id="242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25"/>
            <p:cNvCxnSpPr>
              <a:stCxn id="242" idx="0"/>
              <a:endCxn id="246" idx="3"/>
            </p:cNvCxnSpPr>
            <p:nvPr/>
          </p:nvCxnSpPr>
          <p:spPr>
            <a:xfrm rot="10800000" flipH="1">
              <a:off x="3302825" y="3556139"/>
              <a:ext cx="3957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4" name="Google Shape;244;p25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8" name="Google Shape;248;p25"/>
            <p:cNvCxnSpPr>
              <a:stCxn id="242" idx="3"/>
              <a:endCxn id="247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9" name="Google Shape;249;p25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0" name="Google Shape;250;p25"/>
            <p:cNvCxnSpPr>
              <a:stCxn id="249" idx="0"/>
              <a:endCxn id="246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1" name="Google Shape;251;p25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2" name="Google Shape;252;p25"/>
            <p:cNvCxnSpPr>
              <a:stCxn id="249" idx="3"/>
              <a:endCxn id="251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Add To A Heap?</a:t>
            </a:r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99900" cy="43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Come up with an algorithm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add(x)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would we insert 3?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must be logarithmic.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Bonus: Come up with an algorithm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removeSmallest()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https://goo.gl/wBKdFQ</a:t>
            </a:r>
            <a:r>
              <a:rPr lang="en"/>
              <a:t> for an animated demo.</a:t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4877325" y="1662075"/>
            <a:ext cx="435300" cy="4353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0" name="Google Shape;260;p26"/>
          <p:cNvCxnSpPr>
            <a:stCxn id="261" idx="0"/>
            <a:endCxn id="259" idx="5"/>
          </p:cNvCxnSpPr>
          <p:nvPr/>
        </p:nvCxnSpPr>
        <p:spPr>
          <a:xfrm rot="10800000">
            <a:off x="5249025" y="2033550"/>
            <a:ext cx="5664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6"/>
          <p:cNvCxnSpPr>
            <a:stCxn id="259" idx="0"/>
            <a:endCxn id="263" idx="3"/>
          </p:cNvCxnSpPr>
          <p:nvPr/>
        </p:nvCxnSpPr>
        <p:spPr>
          <a:xfrm rot="10800000" flipH="1">
            <a:off x="5094975" y="1185075"/>
            <a:ext cx="1356300" cy="47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26"/>
          <p:cNvSpPr/>
          <p:nvPr/>
        </p:nvSpPr>
        <p:spPr>
          <a:xfrm>
            <a:off x="5597775" y="2374350"/>
            <a:ext cx="435300" cy="4353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6387483" y="813550"/>
            <a:ext cx="435300" cy="4353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4156875" y="2374350"/>
            <a:ext cx="435300" cy="4353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5" name="Google Shape;265;p26"/>
          <p:cNvCxnSpPr>
            <a:stCxn id="259" idx="3"/>
            <a:endCxn id="264" idx="0"/>
          </p:cNvCxnSpPr>
          <p:nvPr/>
        </p:nvCxnSpPr>
        <p:spPr>
          <a:xfrm flipH="1">
            <a:off x="4374673" y="2033627"/>
            <a:ext cx="5664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6"/>
          <p:cNvSpPr/>
          <p:nvPr/>
        </p:nvSpPr>
        <p:spPr>
          <a:xfrm>
            <a:off x="7953075" y="1662075"/>
            <a:ext cx="435300" cy="4353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7" name="Google Shape;267;p26"/>
          <p:cNvCxnSpPr>
            <a:stCxn id="266" idx="0"/>
            <a:endCxn id="263" idx="5"/>
          </p:cNvCxnSpPr>
          <p:nvPr/>
        </p:nvCxnSpPr>
        <p:spPr>
          <a:xfrm rot="10800000">
            <a:off x="6758925" y="1185075"/>
            <a:ext cx="1411800" cy="47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26"/>
          <p:cNvCxnSpPr>
            <a:stCxn id="269" idx="0"/>
            <a:endCxn id="266" idx="5"/>
          </p:cNvCxnSpPr>
          <p:nvPr/>
        </p:nvCxnSpPr>
        <p:spPr>
          <a:xfrm rot="10800000">
            <a:off x="8324775" y="2033777"/>
            <a:ext cx="414000" cy="327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6"/>
          <p:cNvSpPr/>
          <p:nvPr/>
        </p:nvSpPr>
        <p:spPr>
          <a:xfrm>
            <a:off x="8521125" y="2361377"/>
            <a:ext cx="435300" cy="4353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7385025" y="2361377"/>
            <a:ext cx="435300" cy="4353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1" name="Google Shape;271;p26"/>
          <p:cNvCxnSpPr>
            <a:stCxn id="266" idx="3"/>
            <a:endCxn id="270" idx="0"/>
          </p:cNvCxnSpPr>
          <p:nvPr/>
        </p:nvCxnSpPr>
        <p:spPr>
          <a:xfrm flipH="1">
            <a:off x="7602823" y="2033627"/>
            <a:ext cx="414000" cy="327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Google Shape;272;p26"/>
          <p:cNvSpPr/>
          <p:nvPr/>
        </p:nvSpPr>
        <p:spPr>
          <a:xfrm>
            <a:off x="3721575" y="3181127"/>
            <a:ext cx="435300" cy="4353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3" name="Google Shape;273;p26"/>
          <p:cNvCxnSpPr>
            <a:stCxn id="264" idx="3"/>
            <a:endCxn id="272" idx="0"/>
          </p:cNvCxnSpPr>
          <p:nvPr/>
        </p:nvCxnSpPr>
        <p:spPr>
          <a:xfrm flipH="1">
            <a:off x="3939223" y="2745902"/>
            <a:ext cx="281400" cy="435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6"/>
          <p:cNvSpPr/>
          <p:nvPr/>
        </p:nvSpPr>
        <p:spPr>
          <a:xfrm>
            <a:off x="4508925" y="3181127"/>
            <a:ext cx="435300" cy="4353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5" name="Google Shape;275;p26"/>
          <p:cNvCxnSpPr>
            <a:stCxn id="264" idx="5"/>
            <a:endCxn id="274" idx="0"/>
          </p:cNvCxnSpPr>
          <p:nvPr/>
        </p:nvCxnSpPr>
        <p:spPr>
          <a:xfrm>
            <a:off x="4528427" y="2745902"/>
            <a:ext cx="198000" cy="435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Google Shape;276;p26"/>
          <p:cNvSpPr/>
          <p:nvPr/>
        </p:nvSpPr>
        <p:spPr>
          <a:xfrm>
            <a:off x="5175826" y="3181127"/>
            <a:ext cx="435300" cy="4353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7" name="Google Shape;277;p26"/>
          <p:cNvCxnSpPr>
            <a:stCxn id="261" idx="3"/>
            <a:endCxn id="276" idx="0"/>
          </p:cNvCxnSpPr>
          <p:nvPr/>
        </p:nvCxnSpPr>
        <p:spPr>
          <a:xfrm flipH="1">
            <a:off x="5393623" y="2745902"/>
            <a:ext cx="267900" cy="435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26"/>
          <p:cNvSpPr/>
          <p:nvPr/>
        </p:nvSpPr>
        <p:spPr>
          <a:xfrm>
            <a:off x="5952175" y="3102825"/>
            <a:ext cx="435300" cy="4353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9" name="Google Shape;279;p26"/>
          <p:cNvCxnSpPr>
            <a:stCxn id="261" idx="5"/>
            <a:endCxn id="278" idx="0"/>
          </p:cNvCxnSpPr>
          <p:nvPr/>
        </p:nvCxnSpPr>
        <p:spPr>
          <a:xfrm>
            <a:off x="5969327" y="2745902"/>
            <a:ext cx="200400" cy="35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Operations Summary</a:t>
            </a:r>
            <a:endParaRPr/>
          </a:p>
        </p:txBody>
      </p:sp>
      <p:sp>
        <p:nvSpPr>
          <p:cNvPr id="285" name="Google Shape;285;p2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99900" cy="43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heap, how do we implement PQ operations?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getSmallest()</a:t>
            </a:r>
            <a:r>
              <a:rPr lang="en"/>
              <a:t> - return the item in the root node.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add(x)</a:t>
            </a:r>
            <a:r>
              <a:rPr lang="en"/>
              <a:t> - place the new employee in the last position, and promote as high as possible.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removeSmallest()</a:t>
            </a:r>
            <a:r>
              <a:rPr lang="en"/>
              <a:t> - assassinate the president (of the company), promote the rightmost person in the company to president. Then demote repeatedly, always taking the ‘better’ successor.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https://goo.gl/wBKdFQ</a:t>
            </a:r>
            <a:r>
              <a:rPr lang="en"/>
              <a:t> for an animated demo.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Remaining question: How would we do all this in Java?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Tree Representations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296" name="Google Shape;296;p2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1a, 1b and 1c: Create mapping from node to children.</a:t>
            </a:r>
            <a:endParaRPr/>
          </a:p>
        </p:txBody>
      </p:sp>
      <p:grpSp>
        <p:nvGrpSpPr>
          <p:cNvPr id="297" name="Google Shape;297;p29"/>
          <p:cNvGrpSpPr/>
          <p:nvPr/>
        </p:nvGrpSpPr>
        <p:grpSpPr>
          <a:xfrm>
            <a:off x="395400" y="1832589"/>
            <a:ext cx="4102966" cy="982304"/>
            <a:chOff x="395400" y="2289789"/>
            <a:chExt cx="4102966" cy="982304"/>
          </a:xfrm>
        </p:grpSpPr>
        <p:sp>
          <p:nvSpPr>
            <p:cNvPr id="298" name="Google Shape;298;p29"/>
            <p:cNvSpPr/>
            <p:nvPr/>
          </p:nvSpPr>
          <p:spPr>
            <a:xfrm>
              <a:off x="1294698" y="22897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1603294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1911891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2220488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395400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703997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1012593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1321190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846425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155022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2463618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772215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0" name="Google Shape;310;p29"/>
            <p:cNvCxnSpPr/>
            <p:nvPr/>
          </p:nvCxnSpPr>
          <p:spPr>
            <a:xfrm flipH="1">
              <a:off x="864500" y="2458125"/>
              <a:ext cx="8604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1" name="Google Shape;311;p29"/>
            <p:cNvCxnSpPr/>
            <p:nvPr/>
          </p:nvCxnSpPr>
          <p:spPr>
            <a:xfrm>
              <a:off x="2080269" y="2420700"/>
              <a:ext cx="149700" cy="318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2" name="Google Shape;312;p29"/>
            <p:cNvCxnSpPr/>
            <p:nvPr/>
          </p:nvCxnSpPr>
          <p:spPr>
            <a:xfrm>
              <a:off x="2379525" y="2439400"/>
              <a:ext cx="12531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3" name="Google Shape;313;p29"/>
            <p:cNvSpPr/>
            <p:nvPr/>
          </p:nvSpPr>
          <p:spPr>
            <a:xfrm>
              <a:off x="3572473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3881070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4189666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3263877" y="274456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317" name="Google Shape;317;p29"/>
            <p:cNvCxnSpPr/>
            <p:nvPr/>
          </p:nvCxnSpPr>
          <p:spPr>
            <a:xfrm flipH="1">
              <a:off x="1071356" y="2864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8" name="Google Shape;318;p29"/>
            <p:cNvCxnSpPr/>
            <p:nvPr/>
          </p:nvCxnSpPr>
          <p:spPr>
            <a:xfrm flipH="1">
              <a:off x="1376358" y="2864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9" name="Google Shape;319;p29"/>
            <p:cNvCxnSpPr/>
            <p:nvPr/>
          </p:nvCxnSpPr>
          <p:spPr>
            <a:xfrm flipH="1">
              <a:off x="766353" y="2864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0" name="Google Shape;320;p29"/>
            <p:cNvCxnSpPr/>
            <p:nvPr/>
          </p:nvCxnSpPr>
          <p:spPr>
            <a:xfrm flipH="1">
              <a:off x="2546593" y="2856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1" name="Google Shape;321;p29"/>
            <p:cNvCxnSpPr/>
            <p:nvPr/>
          </p:nvCxnSpPr>
          <p:spPr>
            <a:xfrm flipH="1">
              <a:off x="2851596" y="2856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2" name="Google Shape;322;p29"/>
            <p:cNvCxnSpPr/>
            <p:nvPr/>
          </p:nvCxnSpPr>
          <p:spPr>
            <a:xfrm flipH="1">
              <a:off x="2241591" y="2856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3" name="Google Shape;323;p29"/>
            <p:cNvCxnSpPr/>
            <p:nvPr/>
          </p:nvCxnSpPr>
          <p:spPr>
            <a:xfrm flipH="1">
              <a:off x="3956127" y="2860800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4" name="Google Shape;324;p29"/>
            <p:cNvCxnSpPr/>
            <p:nvPr/>
          </p:nvCxnSpPr>
          <p:spPr>
            <a:xfrm flipH="1">
              <a:off x="4261130" y="2860800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5" name="Google Shape;325;p29"/>
            <p:cNvCxnSpPr/>
            <p:nvPr/>
          </p:nvCxnSpPr>
          <p:spPr>
            <a:xfrm flipH="1">
              <a:off x="3651125" y="2860800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26" name="Google Shape;326;p29"/>
          <p:cNvSpPr txBox="1"/>
          <p:nvPr/>
        </p:nvSpPr>
        <p:spPr>
          <a:xfrm>
            <a:off x="293325" y="2930175"/>
            <a:ext cx="44325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1a: Fixed-Width Nodes (BSTMap used this approach)</a:t>
            </a:r>
            <a:endParaRPr/>
          </a:p>
        </p:txBody>
      </p:sp>
      <p:sp>
        <p:nvSpPr>
          <p:cNvPr id="327" name="Google Shape;327;p29"/>
          <p:cNvSpPr txBox="1"/>
          <p:nvPr/>
        </p:nvSpPr>
        <p:spPr>
          <a:xfrm>
            <a:off x="5265425" y="2895600"/>
            <a:ext cx="3639900" cy="1943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Tree1A&lt;Key&gt;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 k; </a:t>
            </a:r>
            <a:r>
              <a:rPr lang="en" sz="19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e.g. 0</a:t>
            </a:r>
            <a:endParaRPr sz="19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Tree1A left;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Tree1A middle;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Tree1A right;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328" name="Google Shape;328;p29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9" name="Google Shape;329;p29"/>
          <p:cNvCxnSpPr>
            <a:stCxn id="330" idx="0"/>
            <a:endCxn id="328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29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9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Google Shape;333;p29"/>
          <p:cNvCxnSpPr>
            <a:stCxn id="328" idx="3"/>
            <a:endCxn id="331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29"/>
          <p:cNvCxnSpPr>
            <a:stCxn id="328" idx="4"/>
            <a:endCxn id="332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340" name="Google Shape;340;p3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1a, 1b and 1c: Create mapping from node to children.</a:t>
            </a:r>
            <a:endParaRPr/>
          </a:p>
        </p:txBody>
      </p:sp>
      <p:grpSp>
        <p:nvGrpSpPr>
          <p:cNvPr id="341" name="Google Shape;341;p30"/>
          <p:cNvGrpSpPr/>
          <p:nvPr/>
        </p:nvGrpSpPr>
        <p:grpSpPr>
          <a:xfrm>
            <a:off x="5482928" y="1644864"/>
            <a:ext cx="3485773" cy="1623050"/>
            <a:chOff x="5482928" y="2102064"/>
            <a:chExt cx="3485773" cy="1623050"/>
          </a:xfrm>
        </p:grpSpPr>
        <p:sp>
          <p:nvSpPr>
            <p:cNvPr id="342" name="Google Shape;342;p30"/>
            <p:cNvSpPr/>
            <p:nvPr/>
          </p:nvSpPr>
          <p:spPr>
            <a:xfrm>
              <a:off x="6844432" y="210206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685458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6994055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7302652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7153029" y="2102064"/>
              <a:ext cx="308700" cy="2901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7" name="Google Shape;347;p30"/>
            <p:cNvCxnSpPr/>
            <p:nvPr/>
          </p:nvCxnSpPr>
          <p:spPr>
            <a:xfrm flipH="1">
              <a:off x="6972478" y="2263475"/>
              <a:ext cx="411600" cy="374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8" name="Google Shape;348;p30"/>
            <p:cNvSpPr/>
            <p:nvPr/>
          </p:nvSpPr>
          <p:spPr>
            <a:xfrm>
              <a:off x="5482928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791525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6933953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7242550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2" name="Google Shape;352;p30"/>
            <p:cNvCxnSpPr/>
            <p:nvPr/>
          </p:nvCxnSpPr>
          <p:spPr>
            <a:xfrm flipH="1">
              <a:off x="5952028" y="2864775"/>
              <a:ext cx="8604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3" name="Google Shape;353;p30"/>
            <p:cNvCxnSpPr/>
            <p:nvPr/>
          </p:nvCxnSpPr>
          <p:spPr>
            <a:xfrm>
              <a:off x="7167797" y="2827350"/>
              <a:ext cx="149700" cy="318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4" name="Google Shape;354;p30"/>
            <p:cNvCxnSpPr/>
            <p:nvPr/>
          </p:nvCxnSpPr>
          <p:spPr>
            <a:xfrm>
              <a:off x="7496303" y="2787175"/>
              <a:ext cx="1223700" cy="32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5" name="Google Shape;355;p30"/>
            <p:cNvSpPr/>
            <p:nvPr/>
          </p:nvSpPr>
          <p:spPr>
            <a:xfrm>
              <a:off x="8660002" y="3151214"/>
              <a:ext cx="308700" cy="2901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8351405" y="315121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357" name="Google Shape;357;p30"/>
            <p:cNvCxnSpPr/>
            <p:nvPr/>
          </p:nvCxnSpPr>
          <p:spPr>
            <a:xfrm flipH="1">
              <a:off x="5853864" y="3318014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8" name="Google Shape;358;p30"/>
            <p:cNvCxnSpPr/>
            <p:nvPr/>
          </p:nvCxnSpPr>
          <p:spPr>
            <a:xfrm flipH="1">
              <a:off x="7325527" y="3299311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9" name="Google Shape;359;p30"/>
            <p:cNvCxnSpPr/>
            <p:nvPr/>
          </p:nvCxnSpPr>
          <p:spPr>
            <a:xfrm flipH="1">
              <a:off x="8693577" y="3299311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60" name="Google Shape;360;p30"/>
          <p:cNvSpPr txBox="1"/>
          <p:nvPr/>
        </p:nvSpPr>
        <p:spPr>
          <a:xfrm>
            <a:off x="6293665" y="3175905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Variable-Width Nodes</a:t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362;p30"/>
          <p:cNvCxnSpPr>
            <a:stCxn id="363" idx="0"/>
            <a:endCxn id="361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30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0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0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p30"/>
          <p:cNvCxnSpPr>
            <a:stCxn id="361" idx="3"/>
            <a:endCxn id="364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30"/>
          <p:cNvCxnSpPr>
            <a:stCxn id="361" idx="4"/>
            <a:endCxn id="365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8" name="Google Shape;368;p30"/>
          <p:cNvSpPr txBox="1"/>
          <p:nvPr/>
        </p:nvSpPr>
        <p:spPr>
          <a:xfrm>
            <a:off x="670550" y="1728300"/>
            <a:ext cx="3639900" cy="1456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Tree1B&lt;Key&gt;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 k; </a:t>
            </a:r>
            <a:r>
              <a:rPr lang="en" sz="19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e.g. 0</a:t>
            </a:r>
            <a:endParaRPr sz="19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Tree1B[] children;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374" name="Google Shape;374;p3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1a, 1b and 1c: Create mapping from node to children.</a:t>
            </a:r>
            <a:endParaRPr/>
          </a:p>
        </p:txBody>
      </p:sp>
      <p:grpSp>
        <p:nvGrpSpPr>
          <p:cNvPr id="375" name="Google Shape;375;p31"/>
          <p:cNvGrpSpPr/>
          <p:nvPr/>
        </p:nvGrpSpPr>
        <p:grpSpPr>
          <a:xfrm>
            <a:off x="3263873" y="3687864"/>
            <a:ext cx="3394693" cy="1166250"/>
            <a:chOff x="3263873" y="3916464"/>
            <a:chExt cx="3394693" cy="1166250"/>
          </a:xfrm>
        </p:grpSpPr>
        <p:sp>
          <p:nvSpPr>
            <p:cNvPr id="376" name="Google Shape;376;p31"/>
            <p:cNvSpPr/>
            <p:nvPr/>
          </p:nvSpPr>
          <p:spPr>
            <a:xfrm>
              <a:off x="4013573" y="391646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4322170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4630766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32638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5724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38810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44982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48068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1154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7326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60412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63498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8" name="Google Shape;388;p31"/>
            <p:cNvCxnSpPr>
              <a:endCxn id="380" idx="0"/>
            </p:cNvCxnSpPr>
            <p:nvPr/>
          </p:nvCxnSpPr>
          <p:spPr>
            <a:xfrm flipH="1">
              <a:off x="3726820" y="4041189"/>
              <a:ext cx="726000" cy="531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9" name="Google Shape;389;p31"/>
            <p:cNvCxnSpPr/>
            <p:nvPr/>
          </p:nvCxnSpPr>
          <p:spPr>
            <a:xfrm>
              <a:off x="4004050" y="4733100"/>
              <a:ext cx="52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0" name="Google Shape;390;p31"/>
            <p:cNvCxnSpPr/>
            <p:nvPr/>
          </p:nvCxnSpPr>
          <p:spPr>
            <a:xfrm>
              <a:off x="5294600" y="4733200"/>
              <a:ext cx="411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1" name="Google Shape;391;p31"/>
            <p:cNvCxnSpPr/>
            <p:nvPr/>
          </p:nvCxnSpPr>
          <p:spPr>
            <a:xfrm flipH="1">
              <a:off x="3639173" y="4675614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2" name="Google Shape;392;p31"/>
            <p:cNvCxnSpPr/>
            <p:nvPr/>
          </p:nvCxnSpPr>
          <p:spPr>
            <a:xfrm flipH="1">
              <a:off x="4882236" y="4656911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3" name="Google Shape;393;p31"/>
            <p:cNvCxnSpPr/>
            <p:nvPr/>
          </p:nvCxnSpPr>
          <p:spPr>
            <a:xfrm flipH="1">
              <a:off x="6097886" y="4656911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4" name="Google Shape;394;p31"/>
            <p:cNvCxnSpPr/>
            <p:nvPr/>
          </p:nvCxnSpPr>
          <p:spPr>
            <a:xfrm rot="10800000" flipH="1">
              <a:off x="6368579" y="4601554"/>
              <a:ext cx="271200" cy="24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31"/>
            <p:cNvCxnSpPr/>
            <p:nvPr/>
          </p:nvCxnSpPr>
          <p:spPr>
            <a:xfrm rot="10800000" flipH="1">
              <a:off x="4649529" y="3938079"/>
              <a:ext cx="271200" cy="24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6" name="Google Shape;396;p31"/>
          <p:cNvSpPr txBox="1"/>
          <p:nvPr/>
        </p:nvSpPr>
        <p:spPr>
          <a:xfrm>
            <a:off x="4043375" y="4749600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Sibling Tree</a:t>
            </a:r>
            <a:endParaRPr/>
          </a:p>
        </p:txBody>
      </p:sp>
      <p:sp>
        <p:nvSpPr>
          <p:cNvPr id="397" name="Google Shape;397;p31"/>
          <p:cNvSpPr txBox="1"/>
          <p:nvPr/>
        </p:nvSpPr>
        <p:spPr>
          <a:xfrm>
            <a:off x="2752050" y="1501775"/>
            <a:ext cx="3639900" cy="1683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Tree1C&lt;Key&gt;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 k; </a:t>
            </a:r>
            <a:r>
              <a:rPr lang="en" sz="19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e.g. 0</a:t>
            </a:r>
            <a:endParaRPr sz="19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Tree1C favoredChild;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Tree1C sibling;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398" name="Google Shape;398;p31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9" name="Google Shape;399;p31"/>
          <p:cNvCxnSpPr>
            <a:stCxn id="400" idx="0"/>
            <a:endCxn id="398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0" name="Google Shape;400;p31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1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1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3" name="Google Shape;403;p31"/>
          <p:cNvCxnSpPr>
            <a:stCxn id="398" idx="3"/>
            <a:endCxn id="401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31"/>
          <p:cNvCxnSpPr>
            <a:stCxn id="398" idx="4"/>
            <a:endCxn id="402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410" name="Google Shape;410;p3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1a, 1b and 1c: Create mapping from node to children.</a:t>
            </a:r>
            <a:endParaRPr/>
          </a:p>
        </p:txBody>
      </p:sp>
      <p:grpSp>
        <p:nvGrpSpPr>
          <p:cNvPr id="411" name="Google Shape;411;p32"/>
          <p:cNvGrpSpPr/>
          <p:nvPr/>
        </p:nvGrpSpPr>
        <p:grpSpPr>
          <a:xfrm>
            <a:off x="5482928" y="1644864"/>
            <a:ext cx="3485773" cy="1623050"/>
            <a:chOff x="5482928" y="2102064"/>
            <a:chExt cx="3485773" cy="1623050"/>
          </a:xfrm>
        </p:grpSpPr>
        <p:sp>
          <p:nvSpPr>
            <p:cNvPr id="412" name="Google Shape;412;p32"/>
            <p:cNvSpPr/>
            <p:nvPr/>
          </p:nvSpPr>
          <p:spPr>
            <a:xfrm>
              <a:off x="6844432" y="210206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685458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994055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7302652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7153029" y="2102064"/>
              <a:ext cx="308700" cy="2901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7" name="Google Shape;417;p32"/>
            <p:cNvCxnSpPr/>
            <p:nvPr/>
          </p:nvCxnSpPr>
          <p:spPr>
            <a:xfrm flipH="1">
              <a:off x="6972478" y="2263475"/>
              <a:ext cx="411600" cy="374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18" name="Google Shape;418;p32"/>
            <p:cNvSpPr/>
            <p:nvPr/>
          </p:nvSpPr>
          <p:spPr>
            <a:xfrm>
              <a:off x="5482928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5791525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6933953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42550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32"/>
            <p:cNvCxnSpPr/>
            <p:nvPr/>
          </p:nvCxnSpPr>
          <p:spPr>
            <a:xfrm flipH="1">
              <a:off x="5952028" y="2864775"/>
              <a:ext cx="8604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3" name="Google Shape;423;p32"/>
            <p:cNvCxnSpPr/>
            <p:nvPr/>
          </p:nvCxnSpPr>
          <p:spPr>
            <a:xfrm>
              <a:off x="7167797" y="2827350"/>
              <a:ext cx="149700" cy="318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4" name="Google Shape;424;p32"/>
            <p:cNvCxnSpPr/>
            <p:nvPr/>
          </p:nvCxnSpPr>
          <p:spPr>
            <a:xfrm>
              <a:off x="7496303" y="2787175"/>
              <a:ext cx="1223700" cy="32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5" name="Google Shape;425;p32"/>
            <p:cNvSpPr/>
            <p:nvPr/>
          </p:nvSpPr>
          <p:spPr>
            <a:xfrm>
              <a:off x="8660002" y="3151214"/>
              <a:ext cx="308700" cy="2901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351405" y="315121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427" name="Google Shape;427;p32"/>
            <p:cNvCxnSpPr/>
            <p:nvPr/>
          </p:nvCxnSpPr>
          <p:spPr>
            <a:xfrm flipH="1">
              <a:off x="5853864" y="3318014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8" name="Google Shape;428;p32"/>
            <p:cNvCxnSpPr/>
            <p:nvPr/>
          </p:nvCxnSpPr>
          <p:spPr>
            <a:xfrm flipH="1">
              <a:off x="7325527" y="3299311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9" name="Google Shape;429;p32"/>
            <p:cNvCxnSpPr/>
            <p:nvPr/>
          </p:nvCxnSpPr>
          <p:spPr>
            <a:xfrm flipH="1">
              <a:off x="8693577" y="3299311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30" name="Google Shape;430;p32"/>
          <p:cNvGrpSpPr/>
          <p:nvPr/>
        </p:nvGrpSpPr>
        <p:grpSpPr>
          <a:xfrm>
            <a:off x="3263873" y="3687864"/>
            <a:ext cx="3394693" cy="1166250"/>
            <a:chOff x="3263873" y="3916464"/>
            <a:chExt cx="3394693" cy="1166250"/>
          </a:xfrm>
        </p:grpSpPr>
        <p:sp>
          <p:nvSpPr>
            <p:cNvPr id="431" name="Google Shape;431;p32"/>
            <p:cNvSpPr/>
            <p:nvPr/>
          </p:nvSpPr>
          <p:spPr>
            <a:xfrm>
              <a:off x="4013573" y="391646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4322170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4630766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32638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35724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38810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44982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8068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51154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57326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0412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3498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3" name="Google Shape;443;p32"/>
            <p:cNvCxnSpPr>
              <a:endCxn id="435" idx="0"/>
            </p:cNvCxnSpPr>
            <p:nvPr/>
          </p:nvCxnSpPr>
          <p:spPr>
            <a:xfrm flipH="1">
              <a:off x="3726820" y="4041189"/>
              <a:ext cx="726000" cy="531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4" name="Google Shape;444;p32"/>
            <p:cNvCxnSpPr/>
            <p:nvPr/>
          </p:nvCxnSpPr>
          <p:spPr>
            <a:xfrm>
              <a:off x="4004050" y="4733100"/>
              <a:ext cx="52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5" name="Google Shape;445;p32"/>
            <p:cNvCxnSpPr/>
            <p:nvPr/>
          </p:nvCxnSpPr>
          <p:spPr>
            <a:xfrm>
              <a:off x="5294600" y="4733200"/>
              <a:ext cx="411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6" name="Google Shape;446;p32"/>
            <p:cNvCxnSpPr/>
            <p:nvPr/>
          </p:nvCxnSpPr>
          <p:spPr>
            <a:xfrm flipH="1">
              <a:off x="3639173" y="4675614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7" name="Google Shape;447;p32"/>
            <p:cNvCxnSpPr/>
            <p:nvPr/>
          </p:nvCxnSpPr>
          <p:spPr>
            <a:xfrm flipH="1">
              <a:off x="4882236" y="4656911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8" name="Google Shape;448;p32"/>
            <p:cNvCxnSpPr/>
            <p:nvPr/>
          </p:nvCxnSpPr>
          <p:spPr>
            <a:xfrm flipH="1">
              <a:off x="6097886" y="4656911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9" name="Google Shape;449;p32"/>
            <p:cNvCxnSpPr/>
            <p:nvPr/>
          </p:nvCxnSpPr>
          <p:spPr>
            <a:xfrm rot="10800000" flipH="1">
              <a:off x="6368579" y="4601554"/>
              <a:ext cx="271200" cy="24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32"/>
            <p:cNvCxnSpPr/>
            <p:nvPr/>
          </p:nvCxnSpPr>
          <p:spPr>
            <a:xfrm rot="10800000" flipH="1">
              <a:off x="4649529" y="3938079"/>
              <a:ext cx="271200" cy="24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1" name="Google Shape;451;p32"/>
          <p:cNvGrpSpPr/>
          <p:nvPr/>
        </p:nvGrpSpPr>
        <p:grpSpPr>
          <a:xfrm>
            <a:off x="395400" y="1832589"/>
            <a:ext cx="4102966" cy="982304"/>
            <a:chOff x="395400" y="2289789"/>
            <a:chExt cx="4102966" cy="982304"/>
          </a:xfrm>
        </p:grpSpPr>
        <p:sp>
          <p:nvSpPr>
            <p:cNvPr id="452" name="Google Shape;452;p32"/>
            <p:cNvSpPr/>
            <p:nvPr/>
          </p:nvSpPr>
          <p:spPr>
            <a:xfrm>
              <a:off x="1294698" y="22897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1603294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1911891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2220488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395400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703997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1012593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1321190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1846425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2155022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2463618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2772215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4" name="Google Shape;464;p32"/>
            <p:cNvCxnSpPr/>
            <p:nvPr/>
          </p:nvCxnSpPr>
          <p:spPr>
            <a:xfrm flipH="1">
              <a:off x="864500" y="2458125"/>
              <a:ext cx="8604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5" name="Google Shape;465;p32"/>
            <p:cNvCxnSpPr/>
            <p:nvPr/>
          </p:nvCxnSpPr>
          <p:spPr>
            <a:xfrm>
              <a:off x="2080269" y="2420700"/>
              <a:ext cx="149700" cy="318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6" name="Google Shape;466;p32"/>
            <p:cNvCxnSpPr/>
            <p:nvPr/>
          </p:nvCxnSpPr>
          <p:spPr>
            <a:xfrm>
              <a:off x="2379525" y="2439400"/>
              <a:ext cx="12531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7" name="Google Shape;467;p32"/>
            <p:cNvSpPr/>
            <p:nvPr/>
          </p:nvSpPr>
          <p:spPr>
            <a:xfrm>
              <a:off x="3572473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3881070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4189666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3263877" y="274456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471" name="Google Shape;471;p32"/>
            <p:cNvCxnSpPr/>
            <p:nvPr/>
          </p:nvCxnSpPr>
          <p:spPr>
            <a:xfrm flipH="1">
              <a:off x="1071356" y="2864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2" name="Google Shape;472;p32"/>
            <p:cNvCxnSpPr/>
            <p:nvPr/>
          </p:nvCxnSpPr>
          <p:spPr>
            <a:xfrm flipH="1">
              <a:off x="1376358" y="2864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3" name="Google Shape;473;p32"/>
            <p:cNvCxnSpPr/>
            <p:nvPr/>
          </p:nvCxnSpPr>
          <p:spPr>
            <a:xfrm flipH="1">
              <a:off x="766353" y="2864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4" name="Google Shape;474;p32"/>
            <p:cNvCxnSpPr/>
            <p:nvPr/>
          </p:nvCxnSpPr>
          <p:spPr>
            <a:xfrm flipH="1">
              <a:off x="2546593" y="2856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5" name="Google Shape;475;p32"/>
            <p:cNvCxnSpPr/>
            <p:nvPr/>
          </p:nvCxnSpPr>
          <p:spPr>
            <a:xfrm flipH="1">
              <a:off x="2851596" y="2856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6" name="Google Shape;476;p32"/>
            <p:cNvCxnSpPr/>
            <p:nvPr/>
          </p:nvCxnSpPr>
          <p:spPr>
            <a:xfrm flipH="1">
              <a:off x="2241591" y="2856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7" name="Google Shape;477;p32"/>
            <p:cNvCxnSpPr/>
            <p:nvPr/>
          </p:nvCxnSpPr>
          <p:spPr>
            <a:xfrm flipH="1">
              <a:off x="3956127" y="2860800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8" name="Google Shape;478;p32"/>
            <p:cNvCxnSpPr/>
            <p:nvPr/>
          </p:nvCxnSpPr>
          <p:spPr>
            <a:xfrm flipH="1">
              <a:off x="4261130" y="2860800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9" name="Google Shape;479;p32"/>
            <p:cNvCxnSpPr/>
            <p:nvPr/>
          </p:nvCxnSpPr>
          <p:spPr>
            <a:xfrm flipH="1">
              <a:off x="3651125" y="2860800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80" name="Google Shape;480;p32"/>
          <p:cNvSpPr txBox="1"/>
          <p:nvPr/>
        </p:nvSpPr>
        <p:spPr>
          <a:xfrm>
            <a:off x="1462175" y="2930175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1a: Fixed-Width Nodes</a:t>
            </a:r>
            <a:endParaRPr/>
          </a:p>
        </p:txBody>
      </p:sp>
      <p:sp>
        <p:nvSpPr>
          <p:cNvPr id="481" name="Google Shape;481;p32"/>
          <p:cNvSpPr txBox="1"/>
          <p:nvPr/>
        </p:nvSpPr>
        <p:spPr>
          <a:xfrm>
            <a:off x="6293665" y="3175905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Variable-Width Nodes</a:t>
            </a:r>
            <a:endParaRPr/>
          </a:p>
        </p:txBody>
      </p:sp>
      <p:sp>
        <p:nvSpPr>
          <p:cNvPr id="482" name="Google Shape;482;p32"/>
          <p:cNvSpPr txBox="1"/>
          <p:nvPr/>
        </p:nvSpPr>
        <p:spPr>
          <a:xfrm>
            <a:off x="4043375" y="4749600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Sibling Tree</a:t>
            </a:r>
            <a:endParaRPr/>
          </a:p>
        </p:txBody>
      </p:sp>
      <p:sp>
        <p:nvSpPr>
          <p:cNvPr id="483" name="Google Shape;483;p32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4" name="Google Shape;484;p32"/>
          <p:cNvCxnSpPr>
            <a:stCxn id="485" idx="0"/>
            <a:endCxn id="483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5" name="Google Shape;485;p32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2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8" name="Google Shape;488;p32"/>
          <p:cNvCxnSpPr>
            <a:stCxn id="483" idx="3"/>
            <a:endCxn id="486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32"/>
          <p:cNvCxnSpPr>
            <a:stCxn id="483" idx="4"/>
            <a:endCxn id="487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495" name="Google Shape;495;p3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2: Store keys in an array. Store parentIDs in an array.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Similar to what we did with disjointSets.</a:t>
            </a:r>
            <a:endParaRPr/>
          </a:p>
        </p:txBody>
      </p:sp>
      <p:sp>
        <p:nvSpPr>
          <p:cNvPr id="496" name="Google Shape;496;p33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497" name="Google Shape;497;p33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498" name="Google Shape;498;p33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499" name="Google Shape;499;p33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500" name="Google Shape;500;p33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501" name="Google Shape;501;p33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503" name="Google Shape;503;p33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504" name="Google Shape;504;p33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505" name="Google Shape;505;p33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506" name="Google Shape;506;p33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507" name="Google Shape;507;p33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509" name="Google Shape;509;p33"/>
              <p:cNvCxnSpPr>
                <a:stCxn id="503" idx="0"/>
                <a:endCxn id="502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33"/>
              <p:cNvCxnSpPr>
                <a:stCxn id="504" idx="0"/>
                <a:endCxn id="502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33"/>
              <p:cNvCxnSpPr>
                <a:stCxn id="505" idx="0"/>
                <a:endCxn id="503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33"/>
              <p:cNvCxnSpPr>
                <a:stCxn id="503" idx="2"/>
                <a:endCxn id="506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33"/>
              <p:cNvCxnSpPr>
                <a:stCxn id="504" idx="2"/>
                <a:endCxn id="507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33"/>
              <p:cNvCxnSpPr>
                <a:stCxn id="504" idx="2"/>
                <a:endCxn id="508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5" name="Google Shape;515;p33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516" name="Google Shape;516;p33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517" name="Google Shape;517;p33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519" name="Google Shape;519;p33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520" name="Google Shape;520;p33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521" name="Google Shape;521;p33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522" name="Google Shape;522;p33"/>
              <p:cNvCxnSpPr>
                <a:stCxn id="517" idx="0"/>
                <a:endCxn id="516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33"/>
              <p:cNvCxnSpPr>
                <a:stCxn id="518" idx="0"/>
                <a:endCxn id="516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4" name="Google Shape;524;p33"/>
              <p:cNvCxnSpPr>
                <a:stCxn id="519" idx="0"/>
                <a:endCxn id="517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5" name="Google Shape;525;p33"/>
              <p:cNvCxnSpPr>
                <a:stCxn id="517" idx="2"/>
                <a:endCxn id="520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33"/>
              <p:cNvCxnSpPr>
                <a:stCxn id="518" idx="2"/>
                <a:endCxn id="521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27" name="Google Shape;527;p33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528" name="Google Shape;528;p33"/>
            <p:cNvCxnSpPr>
              <a:stCxn id="527" idx="2"/>
              <a:endCxn id="502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33"/>
            <p:cNvCxnSpPr>
              <a:stCxn id="527" idx="2"/>
              <a:endCxn id="516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0" name="Google Shape;530;p33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31" name="Google Shape;531;p33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32" name="Google Shape;532;p33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33" name="Google Shape;533;p33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34" name="Google Shape;534;p33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35" name="Google Shape;535;p33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36" name="Google Shape;536;p33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37" name="Google Shape;537;p33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38" name="Google Shape;538;p33"/>
          <p:cNvSpPr txBox="1"/>
          <p:nvPr/>
        </p:nvSpPr>
        <p:spPr>
          <a:xfrm>
            <a:off x="64825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9" name="Google Shape;539;p33"/>
          <p:cNvSpPr txBox="1"/>
          <p:nvPr/>
        </p:nvSpPr>
        <p:spPr>
          <a:xfrm>
            <a:off x="6133825" y="2222250"/>
            <a:ext cx="1716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33"/>
          <p:cNvSpPr/>
          <p:nvPr/>
        </p:nvSpPr>
        <p:spPr>
          <a:xfrm>
            <a:off x="7850135" y="2348552"/>
            <a:ext cx="308700" cy="2901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33"/>
          <p:cNvSpPr/>
          <p:nvPr/>
        </p:nvSpPr>
        <p:spPr>
          <a:xfrm>
            <a:off x="8158732" y="2348552"/>
            <a:ext cx="308700" cy="2901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2" name="Google Shape;542;p33"/>
          <p:cNvSpPr/>
          <p:nvPr/>
        </p:nvSpPr>
        <p:spPr>
          <a:xfrm>
            <a:off x="8467328" y="2348552"/>
            <a:ext cx="308700" cy="2901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3" name="Google Shape;543;p33"/>
          <p:cNvSpPr/>
          <p:nvPr/>
        </p:nvSpPr>
        <p:spPr>
          <a:xfrm>
            <a:off x="8775925" y="2348552"/>
            <a:ext cx="308700" cy="2901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33"/>
          <p:cNvSpPr/>
          <p:nvPr/>
        </p:nvSpPr>
        <p:spPr>
          <a:xfrm>
            <a:off x="43422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545" name="Google Shape;545;p33"/>
          <p:cNvSpPr/>
          <p:nvPr/>
        </p:nvSpPr>
        <p:spPr>
          <a:xfrm>
            <a:off x="46508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546" name="Google Shape;546;p33"/>
          <p:cNvSpPr/>
          <p:nvPr/>
        </p:nvSpPr>
        <p:spPr>
          <a:xfrm>
            <a:off x="49594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547" name="Google Shape;547;p33"/>
          <p:cNvSpPr/>
          <p:nvPr/>
        </p:nvSpPr>
        <p:spPr>
          <a:xfrm>
            <a:off x="52680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55766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549" name="Google Shape;549;p33"/>
          <p:cNvSpPr/>
          <p:nvPr/>
        </p:nvSpPr>
        <p:spPr>
          <a:xfrm>
            <a:off x="58852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550" name="Google Shape;550;p33"/>
          <p:cNvSpPr/>
          <p:nvPr/>
        </p:nvSpPr>
        <p:spPr>
          <a:xfrm>
            <a:off x="61938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551" name="Google Shape;551;p33"/>
          <p:cNvSpPr/>
          <p:nvPr/>
        </p:nvSpPr>
        <p:spPr>
          <a:xfrm>
            <a:off x="65024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52" name="Google Shape;552;p33"/>
          <p:cNvSpPr/>
          <p:nvPr/>
        </p:nvSpPr>
        <p:spPr>
          <a:xfrm>
            <a:off x="68110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71196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554" name="Google Shape;554;p33"/>
          <p:cNvSpPr/>
          <p:nvPr/>
        </p:nvSpPr>
        <p:spPr>
          <a:xfrm>
            <a:off x="74282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555" name="Google Shape;555;p33"/>
          <p:cNvSpPr/>
          <p:nvPr/>
        </p:nvSpPr>
        <p:spPr>
          <a:xfrm>
            <a:off x="77368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556" name="Google Shape;556;p33"/>
          <p:cNvSpPr/>
          <p:nvPr/>
        </p:nvSpPr>
        <p:spPr>
          <a:xfrm>
            <a:off x="80454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557" name="Google Shape;557;p33"/>
          <p:cNvSpPr/>
          <p:nvPr/>
        </p:nvSpPr>
        <p:spPr>
          <a:xfrm>
            <a:off x="83540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58" name="Google Shape;558;p33"/>
          <p:cNvSpPr txBox="1"/>
          <p:nvPr/>
        </p:nvSpPr>
        <p:spPr>
          <a:xfrm>
            <a:off x="42851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9" name="Google Shape;559;p33"/>
          <p:cNvSpPr txBox="1"/>
          <p:nvPr/>
        </p:nvSpPr>
        <p:spPr>
          <a:xfrm>
            <a:off x="4243953" y="3974850"/>
            <a:ext cx="1716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33"/>
          <p:cNvSpPr txBox="1"/>
          <p:nvPr/>
        </p:nvSpPr>
        <p:spPr>
          <a:xfrm>
            <a:off x="7883475" y="25790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1" name="Google Shape;561;p33"/>
          <p:cNvSpPr txBox="1"/>
          <p:nvPr/>
        </p:nvSpPr>
        <p:spPr>
          <a:xfrm>
            <a:off x="43910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2" name="Google Shape;562;p33"/>
          <p:cNvSpPr txBox="1"/>
          <p:nvPr/>
        </p:nvSpPr>
        <p:spPr>
          <a:xfrm>
            <a:off x="5921870" y="36281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563" name="Google Shape;563;p33"/>
          <p:cNvSpPr/>
          <p:nvPr/>
        </p:nvSpPr>
        <p:spPr>
          <a:xfrm>
            <a:off x="4342223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4" name="Google Shape;564;p33"/>
          <p:cNvSpPr/>
          <p:nvPr/>
        </p:nvSpPr>
        <p:spPr>
          <a:xfrm>
            <a:off x="4650820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33"/>
          <p:cNvSpPr/>
          <p:nvPr/>
        </p:nvSpPr>
        <p:spPr>
          <a:xfrm>
            <a:off x="4959416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6" name="Google Shape;566;p33"/>
          <p:cNvSpPr/>
          <p:nvPr/>
        </p:nvSpPr>
        <p:spPr>
          <a:xfrm>
            <a:off x="5268013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33"/>
          <p:cNvSpPr/>
          <p:nvPr/>
        </p:nvSpPr>
        <p:spPr>
          <a:xfrm>
            <a:off x="5576623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33"/>
          <p:cNvSpPr/>
          <p:nvPr/>
        </p:nvSpPr>
        <p:spPr>
          <a:xfrm>
            <a:off x="5885220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9" name="Google Shape;569;p33"/>
          <p:cNvSpPr/>
          <p:nvPr/>
        </p:nvSpPr>
        <p:spPr>
          <a:xfrm>
            <a:off x="6193816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0" name="Google Shape;570;p33"/>
          <p:cNvSpPr/>
          <p:nvPr/>
        </p:nvSpPr>
        <p:spPr>
          <a:xfrm>
            <a:off x="6502413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Google Shape;571;p33"/>
          <p:cNvSpPr/>
          <p:nvPr/>
        </p:nvSpPr>
        <p:spPr>
          <a:xfrm>
            <a:off x="6811023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2" name="Google Shape;572;p33"/>
          <p:cNvSpPr/>
          <p:nvPr/>
        </p:nvSpPr>
        <p:spPr>
          <a:xfrm>
            <a:off x="7119620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3" name="Google Shape;573;p33"/>
          <p:cNvSpPr/>
          <p:nvPr/>
        </p:nvSpPr>
        <p:spPr>
          <a:xfrm>
            <a:off x="7428216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33"/>
          <p:cNvSpPr/>
          <p:nvPr/>
        </p:nvSpPr>
        <p:spPr>
          <a:xfrm>
            <a:off x="7736813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33"/>
          <p:cNvSpPr/>
          <p:nvPr/>
        </p:nvSpPr>
        <p:spPr>
          <a:xfrm>
            <a:off x="8045423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Google Shape;576;p33"/>
          <p:cNvSpPr/>
          <p:nvPr/>
        </p:nvSpPr>
        <p:spPr>
          <a:xfrm>
            <a:off x="8354020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7" name="Google Shape;577;p33"/>
          <p:cNvSpPr txBox="1"/>
          <p:nvPr/>
        </p:nvSpPr>
        <p:spPr>
          <a:xfrm>
            <a:off x="4391067" y="46339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8" name="Google Shape;578;p33"/>
          <p:cNvSpPr txBox="1"/>
          <p:nvPr/>
        </p:nvSpPr>
        <p:spPr>
          <a:xfrm>
            <a:off x="5921870" y="46187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579" name="Google Shape;579;p33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580" name="Google Shape;580;p33"/>
          <p:cNvSpPr txBox="1"/>
          <p:nvPr/>
        </p:nvSpPr>
        <p:spPr>
          <a:xfrm>
            <a:off x="1297542" y="4695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581" name="Google Shape;581;p33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82" name="Google Shape;582;p33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583" name="Google Shape;583;p33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584" name="Google Shape;584;p33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585" name="Google Shape;585;p33"/>
          <p:cNvSpPr txBox="1"/>
          <p:nvPr/>
        </p:nvSpPr>
        <p:spPr>
          <a:xfrm>
            <a:off x="1151850" y="1577975"/>
            <a:ext cx="3639900" cy="1348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Tree2&lt;Key&gt;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Key[] keys;</a:t>
            </a:r>
            <a:endParaRPr sz="19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parents;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586" name="Google Shape;586;p33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7" name="Google Shape;587;p33"/>
          <p:cNvCxnSpPr>
            <a:stCxn id="588" idx="0"/>
            <a:endCxn id="586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8" name="Google Shape;588;p33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3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3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1" name="Google Shape;591;p33"/>
          <p:cNvCxnSpPr>
            <a:stCxn id="586" idx="3"/>
            <a:endCxn id="589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Google Shape;592;p33"/>
          <p:cNvCxnSpPr>
            <a:stCxn id="586" idx="4"/>
            <a:endCxn id="590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Priority Queue Interface</a:t>
            </a:r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1"/>
          </p:nvPr>
        </p:nvSpPr>
        <p:spPr>
          <a:xfrm>
            <a:off x="243000" y="4407600"/>
            <a:ext cx="87738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Useful if you want to keep track of the “smallest”, “largest”, “best” etc. seen so far.</a:t>
            </a:r>
            <a:endParaRPr/>
          </a:p>
        </p:txBody>
      </p:sp>
      <p:sp>
        <p:nvSpPr>
          <p:cNvPr id="58" name="Google Shape;58;p16"/>
          <p:cNvSpPr txBox="1"/>
          <p:nvPr/>
        </p:nvSpPr>
        <p:spPr>
          <a:xfrm>
            <a:off x="672900" y="768600"/>
            <a:ext cx="8039700" cy="3639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(Min) Priority Queue: Allowing tracking and removal of the</a:t>
            </a:r>
            <a:endParaRPr sz="18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* smallest item in a priority queue. */</a:t>
            </a:r>
            <a:endParaRPr sz="18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MinPQ&lt;Item&gt;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Adds the item to the priority queue. */</a:t>
            </a:r>
            <a:endParaRPr sz="18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add(Item x);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the smallest item in the priority queue. */</a:t>
            </a:r>
            <a:endParaRPr sz="18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getSmallest();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Removes the smallest item from the priority queue. */</a:t>
            </a:r>
            <a:endParaRPr sz="18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removeSmallest();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the size of the priority queue. */</a:t>
            </a:r>
            <a:endParaRPr sz="18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598" name="Google Shape;598;p3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3: Store keys in an array. Don’t store structure anywhere.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 interpret array: Simply assume tree is complete.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Obviously only works for “complete” trees.</a:t>
            </a:r>
            <a:endParaRPr/>
          </a:p>
        </p:txBody>
      </p:sp>
      <p:sp>
        <p:nvSpPr>
          <p:cNvPr id="599" name="Google Shape;599;p34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600" name="Google Shape;600;p34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01" name="Google Shape;601;p34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602" name="Google Shape;602;p34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603" name="Google Shape;603;p34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604" name="Google Shape;604;p34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605" name="Google Shape;605;p34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606" name="Google Shape;606;p34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607" name="Google Shape;607;p34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608" name="Google Shape;608;p34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609" name="Google Shape;609;p34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610" name="Google Shape;610;p34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611" name="Google Shape;611;p34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612" name="Google Shape;612;p34"/>
              <p:cNvCxnSpPr>
                <a:stCxn id="606" idx="0"/>
                <a:endCxn id="605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34"/>
              <p:cNvCxnSpPr>
                <a:stCxn id="607" idx="0"/>
                <a:endCxn id="605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4" name="Google Shape;614;p34"/>
              <p:cNvCxnSpPr>
                <a:stCxn id="608" idx="0"/>
                <a:endCxn id="606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34"/>
              <p:cNvCxnSpPr>
                <a:stCxn id="606" idx="2"/>
                <a:endCxn id="609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34"/>
              <p:cNvCxnSpPr>
                <a:stCxn id="607" idx="2"/>
                <a:endCxn id="610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7" name="Google Shape;617;p34"/>
              <p:cNvCxnSpPr>
                <a:stCxn id="607" idx="2"/>
                <a:endCxn id="611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18" name="Google Shape;618;p34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619" name="Google Shape;619;p34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620" name="Google Shape;620;p34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621" name="Google Shape;621;p34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622" name="Google Shape;622;p34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623" name="Google Shape;623;p34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624" name="Google Shape;624;p34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625" name="Google Shape;625;p34"/>
              <p:cNvCxnSpPr>
                <a:stCxn id="620" idx="0"/>
                <a:endCxn id="619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34"/>
              <p:cNvCxnSpPr>
                <a:stCxn id="621" idx="0"/>
                <a:endCxn id="619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34"/>
              <p:cNvCxnSpPr>
                <a:stCxn id="622" idx="0"/>
                <a:endCxn id="620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34"/>
              <p:cNvCxnSpPr>
                <a:stCxn id="620" idx="2"/>
                <a:endCxn id="623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34"/>
              <p:cNvCxnSpPr>
                <a:stCxn id="621" idx="2"/>
                <a:endCxn id="624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0" name="Google Shape;630;p34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631" name="Google Shape;631;p34"/>
            <p:cNvCxnSpPr>
              <a:stCxn id="630" idx="2"/>
              <a:endCxn id="605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34"/>
            <p:cNvCxnSpPr>
              <a:stCxn id="630" idx="2"/>
              <a:endCxn id="619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3" name="Google Shape;633;p34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34" name="Google Shape;634;p34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35" name="Google Shape;635;p34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36" name="Google Shape;636;p34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37" name="Google Shape;637;p34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38" name="Google Shape;638;p34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39" name="Google Shape;639;p34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40" name="Google Shape;640;p34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641" name="Google Shape;641;p34"/>
          <p:cNvSpPr txBox="1"/>
          <p:nvPr/>
        </p:nvSpPr>
        <p:spPr>
          <a:xfrm>
            <a:off x="64825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2" name="Google Shape;642;p34"/>
          <p:cNvSpPr/>
          <p:nvPr/>
        </p:nvSpPr>
        <p:spPr>
          <a:xfrm>
            <a:off x="43422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643" name="Google Shape;643;p34"/>
          <p:cNvSpPr/>
          <p:nvPr/>
        </p:nvSpPr>
        <p:spPr>
          <a:xfrm>
            <a:off x="46508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644" name="Google Shape;644;p34"/>
          <p:cNvSpPr/>
          <p:nvPr/>
        </p:nvSpPr>
        <p:spPr>
          <a:xfrm>
            <a:off x="49594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645" name="Google Shape;645;p34"/>
          <p:cNvSpPr/>
          <p:nvPr/>
        </p:nvSpPr>
        <p:spPr>
          <a:xfrm>
            <a:off x="52680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46" name="Google Shape;646;p34"/>
          <p:cNvSpPr/>
          <p:nvPr/>
        </p:nvSpPr>
        <p:spPr>
          <a:xfrm>
            <a:off x="55766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647" name="Google Shape;647;p34"/>
          <p:cNvSpPr/>
          <p:nvPr/>
        </p:nvSpPr>
        <p:spPr>
          <a:xfrm>
            <a:off x="58852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648" name="Google Shape;648;p34"/>
          <p:cNvSpPr/>
          <p:nvPr/>
        </p:nvSpPr>
        <p:spPr>
          <a:xfrm>
            <a:off x="61938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649" name="Google Shape;649;p34"/>
          <p:cNvSpPr/>
          <p:nvPr/>
        </p:nvSpPr>
        <p:spPr>
          <a:xfrm>
            <a:off x="65024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50" name="Google Shape;650;p34"/>
          <p:cNvSpPr/>
          <p:nvPr/>
        </p:nvSpPr>
        <p:spPr>
          <a:xfrm>
            <a:off x="68110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51" name="Google Shape;651;p34"/>
          <p:cNvSpPr/>
          <p:nvPr/>
        </p:nvSpPr>
        <p:spPr>
          <a:xfrm>
            <a:off x="71196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652" name="Google Shape;652;p34"/>
          <p:cNvSpPr/>
          <p:nvPr/>
        </p:nvSpPr>
        <p:spPr>
          <a:xfrm>
            <a:off x="74282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77368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654" name="Google Shape;654;p34"/>
          <p:cNvSpPr/>
          <p:nvPr/>
        </p:nvSpPr>
        <p:spPr>
          <a:xfrm>
            <a:off x="80454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655" name="Google Shape;655;p34"/>
          <p:cNvSpPr/>
          <p:nvPr/>
        </p:nvSpPr>
        <p:spPr>
          <a:xfrm>
            <a:off x="83540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56" name="Google Shape;656;p34"/>
          <p:cNvSpPr txBox="1"/>
          <p:nvPr/>
        </p:nvSpPr>
        <p:spPr>
          <a:xfrm>
            <a:off x="42851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34"/>
          <p:cNvSpPr txBox="1"/>
          <p:nvPr/>
        </p:nvSpPr>
        <p:spPr>
          <a:xfrm>
            <a:off x="43910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8" name="Google Shape;658;p34"/>
          <p:cNvSpPr txBox="1"/>
          <p:nvPr/>
        </p:nvSpPr>
        <p:spPr>
          <a:xfrm>
            <a:off x="5921870" y="36281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659" name="Google Shape;659;p34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660" name="Google Shape;660;p34"/>
          <p:cNvSpPr txBox="1"/>
          <p:nvPr/>
        </p:nvSpPr>
        <p:spPr>
          <a:xfrm>
            <a:off x="1297542" y="4695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661" name="Google Shape;661;p34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662" name="Google Shape;662;p34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663" name="Google Shape;663;p34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664" name="Google Shape;664;p34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665" name="Google Shape;665;p34"/>
          <p:cNvSpPr txBox="1"/>
          <p:nvPr/>
        </p:nvSpPr>
        <p:spPr>
          <a:xfrm>
            <a:off x="7883475" y="21218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6" name="Google Shape;666;p34"/>
          <p:cNvSpPr txBox="1"/>
          <p:nvPr/>
        </p:nvSpPr>
        <p:spPr>
          <a:xfrm>
            <a:off x="1151850" y="1882775"/>
            <a:ext cx="3639900" cy="1058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Tree3&lt;Key&gt;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Key[] keys;</a:t>
            </a:r>
            <a:endParaRPr sz="19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667" name="Google Shape;667;p34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8" name="Google Shape;668;p34"/>
          <p:cNvCxnSpPr>
            <a:stCxn id="669" idx="0"/>
            <a:endCxn id="667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9" name="Google Shape;669;p34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34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4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2" name="Google Shape;672;p34"/>
          <p:cNvCxnSpPr>
            <a:stCxn id="667" idx="3"/>
            <a:endCxn id="670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3" name="Google Shape;673;p34"/>
          <p:cNvCxnSpPr>
            <a:stCxn id="667" idx="4"/>
            <a:endCxn id="671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 Look at Approach 3</a:t>
            </a:r>
            <a:endParaRPr/>
          </a:p>
        </p:txBody>
      </p:sp>
      <p:sp>
        <p:nvSpPr>
          <p:cNvPr id="679" name="Google Shape;679;p3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Challenge: Write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parent(k)</a:t>
            </a:r>
            <a:r>
              <a:rPr lang="en"/>
              <a:t> method for approach 3.</a:t>
            </a:r>
            <a:endParaRPr/>
          </a:p>
        </p:txBody>
      </p:sp>
      <p:sp>
        <p:nvSpPr>
          <p:cNvPr id="680" name="Google Shape;680;p35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681" name="Google Shape;681;p35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82" name="Google Shape;682;p35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683" name="Google Shape;683;p35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684" name="Google Shape;684;p35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685" name="Google Shape;685;p35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686" name="Google Shape;686;p3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688" name="Google Shape;688;p3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689" name="Google Shape;689;p3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691" name="Google Shape;691;p3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692" name="Google Shape;692;p35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693" name="Google Shape;693;p35"/>
              <p:cNvCxnSpPr>
                <a:stCxn id="687" idx="0"/>
                <a:endCxn id="686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35"/>
              <p:cNvCxnSpPr>
                <a:stCxn id="688" idx="0"/>
                <a:endCxn id="686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35"/>
              <p:cNvCxnSpPr>
                <a:stCxn id="689" idx="0"/>
                <a:endCxn id="687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35"/>
              <p:cNvCxnSpPr>
                <a:stCxn id="687" idx="2"/>
                <a:endCxn id="690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35"/>
              <p:cNvCxnSpPr>
                <a:stCxn id="688" idx="2"/>
                <a:endCxn id="691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35"/>
              <p:cNvCxnSpPr>
                <a:stCxn id="688" idx="2"/>
                <a:endCxn id="692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99" name="Google Shape;699;p35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700" name="Google Shape;700;p3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701" name="Google Shape;701;p3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702" name="Google Shape;702;p3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703" name="Google Shape;703;p3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704" name="Google Shape;704;p3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705" name="Google Shape;705;p3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706" name="Google Shape;706;p35"/>
              <p:cNvCxnSpPr>
                <a:stCxn id="701" idx="0"/>
                <a:endCxn id="700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35"/>
              <p:cNvCxnSpPr>
                <a:stCxn id="702" idx="0"/>
                <a:endCxn id="700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35"/>
              <p:cNvCxnSpPr>
                <a:stCxn id="703" idx="0"/>
                <a:endCxn id="701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35"/>
              <p:cNvCxnSpPr>
                <a:stCxn id="701" idx="2"/>
                <a:endCxn id="704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35"/>
              <p:cNvCxnSpPr>
                <a:stCxn id="702" idx="2"/>
                <a:endCxn id="705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1" name="Google Shape;711;p35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712" name="Google Shape;712;p35"/>
            <p:cNvCxnSpPr>
              <a:stCxn id="711" idx="2"/>
              <a:endCxn id="686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35"/>
            <p:cNvCxnSpPr>
              <a:stCxn id="711" idx="2"/>
              <a:endCxn id="700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4" name="Google Shape;714;p35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15" name="Google Shape;715;p35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16" name="Google Shape;716;p35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17" name="Google Shape;717;p35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18" name="Google Shape;718;p35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19" name="Google Shape;719;p35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20" name="Google Shape;720;p35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21" name="Google Shape;721;p35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722" name="Google Shape;722;p35"/>
          <p:cNvSpPr txBox="1"/>
          <p:nvPr/>
        </p:nvSpPr>
        <p:spPr>
          <a:xfrm>
            <a:off x="64825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4" name="Google Shape;724;p35"/>
          <p:cNvCxnSpPr>
            <a:stCxn id="725" idx="0"/>
            <a:endCxn id="723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5" name="Google Shape;725;p35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35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35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8" name="Google Shape;728;p35"/>
          <p:cNvCxnSpPr>
            <a:stCxn id="723" idx="3"/>
            <a:endCxn id="726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9" name="Google Shape;729;p35"/>
          <p:cNvCxnSpPr>
            <a:stCxn id="723" idx="4"/>
            <a:endCxn id="727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0" name="Google Shape;730;p35"/>
          <p:cNvSpPr/>
          <p:nvPr/>
        </p:nvSpPr>
        <p:spPr>
          <a:xfrm>
            <a:off x="43422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731" name="Google Shape;731;p35"/>
          <p:cNvSpPr/>
          <p:nvPr/>
        </p:nvSpPr>
        <p:spPr>
          <a:xfrm>
            <a:off x="46508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732" name="Google Shape;732;p35"/>
          <p:cNvSpPr/>
          <p:nvPr/>
        </p:nvSpPr>
        <p:spPr>
          <a:xfrm>
            <a:off x="49594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733" name="Google Shape;733;p35"/>
          <p:cNvSpPr/>
          <p:nvPr/>
        </p:nvSpPr>
        <p:spPr>
          <a:xfrm>
            <a:off x="52680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734" name="Google Shape;734;p35"/>
          <p:cNvSpPr/>
          <p:nvPr/>
        </p:nvSpPr>
        <p:spPr>
          <a:xfrm>
            <a:off x="55766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735" name="Google Shape;735;p35"/>
          <p:cNvSpPr/>
          <p:nvPr/>
        </p:nvSpPr>
        <p:spPr>
          <a:xfrm>
            <a:off x="58852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736" name="Google Shape;736;p35"/>
          <p:cNvSpPr/>
          <p:nvPr/>
        </p:nvSpPr>
        <p:spPr>
          <a:xfrm>
            <a:off x="61938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737" name="Google Shape;737;p35"/>
          <p:cNvSpPr/>
          <p:nvPr/>
        </p:nvSpPr>
        <p:spPr>
          <a:xfrm>
            <a:off x="65024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38" name="Google Shape;738;p35"/>
          <p:cNvSpPr/>
          <p:nvPr/>
        </p:nvSpPr>
        <p:spPr>
          <a:xfrm>
            <a:off x="68110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39" name="Google Shape;739;p35"/>
          <p:cNvSpPr/>
          <p:nvPr/>
        </p:nvSpPr>
        <p:spPr>
          <a:xfrm>
            <a:off x="71196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740" name="Google Shape;740;p35"/>
          <p:cNvSpPr/>
          <p:nvPr/>
        </p:nvSpPr>
        <p:spPr>
          <a:xfrm>
            <a:off x="74282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741" name="Google Shape;741;p35"/>
          <p:cNvSpPr/>
          <p:nvPr/>
        </p:nvSpPr>
        <p:spPr>
          <a:xfrm>
            <a:off x="77368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742" name="Google Shape;742;p35"/>
          <p:cNvSpPr/>
          <p:nvPr/>
        </p:nvSpPr>
        <p:spPr>
          <a:xfrm>
            <a:off x="80454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743" name="Google Shape;743;p35"/>
          <p:cNvSpPr/>
          <p:nvPr/>
        </p:nvSpPr>
        <p:spPr>
          <a:xfrm>
            <a:off x="83540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744" name="Google Shape;744;p35"/>
          <p:cNvSpPr txBox="1"/>
          <p:nvPr/>
        </p:nvSpPr>
        <p:spPr>
          <a:xfrm>
            <a:off x="42851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35"/>
          <p:cNvSpPr txBox="1"/>
          <p:nvPr/>
        </p:nvSpPr>
        <p:spPr>
          <a:xfrm>
            <a:off x="43910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6" name="Google Shape;746;p35"/>
          <p:cNvSpPr txBox="1"/>
          <p:nvPr/>
        </p:nvSpPr>
        <p:spPr>
          <a:xfrm>
            <a:off x="5921870" y="36281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747" name="Google Shape;747;p35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748" name="Google Shape;748;p35"/>
          <p:cNvSpPr txBox="1"/>
          <p:nvPr/>
        </p:nvSpPr>
        <p:spPr>
          <a:xfrm>
            <a:off x="1297542" y="4695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749" name="Google Shape;749;p35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750" name="Google Shape;750;p35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751" name="Google Shape;751;p35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752" name="Google Shape;752;p35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753" name="Google Shape;753;p35"/>
          <p:cNvSpPr txBox="1"/>
          <p:nvPr/>
        </p:nvSpPr>
        <p:spPr>
          <a:xfrm>
            <a:off x="7883475" y="21218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4" name="Google Shape;754;p35"/>
          <p:cNvSpPr txBox="1"/>
          <p:nvPr/>
        </p:nvSpPr>
        <p:spPr>
          <a:xfrm>
            <a:off x="4793400" y="4016050"/>
            <a:ext cx="3639900" cy="1058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Tree3&lt;Key&gt;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Key[] keys;</a:t>
            </a:r>
            <a:endParaRPr sz="19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755" name="Google Shape;755;p35"/>
          <p:cNvSpPr txBox="1"/>
          <p:nvPr/>
        </p:nvSpPr>
        <p:spPr>
          <a:xfrm>
            <a:off x="284050" y="1116681"/>
            <a:ext cx="5936400" cy="1953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swim(int 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if (keys[parent(k)] ≻ keys[k])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swap(k, parent(k));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swim(parent(k));            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Deep Look at Approach 3</a:t>
            </a:r>
            <a:endParaRPr/>
          </a:p>
        </p:txBody>
      </p:sp>
      <p:sp>
        <p:nvSpPr>
          <p:cNvPr id="761" name="Google Shape;761;p3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Write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parent(k)</a:t>
            </a:r>
            <a:r>
              <a:rPr lang="en"/>
              <a:t> method for approach 3.</a:t>
            </a: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766" name="Google Shape;766;p36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767" name="Google Shape;767;p36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775" name="Google Shape;775;p36"/>
              <p:cNvCxnSpPr>
                <a:stCxn id="769" idx="0"/>
                <a:endCxn id="768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36"/>
              <p:cNvCxnSpPr>
                <a:stCxn id="770" idx="0"/>
                <a:endCxn id="768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36"/>
              <p:cNvCxnSpPr>
                <a:stCxn id="771" idx="0"/>
                <a:endCxn id="769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36"/>
              <p:cNvCxnSpPr>
                <a:stCxn id="769" idx="2"/>
                <a:endCxn id="772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36"/>
              <p:cNvCxnSpPr>
                <a:stCxn id="770" idx="2"/>
                <a:endCxn id="773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36"/>
              <p:cNvCxnSpPr>
                <a:stCxn id="770" idx="2"/>
                <a:endCxn id="774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81" name="Google Shape;781;p36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782" name="Google Shape;782;p3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788" name="Google Shape;788;p36"/>
              <p:cNvCxnSpPr>
                <a:stCxn id="783" idx="0"/>
                <a:endCxn id="782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36"/>
              <p:cNvCxnSpPr>
                <a:stCxn id="784" idx="0"/>
                <a:endCxn id="782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36"/>
              <p:cNvCxnSpPr>
                <a:stCxn id="785" idx="0"/>
                <a:endCxn id="783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36"/>
              <p:cNvCxnSpPr>
                <a:stCxn id="783" idx="2"/>
                <a:endCxn id="786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36"/>
              <p:cNvCxnSpPr>
                <a:stCxn id="784" idx="2"/>
                <a:endCxn id="787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93" name="Google Shape;793;p36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794" name="Google Shape;794;p36"/>
            <p:cNvCxnSpPr>
              <a:stCxn id="793" idx="2"/>
              <a:endCxn id="768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6"/>
            <p:cNvCxnSpPr>
              <a:stCxn id="793" idx="2"/>
              <a:endCxn id="782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96" name="Google Shape;796;p36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97" name="Google Shape;797;p36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98" name="Google Shape;798;p36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99" name="Google Shape;799;p36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00" name="Google Shape;800;p36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01" name="Google Shape;801;p36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02" name="Google Shape;802;p36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03" name="Google Shape;803;p36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04" name="Google Shape;804;p36"/>
          <p:cNvSpPr txBox="1"/>
          <p:nvPr/>
        </p:nvSpPr>
        <p:spPr>
          <a:xfrm>
            <a:off x="64825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5" name="Google Shape;805;p36"/>
          <p:cNvSpPr/>
          <p:nvPr/>
        </p:nvSpPr>
        <p:spPr>
          <a:xfrm>
            <a:off x="43422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6508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9594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52680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55766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58852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61938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65024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68110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71196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74282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77368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80454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83540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19" name="Google Shape;819;p36"/>
          <p:cNvSpPr txBox="1"/>
          <p:nvPr/>
        </p:nvSpPr>
        <p:spPr>
          <a:xfrm>
            <a:off x="42851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0" name="Google Shape;820;p36"/>
          <p:cNvSpPr txBox="1"/>
          <p:nvPr/>
        </p:nvSpPr>
        <p:spPr>
          <a:xfrm>
            <a:off x="43910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1" name="Google Shape;821;p36"/>
          <p:cNvSpPr txBox="1"/>
          <p:nvPr/>
        </p:nvSpPr>
        <p:spPr>
          <a:xfrm>
            <a:off x="5921870" y="36281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822" name="Google Shape;822;p36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823" name="Google Shape;823;p36"/>
          <p:cNvSpPr txBox="1"/>
          <p:nvPr/>
        </p:nvSpPr>
        <p:spPr>
          <a:xfrm>
            <a:off x="1297542" y="4695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824" name="Google Shape;824;p36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825" name="Google Shape;825;p36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826" name="Google Shape;826;p36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827" name="Google Shape;827;p36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828" name="Google Shape;828;p36"/>
          <p:cNvSpPr txBox="1"/>
          <p:nvPr/>
        </p:nvSpPr>
        <p:spPr>
          <a:xfrm>
            <a:off x="7883475" y="21218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9" name="Google Shape;829;p36"/>
          <p:cNvSpPr txBox="1"/>
          <p:nvPr/>
        </p:nvSpPr>
        <p:spPr>
          <a:xfrm>
            <a:off x="4793400" y="4016050"/>
            <a:ext cx="3639900" cy="1058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Tree3&lt;Key&gt;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Key[] keys;</a:t>
            </a:r>
            <a:endParaRPr sz="19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830" name="Google Shape;830;p36"/>
          <p:cNvSpPr txBox="1"/>
          <p:nvPr/>
        </p:nvSpPr>
        <p:spPr>
          <a:xfrm>
            <a:off x="284050" y="1116681"/>
            <a:ext cx="5936400" cy="1953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swim(int 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if (keys[parent(k)] ≻ keys[k])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swap(k, parent(k));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swim(parent(k));            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831" name="Google Shape;831;p36"/>
          <p:cNvSpPr txBox="1"/>
          <p:nvPr/>
        </p:nvSpPr>
        <p:spPr>
          <a:xfrm>
            <a:off x="2841200" y="2472713"/>
            <a:ext cx="3792600" cy="1083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parent(int 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return (k - 1) / 2;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832" name="Google Shape;832;p36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3" name="Google Shape;833;p36"/>
          <p:cNvCxnSpPr>
            <a:stCxn id="834" idx="0"/>
            <a:endCxn id="832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4" name="Google Shape;834;p36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36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36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7" name="Google Shape;837;p36"/>
          <p:cNvCxnSpPr>
            <a:stCxn id="832" idx="3"/>
            <a:endCxn id="835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8" name="Google Shape;838;p36"/>
          <p:cNvCxnSpPr>
            <a:stCxn id="832" idx="4"/>
            <a:endCxn id="836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Representations (Summary)</a:t>
            </a:r>
            <a:endParaRPr/>
          </a:p>
        </p:txBody>
      </p:sp>
      <p:grpSp>
        <p:nvGrpSpPr>
          <p:cNvPr id="844" name="Google Shape;844;p37"/>
          <p:cNvGrpSpPr/>
          <p:nvPr/>
        </p:nvGrpSpPr>
        <p:grpSpPr>
          <a:xfrm>
            <a:off x="5330528" y="1111464"/>
            <a:ext cx="3485773" cy="1623050"/>
            <a:chOff x="5482928" y="2102064"/>
            <a:chExt cx="3485773" cy="1623050"/>
          </a:xfrm>
        </p:grpSpPr>
        <p:sp>
          <p:nvSpPr>
            <p:cNvPr id="845" name="Google Shape;845;p37"/>
            <p:cNvSpPr/>
            <p:nvPr/>
          </p:nvSpPr>
          <p:spPr>
            <a:xfrm>
              <a:off x="6844432" y="210206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6685458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6994055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7302652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7153029" y="2102064"/>
              <a:ext cx="308700" cy="2901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0" name="Google Shape;850;p37"/>
            <p:cNvCxnSpPr/>
            <p:nvPr/>
          </p:nvCxnSpPr>
          <p:spPr>
            <a:xfrm flipH="1">
              <a:off x="6972478" y="2263475"/>
              <a:ext cx="411600" cy="374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1" name="Google Shape;851;p37"/>
            <p:cNvSpPr/>
            <p:nvPr/>
          </p:nvSpPr>
          <p:spPr>
            <a:xfrm>
              <a:off x="5482928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5791525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6933953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7242550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5" name="Google Shape;855;p37"/>
            <p:cNvCxnSpPr/>
            <p:nvPr/>
          </p:nvCxnSpPr>
          <p:spPr>
            <a:xfrm flipH="1">
              <a:off x="5952028" y="2864775"/>
              <a:ext cx="8604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6" name="Google Shape;856;p37"/>
            <p:cNvCxnSpPr/>
            <p:nvPr/>
          </p:nvCxnSpPr>
          <p:spPr>
            <a:xfrm>
              <a:off x="7167797" y="2827350"/>
              <a:ext cx="149700" cy="318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7" name="Google Shape;857;p37"/>
            <p:cNvCxnSpPr/>
            <p:nvPr/>
          </p:nvCxnSpPr>
          <p:spPr>
            <a:xfrm>
              <a:off x="7496303" y="2787175"/>
              <a:ext cx="1223700" cy="32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8" name="Google Shape;858;p37"/>
            <p:cNvSpPr/>
            <p:nvPr/>
          </p:nvSpPr>
          <p:spPr>
            <a:xfrm>
              <a:off x="8660002" y="3151214"/>
              <a:ext cx="308700" cy="2901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8351405" y="315121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860" name="Google Shape;860;p37"/>
            <p:cNvCxnSpPr/>
            <p:nvPr/>
          </p:nvCxnSpPr>
          <p:spPr>
            <a:xfrm flipH="1">
              <a:off x="5853864" y="3318014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1" name="Google Shape;861;p37"/>
            <p:cNvCxnSpPr/>
            <p:nvPr/>
          </p:nvCxnSpPr>
          <p:spPr>
            <a:xfrm flipH="1">
              <a:off x="7325527" y="3299311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2" name="Google Shape;862;p37"/>
            <p:cNvCxnSpPr/>
            <p:nvPr/>
          </p:nvCxnSpPr>
          <p:spPr>
            <a:xfrm flipH="1">
              <a:off x="8693577" y="3299311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63" name="Google Shape;863;p37"/>
          <p:cNvGrpSpPr/>
          <p:nvPr/>
        </p:nvGrpSpPr>
        <p:grpSpPr>
          <a:xfrm>
            <a:off x="242998" y="3268764"/>
            <a:ext cx="3394693" cy="1166250"/>
            <a:chOff x="3263873" y="3916464"/>
            <a:chExt cx="3394693" cy="1166250"/>
          </a:xfrm>
        </p:grpSpPr>
        <p:sp>
          <p:nvSpPr>
            <p:cNvPr id="864" name="Google Shape;864;p37"/>
            <p:cNvSpPr/>
            <p:nvPr/>
          </p:nvSpPr>
          <p:spPr>
            <a:xfrm>
              <a:off x="4013573" y="391646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4322170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4630766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32638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35724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38810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44982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48068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51154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57326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60412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63498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6" name="Google Shape;876;p37"/>
            <p:cNvCxnSpPr>
              <a:endCxn id="868" idx="0"/>
            </p:cNvCxnSpPr>
            <p:nvPr/>
          </p:nvCxnSpPr>
          <p:spPr>
            <a:xfrm flipH="1">
              <a:off x="3726820" y="4041189"/>
              <a:ext cx="726000" cy="531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7" name="Google Shape;877;p37"/>
            <p:cNvCxnSpPr/>
            <p:nvPr/>
          </p:nvCxnSpPr>
          <p:spPr>
            <a:xfrm>
              <a:off x="4004050" y="4733100"/>
              <a:ext cx="52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8" name="Google Shape;878;p37"/>
            <p:cNvCxnSpPr/>
            <p:nvPr/>
          </p:nvCxnSpPr>
          <p:spPr>
            <a:xfrm>
              <a:off x="5294600" y="4733200"/>
              <a:ext cx="411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9" name="Google Shape;879;p37"/>
            <p:cNvCxnSpPr/>
            <p:nvPr/>
          </p:nvCxnSpPr>
          <p:spPr>
            <a:xfrm flipH="1">
              <a:off x="3639173" y="4675614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0" name="Google Shape;880;p37"/>
            <p:cNvCxnSpPr/>
            <p:nvPr/>
          </p:nvCxnSpPr>
          <p:spPr>
            <a:xfrm flipH="1">
              <a:off x="4882236" y="4656911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1" name="Google Shape;881;p37"/>
            <p:cNvCxnSpPr/>
            <p:nvPr/>
          </p:nvCxnSpPr>
          <p:spPr>
            <a:xfrm flipH="1">
              <a:off x="6097886" y="4656911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2" name="Google Shape;882;p37"/>
            <p:cNvCxnSpPr/>
            <p:nvPr/>
          </p:nvCxnSpPr>
          <p:spPr>
            <a:xfrm rot="10800000" flipH="1">
              <a:off x="6368579" y="4601554"/>
              <a:ext cx="271200" cy="24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7"/>
            <p:cNvCxnSpPr/>
            <p:nvPr/>
          </p:nvCxnSpPr>
          <p:spPr>
            <a:xfrm rot="10800000" flipH="1">
              <a:off x="4649529" y="3938079"/>
              <a:ext cx="271200" cy="24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4" name="Google Shape;884;p37"/>
          <p:cNvGrpSpPr/>
          <p:nvPr/>
        </p:nvGrpSpPr>
        <p:grpSpPr>
          <a:xfrm>
            <a:off x="243000" y="1299189"/>
            <a:ext cx="4102966" cy="982304"/>
            <a:chOff x="395400" y="2289789"/>
            <a:chExt cx="4102966" cy="982304"/>
          </a:xfrm>
        </p:grpSpPr>
        <p:sp>
          <p:nvSpPr>
            <p:cNvPr id="885" name="Google Shape;885;p37"/>
            <p:cNvSpPr/>
            <p:nvPr/>
          </p:nvSpPr>
          <p:spPr>
            <a:xfrm>
              <a:off x="1294698" y="22897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1603294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1911891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2220488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395400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703997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1012593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1321190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1846425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2155022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2463618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2772215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7" name="Google Shape;897;p37"/>
            <p:cNvCxnSpPr/>
            <p:nvPr/>
          </p:nvCxnSpPr>
          <p:spPr>
            <a:xfrm flipH="1">
              <a:off x="864500" y="2458125"/>
              <a:ext cx="8604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8" name="Google Shape;898;p37"/>
            <p:cNvCxnSpPr/>
            <p:nvPr/>
          </p:nvCxnSpPr>
          <p:spPr>
            <a:xfrm>
              <a:off x="2080269" y="2420700"/>
              <a:ext cx="149700" cy="318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9" name="Google Shape;899;p37"/>
            <p:cNvCxnSpPr/>
            <p:nvPr/>
          </p:nvCxnSpPr>
          <p:spPr>
            <a:xfrm>
              <a:off x="2379525" y="2439400"/>
              <a:ext cx="12531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00" name="Google Shape;900;p37"/>
            <p:cNvSpPr/>
            <p:nvPr/>
          </p:nvSpPr>
          <p:spPr>
            <a:xfrm>
              <a:off x="3572473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881070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4189666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3263877" y="274456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904" name="Google Shape;904;p37"/>
            <p:cNvCxnSpPr/>
            <p:nvPr/>
          </p:nvCxnSpPr>
          <p:spPr>
            <a:xfrm flipH="1">
              <a:off x="1071356" y="2864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5" name="Google Shape;905;p37"/>
            <p:cNvCxnSpPr/>
            <p:nvPr/>
          </p:nvCxnSpPr>
          <p:spPr>
            <a:xfrm flipH="1">
              <a:off x="1376358" y="2864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6" name="Google Shape;906;p37"/>
            <p:cNvCxnSpPr/>
            <p:nvPr/>
          </p:nvCxnSpPr>
          <p:spPr>
            <a:xfrm flipH="1">
              <a:off x="766353" y="2864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7" name="Google Shape;907;p37"/>
            <p:cNvCxnSpPr/>
            <p:nvPr/>
          </p:nvCxnSpPr>
          <p:spPr>
            <a:xfrm flipH="1">
              <a:off x="2546593" y="2856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8" name="Google Shape;908;p37"/>
            <p:cNvCxnSpPr/>
            <p:nvPr/>
          </p:nvCxnSpPr>
          <p:spPr>
            <a:xfrm flipH="1">
              <a:off x="2851596" y="2856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9" name="Google Shape;909;p37"/>
            <p:cNvCxnSpPr/>
            <p:nvPr/>
          </p:nvCxnSpPr>
          <p:spPr>
            <a:xfrm flipH="1">
              <a:off x="2241591" y="2856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0" name="Google Shape;910;p37"/>
            <p:cNvCxnSpPr/>
            <p:nvPr/>
          </p:nvCxnSpPr>
          <p:spPr>
            <a:xfrm flipH="1">
              <a:off x="3956127" y="2860800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1" name="Google Shape;911;p37"/>
            <p:cNvCxnSpPr/>
            <p:nvPr/>
          </p:nvCxnSpPr>
          <p:spPr>
            <a:xfrm flipH="1">
              <a:off x="4261130" y="2860800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2" name="Google Shape;912;p37"/>
            <p:cNvCxnSpPr/>
            <p:nvPr/>
          </p:nvCxnSpPr>
          <p:spPr>
            <a:xfrm flipH="1">
              <a:off x="3651125" y="2860800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913" name="Google Shape;913;p37"/>
          <p:cNvSpPr txBox="1"/>
          <p:nvPr/>
        </p:nvSpPr>
        <p:spPr>
          <a:xfrm>
            <a:off x="547775" y="2396775"/>
            <a:ext cx="35442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1a: Fixed Number of Links (One Per Child)</a:t>
            </a:r>
            <a:endParaRPr/>
          </a:p>
        </p:txBody>
      </p:sp>
      <p:sp>
        <p:nvSpPr>
          <p:cNvPr id="914" name="Google Shape;914;p37"/>
          <p:cNvSpPr txBox="1"/>
          <p:nvPr/>
        </p:nvSpPr>
        <p:spPr>
          <a:xfrm>
            <a:off x="6141265" y="2642505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Array of Child Links</a:t>
            </a:r>
            <a:endParaRPr/>
          </a:p>
        </p:txBody>
      </p:sp>
      <p:sp>
        <p:nvSpPr>
          <p:cNvPr id="915" name="Google Shape;915;p37"/>
          <p:cNvSpPr txBox="1"/>
          <p:nvPr/>
        </p:nvSpPr>
        <p:spPr>
          <a:xfrm>
            <a:off x="1022500" y="4330500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FirstBorn/Sibling Links</a:t>
            </a:r>
            <a:endParaRPr/>
          </a:p>
        </p:txBody>
      </p:sp>
      <p:sp>
        <p:nvSpPr>
          <p:cNvPr id="916" name="Google Shape;916;p37"/>
          <p:cNvSpPr/>
          <p:nvPr/>
        </p:nvSpPr>
        <p:spPr>
          <a:xfrm>
            <a:off x="5716535" y="3415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917" name="Google Shape;917;p37"/>
          <p:cNvSpPr/>
          <p:nvPr/>
        </p:nvSpPr>
        <p:spPr>
          <a:xfrm>
            <a:off x="6025132" y="3415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18" name="Google Shape;918;p37"/>
          <p:cNvSpPr/>
          <p:nvPr/>
        </p:nvSpPr>
        <p:spPr>
          <a:xfrm>
            <a:off x="6333728" y="3415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19" name="Google Shape;919;p37"/>
          <p:cNvSpPr/>
          <p:nvPr/>
        </p:nvSpPr>
        <p:spPr>
          <a:xfrm>
            <a:off x="6642325" y="3415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20" name="Google Shape;920;p37"/>
          <p:cNvSpPr txBox="1"/>
          <p:nvPr/>
        </p:nvSpPr>
        <p:spPr>
          <a:xfrm>
            <a:off x="4348950" y="3365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1" name="Google Shape;921;p37"/>
          <p:cNvSpPr txBox="1"/>
          <p:nvPr/>
        </p:nvSpPr>
        <p:spPr>
          <a:xfrm>
            <a:off x="4000225" y="3746250"/>
            <a:ext cx="1716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2" name="Google Shape;922;p37"/>
          <p:cNvSpPr/>
          <p:nvPr/>
        </p:nvSpPr>
        <p:spPr>
          <a:xfrm>
            <a:off x="5716535" y="3872552"/>
            <a:ext cx="308700" cy="2901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3" name="Google Shape;923;p37"/>
          <p:cNvSpPr/>
          <p:nvPr/>
        </p:nvSpPr>
        <p:spPr>
          <a:xfrm>
            <a:off x="6025132" y="3872552"/>
            <a:ext cx="308700" cy="2901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4" name="Google Shape;924;p37"/>
          <p:cNvSpPr/>
          <p:nvPr/>
        </p:nvSpPr>
        <p:spPr>
          <a:xfrm>
            <a:off x="6333728" y="3872552"/>
            <a:ext cx="308700" cy="2901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5" name="Google Shape;925;p37"/>
          <p:cNvSpPr/>
          <p:nvPr/>
        </p:nvSpPr>
        <p:spPr>
          <a:xfrm>
            <a:off x="6642325" y="3872552"/>
            <a:ext cx="308700" cy="2901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6" name="Google Shape;926;p37"/>
          <p:cNvSpPr txBox="1"/>
          <p:nvPr/>
        </p:nvSpPr>
        <p:spPr>
          <a:xfrm>
            <a:off x="5749875" y="41030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7" name="Google Shape;927;p37"/>
          <p:cNvSpPr/>
          <p:nvPr/>
        </p:nvSpPr>
        <p:spPr>
          <a:xfrm>
            <a:off x="7697735" y="3796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928" name="Google Shape;928;p37"/>
          <p:cNvSpPr/>
          <p:nvPr/>
        </p:nvSpPr>
        <p:spPr>
          <a:xfrm>
            <a:off x="8006332" y="3796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29" name="Google Shape;929;p37"/>
          <p:cNvSpPr/>
          <p:nvPr/>
        </p:nvSpPr>
        <p:spPr>
          <a:xfrm>
            <a:off x="8314928" y="3796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30" name="Google Shape;930;p37"/>
          <p:cNvSpPr/>
          <p:nvPr/>
        </p:nvSpPr>
        <p:spPr>
          <a:xfrm>
            <a:off x="8623525" y="3796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31" name="Google Shape;931;p37"/>
          <p:cNvSpPr txBox="1"/>
          <p:nvPr/>
        </p:nvSpPr>
        <p:spPr>
          <a:xfrm>
            <a:off x="7640725" y="3426225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2" name="Google Shape;932;p37"/>
          <p:cNvSpPr txBox="1"/>
          <p:nvPr/>
        </p:nvSpPr>
        <p:spPr>
          <a:xfrm>
            <a:off x="4283875" y="4482150"/>
            <a:ext cx="31092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Array of Keys, Array of Structure</a:t>
            </a:r>
            <a:endParaRPr/>
          </a:p>
        </p:txBody>
      </p:sp>
      <p:sp>
        <p:nvSpPr>
          <p:cNvPr id="933" name="Google Shape;933;p37"/>
          <p:cNvSpPr txBox="1"/>
          <p:nvPr/>
        </p:nvSpPr>
        <p:spPr>
          <a:xfrm>
            <a:off x="7598575" y="4136525"/>
            <a:ext cx="1469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Array of Keys</a:t>
            </a:r>
            <a:endParaRPr/>
          </a:p>
        </p:txBody>
      </p:sp>
      <p:sp>
        <p:nvSpPr>
          <p:cNvPr id="934" name="Google Shape;934;p37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5" name="Google Shape;935;p37"/>
          <p:cNvCxnSpPr>
            <a:stCxn id="936" idx="0"/>
            <a:endCxn id="934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6" name="Google Shape;936;p37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37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37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9" name="Google Shape;939;p37"/>
          <p:cNvCxnSpPr>
            <a:stCxn id="934" idx="3"/>
            <a:endCxn id="937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0" name="Google Shape;940;p37"/>
          <p:cNvCxnSpPr>
            <a:stCxn id="934" idx="4"/>
            <a:endCxn id="938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3B (book implementation): Leaving One Empty Spot</a:t>
            </a:r>
            <a:endParaRPr/>
          </a:p>
        </p:txBody>
      </p:sp>
      <p:sp>
        <p:nvSpPr>
          <p:cNvPr id="946" name="Google Shape;946;p3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8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3b: Store keys in an array. Offset everything by 1 spot.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Same as 3, but leave spot 0 empty.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Makes computation of children/parents “nicer”.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leftChild(k) = k*2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rightChild(k) = k*2 + 1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parent(k) = k/2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7" name="Google Shape;947;p38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948" name="Google Shape;948;p38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49" name="Google Shape;949;p38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50" name="Google Shape;950;p38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951" name="Google Shape;951;p38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952" name="Google Shape;952;p38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953" name="Google Shape;953;p3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954" name="Google Shape;954;p3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955" name="Google Shape;955;p3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956" name="Google Shape;956;p3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957" name="Google Shape;957;p3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958" name="Google Shape;958;p3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959" name="Google Shape;959;p38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960" name="Google Shape;960;p38"/>
              <p:cNvCxnSpPr>
                <a:stCxn id="954" idx="0"/>
                <a:endCxn id="953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38"/>
              <p:cNvCxnSpPr>
                <a:stCxn id="955" idx="0"/>
                <a:endCxn id="953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38"/>
              <p:cNvCxnSpPr>
                <a:stCxn id="956" idx="0"/>
                <a:endCxn id="954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38"/>
              <p:cNvCxnSpPr>
                <a:stCxn id="954" idx="2"/>
                <a:endCxn id="957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38"/>
              <p:cNvCxnSpPr>
                <a:stCxn id="955" idx="2"/>
                <a:endCxn id="958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38"/>
              <p:cNvCxnSpPr>
                <a:stCxn id="955" idx="2"/>
                <a:endCxn id="959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66" name="Google Shape;966;p38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967" name="Google Shape;967;p3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968" name="Google Shape;968;p3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969" name="Google Shape;969;p3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970" name="Google Shape;970;p3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971" name="Google Shape;971;p3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972" name="Google Shape;972;p3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973" name="Google Shape;973;p38"/>
              <p:cNvCxnSpPr>
                <a:stCxn id="968" idx="0"/>
                <a:endCxn id="967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38"/>
              <p:cNvCxnSpPr>
                <a:stCxn id="969" idx="0"/>
                <a:endCxn id="967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38"/>
              <p:cNvCxnSpPr>
                <a:stCxn id="970" idx="0"/>
                <a:endCxn id="968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38"/>
              <p:cNvCxnSpPr>
                <a:stCxn id="968" idx="2"/>
                <a:endCxn id="971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38"/>
              <p:cNvCxnSpPr>
                <a:stCxn id="969" idx="2"/>
                <a:endCxn id="972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78" name="Google Shape;978;p38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979" name="Google Shape;979;p38"/>
            <p:cNvCxnSpPr>
              <a:stCxn id="978" idx="2"/>
              <a:endCxn id="953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38"/>
            <p:cNvCxnSpPr>
              <a:stCxn id="978" idx="2"/>
              <a:endCxn id="967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81" name="Google Shape;981;p38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82" name="Google Shape;982;p38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83" name="Google Shape;983;p38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84" name="Google Shape;984;p38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85" name="Google Shape;985;p38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86" name="Google Shape;986;p38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87" name="Google Shape;987;p38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988" name="Google Shape;988;p38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989" name="Google Shape;989;p38"/>
          <p:cNvSpPr txBox="1"/>
          <p:nvPr/>
        </p:nvSpPr>
        <p:spPr>
          <a:xfrm>
            <a:off x="61777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0" name="Google Shape;990;p38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1" name="Google Shape;991;p38"/>
          <p:cNvCxnSpPr>
            <a:stCxn id="992" idx="0"/>
            <a:endCxn id="990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Google Shape;992;p38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38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38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5" name="Google Shape;995;p38"/>
          <p:cNvCxnSpPr>
            <a:stCxn id="990" idx="3"/>
            <a:endCxn id="993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6" name="Google Shape;996;p38"/>
          <p:cNvCxnSpPr>
            <a:stCxn id="990" idx="4"/>
            <a:endCxn id="994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7" name="Google Shape;997;p38"/>
          <p:cNvSpPr/>
          <p:nvPr/>
        </p:nvSpPr>
        <p:spPr>
          <a:xfrm>
            <a:off x="45708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998" name="Google Shape;998;p38"/>
          <p:cNvSpPr/>
          <p:nvPr/>
        </p:nvSpPr>
        <p:spPr>
          <a:xfrm>
            <a:off x="48794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999" name="Google Shape;999;p38"/>
          <p:cNvSpPr/>
          <p:nvPr/>
        </p:nvSpPr>
        <p:spPr>
          <a:xfrm>
            <a:off x="51880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00" name="Google Shape;1000;p38"/>
          <p:cNvSpPr/>
          <p:nvPr/>
        </p:nvSpPr>
        <p:spPr>
          <a:xfrm>
            <a:off x="54966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01" name="Google Shape;1001;p38"/>
          <p:cNvSpPr/>
          <p:nvPr/>
        </p:nvSpPr>
        <p:spPr>
          <a:xfrm>
            <a:off x="58052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002" name="Google Shape;1002;p38"/>
          <p:cNvSpPr/>
          <p:nvPr/>
        </p:nvSpPr>
        <p:spPr>
          <a:xfrm>
            <a:off x="61138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1003" name="Google Shape;1003;p38"/>
          <p:cNvSpPr/>
          <p:nvPr/>
        </p:nvSpPr>
        <p:spPr>
          <a:xfrm>
            <a:off x="64224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004" name="Google Shape;1004;p38"/>
          <p:cNvSpPr/>
          <p:nvPr/>
        </p:nvSpPr>
        <p:spPr>
          <a:xfrm>
            <a:off x="67310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70396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06" name="Google Shape;1006;p38"/>
          <p:cNvSpPr/>
          <p:nvPr/>
        </p:nvSpPr>
        <p:spPr>
          <a:xfrm>
            <a:off x="73482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007" name="Google Shape;1007;p38"/>
          <p:cNvSpPr/>
          <p:nvPr/>
        </p:nvSpPr>
        <p:spPr>
          <a:xfrm>
            <a:off x="76568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008" name="Google Shape;1008;p38"/>
          <p:cNvSpPr/>
          <p:nvPr/>
        </p:nvSpPr>
        <p:spPr>
          <a:xfrm>
            <a:off x="79654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009" name="Google Shape;1009;p38"/>
          <p:cNvSpPr/>
          <p:nvPr/>
        </p:nvSpPr>
        <p:spPr>
          <a:xfrm>
            <a:off x="82740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010" name="Google Shape;1010;p38"/>
          <p:cNvSpPr/>
          <p:nvPr/>
        </p:nvSpPr>
        <p:spPr>
          <a:xfrm>
            <a:off x="85826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011" name="Google Shape;1011;p38"/>
          <p:cNvSpPr txBox="1"/>
          <p:nvPr/>
        </p:nvSpPr>
        <p:spPr>
          <a:xfrm>
            <a:off x="45137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2" name="Google Shape;1012;p38"/>
          <p:cNvSpPr txBox="1"/>
          <p:nvPr/>
        </p:nvSpPr>
        <p:spPr>
          <a:xfrm>
            <a:off x="43148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3" name="Google Shape;1013;p38"/>
          <p:cNvSpPr txBox="1"/>
          <p:nvPr/>
        </p:nvSpPr>
        <p:spPr>
          <a:xfrm>
            <a:off x="5845675" y="3628175"/>
            <a:ext cx="31230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5  6  7  8  9  10 11 12 13 14 </a:t>
            </a:r>
            <a:endParaRPr/>
          </a:p>
        </p:txBody>
      </p:sp>
      <p:sp>
        <p:nvSpPr>
          <p:cNvPr id="1014" name="Google Shape;1014;p38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015" name="Google Shape;1015;p38"/>
          <p:cNvSpPr txBox="1"/>
          <p:nvPr/>
        </p:nvSpPr>
        <p:spPr>
          <a:xfrm>
            <a:off x="1238750" y="4695775"/>
            <a:ext cx="4614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016" name="Google Shape;1016;p38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017" name="Google Shape;1017;p38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018" name="Google Shape;1018;p38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019" name="Google Shape;1019;p38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020" name="Google Shape;1020;p38"/>
          <p:cNvSpPr/>
          <p:nvPr/>
        </p:nvSpPr>
        <p:spPr>
          <a:xfrm>
            <a:off x="426984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021" name="Google Shape;1021;p38"/>
          <p:cNvSpPr txBox="1"/>
          <p:nvPr/>
        </p:nvSpPr>
        <p:spPr>
          <a:xfrm>
            <a:off x="7586301" y="21447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2" name="Google Shape;1022;p38"/>
          <p:cNvSpPr/>
          <p:nvPr/>
        </p:nvSpPr>
        <p:spPr>
          <a:xfrm>
            <a:off x="7560575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Implementation of a Priority Queue</a:t>
            </a:r>
            <a:endParaRPr/>
          </a:p>
        </p:txBody>
      </p:sp>
      <p:sp>
        <p:nvSpPr>
          <p:cNvPr id="1028" name="Google Shape;1028;p39"/>
          <p:cNvSpPr txBox="1">
            <a:spLocks noGrp="1"/>
          </p:cNvSpPr>
          <p:nvPr>
            <p:ph type="body" idx="1"/>
          </p:nvPr>
        </p:nvSpPr>
        <p:spPr>
          <a:xfrm>
            <a:off x="243000" y="2665725"/>
            <a:ext cx="8443800" cy="22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Notes: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Why “priority queue”? Can think of position in tree as its “priority.”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Heap is log N time AMORTIZED (some resizes, but no big deal).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BST can have constant getSmallest if you keep a pointer to smallest.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Heaps handle duplicate priorities much more naturally than BSTs.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Array based heaps take less memory (very roughly about 1/3rd the memory of representing a tree with approach 1a).</a:t>
            </a:r>
            <a:endParaRPr/>
          </a:p>
        </p:txBody>
      </p:sp>
      <p:graphicFrame>
        <p:nvGraphicFramePr>
          <p:cNvPr id="1029" name="Google Shape;1029;p39"/>
          <p:cNvGraphicFramePr/>
          <p:nvPr/>
        </p:nvGraphicFramePr>
        <p:xfrm>
          <a:off x="617575" y="92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{0A2762E1-DADB-4755-9C9E-C63CBFE3FAA8}</a:tableStyleId>
              </a:tblPr>
              <a:tblGrid>
                <a:gridCol w="17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Ordered Array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Bushy BST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 Table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Heap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getSmallest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removeSmallest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30" name="Google Shape;1030;p39"/>
          <p:cNvCxnSpPr/>
          <p:nvPr/>
        </p:nvCxnSpPr>
        <p:spPr>
          <a:xfrm rot="10800000">
            <a:off x="4760800" y="2692275"/>
            <a:ext cx="524400" cy="1794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1" name="Google Shape;1031;p39"/>
          <p:cNvSpPr txBox="1"/>
          <p:nvPr/>
        </p:nvSpPr>
        <p:spPr>
          <a:xfrm>
            <a:off x="5308800" y="2857500"/>
            <a:ext cx="3504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Items with same priority hard to handle.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Implementation Questions</a:t>
            </a:r>
            <a:endParaRPr/>
          </a:p>
        </p:txBody>
      </p:sp>
      <p:sp>
        <p:nvSpPr>
          <p:cNvPr id="1037" name="Google Shape;1037;p4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How does a PQ know how to determine which item in a PQ is larger?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What could we change so that there is a default comparison?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What constructors are needed to allow for different orderings?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40"/>
          <p:cNvSpPr txBox="1"/>
          <p:nvPr/>
        </p:nvSpPr>
        <p:spPr>
          <a:xfrm>
            <a:off x="672900" y="1759200"/>
            <a:ext cx="8039700" cy="3179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(Min) Priority Queue: Allowing tracking and removal of the</a:t>
            </a:r>
            <a:endParaRPr sz="16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* smallest item in a priority queue. */</a:t>
            </a:r>
            <a:endParaRPr sz="16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MinPQ&lt;Item&gt;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Adds the item to the priority queue. */</a:t>
            </a:r>
            <a:endParaRPr sz="16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add(Item x);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the smallest item in the priority queue. */</a:t>
            </a:r>
            <a:endParaRPr sz="16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getSmallest();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Removes the smallest item from the priority queue. */</a:t>
            </a:r>
            <a:endParaRPr sz="16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removeSmallest();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the size of the priority queue. */</a:t>
            </a:r>
            <a:endParaRPr sz="16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1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Structures Summary</a:t>
            </a:r>
            <a:endParaRPr sz="4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Search Problem</a:t>
            </a:r>
            <a:endParaRPr/>
          </a:p>
        </p:txBody>
      </p:sp>
      <p:sp>
        <p:nvSpPr>
          <p:cNvPr id="1049" name="Google Shape;1049;p4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123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stream of data, retrieve information of interest.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Examples: 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Website users post to personal page. Serve content only to friends.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Given logs for thousands of weather stations, display weather map for specified date and time.</a:t>
            </a:r>
            <a:endParaRPr/>
          </a:p>
        </p:txBody>
      </p:sp>
      <p:pic>
        <p:nvPicPr>
          <p:cNvPr id="1050" name="Google Shape;10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880" y="2602775"/>
            <a:ext cx="2398071" cy="23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850" y="2602774"/>
            <a:ext cx="3485475" cy="24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Data Structures (The particularly abstract ones)</a:t>
            </a:r>
            <a:endParaRPr/>
          </a:p>
        </p:txBody>
      </p:sp>
      <p:graphicFrame>
        <p:nvGraphicFramePr>
          <p:cNvPr id="1057" name="Google Shape;1057;p43"/>
          <p:cNvGraphicFramePr/>
          <p:nvPr/>
        </p:nvGraphicFramePr>
        <p:xfrm>
          <a:off x="594475" y="1490500"/>
          <a:ext cx="8118800" cy="2590620"/>
        </p:xfrm>
        <a:graphic>
          <a:graphicData uri="http://schemas.openxmlformats.org/drawingml/2006/table">
            <a:tbl>
              <a:tblPr>
                <a:noFill/>
                <a:tableStyleId>{0A2762E1-DADB-4755-9C9E-C63CBFE3FAA8}</a:tableStyleId>
              </a:tblPr>
              <a:tblGrid>
                <a:gridCol w="119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Storage Operation(s)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Primary Retrieval Operation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Retrieve By: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insert(key, index)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get(index)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put(key, value)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identity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containsKey(key)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identity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getSmallest()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order (a.k.a. key size)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Disjoint Sets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connect(int1, int2)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isConnected(int1, int2)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two int values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Example: Unharmonious Texts</a:t>
            </a:r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Imagine that you’re part of Grand Leader’s Information Compliance and Happiness Enhancement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GLICHE</a:t>
            </a:r>
            <a:r>
              <a:rPr lang="en"/>
              <a:t>) team.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Your job: Monitor the text messages of the citizens to make sure that they are not having any unharmonious conversations.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day, you prepare a report of the M messages that seem most unharmonious using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HarmoniousnessComparator</a:t>
            </a:r>
            <a:r>
              <a:rPr lang="en"/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Naive approach: Create a list of all messages sent for the entire day. Sort it using your comparator. Return the M messages that are largest.</a:t>
            </a:r>
            <a:endParaRPr/>
          </a:p>
        </p:txBody>
      </p:sp>
      <p:pic>
        <p:nvPicPr>
          <p:cNvPr id="65" name="Google Shape;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600" y="3932475"/>
            <a:ext cx="2097075" cy="11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4"/>
          <p:cNvSpPr txBox="1"/>
          <p:nvPr/>
        </p:nvSpPr>
        <p:spPr>
          <a:xfrm>
            <a:off x="9325" y="-2900"/>
            <a:ext cx="28587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Data Structures: </a:t>
            </a:r>
            <a:endParaRPr/>
          </a:p>
        </p:txBody>
      </p:sp>
      <p:sp>
        <p:nvSpPr>
          <p:cNvPr id="1063" name="Google Shape;1063;p44"/>
          <p:cNvSpPr/>
          <p:nvPr/>
        </p:nvSpPr>
        <p:spPr>
          <a:xfrm>
            <a:off x="5636375" y="13117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064" name="Google Shape;1064;p44"/>
          <p:cNvSpPr/>
          <p:nvPr/>
        </p:nvSpPr>
        <p:spPr>
          <a:xfrm>
            <a:off x="5606725" y="29881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065" name="Google Shape;1065;p44"/>
          <p:cNvSpPr/>
          <p:nvPr/>
        </p:nvSpPr>
        <p:spPr>
          <a:xfrm>
            <a:off x="1178725" y="18451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066" name="Google Shape;1066;p44"/>
          <p:cNvSpPr/>
          <p:nvPr/>
        </p:nvSpPr>
        <p:spPr>
          <a:xfrm>
            <a:off x="1178600" y="2478850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067" name="Google Shape;1067;p44"/>
          <p:cNvSpPr/>
          <p:nvPr/>
        </p:nvSpPr>
        <p:spPr>
          <a:xfrm>
            <a:off x="5044475" y="3991175"/>
            <a:ext cx="11646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DisjointSets</a:t>
            </a:r>
            <a:endParaRPr/>
          </a:p>
        </p:txBody>
      </p:sp>
      <p:sp>
        <p:nvSpPr>
          <p:cNvPr id="1068" name="Google Shape;1068;p44"/>
          <p:cNvSpPr/>
          <p:nvPr/>
        </p:nvSpPr>
        <p:spPr>
          <a:xfrm>
            <a:off x="4441275" y="2443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069" name="Google Shape;1069;p44"/>
          <p:cNvSpPr/>
          <p:nvPr/>
        </p:nvSpPr>
        <p:spPr>
          <a:xfrm>
            <a:off x="2238825" y="1456500"/>
            <a:ext cx="1514700" cy="388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</a:t>
            </a:r>
            <a:endParaRPr/>
          </a:p>
        </p:txBody>
      </p:sp>
      <p:cxnSp>
        <p:nvCxnSpPr>
          <p:cNvPr id="1070" name="Google Shape;1070;p44"/>
          <p:cNvCxnSpPr>
            <a:stCxn id="1065" idx="3"/>
            <a:endCxn id="1069" idx="1"/>
          </p:cNvCxnSpPr>
          <p:nvPr/>
        </p:nvCxnSpPr>
        <p:spPr>
          <a:xfrm rot="10800000" flipH="1">
            <a:off x="1875025" y="1650775"/>
            <a:ext cx="363900" cy="3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44"/>
          <p:cNvCxnSpPr>
            <a:stCxn id="1066" idx="3"/>
            <a:endCxn id="1069" idx="1"/>
          </p:cNvCxnSpPr>
          <p:nvPr/>
        </p:nvCxnSpPr>
        <p:spPr>
          <a:xfrm rot="10800000" flipH="1">
            <a:off x="1874900" y="1650850"/>
            <a:ext cx="363900" cy="98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2" name="Google Shape;1072;p44"/>
          <p:cNvSpPr/>
          <p:nvPr/>
        </p:nvSpPr>
        <p:spPr>
          <a:xfrm>
            <a:off x="2238825" y="2605950"/>
            <a:ext cx="1514700" cy="388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</a:t>
            </a:r>
            <a:endParaRPr/>
          </a:p>
        </p:txBody>
      </p:sp>
      <p:cxnSp>
        <p:nvCxnSpPr>
          <p:cNvPr id="1073" name="Google Shape;1073;p44"/>
          <p:cNvCxnSpPr>
            <a:stCxn id="1066" idx="3"/>
            <a:endCxn id="1072" idx="1"/>
          </p:cNvCxnSpPr>
          <p:nvPr/>
        </p:nvCxnSpPr>
        <p:spPr>
          <a:xfrm>
            <a:off x="1874900" y="2631550"/>
            <a:ext cx="3639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44"/>
          <p:cNvCxnSpPr>
            <a:stCxn id="1065" idx="3"/>
            <a:endCxn id="1072" idx="1"/>
          </p:cNvCxnSpPr>
          <p:nvPr/>
        </p:nvCxnSpPr>
        <p:spPr>
          <a:xfrm>
            <a:off x="1875025" y="1997875"/>
            <a:ext cx="363900" cy="80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5" name="Google Shape;1075;p44"/>
          <p:cNvSpPr/>
          <p:nvPr/>
        </p:nvSpPr>
        <p:spPr>
          <a:xfrm>
            <a:off x="2238825" y="2072550"/>
            <a:ext cx="1514700" cy="388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</a:t>
            </a:r>
            <a:endParaRPr/>
          </a:p>
        </p:txBody>
      </p:sp>
      <p:cxnSp>
        <p:nvCxnSpPr>
          <p:cNvPr id="1076" name="Google Shape;1076;p44"/>
          <p:cNvCxnSpPr>
            <a:stCxn id="1065" idx="3"/>
            <a:endCxn id="1075" idx="1"/>
          </p:cNvCxnSpPr>
          <p:nvPr/>
        </p:nvCxnSpPr>
        <p:spPr>
          <a:xfrm>
            <a:off x="1875025" y="1997875"/>
            <a:ext cx="363900" cy="2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7" name="Google Shape;1077;p44"/>
          <p:cNvCxnSpPr>
            <a:stCxn id="1066" idx="3"/>
            <a:endCxn id="1075" idx="1"/>
          </p:cNvCxnSpPr>
          <p:nvPr/>
        </p:nvCxnSpPr>
        <p:spPr>
          <a:xfrm rot="10800000" flipH="1">
            <a:off x="1874900" y="2267050"/>
            <a:ext cx="363900" cy="36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8" name="Google Shape;1078;p44"/>
          <p:cNvSpPr/>
          <p:nvPr/>
        </p:nvSpPr>
        <p:spPr>
          <a:xfrm>
            <a:off x="6719075" y="2631550"/>
            <a:ext cx="1514700" cy="388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sp>
        <p:nvSpPr>
          <p:cNvPr id="1079" name="Google Shape;1079;p44"/>
          <p:cNvSpPr/>
          <p:nvPr/>
        </p:nvSpPr>
        <p:spPr>
          <a:xfrm>
            <a:off x="6671725" y="3208425"/>
            <a:ext cx="1514700" cy="388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5"/>
          <p:cNvSpPr/>
          <p:nvPr/>
        </p:nvSpPr>
        <p:spPr>
          <a:xfrm>
            <a:off x="2196250" y="2890550"/>
            <a:ext cx="2139600" cy="9207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45"/>
          <p:cNvSpPr/>
          <p:nvPr/>
        </p:nvSpPr>
        <p:spPr>
          <a:xfrm>
            <a:off x="2182100" y="1431100"/>
            <a:ext cx="1164600" cy="1246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45"/>
          <p:cNvSpPr txBox="1"/>
          <p:nvPr/>
        </p:nvSpPr>
        <p:spPr>
          <a:xfrm>
            <a:off x="9325" y="-2900"/>
            <a:ext cx="28587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Data Structures: </a:t>
            </a:r>
            <a:endParaRPr/>
          </a:p>
        </p:txBody>
      </p:sp>
      <p:sp>
        <p:nvSpPr>
          <p:cNvPr id="1087" name="Google Shape;1087;p45"/>
          <p:cNvSpPr/>
          <p:nvPr/>
        </p:nvSpPr>
        <p:spPr>
          <a:xfrm>
            <a:off x="5636375" y="13117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088" name="Google Shape;1088;p45"/>
          <p:cNvSpPr/>
          <p:nvPr/>
        </p:nvSpPr>
        <p:spPr>
          <a:xfrm>
            <a:off x="5606725" y="29881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089" name="Google Shape;1089;p45"/>
          <p:cNvSpPr/>
          <p:nvPr/>
        </p:nvSpPr>
        <p:spPr>
          <a:xfrm>
            <a:off x="1178725" y="18451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090" name="Google Shape;1090;p45"/>
          <p:cNvSpPr/>
          <p:nvPr/>
        </p:nvSpPr>
        <p:spPr>
          <a:xfrm>
            <a:off x="1178600" y="2478850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091" name="Google Shape;1091;p45"/>
          <p:cNvSpPr/>
          <p:nvPr/>
        </p:nvSpPr>
        <p:spPr>
          <a:xfrm>
            <a:off x="5044475" y="3991175"/>
            <a:ext cx="11646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DisjointSets</a:t>
            </a:r>
            <a:endParaRPr/>
          </a:p>
        </p:txBody>
      </p:sp>
      <p:sp>
        <p:nvSpPr>
          <p:cNvPr id="1092" name="Google Shape;1092;p45"/>
          <p:cNvSpPr/>
          <p:nvPr/>
        </p:nvSpPr>
        <p:spPr>
          <a:xfrm>
            <a:off x="4441275" y="2443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093" name="Google Shape;1093;p45"/>
          <p:cNvSpPr/>
          <p:nvPr/>
        </p:nvSpPr>
        <p:spPr>
          <a:xfrm>
            <a:off x="2286000" y="1545086"/>
            <a:ext cx="765300" cy="325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</a:t>
            </a:r>
            <a:endParaRPr/>
          </a:p>
        </p:txBody>
      </p:sp>
      <p:sp>
        <p:nvSpPr>
          <p:cNvPr id="1094" name="Google Shape;1094;p45"/>
          <p:cNvSpPr/>
          <p:nvPr/>
        </p:nvSpPr>
        <p:spPr>
          <a:xfrm>
            <a:off x="2286000" y="1909400"/>
            <a:ext cx="930600" cy="325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2-3 Tree </a:t>
            </a:r>
            <a:endParaRPr/>
          </a:p>
        </p:txBody>
      </p:sp>
      <p:sp>
        <p:nvSpPr>
          <p:cNvPr id="1095" name="Google Shape;1095;p45"/>
          <p:cNvSpPr/>
          <p:nvPr/>
        </p:nvSpPr>
        <p:spPr>
          <a:xfrm>
            <a:off x="2286000" y="2281375"/>
            <a:ext cx="930600" cy="325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LLRBs</a:t>
            </a:r>
            <a:endParaRPr/>
          </a:p>
        </p:txBody>
      </p:sp>
      <p:sp>
        <p:nvSpPr>
          <p:cNvPr id="1096" name="Google Shape;1096;p45"/>
          <p:cNvSpPr/>
          <p:nvPr/>
        </p:nvSpPr>
        <p:spPr>
          <a:xfrm>
            <a:off x="2286000" y="2958150"/>
            <a:ext cx="1979100" cy="325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Chaining HT</a:t>
            </a:r>
            <a:endParaRPr/>
          </a:p>
        </p:txBody>
      </p:sp>
      <p:cxnSp>
        <p:nvCxnSpPr>
          <p:cNvPr id="1097" name="Google Shape;1097;p45"/>
          <p:cNvCxnSpPr>
            <a:stCxn id="1089" idx="3"/>
            <a:endCxn id="1093" idx="1"/>
          </p:cNvCxnSpPr>
          <p:nvPr/>
        </p:nvCxnSpPr>
        <p:spPr>
          <a:xfrm rot="10800000" flipH="1">
            <a:off x="1875025" y="1708075"/>
            <a:ext cx="411000" cy="28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8" name="Google Shape;1098;p45"/>
          <p:cNvCxnSpPr>
            <a:stCxn id="1089" idx="3"/>
            <a:endCxn id="1094" idx="1"/>
          </p:cNvCxnSpPr>
          <p:nvPr/>
        </p:nvCxnSpPr>
        <p:spPr>
          <a:xfrm>
            <a:off x="1875025" y="1997875"/>
            <a:ext cx="411000" cy="7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9" name="Google Shape;1099;p45"/>
          <p:cNvCxnSpPr>
            <a:stCxn id="1089" idx="3"/>
            <a:endCxn id="1095" idx="1"/>
          </p:cNvCxnSpPr>
          <p:nvPr/>
        </p:nvCxnSpPr>
        <p:spPr>
          <a:xfrm>
            <a:off x="1875025" y="1997875"/>
            <a:ext cx="4110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0" name="Google Shape;1100;p45"/>
          <p:cNvCxnSpPr>
            <a:stCxn id="1089" idx="3"/>
            <a:endCxn id="1096" idx="1"/>
          </p:cNvCxnSpPr>
          <p:nvPr/>
        </p:nvCxnSpPr>
        <p:spPr>
          <a:xfrm>
            <a:off x="1875025" y="1997875"/>
            <a:ext cx="411000" cy="11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1" name="Google Shape;1101;p45"/>
          <p:cNvCxnSpPr>
            <a:stCxn id="1090" idx="3"/>
            <a:endCxn id="1093" idx="1"/>
          </p:cNvCxnSpPr>
          <p:nvPr/>
        </p:nvCxnSpPr>
        <p:spPr>
          <a:xfrm rot="10800000" flipH="1">
            <a:off x="1874900" y="1707850"/>
            <a:ext cx="411000" cy="92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2" name="Google Shape;1102;p45"/>
          <p:cNvCxnSpPr>
            <a:stCxn id="1090" idx="3"/>
            <a:endCxn id="1094" idx="1"/>
          </p:cNvCxnSpPr>
          <p:nvPr/>
        </p:nvCxnSpPr>
        <p:spPr>
          <a:xfrm rot="10800000" flipH="1">
            <a:off x="1874900" y="2072350"/>
            <a:ext cx="411000" cy="5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3" name="Google Shape;1103;p45"/>
          <p:cNvCxnSpPr>
            <a:stCxn id="1090" idx="3"/>
            <a:endCxn id="1095" idx="1"/>
          </p:cNvCxnSpPr>
          <p:nvPr/>
        </p:nvCxnSpPr>
        <p:spPr>
          <a:xfrm rot="10800000" flipH="1">
            <a:off x="1874900" y="2444350"/>
            <a:ext cx="411000" cy="18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4" name="Google Shape;1104;p45"/>
          <p:cNvCxnSpPr>
            <a:stCxn id="1090" idx="3"/>
            <a:endCxn id="1096" idx="1"/>
          </p:cNvCxnSpPr>
          <p:nvPr/>
        </p:nvCxnSpPr>
        <p:spPr>
          <a:xfrm>
            <a:off x="1874900" y="2631550"/>
            <a:ext cx="411000" cy="4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5" name="Google Shape;1105;p45"/>
          <p:cNvSpPr/>
          <p:nvPr/>
        </p:nvSpPr>
        <p:spPr>
          <a:xfrm>
            <a:off x="2286000" y="3389281"/>
            <a:ext cx="1979100" cy="325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Probing HT</a:t>
            </a:r>
            <a:endParaRPr/>
          </a:p>
        </p:txBody>
      </p:sp>
      <p:cxnSp>
        <p:nvCxnSpPr>
          <p:cNvPr id="1106" name="Google Shape;1106;p45"/>
          <p:cNvCxnSpPr>
            <a:stCxn id="1089" idx="3"/>
            <a:endCxn id="1105" idx="1"/>
          </p:cNvCxnSpPr>
          <p:nvPr/>
        </p:nvCxnSpPr>
        <p:spPr>
          <a:xfrm>
            <a:off x="1875025" y="1997875"/>
            <a:ext cx="411000" cy="15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45"/>
          <p:cNvCxnSpPr>
            <a:stCxn id="1090" idx="3"/>
            <a:endCxn id="1105" idx="1"/>
          </p:cNvCxnSpPr>
          <p:nvPr/>
        </p:nvCxnSpPr>
        <p:spPr>
          <a:xfrm>
            <a:off x="1874900" y="2631550"/>
            <a:ext cx="411000" cy="92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8" name="Google Shape;1108;p45"/>
          <p:cNvSpPr/>
          <p:nvPr/>
        </p:nvSpPr>
        <p:spPr>
          <a:xfrm>
            <a:off x="5519225" y="73350"/>
            <a:ext cx="1116900" cy="325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sp>
        <p:nvSpPr>
          <p:cNvPr id="1109" name="Google Shape;1109;p45"/>
          <p:cNvSpPr/>
          <p:nvPr/>
        </p:nvSpPr>
        <p:spPr>
          <a:xfrm>
            <a:off x="5519225" y="552275"/>
            <a:ext cx="1442700" cy="325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Arrays</a:t>
            </a:r>
            <a:endParaRPr/>
          </a:p>
        </p:txBody>
      </p:sp>
      <p:cxnSp>
        <p:nvCxnSpPr>
          <p:cNvPr id="1110" name="Google Shape;1110;p45"/>
          <p:cNvCxnSpPr>
            <a:stCxn id="1092" idx="3"/>
            <a:endCxn id="1108" idx="1"/>
          </p:cNvCxnSpPr>
          <p:nvPr/>
        </p:nvCxnSpPr>
        <p:spPr>
          <a:xfrm rot="10800000" flipH="1">
            <a:off x="5137575" y="236275"/>
            <a:ext cx="381600" cy="16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1" name="Google Shape;1111;p45"/>
          <p:cNvCxnSpPr>
            <a:stCxn id="1092" idx="3"/>
            <a:endCxn id="1109" idx="1"/>
          </p:cNvCxnSpPr>
          <p:nvPr/>
        </p:nvCxnSpPr>
        <p:spPr>
          <a:xfrm>
            <a:off x="5137575" y="397075"/>
            <a:ext cx="381600" cy="3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2" name="Google Shape;1112;p45"/>
          <p:cNvSpPr/>
          <p:nvPr/>
        </p:nvSpPr>
        <p:spPr>
          <a:xfrm>
            <a:off x="6611550" y="2753663"/>
            <a:ext cx="1116900" cy="325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sp>
        <p:nvSpPr>
          <p:cNvPr id="1113" name="Google Shape;1113;p45"/>
          <p:cNvSpPr/>
          <p:nvPr/>
        </p:nvSpPr>
        <p:spPr>
          <a:xfrm>
            <a:off x="6611550" y="3232588"/>
            <a:ext cx="1442700" cy="325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Arrays</a:t>
            </a:r>
            <a:endParaRPr/>
          </a:p>
        </p:txBody>
      </p:sp>
      <p:cxnSp>
        <p:nvCxnSpPr>
          <p:cNvPr id="1114" name="Google Shape;1114;p45"/>
          <p:cNvCxnSpPr>
            <a:stCxn id="1088" idx="3"/>
            <a:endCxn id="1112" idx="1"/>
          </p:cNvCxnSpPr>
          <p:nvPr/>
        </p:nvCxnSpPr>
        <p:spPr>
          <a:xfrm rot="10800000" flipH="1">
            <a:off x="6303025" y="2916475"/>
            <a:ext cx="308400" cy="2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5" name="Google Shape;1115;p45"/>
          <p:cNvCxnSpPr>
            <a:stCxn id="1088" idx="3"/>
            <a:endCxn id="1113" idx="1"/>
          </p:cNvCxnSpPr>
          <p:nvPr/>
        </p:nvCxnSpPr>
        <p:spPr>
          <a:xfrm>
            <a:off x="6303025" y="3140875"/>
            <a:ext cx="308400" cy="25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6" name="Google Shape;1116;p45"/>
          <p:cNvSpPr/>
          <p:nvPr/>
        </p:nvSpPr>
        <p:spPr>
          <a:xfrm>
            <a:off x="6636125" y="1105300"/>
            <a:ext cx="1587000" cy="325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Array</a:t>
            </a:r>
            <a:endParaRPr/>
          </a:p>
        </p:txBody>
      </p:sp>
      <p:sp>
        <p:nvSpPr>
          <p:cNvPr id="1117" name="Google Shape;1117;p45"/>
          <p:cNvSpPr/>
          <p:nvPr/>
        </p:nvSpPr>
        <p:spPr>
          <a:xfrm>
            <a:off x="6635483" y="1462475"/>
            <a:ext cx="836400" cy="325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</a:t>
            </a:r>
            <a:endParaRPr/>
          </a:p>
        </p:txBody>
      </p:sp>
      <p:sp>
        <p:nvSpPr>
          <p:cNvPr id="1118" name="Google Shape;1118;p45"/>
          <p:cNvSpPr/>
          <p:nvPr/>
        </p:nvSpPr>
        <p:spPr>
          <a:xfrm>
            <a:off x="6636125" y="1819650"/>
            <a:ext cx="1587000" cy="325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</a:t>
            </a:r>
            <a:endParaRPr/>
          </a:p>
        </p:txBody>
      </p:sp>
      <p:sp>
        <p:nvSpPr>
          <p:cNvPr id="1119" name="Google Shape;1119;p45"/>
          <p:cNvSpPr/>
          <p:nvPr/>
        </p:nvSpPr>
        <p:spPr>
          <a:xfrm>
            <a:off x="6636125" y="2235188"/>
            <a:ext cx="1116900" cy="325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cxnSp>
        <p:nvCxnSpPr>
          <p:cNvPr id="1120" name="Google Shape;1120;p45"/>
          <p:cNvCxnSpPr>
            <a:stCxn id="1087" idx="3"/>
            <a:endCxn id="1119" idx="1"/>
          </p:cNvCxnSpPr>
          <p:nvPr/>
        </p:nvCxnSpPr>
        <p:spPr>
          <a:xfrm>
            <a:off x="6332675" y="1464475"/>
            <a:ext cx="303600" cy="9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1" name="Google Shape;1121;p45"/>
          <p:cNvCxnSpPr>
            <a:stCxn id="1087" idx="3"/>
            <a:endCxn id="1118" idx="1"/>
          </p:cNvCxnSpPr>
          <p:nvPr/>
        </p:nvCxnSpPr>
        <p:spPr>
          <a:xfrm>
            <a:off x="6332675" y="1464475"/>
            <a:ext cx="303600" cy="51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45"/>
          <p:cNvCxnSpPr>
            <a:stCxn id="1087" idx="3"/>
            <a:endCxn id="1117" idx="1"/>
          </p:cNvCxnSpPr>
          <p:nvPr/>
        </p:nvCxnSpPr>
        <p:spPr>
          <a:xfrm>
            <a:off x="6332675" y="1464475"/>
            <a:ext cx="302700" cy="16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45"/>
          <p:cNvCxnSpPr>
            <a:stCxn id="1087" idx="3"/>
            <a:endCxn id="1116" idx="1"/>
          </p:cNvCxnSpPr>
          <p:nvPr/>
        </p:nvCxnSpPr>
        <p:spPr>
          <a:xfrm rot="10800000" flipH="1">
            <a:off x="6332675" y="1268275"/>
            <a:ext cx="303600" cy="1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4" name="Google Shape;1124;p45"/>
          <p:cNvSpPr txBox="1"/>
          <p:nvPr/>
        </p:nvSpPr>
        <p:spPr>
          <a:xfrm>
            <a:off x="132225" y="4719825"/>
            <a:ext cx="29088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 version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6"/>
          <p:cNvSpPr/>
          <p:nvPr/>
        </p:nvSpPr>
        <p:spPr>
          <a:xfrm>
            <a:off x="2411389" y="2703023"/>
            <a:ext cx="1870200" cy="130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6"/>
          <p:cNvSpPr/>
          <p:nvPr/>
        </p:nvSpPr>
        <p:spPr>
          <a:xfrm>
            <a:off x="2418800" y="1773800"/>
            <a:ext cx="1870200" cy="79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6"/>
          <p:cNvSpPr txBox="1"/>
          <p:nvPr/>
        </p:nvSpPr>
        <p:spPr>
          <a:xfrm>
            <a:off x="806250" y="168875"/>
            <a:ext cx="28587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Searching Data Structures: </a:t>
            </a:r>
            <a:endParaRPr dirty="0"/>
          </a:p>
        </p:txBody>
      </p:sp>
      <p:sp>
        <p:nvSpPr>
          <p:cNvPr id="1132" name="Google Shape;1132;p46"/>
          <p:cNvSpPr/>
          <p:nvPr/>
        </p:nvSpPr>
        <p:spPr>
          <a:xfrm>
            <a:off x="5636375" y="13117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133" name="Google Shape;1133;p46"/>
          <p:cNvSpPr/>
          <p:nvPr/>
        </p:nvSpPr>
        <p:spPr>
          <a:xfrm>
            <a:off x="5636375" y="28224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134" name="Google Shape;1134;p46"/>
          <p:cNvSpPr/>
          <p:nvPr/>
        </p:nvSpPr>
        <p:spPr>
          <a:xfrm>
            <a:off x="1178725" y="18451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135" name="Google Shape;1135;p46"/>
          <p:cNvSpPr/>
          <p:nvPr/>
        </p:nvSpPr>
        <p:spPr>
          <a:xfrm>
            <a:off x="1178600" y="2478850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136" name="Google Shape;1136;p46"/>
          <p:cNvSpPr/>
          <p:nvPr/>
        </p:nvSpPr>
        <p:spPr>
          <a:xfrm>
            <a:off x="2389675" y="892675"/>
            <a:ext cx="1870200" cy="73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46"/>
          <p:cNvSpPr/>
          <p:nvPr/>
        </p:nvSpPr>
        <p:spPr>
          <a:xfrm>
            <a:off x="5044475" y="3991175"/>
            <a:ext cx="11646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DisjointSets</a:t>
            </a:r>
            <a:endParaRPr/>
          </a:p>
        </p:txBody>
      </p:sp>
      <p:sp>
        <p:nvSpPr>
          <p:cNvPr id="1138" name="Google Shape;1138;p46"/>
          <p:cNvSpPr/>
          <p:nvPr/>
        </p:nvSpPr>
        <p:spPr>
          <a:xfrm>
            <a:off x="2460675" y="943075"/>
            <a:ext cx="17568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 HT</a:t>
            </a:r>
            <a:endParaRPr/>
          </a:p>
        </p:txBody>
      </p:sp>
      <p:sp>
        <p:nvSpPr>
          <p:cNvPr id="1139" name="Google Shape;1139;p46"/>
          <p:cNvSpPr/>
          <p:nvPr/>
        </p:nvSpPr>
        <p:spPr>
          <a:xfrm>
            <a:off x="2460675" y="1278675"/>
            <a:ext cx="17568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Probing HT</a:t>
            </a:r>
            <a:endParaRPr/>
          </a:p>
        </p:txBody>
      </p:sp>
      <p:sp>
        <p:nvSpPr>
          <p:cNvPr id="1140" name="Google Shape;1140;p46"/>
          <p:cNvSpPr/>
          <p:nvPr/>
        </p:nvSpPr>
        <p:spPr>
          <a:xfrm>
            <a:off x="2460675" y="184517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</a:t>
            </a:r>
            <a:endParaRPr/>
          </a:p>
        </p:txBody>
      </p:sp>
      <p:sp>
        <p:nvSpPr>
          <p:cNvPr id="1141" name="Google Shape;1141;p46"/>
          <p:cNvSpPr/>
          <p:nvPr/>
        </p:nvSpPr>
        <p:spPr>
          <a:xfrm>
            <a:off x="2468091" y="222617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</a:t>
            </a:r>
            <a:endParaRPr/>
          </a:p>
        </p:txBody>
      </p:sp>
      <p:sp>
        <p:nvSpPr>
          <p:cNvPr id="1142" name="Google Shape;1142;p46"/>
          <p:cNvSpPr/>
          <p:nvPr/>
        </p:nvSpPr>
        <p:spPr>
          <a:xfrm>
            <a:off x="2443121" y="423632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cxnSp>
        <p:nvCxnSpPr>
          <p:cNvPr id="1143" name="Google Shape;1143;p46"/>
          <p:cNvCxnSpPr>
            <a:stCxn id="1134" idx="3"/>
            <a:endCxn id="1138" idx="1"/>
          </p:cNvCxnSpPr>
          <p:nvPr/>
        </p:nvCxnSpPr>
        <p:spPr>
          <a:xfrm rot="10800000" flipH="1">
            <a:off x="1875025" y="1095775"/>
            <a:ext cx="585600" cy="90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4" name="Google Shape;1144;p46"/>
          <p:cNvCxnSpPr>
            <a:stCxn id="1139" idx="1"/>
            <a:endCxn id="1134" idx="3"/>
          </p:cNvCxnSpPr>
          <p:nvPr/>
        </p:nvCxnSpPr>
        <p:spPr>
          <a:xfrm flipH="1">
            <a:off x="1875075" y="1431375"/>
            <a:ext cx="585600" cy="56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5" name="Google Shape;1145;p46"/>
          <p:cNvCxnSpPr>
            <a:stCxn id="1134" idx="3"/>
            <a:endCxn id="1140" idx="1"/>
          </p:cNvCxnSpPr>
          <p:nvPr/>
        </p:nvCxnSpPr>
        <p:spPr>
          <a:xfrm>
            <a:off x="1875025" y="1997875"/>
            <a:ext cx="585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6" name="Google Shape;1146;p46"/>
          <p:cNvCxnSpPr>
            <a:stCxn id="1134" idx="3"/>
            <a:endCxn id="1147" idx="1"/>
          </p:cNvCxnSpPr>
          <p:nvPr/>
        </p:nvCxnSpPr>
        <p:spPr>
          <a:xfrm>
            <a:off x="1875025" y="1997875"/>
            <a:ext cx="580200" cy="99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8" name="Google Shape;1148;p46"/>
          <p:cNvCxnSpPr>
            <a:stCxn id="1134" idx="3"/>
            <a:endCxn id="1141" idx="1"/>
          </p:cNvCxnSpPr>
          <p:nvPr/>
        </p:nvCxnSpPr>
        <p:spPr>
          <a:xfrm>
            <a:off x="1875025" y="1997875"/>
            <a:ext cx="593100" cy="38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9" name="Google Shape;1149;p46"/>
          <p:cNvCxnSpPr>
            <a:stCxn id="1134" idx="3"/>
            <a:endCxn id="1150" idx="1"/>
          </p:cNvCxnSpPr>
          <p:nvPr/>
        </p:nvCxnSpPr>
        <p:spPr>
          <a:xfrm>
            <a:off x="1875025" y="1997875"/>
            <a:ext cx="580200" cy="137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1" name="Google Shape;1151;p46"/>
          <p:cNvCxnSpPr>
            <a:stCxn id="1134" idx="3"/>
            <a:endCxn id="1142" idx="1"/>
          </p:cNvCxnSpPr>
          <p:nvPr/>
        </p:nvCxnSpPr>
        <p:spPr>
          <a:xfrm>
            <a:off x="1875025" y="1997875"/>
            <a:ext cx="568200" cy="239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0" name="Google Shape;1150;p46"/>
          <p:cNvSpPr/>
          <p:nvPr/>
        </p:nvSpPr>
        <p:spPr>
          <a:xfrm>
            <a:off x="2455221" y="3216775"/>
            <a:ext cx="17919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Black</a:t>
            </a:r>
            <a:endParaRPr/>
          </a:p>
        </p:txBody>
      </p:sp>
      <p:sp>
        <p:nvSpPr>
          <p:cNvPr id="1147" name="Google Shape;1147;p46"/>
          <p:cNvSpPr/>
          <p:nvPr/>
        </p:nvSpPr>
        <p:spPr>
          <a:xfrm>
            <a:off x="2455350" y="283577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(Vanilla)</a:t>
            </a:r>
            <a:endParaRPr/>
          </a:p>
        </p:txBody>
      </p:sp>
      <p:sp>
        <p:nvSpPr>
          <p:cNvPr id="1152" name="Google Shape;1152;p46"/>
          <p:cNvSpPr/>
          <p:nvPr/>
        </p:nvSpPr>
        <p:spPr>
          <a:xfrm>
            <a:off x="2455221" y="3597775"/>
            <a:ext cx="17919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B-Trees (2-3 / 2-3-4)</a:t>
            </a:r>
            <a:endParaRPr sz="1300"/>
          </a:p>
        </p:txBody>
      </p:sp>
      <p:cxnSp>
        <p:nvCxnSpPr>
          <p:cNvPr id="1153" name="Google Shape;1153;p46"/>
          <p:cNvCxnSpPr>
            <a:stCxn id="1138" idx="1"/>
            <a:endCxn id="1135" idx="3"/>
          </p:cNvCxnSpPr>
          <p:nvPr/>
        </p:nvCxnSpPr>
        <p:spPr>
          <a:xfrm flipH="1">
            <a:off x="1874775" y="1095775"/>
            <a:ext cx="585900" cy="15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4" name="Google Shape;1154;p46"/>
          <p:cNvCxnSpPr>
            <a:stCxn id="1139" idx="1"/>
            <a:endCxn id="1135" idx="3"/>
          </p:cNvCxnSpPr>
          <p:nvPr/>
        </p:nvCxnSpPr>
        <p:spPr>
          <a:xfrm flipH="1">
            <a:off x="1874775" y="1431375"/>
            <a:ext cx="585900" cy="120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5" name="Google Shape;1155;p46"/>
          <p:cNvCxnSpPr>
            <a:stCxn id="1140" idx="1"/>
            <a:endCxn id="1135" idx="3"/>
          </p:cNvCxnSpPr>
          <p:nvPr/>
        </p:nvCxnSpPr>
        <p:spPr>
          <a:xfrm flipH="1">
            <a:off x="1874775" y="1997875"/>
            <a:ext cx="585900" cy="6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6" name="Google Shape;1156;p46"/>
          <p:cNvCxnSpPr>
            <a:stCxn id="1141" idx="1"/>
            <a:endCxn id="1135" idx="3"/>
          </p:cNvCxnSpPr>
          <p:nvPr/>
        </p:nvCxnSpPr>
        <p:spPr>
          <a:xfrm flipH="1">
            <a:off x="1874991" y="2378875"/>
            <a:ext cx="593100" cy="2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46"/>
          <p:cNvCxnSpPr>
            <a:stCxn id="1147" idx="1"/>
            <a:endCxn id="1135" idx="3"/>
          </p:cNvCxnSpPr>
          <p:nvPr/>
        </p:nvCxnSpPr>
        <p:spPr>
          <a:xfrm rot="10800000">
            <a:off x="1874850" y="2631475"/>
            <a:ext cx="580500" cy="35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8" name="Google Shape;1158;p46"/>
          <p:cNvCxnSpPr>
            <a:stCxn id="1150" idx="1"/>
            <a:endCxn id="1135" idx="3"/>
          </p:cNvCxnSpPr>
          <p:nvPr/>
        </p:nvCxnSpPr>
        <p:spPr>
          <a:xfrm rot="10800000">
            <a:off x="1875021" y="2631475"/>
            <a:ext cx="580200" cy="7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9" name="Google Shape;1159;p46"/>
          <p:cNvCxnSpPr>
            <a:stCxn id="1152" idx="1"/>
            <a:endCxn id="1135" idx="3"/>
          </p:cNvCxnSpPr>
          <p:nvPr/>
        </p:nvCxnSpPr>
        <p:spPr>
          <a:xfrm rot="10800000">
            <a:off x="1875021" y="2631475"/>
            <a:ext cx="580200" cy="111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0" name="Google Shape;1160;p46"/>
          <p:cNvCxnSpPr>
            <a:stCxn id="1142" idx="1"/>
            <a:endCxn id="1135" idx="3"/>
          </p:cNvCxnSpPr>
          <p:nvPr/>
        </p:nvCxnSpPr>
        <p:spPr>
          <a:xfrm rot="10800000">
            <a:off x="1874921" y="2631625"/>
            <a:ext cx="568200" cy="175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1" name="Google Shape;1161;p46"/>
          <p:cNvSpPr/>
          <p:nvPr/>
        </p:nvSpPr>
        <p:spPr>
          <a:xfrm>
            <a:off x="6623775" y="244375"/>
            <a:ext cx="17568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1162" name="Google Shape;1162;p46"/>
          <p:cNvSpPr/>
          <p:nvPr/>
        </p:nvSpPr>
        <p:spPr>
          <a:xfrm>
            <a:off x="6657575" y="1616575"/>
            <a:ext cx="1756800" cy="4434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 HT (lacks order, very odd)</a:t>
            </a:r>
            <a:endParaRPr/>
          </a:p>
        </p:txBody>
      </p:sp>
      <p:sp>
        <p:nvSpPr>
          <p:cNvPr id="1163" name="Google Shape;1163;p46"/>
          <p:cNvSpPr/>
          <p:nvPr/>
        </p:nvSpPr>
        <p:spPr>
          <a:xfrm>
            <a:off x="6623775" y="1082575"/>
            <a:ext cx="20241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Linked List</a:t>
            </a:r>
            <a:endParaRPr/>
          </a:p>
        </p:txBody>
      </p:sp>
      <p:sp>
        <p:nvSpPr>
          <p:cNvPr id="1164" name="Google Shape;1164;p46"/>
          <p:cNvSpPr/>
          <p:nvPr/>
        </p:nvSpPr>
        <p:spPr>
          <a:xfrm>
            <a:off x="6623775" y="625375"/>
            <a:ext cx="17568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Tree</a:t>
            </a:r>
            <a:endParaRPr/>
          </a:p>
        </p:txBody>
      </p:sp>
      <p:cxnSp>
        <p:nvCxnSpPr>
          <p:cNvPr id="1165" name="Google Shape;1165;p46"/>
          <p:cNvCxnSpPr>
            <a:stCxn id="1164" idx="1"/>
            <a:endCxn id="1132" idx="3"/>
          </p:cNvCxnSpPr>
          <p:nvPr/>
        </p:nvCxnSpPr>
        <p:spPr>
          <a:xfrm flipH="1">
            <a:off x="6332775" y="778075"/>
            <a:ext cx="291000" cy="68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6" name="Google Shape;1166;p46"/>
          <p:cNvCxnSpPr>
            <a:stCxn id="1163" idx="1"/>
            <a:endCxn id="1132" idx="3"/>
          </p:cNvCxnSpPr>
          <p:nvPr/>
        </p:nvCxnSpPr>
        <p:spPr>
          <a:xfrm flipH="1">
            <a:off x="6332775" y="1235275"/>
            <a:ext cx="291000" cy="22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7" name="Google Shape;1167;p46"/>
          <p:cNvCxnSpPr>
            <a:stCxn id="1161" idx="1"/>
            <a:endCxn id="1132" idx="3"/>
          </p:cNvCxnSpPr>
          <p:nvPr/>
        </p:nvCxnSpPr>
        <p:spPr>
          <a:xfrm flipH="1">
            <a:off x="6332775" y="397075"/>
            <a:ext cx="291000" cy="106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8" name="Google Shape;1168;p46"/>
          <p:cNvCxnSpPr>
            <a:stCxn id="1162" idx="1"/>
            <a:endCxn id="1132" idx="3"/>
          </p:cNvCxnSpPr>
          <p:nvPr/>
        </p:nvCxnSpPr>
        <p:spPr>
          <a:xfrm rot="10800000">
            <a:off x="6332675" y="1464475"/>
            <a:ext cx="324900" cy="37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9" name="Google Shape;1169;p46"/>
          <p:cNvSpPr/>
          <p:nvPr/>
        </p:nvSpPr>
        <p:spPr>
          <a:xfrm>
            <a:off x="6743578" y="2797675"/>
            <a:ext cx="17919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</a:t>
            </a:r>
            <a:endParaRPr/>
          </a:p>
        </p:txBody>
      </p:sp>
      <p:sp>
        <p:nvSpPr>
          <p:cNvPr id="1170" name="Google Shape;1170;p46"/>
          <p:cNvSpPr/>
          <p:nvPr/>
        </p:nvSpPr>
        <p:spPr>
          <a:xfrm>
            <a:off x="6736163" y="2416675"/>
            <a:ext cx="17919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</a:t>
            </a:r>
            <a:endParaRPr/>
          </a:p>
        </p:txBody>
      </p:sp>
      <p:cxnSp>
        <p:nvCxnSpPr>
          <p:cNvPr id="1171" name="Google Shape;1171;p46"/>
          <p:cNvCxnSpPr>
            <a:cxnSpLocks/>
            <a:stCxn id="1170" idx="1"/>
            <a:endCxn id="1133" idx="3"/>
          </p:cNvCxnSpPr>
          <p:nvPr/>
        </p:nvCxnSpPr>
        <p:spPr>
          <a:xfrm flipH="1">
            <a:off x="6332675" y="2569375"/>
            <a:ext cx="403488" cy="40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2" name="Google Shape;1172;p46"/>
          <p:cNvCxnSpPr>
            <a:cxnSpLocks/>
            <a:stCxn id="1169" idx="1"/>
            <a:endCxn id="1133" idx="3"/>
          </p:cNvCxnSpPr>
          <p:nvPr/>
        </p:nvCxnSpPr>
        <p:spPr>
          <a:xfrm flipH="1">
            <a:off x="6332675" y="2950375"/>
            <a:ext cx="410903" cy="2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3" name="Google Shape;1173;p46"/>
          <p:cNvSpPr/>
          <p:nvPr/>
        </p:nvSpPr>
        <p:spPr>
          <a:xfrm>
            <a:off x="6516446" y="345717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Find</a:t>
            </a:r>
            <a:endParaRPr/>
          </a:p>
        </p:txBody>
      </p:sp>
      <p:sp>
        <p:nvSpPr>
          <p:cNvPr id="1174" name="Google Shape;1174;p46"/>
          <p:cNvSpPr/>
          <p:nvPr/>
        </p:nvSpPr>
        <p:spPr>
          <a:xfrm>
            <a:off x="6516446" y="385562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Union</a:t>
            </a:r>
            <a:endParaRPr/>
          </a:p>
        </p:txBody>
      </p:sp>
      <p:sp>
        <p:nvSpPr>
          <p:cNvPr id="1175" name="Google Shape;1175;p46"/>
          <p:cNvSpPr/>
          <p:nvPr/>
        </p:nvSpPr>
        <p:spPr>
          <a:xfrm>
            <a:off x="6516446" y="4254075"/>
            <a:ext cx="17919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</a:t>
            </a:r>
            <a:endParaRPr/>
          </a:p>
        </p:txBody>
      </p:sp>
      <p:sp>
        <p:nvSpPr>
          <p:cNvPr id="1176" name="Google Shape;1176;p46"/>
          <p:cNvSpPr/>
          <p:nvPr/>
        </p:nvSpPr>
        <p:spPr>
          <a:xfrm>
            <a:off x="6516446" y="4635075"/>
            <a:ext cx="17919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WQUPC</a:t>
            </a:r>
            <a:endParaRPr/>
          </a:p>
        </p:txBody>
      </p:sp>
      <p:cxnSp>
        <p:nvCxnSpPr>
          <p:cNvPr id="1177" name="Google Shape;1177;p46"/>
          <p:cNvCxnSpPr>
            <a:stCxn id="1173" idx="1"/>
            <a:endCxn id="1137" idx="3"/>
          </p:cNvCxnSpPr>
          <p:nvPr/>
        </p:nvCxnSpPr>
        <p:spPr>
          <a:xfrm flipH="1">
            <a:off x="6208946" y="3609875"/>
            <a:ext cx="307500" cy="53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8" name="Google Shape;1178;p46"/>
          <p:cNvCxnSpPr>
            <a:stCxn id="1174" idx="1"/>
            <a:endCxn id="1137" idx="3"/>
          </p:cNvCxnSpPr>
          <p:nvPr/>
        </p:nvCxnSpPr>
        <p:spPr>
          <a:xfrm flipH="1">
            <a:off x="6208946" y="4008325"/>
            <a:ext cx="307500" cy="13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9" name="Google Shape;1179;p46"/>
          <p:cNvCxnSpPr>
            <a:stCxn id="1175" idx="1"/>
            <a:endCxn id="1137" idx="3"/>
          </p:cNvCxnSpPr>
          <p:nvPr/>
        </p:nvCxnSpPr>
        <p:spPr>
          <a:xfrm rot="10800000">
            <a:off x="6208946" y="4143975"/>
            <a:ext cx="307500" cy="26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0" name="Google Shape;1180;p46"/>
          <p:cNvCxnSpPr>
            <a:stCxn id="1176" idx="1"/>
            <a:endCxn id="1137" idx="3"/>
          </p:cNvCxnSpPr>
          <p:nvPr/>
        </p:nvCxnSpPr>
        <p:spPr>
          <a:xfrm rot="10800000">
            <a:off x="6208946" y="4143975"/>
            <a:ext cx="307500" cy="64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1" name="Google Shape;1181;p46"/>
          <p:cNvSpPr/>
          <p:nvPr/>
        </p:nvSpPr>
        <p:spPr>
          <a:xfrm>
            <a:off x="5626775" y="2255850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cxnSp>
        <p:nvCxnSpPr>
          <p:cNvPr id="66" name="Google Shape;1171;p46">
            <a:extLst>
              <a:ext uri="{FF2B5EF4-FFF2-40B4-BE49-F238E27FC236}">
                <a16:creationId xmlns:a16="http://schemas.microsoft.com/office/drawing/2014/main" id="{F29E34F6-168C-4D67-BA3C-9AAE79F34600}"/>
              </a:ext>
            </a:extLst>
          </p:cNvPr>
          <p:cNvCxnSpPr>
            <a:cxnSpLocks/>
            <a:stCxn id="1169" idx="1"/>
            <a:endCxn id="1181" idx="3"/>
          </p:cNvCxnSpPr>
          <p:nvPr/>
        </p:nvCxnSpPr>
        <p:spPr>
          <a:xfrm flipH="1" flipV="1">
            <a:off x="6323075" y="2408550"/>
            <a:ext cx="420503" cy="5418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1171;p46">
            <a:extLst>
              <a:ext uri="{FF2B5EF4-FFF2-40B4-BE49-F238E27FC236}">
                <a16:creationId xmlns:a16="http://schemas.microsoft.com/office/drawing/2014/main" id="{800B7F65-0492-43FF-BD5C-45160878F982}"/>
              </a:ext>
            </a:extLst>
          </p:cNvPr>
          <p:cNvCxnSpPr>
            <a:cxnSpLocks/>
            <a:stCxn id="1170" idx="1"/>
            <a:endCxn id="1181" idx="3"/>
          </p:cNvCxnSpPr>
          <p:nvPr/>
        </p:nvCxnSpPr>
        <p:spPr>
          <a:xfrm flipH="1" flipV="1">
            <a:off x="6323075" y="2408550"/>
            <a:ext cx="413088" cy="1608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47"/>
          <p:cNvSpPr/>
          <p:nvPr/>
        </p:nvSpPr>
        <p:spPr>
          <a:xfrm>
            <a:off x="215450" y="702475"/>
            <a:ext cx="11790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188" name="Google Shape;1188;p47"/>
          <p:cNvSpPr/>
          <p:nvPr/>
        </p:nvSpPr>
        <p:spPr>
          <a:xfrm>
            <a:off x="1943100" y="696175"/>
            <a:ext cx="1752600" cy="318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Heap Ordered Tree</a:t>
            </a:r>
            <a:endParaRPr/>
          </a:p>
        </p:txBody>
      </p:sp>
      <p:cxnSp>
        <p:nvCxnSpPr>
          <p:cNvPr id="1189" name="Google Shape;1189;p47"/>
          <p:cNvCxnSpPr>
            <a:stCxn id="1187" idx="3"/>
            <a:endCxn id="1188" idx="1"/>
          </p:cNvCxnSpPr>
          <p:nvPr/>
        </p:nvCxnSpPr>
        <p:spPr>
          <a:xfrm>
            <a:off x="1394450" y="855175"/>
            <a:ext cx="548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0" name="Google Shape;1190;p47"/>
          <p:cNvSpPr/>
          <p:nvPr/>
        </p:nvSpPr>
        <p:spPr>
          <a:xfrm>
            <a:off x="4244350" y="702475"/>
            <a:ext cx="22275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Chaining HT</a:t>
            </a:r>
            <a:endParaRPr/>
          </a:p>
        </p:txBody>
      </p:sp>
      <p:sp>
        <p:nvSpPr>
          <p:cNvPr id="1191" name="Google Shape;1191;p47"/>
          <p:cNvSpPr/>
          <p:nvPr/>
        </p:nvSpPr>
        <p:spPr>
          <a:xfrm>
            <a:off x="6919675" y="702475"/>
            <a:ext cx="1691400" cy="3054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Buckets</a:t>
            </a:r>
            <a:endParaRPr/>
          </a:p>
        </p:txBody>
      </p:sp>
      <p:cxnSp>
        <p:nvCxnSpPr>
          <p:cNvPr id="1192" name="Google Shape;1192;p47"/>
          <p:cNvCxnSpPr>
            <a:stCxn id="1190" idx="3"/>
            <a:endCxn id="1191" idx="1"/>
          </p:cNvCxnSpPr>
          <p:nvPr/>
        </p:nvCxnSpPr>
        <p:spPr>
          <a:xfrm>
            <a:off x="6471850" y="855175"/>
            <a:ext cx="44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3" name="Google Shape;1193;p47"/>
          <p:cNvSpPr txBox="1"/>
          <p:nvPr/>
        </p:nvSpPr>
        <p:spPr>
          <a:xfrm>
            <a:off x="97750" y="122175"/>
            <a:ext cx="74892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Abstraction often happens in layers!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47"/>
          <p:cNvSpPr/>
          <p:nvPr/>
        </p:nvSpPr>
        <p:spPr>
          <a:xfrm>
            <a:off x="4918225" y="1715075"/>
            <a:ext cx="8616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Bucket</a:t>
            </a:r>
            <a:endParaRPr/>
          </a:p>
        </p:txBody>
      </p:sp>
      <p:cxnSp>
        <p:nvCxnSpPr>
          <p:cNvPr id="1195" name="Google Shape;1195;p47"/>
          <p:cNvCxnSpPr>
            <a:stCxn id="1191" idx="2"/>
            <a:endCxn id="1194" idx="0"/>
          </p:cNvCxnSpPr>
          <p:nvPr/>
        </p:nvCxnSpPr>
        <p:spPr>
          <a:xfrm flipH="1">
            <a:off x="5349175" y="1007875"/>
            <a:ext cx="2416200" cy="70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6" name="Google Shape;1196;p47"/>
          <p:cNvSpPr/>
          <p:nvPr/>
        </p:nvSpPr>
        <p:spPr>
          <a:xfrm>
            <a:off x="6843475" y="1312075"/>
            <a:ext cx="1691400" cy="3054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1197" name="Google Shape;1197;p47"/>
          <p:cNvSpPr/>
          <p:nvPr/>
        </p:nvSpPr>
        <p:spPr>
          <a:xfrm>
            <a:off x="6843475" y="1693075"/>
            <a:ext cx="1691400" cy="3054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</a:t>
            </a:r>
            <a:endParaRPr/>
          </a:p>
        </p:txBody>
      </p:sp>
      <p:sp>
        <p:nvSpPr>
          <p:cNvPr id="1198" name="Google Shape;1198;p47"/>
          <p:cNvSpPr/>
          <p:nvPr/>
        </p:nvSpPr>
        <p:spPr>
          <a:xfrm>
            <a:off x="6843475" y="2074075"/>
            <a:ext cx="1691400" cy="3054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</a:t>
            </a:r>
            <a:endParaRPr/>
          </a:p>
        </p:txBody>
      </p:sp>
      <p:sp>
        <p:nvSpPr>
          <p:cNvPr id="1199" name="Google Shape;1199;p47"/>
          <p:cNvSpPr/>
          <p:nvPr/>
        </p:nvSpPr>
        <p:spPr>
          <a:xfrm>
            <a:off x="6843475" y="2455075"/>
            <a:ext cx="1691400" cy="4434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(requires comparable items)</a:t>
            </a:r>
            <a:endParaRPr/>
          </a:p>
        </p:txBody>
      </p:sp>
      <p:cxnSp>
        <p:nvCxnSpPr>
          <p:cNvPr id="1200" name="Google Shape;1200;p47"/>
          <p:cNvCxnSpPr>
            <a:stCxn id="1199" idx="1"/>
            <a:endCxn id="1194" idx="3"/>
          </p:cNvCxnSpPr>
          <p:nvPr/>
        </p:nvCxnSpPr>
        <p:spPr>
          <a:xfrm rot="10800000">
            <a:off x="5779975" y="1867675"/>
            <a:ext cx="1063500" cy="80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1" name="Google Shape;1201;p47"/>
          <p:cNvCxnSpPr>
            <a:stCxn id="1198" idx="1"/>
            <a:endCxn id="1194" idx="3"/>
          </p:cNvCxnSpPr>
          <p:nvPr/>
        </p:nvCxnSpPr>
        <p:spPr>
          <a:xfrm rot="10800000">
            <a:off x="5779975" y="1867675"/>
            <a:ext cx="1063500" cy="35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2" name="Google Shape;1202;p47"/>
          <p:cNvCxnSpPr>
            <a:stCxn id="1197" idx="1"/>
            <a:endCxn id="1194" idx="3"/>
          </p:cNvCxnSpPr>
          <p:nvPr/>
        </p:nvCxnSpPr>
        <p:spPr>
          <a:xfrm flipH="1">
            <a:off x="5779975" y="1845775"/>
            <a:ext cx="1063500" cy="2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3" name="Google Shape;1203;p47"/>
          <p:cNvCxnSpPr>
            <a:stCxn id="1196" idx="1"/>
            <a:endCxn id="1194" idx="3"/>
          </p:cNvCxnSpPr>
          <p:nvPr/>
        </p:nvCxnSpPr>
        <p:spPr>
          <a:xfrm flipH="1">
            <a:off x="5779975" y="1464775"/>
            <a:ext cx="1063500" cy="40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4" name="Google Shape;1204;p47"/>
          <p:cNvSpPr/>
          <p:nvPr/>
        </p:nvSpPr>
        <p:spPr>
          <a:xfrm>
            <a:off x="520250" y="1877135"/>
            <a:ext cx="592200" cy="318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Tree</a:t>
            </a:r>
            <a:endParaRPr/>
          </a:p>
        </p:txBody>
      </p:sp>
      <p:sp>
        <p:nvSpPr>
          <p:cNvPr id="1205" name="Google Shape;1205;p47"/>
          <p:cNvSpPr/>
          <p:nvPr/>
        </p:nvSpPr>
        <p:spPr>
          <a:xfrm>
            <a:off x="2171700" y="1381975"/>
            <a:ext cx="1280100" cy="318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1A</a:t>
            </a:r>
            <a:endParaRPr/>
          </a:p>
        </p:txBody>
      </p:sp>
      <p:sp>
        <p:nvSpPr>
          <p:cNvPr id="1206" name="Google Shape;1206;p47"/>
          <p:cNvSpPr/>
          <p:nvPr/>
        </p:nvSpPr>
        <p:spPr>
          <a:xfrm>
            <a:off x="2171700" y="1755355"/>
            <a:ext cx="1280100" cy="318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1B</a:t>
            </a:r>
            <a:endParaRPr/>
          </a:p>
        </p:txBody>
      </p:sp>
      <p:sp>
        <p:nvSpPr>
          <p:cNvPr id="1207" name="Google Shape;1207;p47"/>
          <p:cNvSpPr/>
          <p:nvPr/>
        </p:nvSpPr>
        <p:spPr>
          <a:xfrm>
            <a:off x="2171700" y="2128735"/>
            <a:ext cx="1280100" cy="318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1C</a:t>
            </a:r>
            <a:endParaRPr/>
          </a:p>
        </p:txBody>
      </p:sp>
      <p:sp>
        <p:nvSpPr>
          <p:cNvPr id="1208" name="Google Shape;1208;p47"/>
          <p:cNvSpPr/>
          <p:nvPr/>
        </p:nvSpPr>
        <p:spPr>
          <a:xfrm>
            <a:off x="2171700" y="2502115"/>
            <a:ext cx="1280100" cy="318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2</a:t>
            </a:r>
            <a:endParaRPr/>
          </a:p>
        </p:txBody>
      </p:sp>
      <p:sp>
        <p:nvSpPr>
          <p:cNvPr id="1209" name="Google Shape;1209;p47"/>
          <p:cNvSpPr/>
          <p:nvPr/>
        </p:nvSpPr>
        <p:spPr>
          <a:xfrm>
            <a:off x="2171700" y="2875495"/>
            <a:ext cx="1280100" cy="318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3</a:t>
            </a:r>
            <a:endParaRPr/>
          </a:p>
        </p:txBody>
      </p:sp>
      <p:cxnSp>
        <p:nvCxnSpPr>
          <p:cNvPr id="1210" name="Google Shape;1210;p47"/>
          <p:cNvCxnSpPr>
            <a:stCxn id="1188" idx="2"/>
            <a:endCxn id="1204" idx="0"/>
          </p:cNvCxnSpPr>
          <p:nvPr/>
        </p:nvCxnSpPr>
        <p:spPr>
          <a:xfrm flipH="1">
            <a:off x="816300" y="1014175"/>
            <a:ext cx="2003100" cy="86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1" name="Google Shape;1211;p47"/>
          <p:cNvCxnSpPr>
            <a:stCxn id="1205" idx="1"/>
            <a:endCxn id="1204" idx="3"/>
          </p:cNvCxnSpPr>
          <p:nvPr/>
        </p:nvCxnSpPr>
        <p:spPr>
          <a:xfrm flipH="1">
            <a:off x="1112400" y="1540975"/>
            <a:ext cx="1059300" cy="49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2" name="Google Shape;1212;p47"/>
          <p:cNvCxnSpPr>
            <a:stCxn id="1206" idx="1"/>
            <a:endCxn id="1204" idx="3"/>
          </p:cNvCxnSpPr>
          <p:nvPr/>
        </p:nvCxnSpPr>
        <p:spPr>
          <a:xfrm flipH="1">
            <a:off x="1112400" y="1914355"/>
            <a:ext cx="1059300" cy="12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3" name="Google Shape;1213;p47"/>
          <p:cNvCxnSpPr>
            <a:stCxn id="1207" idx="1"/>
            <a:endCxn id="1204" idx="3"/>
          </p:cNvCxnSpPr>
          <p:nvPr/>
        </p:nvCxnSpPr>
        <p:spPr>
          <a:xfrm rot="10800000">
            <a:off x="1112400" y="2036035"/>
            <a:ext cx="1059300" cy="25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4" name="Google Shape;1214;p47"/>
          <p:cNvCxnSpPr>
            <a:stCxn id="1208" idx="1"/>
            <a:endCxn id="1204" idx="3"/>
          </p:cNvCxnSpPr>
          <p:nvPr/>
        </p:nvCxnSpPr>
        <p:spPr>
          <a:xfrm rot="10800000">
            <a:off x="1112400" y="2036215"/>
            <a:ext cx="1059300" cy="62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5" name="Google Shape;1215;p47"/>
          <p:cNvCxnSpPr>
            <a:stCxn id="1209" idx="1"/>
            <a:endCxn id="1204" idx="3"/>
          </p:cNvCxnSpPr>
          <p:nvPr/>
        </p:nvCxnSpPr>
        <p:spPr>
          <a:xfrm rot="10800000">
            <a:off x="1112400" y="2036095"/>
            <a:ext cx="1059300" cy="99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6" name="Google Shape;1216;p47"/>
          <p:cNvSpPr/>
          <p:nvPr/>
        </p:nvSpPr>
        <p:spPr>
          <a:xfrm>
            <a:off x="2149350" y="3285970"/>
            <a:ext cx="1280100" cy="318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3B</a:t>
            </a:r>
            <a:endParaRPr/>
          </a:p>
        </p:txBody>
      </p:sp>
      <p:cxnSp>
        <p:nvCxnSpPr>
          <p:cNvPr id="1217" name="Google Shape;1217;p47"/>
          <p:cNvCxnSpPr>
            <a:stCxn id="1216" idx="1"/>
            <a:endCxn id="1204" idx="3"/>
          </p:cNvCxnSpPr>
          <p:nvPr/>
        </p:nvCxnSpPr>
        <p:spPr>
          <a:xfrm rot="10800000">
            <a:off x="1112550" y="2036170"/>
            <a:ext cx="1036800" cy="14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8" name="Google Shape;1218;p47"/>
          <p:cNvSpPr/>
          <p:nvPr/>
        </p:nvSpPr>
        <p:spPr>
          <a:xfrm>
            <a:off x="6843475" y="2966400"/>
            <a:ext cx="1691400" cy="4953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 (weird choice)</a:t>
            </a:r>
            <a:endParaRPr/>
          </a:p>
        </p:txBody>
      </p:sp>
      <p:cxnSp>
        <p:nvCxnSpPr>
          <p:cNvPr id="1219" name="Google Shape;1219;p47"/>
          <p:cNvCxnSpPr>
            <a:stCxn id="1218" idx="1"/>
            <a:endCxn id="1194" idx="3"/>
          </p:cNvCxnSpPr>
          <p:nvPr/>
        </p:nvCxnSpPr>
        <p:spPr>
          <a:xfrm rot="10800000">
            <a:off x="5779975" y="1867650"/>
            <a:ext cx="1063500" cy="134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48"/>
          <p:cNvSpPr txBox="1"/>
          <p:nvPr/>
        </p:nvSpPr>
        <p:spPr>
          <a:xfrm>
            <a:off x="9325" y="-2900"/>
            <a:ext cx="33870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Specialized Searching Data Structures: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8"/>
          <p:cNvSpPr/>
          <p:nvPr/>
        </p:nvSpPr>
        <p:spPr>
          <a:xfrm>
            <a:off x="1148500" y="237342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226" name="Google Shape;1226;p48"/>
          <p:cNvSpPr/>
          <p:nvPr/>
        </p:nvSpPr>
        <p:spPr>
          <a:xfrm>
            <a:off x="1148500" y="4145400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227" name="Google Shape;1227;p48"/>
          <p:cNvSpPr/>
          <p:nvPr/>
        </p:nvSpPr>
        <p:spPr>
          <a:xfrm>
            <a:off x="1148500" y="3069588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228" name="Google Shape;1228;p48"/>
          <p:cNvSpPr/>
          <p:nvPr/>
        </p:nvSpPr>
        <p:spPr>
          <a:xfrm>
            <a:off x="2181150" y="2373425"/>
            <a:ext cx="1185000" cy="305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 Set</a:t>
            </a:r>
            <a:endParaRPr/>
          </a:p>
        </p:txBody>
      </p:sp>
      <p:cxnSp>
        <p:nvCxnSpPr>
          <p:cNvPr id="1229" name="Google Shape;1229;p48"/>
          <p:cNvCxnSpPr>
            <a:stCxn id="1225" idx="3"/>
            <a:endCxn id="1228" idx="1"/>
          </p:cNvCxnSpPr>
          <p:nvPr/>
        </p:nvCxnSpPr>
        <p:spPr>
          <a:xfrm>
            <a:off x="1844800" y="2526125"/>
            <a:ext cx="33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0" name="Google Shape;1230;p48"/>
          <p:cNvSpPr/>
          <p:nvPr/>
        </p:nvSpPr>
        <p:spPr>
          <a:xfrm>
            <a:off x="2165400" y="3069663"/>
            <a:ext cx="1185000" cy="305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 Map</a:t>
            </a:r>
            <a:endParaRPr/>
          </a:p>
        </p:txBody>
      </p:sp>
      <p:cxnSp>
        <p:nvCxnSpPr>
          <p:cNvPr id="1231" name="Google Shape;1231;p48"/>
          <p:cNvCxnSpPr>
            <a:stCxn id="1227" idx="3"/>
            <a:endCxn id="1230" idx="1"/>
          </p:cNvCxnSpPr>
          <p:nvPr/>
        </p:nvCxnSpPr>
        <p:spPr>
          <a:xfrm>
            <a:off x="1844800" y="3222288"/>
            <a:ext cx="32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2" name="Google Shape;1232;p48"/>
          <p:cNvSpPr/>
          <p:nvPr/>
        </p:nvSpPr>
        <p:spPr>
          <a:xfrm>
            <a:off x="4239400" y="2257416"/>
            <a:ext cx="1185000" cy="121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8"/>
          <p:cNvSpPr/>
          <p:nvPr/>
        </p:nvSpPr>
        <p:spPr>
          <a:xfrm>
            <a:off x="4330800" y="2705975"/>
            <a:ext cx="1020300" cy="3054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2-3 Tree</a:t>
            </a:r>
            <a:endParaRPr/>
          </a:p>
        </p:txBody>
      </p:sp>
      <p:sp>
        <p:nvSpPr>
          <p:cNvPr id="1234" name="Google Shape;1234;p48"/>
          <p:cNvSpPr/>
          <p:nvPr/>
        </p:nvSpPr>
        <p:spPr>
          <a:xfrm>
            <a:off x="4330800" y="3086975"/>
            <a:ext cx="1020300" cy="3054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RedBlack</a:t>
            </a:r>
            <a:endParaRPr/>
          </a:p>
        </p:txBody>
      </p:sp>
      <p:sp>
        <p:nvSpPr>
          <p:cNvPr id="1235" name="Google Shape;1235;p48"/>
          <p:cNvSpPr/>
          <p:nvPr/>
        </p:nvSpPr>
        <p:spPr>
          <a:xfrm>
            <a:off x="4330800" y="2324975"/>
            <a:ext cx="10203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</a:t>
            </a:r>
            <a:endParaRPr/>
          </a:p>
        </p:txBody>
      </p:sp>
      <p:cxnSp>
        <p:nvCxnSpPr>
          <p:cNvPr id="1236" name="Google Shape;1236;p48"/>
          <p:cNvCxnSpPr>
            <a:stCxn id="1228" idx="3"/>
            <a:endCxn id="1235" idx="1"/>
          </p:cNvCxnSpPr>
          <p:nvPr/>
        </p:nvCxnSpPr>
        <p:spPr>
          <a:xfrm rot="10800000" flipH="1">
            <a:off x="3366150" y="2477825"/>
            <a:ext cx="964500" cy="4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7" name="Google Shape;1237;p48"/>
          <p:cNvCxnSpPr>
            <a:stCxn id="1228" idx="3"/>
            <a:endCxn id="1233" idx="1"/>
          </p:cNvCxnSpPr>
          <p:nvPr/>
        </p:nvCxnSpPr>
        <p:spPr>
          <a:xfrm>
            <a:off x="3366150" y="2526125"/>
            <a:ext cx="964500" cy="33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8" name="Google Shape;1238;p48"/>
          <p:cNvCxnSpPr>
            <a:stCxn id="1228" idx="3"/>
          </p:cNvCxnSpPr>
          <p:nvPr/>
        </p:nvCxnSpPr>
        <p:spPr>
          <a:xfrm>
            <a:off x="3366150" y="2526125"/>
            <a:ext cx="964800" cy="54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9" name="Google Shape;1239;p48"/>
          <p:cNvCxnSpPr>
            <a:stCxn id="1230" idx="3"/>
            <a:endCxn id="1235" idx="1"/>
          </p:cNvCxnSpPr>
          <p:nvPr/>
        </p:nvCxnSpPr>
        <p:spPr>
          <a:xfrm rot="10800000" flipH="1">
            <a:off x="3350400" y="2477763"/>
            <a:ext cx="980400" cy="74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0" name="Google Shape;1240;p48"/>
          <p:cNvCxnSpPr>
            <a:stCxn id="1233" idx="1"/>
            <a:endCxn id="1230" idx="3"/>
          </p:cNvCxnSpPr>
          <p:nvPr/>
        </p:nvCxnSpPr>
        <p:spPr>
          <a:xfrm flipH="1">
            <a:off x="3350400" y="2858675"/>
            <a:ext cx="980400" cy="36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1" name="Google Shape;1241;p48"/>
          <p:cNvCxnSpPr>
            <a:stCxn id="1230" idx="3"/>
            <a:endCxn id="1234" idx="1"/>
          </p:cNvCxnSpPr>
          <p:nvPr/>
        </p:nvCxnSpPr>
        <p:spPr>
          <a:xfrm>
            <a:off x="3350400" y="3222363"/>
            <a:ext cx="980400" cy="1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2" name="Google Shape;1242;p48"/>
          <p:cNvSpPr txBox="1"/>
          <p:nvPr/>
        </p:nvSpPr>
        <p:spPr>
          <a:xfrm>
            <a:off x="6441425" y="2147075"/>
            <a:ext cx="2602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java.util.SortedSet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java.util.SortedMap</a:t>
            </a:r>
            <a:endParaRPr/>
          </a:p>
        </p:txBody>
      </p:sp>
      <p:sp>
        <p:nvSpPr>
          <p:cNvPr id="1243" name="Google Shape;1243;p48"/>
          <p:cNvSpPr/>
          <p:nvPr/>
        </p:nvSpPr>
        <p:spPr>
          <a:xfrm>
            <a:off x="1148500" y="944250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244" name="Google Shape;1244;p48"/>
          <p:cNvSpPr/>
          <p:nvPr/>
        </p:nvSpPr>
        <p:spPr>
          <a:xfrm>
            <a:off x="2333550" y="565500"/>
            <a:ext cx="848700" cy="305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245" name="Google Shape;1245;p48"/>
          <p:cNvSpPr/>
          <p:nvPr/>
        </p:nvSpPr>
        <p:spPr>
          <a:xfrm>
            <a:off x="2333550" y="941650"/>
            <a:ext cx="848700" cy="305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sp>
        <p:nvSpPr>
          <p:cNvPr id="1246" name="Google Shape;1246;p48"/>
          <p:cNvSpPr/>
          <p:nvPr/>
        </p:nvSpPr>
        <p:spPr>
          <a:xfrm>
            <a:off x="2333550" y="1317800"/>
            <a:ext cx="848700" cy="305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</a:t>
            </a:r>
            <a:endParaRPr/>
          </a:p>
        </p:txBody>
      </p:sp>
      <p:cxnSp>
        <p:nvCxnSpPr>
          <p:cNvPr id="1247" name="Google Shape;1247;p48"/>
          <p:cNvCxnSpPr>
            <a:stCxn id="1243" idx="3"/>
            <a:endCxn id="1244" idx="1"/>
          </p:cNvCxnSpPr>
          <p:nvPr/>
        </p:nvCxnSpPr>
        <p:spPr>
          <a:xfrm rot="10800000" flipH="1">
            <a:off x="1844800" y="718350"/>
            <a:ext cx="488700" cy="37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8" name="Google Shape;1248;p48"/>
          <p:cNvCxnSpPr>
            <a:stCxn id="1243" idx="3"/>
            <a:endCxn id="1245" idx="1"/>
          </p:cNvCxnSpPr>
          <p:nvPr/>
        </p:nvCxnSpPr>
        <p:spPr>
          <a:xfrm rot="10800000" flipH="1">
            <a:off x="1844800" y="1094250"/>
            <a:ext cx="488700" cy="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9" name="Google Shape;1249;p48"/>
          <p:cNvCxnSpPr>
            <a:stCxn id="1243" idx="3"/>
            <a:endCxn id="1246" idx="1"/>
          </p:cNvCxnSpPr>
          <p:nvPr/>
        </p:nvCxnSpPr>
        <p:spPr>
          <a:xfrm>
            <a:off x="1844800" y="1096950"/>
            <a:ext cx="488700" cy="37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0" name="Google Shape;1250;p48"/>
          <p:cNvSpPr/>
          <p:nvPr/>
        </p:nvSpPr>
        <p:spPr>
          <a:xfrm>
            <a:off x="3609900" y="639119"/>
            <a:ext cx="1500000" cy="3054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cxnSp>
        <p:nvCxnSpPr>
          <p:cNvPr id="1251" name="Google Shape;1251;p48"/>
          <p:cNvCxnSpPr>
            <a:stCxn id="1250" idx="1"/>
            <a:endCxn id="1244" idx="3"/>
          </p:cNvCxnSpPr>
          <p:nvPr/>
        </p:nvCxnSpPr>
        <p:spPr>
          <a:xfrm rot="10800000">
            <a:off x="3182400" y="718319"/>
            <a:ext cx="427500" cy="7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2" name="Google Shape;1252;p48"/>
          <p:cNvCxnSpPr>
            <a:stCxn id="1250" idx="1"/>
            <a:endCxn id="1245" idx="3"/>
          </p:cNvCxnSpPr>
          <p:nvPr/>
        </p:nvCxnSpPr>
        <p:spPr>
          <a:xfrm flipH="1">
            <a:off x="3182400" y="791819"/>
            <a:ext cx="427500" cy="30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3" name="Google Shape;1253;p48"/>
          <p:cNvCxnSpPr>
            <a:stCxn id="1246" idx="3"/>
            <a:endCxn id="1250" idx="1"/>
          </p:cNvCxnSpPr>
          <p:nvPr/>
        </p:nvCxnSpPr>
        <p:spPr>
          <a:xfrm rot="10800000" flipH="1">
            <a:off x="3182250" y="791900"/>
            <a:ext cx="427500" cy="67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4" name="Google Shape;1254;p48"/>
          <p:cNvSpPr/>
          <p:nvPr/>
        </p:nvSpPr>
        <p:spPr>
          <a:xfrm>
            <a:off x="3609900" y="1013000"/>
            <a:ext cx="1500000" cy="8991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 (slightly suboptimal due to resizing)</a:t>
            </a:r>
            <a:endParaRPr/>
          </a:p>
        </p:txBody>
      </p:sp>
      <p:cxnSp>
        <p:nvCxnSpPr>
          <p:cNvPr id="1255" name="Google Shape;1255;p48"/>
          <p:cNvCxnSpPr>
            <a:stCxn id="1244" idx="3"/>
            <a:endCxn id="1254" idx="1"/>
          </p:cNvCxnSpPr>
          <p:nvPr/>
        </p:nvCxnSpPr>
        <p:spPr>
          <a:xfrm>
            <a:off x="3182250" y="718200"/>
            <a:ext cx="427500" cy="74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6" name="Google Shape;1256;p48"/>
          <p:cNvCxnSpPr>
            <a:stCxn id="1245" idx="3"/>
            <a:endCxn id="1254" idx="1"/>
          </p:cNvCxnSpPr>
          <p:nvPr/>
        </p:nvCxnSpPr>
        <p:spPr>
          <a:xfrm>
            <a:off x="3182250" y="1094350"/>
            <a:ext cx="427500" cy="36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7" name="Google Shape;1257;p48"/>
          <p:cNvCxnSpPr>
            <a:stCxn id="1246" idx="3"/>
            <a:endCxn id="1254" idx="1"/>
          </p:cNvCxnSpPr>
          <p:nvPr/>
        </p:nvCxnSpPr>
        <p:spPr>
          <a:xfrm rot="10800000" flipH="1">
            <a:off x="3182250" y="1462400"/>
            <a:ext cx="427500" cy="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8" name="Google Shape;1258;p48"/>
          <p:cNvSpPr txBox="1"/>
          <p:nvPr/>
        </p:nvSpPr>
        <p:spPr>
          <a:xfrm>
            <a:off x="2406825" y="4041050"/>
            <a:ext cx="58155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usually consider MinPQ and MaxPQ to be different data structures, since we can just provide the opposite comparator.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264" name="Google Shape;1264;p4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Data Structure: A particular way of organizing data.</a:t>
            </a: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We’ve covered many of the most fundamental abstract data types, their common implementations, and the tradeoffs thereof.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We’ll do two more in this class: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Tries, graphs.</a:t>
            </a:r>
            <a:endParaRPr sz="2000"/>
          </a:p>
        </p:txBody>
      </p:sp>
      <p:pic>
        <p:nvPicPr>
          <p:cNvPr id="1265" name="Google Shape;126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88" y="2719575"/>
            <a:ext cx="84677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5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271" name="Google Shape;1271;p5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Title slide Andre the Giant picture: Unknown source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Friendster screenshot: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http://jeremy.zawodny.com/i/friendster_rss.jpg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000"/>
            </a:br>
            <a:r>
              <a:rPr lang="en" sz="2000"/>
              <a:t>Weather screenshot: weather.com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Implementation: Store and Sort</a:t>
            </a:r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166800" y="3671875"/>
            <a:ext cx="8826000" cy="13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Potentially uses a huge amount of memory Θ(N), where N is number of texts.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Goal: Do this in Θ(M) memory using a MinPQ.</a:t>
            </a:r>
            <a:endParaRPr/>
          </a:p>
        </p:txBody>
      </p:sp>
      <p:sp>
        <p:nvSpPr>
          <p:cNvPr id="72" name="Google Shape;72;p18"/>
          <p:cNvSpPr txBox="1"/>
          <p:nvPr/>
        </p:nvSpPr>
        <p:spPr>
          <a:xfrm>
            <a:off x="272925" y="661300"/>
            <a:ext cx="8555100" cy="3155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List&lt;String&gt; unharmoniousTexts(Sniffer sniffer,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ArrayList&lt;String&gt; allMessages =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ArrayList&lt;String&gt;();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(Timer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new Timer();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.hours() &lt; 24; 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allMessages.add(sniffer.getNextMessage());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Comparator&lt;String&gt; cmptr =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HarmoniousnessComparator();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Collections.sort(allMessages, cmptr, Collections.reverseOrder());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allMessages.sublist(0, M);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723900" y="4413875"/>
            <a:ext cx="837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MinPQ&lt;String&gt; 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HeapMinPQ&lt;Transaction&gt;(cmptr);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Implementation: Track the M Best</a:t>
            </a:r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166800" y="4129075"/>
            <a:ext cx="8443800" cy="9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track top M transactions using only M memory. API for MinPQ also makes code very simple (don’t need to do explicit comparisons).</a:t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>
            <a:off x="272925" y="661300"/>
            <a:ext cx="8555100" cy="3621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List&lt;String&gt; unharmoniousTexts(Sniffer sniffer,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Comparator&lt;String&gt;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cmptr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HarmoniousnessComparator();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MinPQ&lt;String&gt; </a:t>
            </a:r>
            <a:r>
              <a:rPr lang="en" sz="1600">
                <a:solidFill>
                  <a:srgbClr val="1155CC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HeapMinPQ&lt;Transaction&gt;(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cmptr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(Timer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new Timer();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.hours() &lt; 24; 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.add(sniffer.getNextMessage());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.size() &gt; M)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{ 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.removeSmallest();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ArrayList&lt;String&gt; textlist =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ArrayList&lt;String&gt;();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.size() &gt; 0)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textlist.add(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.removeSmallest());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textlist;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We Implement a MinPQ?</a:t>
            </a:r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39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possibilities: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Ordered Array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Bushy BST: Maintaining bushiness is annoying. </a:t>
            </a:r>
            <a:r>
              <a:rPr lang="en" b="1"/>
              <a:t>Handling duplicate priorities is awkward.</a:t>
            </a:r>
            <a:endParaRPr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HashTable: No good! Items go into random places.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7" name="Google Shape;87;p20"/>
          <p:cNvGraphicFramePr/>
          <p:nvPr/>
        </p:nvGraphicFramePr>
        <p:xfrm>
          <a:off x="617575" y="237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{0A2762E1-DADB-4755-9C9E-C63CBFE3FAA8}</a:tableStyleId>
              </a:tblPr>
              <a:tblGrid>
                <a:gridCol w="17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Ordered Array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Bushy BST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 Table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Heap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getSmallest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removeSmallest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Caveats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Dups tough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Google Shape;88;p20"/>
          <p:cNvSpPr txBox="1"/>
          <p:nvPr/>
        </p:nvSpPr>
        <p:spPr>
          <a:xfrm>
            <a:off x="3288600" y="4527100"/>
            <a:ext cx="23526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Θ(</a:t>
            </a:r>
            <a:r>
              <a:rPr lang="en" sz="1100" b="1">
                <a:solidFill>
                  <a:srgbClr val="333333"/>
                </a:solidFill>
              </a:rPr>
              <a:t>·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"/>
              <a:t>Runtimes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Heaps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Heap</a:t>
            </a:r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99900" cy="23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BSTs would work, but need to be kept bushy and duplicates are awkward.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Binary min-heap: Binary tree that is </a:t>
            </a:r>
            <a:r>
              <a:rPr lang="en" b="1" i="1"/>
              <a:t>complete</a:t>
            </a:r>
            <a:r>
              <a:rPr lang="en"/>
              <a:t> and obeys </a:t>
            </a:r>
            <a:r>
              <a:rPr lang="en" b="1" i="1"/>
              <a:t>min-heap property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Min-heap: Every node is less than or equal to both of its children.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Complete: Missing items only at the bottom level (if any), all nodes are as far left as possible.</a:t>
            </a:r>
            <a:endParaRPr/>
          </a:p>
        </p:txBody>
      </p:sp>
      <p:sp>
        <p:nvSpPr>
          <p:cNvPr id="100" name="Google Shape;100;p22"/>
          <p:cNvSpPr/>
          <p:nvPr/>
        </p:nvSpPr>
        <p:spPr>
          <a:xfrm>
            <a:off x="110263" y="3198900"/>
            <a:ext cx="435300" cy="435300"/>
          </a:xfrm>
          <a:prstGeom prst="ellipse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1" name="Google Shape;101;p22"/>
          <p:cNvGrpSpPr/>
          <p:nvPr/>
        </p:nvGrpSpPr>
        <p:grpSpPr>
          <a:xfrm>
            <a:off x="526225" y="3198900"/>
            <a:ext cx="1989375" cy="1767500"/>
            <a:chOff x="526225" y="3198900"/>
            <a:chExt cx="1989375" cy="1767500"/>
          </a:xfrm>
        </p:grpSpPr>
        <p:sp>
          <p:nvSpPr>
            <p:cNvPr id="102" name="Google Shape;102;p22"/>
            <p:cNvSpPr/>
            <p:nvPr/>
          </p:nvSpPr>
          <p:spPr>
            <a:xfrm>
              <a:off x="827800" y="38188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3" name="Google Shape;103;p22"/>
            <p:cNvCxnSpPr>
              <a:stCxn id="104" idx="0"/>
              <a:endCxn id="102" idx="5"/>
            </p:cNvCxnSpPr>
            <p:nvPr/>
          </p:nvCxnSpPr>
          <p:spPr>
            <a:xfrm rot="10800000">
              <a:off x="1199300" y="4190300"/>
              <a:ext cx="558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22"/>
            <p:cNvCxnSpPr>
              <a:stCxn id="102" idx="0"/>
              <a:endCxn id="106" idx="3"/>
            </p:cNvCxnSpPr>
            <p:nvPr/>
          </p:nvCxnSpPr>
          <p:spPr>
            <a:xfrm rot="10800000" flipH="1">
              <a:off x="1045450" y="3570425"/>
              <a:ext cx="3957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" name="Google Shape;104;p22"/>
            <p:cNvSpPr/>
            <p:nvPr/>
          </p:nvSpPr>
          <p:spPr>
            <a:xfrm>
              <a:off x="1037450" y="45311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6" name="Google Shape;106;p22"/>
            <p:cNvSpPr/>
            <p:nvPr/>
          </p:nvSpPr>
          <p:spPr>
            <a:xfrm>
              <a:off x="1377400" y="31989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7" name="Google Shape;107;p22"/>
            <p:cNvSpPr/>
            <p:nvPr/>
          </p:nvSpPr>
          <p:spPr>
            <a:xfrm>
              <a:off x="526225" y="45311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8" name="Google Shape;108;p22"/>
            <p:cNvCxnSpPr>
              <a:stCxn id="102" idx="3"/>
              <a:endCxn id="107" idx="0"/>
            </p:cNvCxnSpPr>
            <p:nvPr/>
          </p:nvCxnSpPr>
          <p:spPr>
            <a:xfrm flipH="1">
              <a:off x="743948" y="4190377"/>
              <a:ext cx="1476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9" name="Google Shape;109;p22"/>
            <p:cNvSpPr/>
            <p:nvPr/>
          </p:nvSpPr>
          <p:spPr>
            <a:xfrm>
              <a:off x="1805700" y="38188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0" name="Google Shape;110;p22"/>
            <p:cNvCxnSpPr>
              <a:stCxn id="109" idx="0"/>
              <a:endCxn id="106" idx="5"/>
            </p:cNvCxnSpPr>
            <p:nvPr/>
          </p:nvCxnSpPr>
          <p:spPr>
            <a:xfrm rot="10800000">
              <a:off x="1748850" y="3570425"/>
              <a:ext cx="2745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22"/>
            <p:cNvCxnSpPr>
              <a:stCxn id="112" idx="0"/>
              <a:endCxn id="109" idx="5"/>
            </p:cNvCxnSpPr>
            <p:nvPr/>
          </p:nvCxnSpPr>
          <p:spPr>
            <a:xfrm rot="10800000">
              <a:off x="2177350" y="4190527"/>
              <a:ext cx="120600" cy="3276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" name="Google Shape;112;p22"/>
            <p:cNvSpPr/>
            <p:nvPr/>
          </p:nvSpPr>
          <p:spPr>
            <a:xfrm>
              <a:off x="2080300" y="4518127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>
              <a:off x="1569075" y="4518127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4" name="Google Shape;114;p22"/>
            <p:cNvCxnSpPr>
              <a:stCxn id="109" idx="3"/>
              <a:endCxn id="113" idx="0"/>
            </p:cNvCxnSpPr>
            <p:nvPr/>
          </p:nvCxnSpPr>
          <p:spPr>
            <a:xfrm flipH="1">
              <a:off x="1786648" y="4190377"/>
              <a:ext cx="82800" cy="3276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5" name="Google Shape;115;p22"/>
          <p:cNvGrpSpPr/>
          <p:nvPr/>
        </p:nvGrpSpPr>
        <p:grpSpPr>
          <a:xfrm>
            <a:off x="2783600" y="3184614"/>
            <a:ext cx="1714775" cy="1767500"/>
            <a:chOff x="2783600" y="3184614"/>
            <a:chExt cx="1714775" cy="1767500"/>
          </a:xfrm>
        </p:grpSpPr>
        <p:sp>
          <p:nvSpPr>
            <p:cNvPr id="116" name="Google Shape;116;p22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7" name="Google Shape;117;p22"/>
            <p:cNvCxnSpPr>
              <a:stCxn id="118" idx="0"/>
              <a:endCxn id="116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22"/>
            <p:cNvCxnSpPr>
              <a:stCxn id="116" idx="0"/>
              <a:endCxn id="120" idx="3"/>
            </p:cNvCxnSpPr>
            <p:nvPr/>
          </p:nvCxnSpPr>
          <p:spPr>
            <a:xfrm rot="10800000" flipH="1">
              <a:off x="3302825" y="3556139"/>
              <a:ext cx="3957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" name="Google Shape;118;p22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2" name="Google Shape;122;p22"/>
            <p:cNvCxnSpPr>
              <a:stCxn id="116" idx="3"/>
              <a:endCxn id="121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" name="Google Shape;123;p22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4" name="Google Shape;124;p22"/>
            <p:cNvCxnSpPr>
              <a:stCxn id="123" idx="0"/>
              <a:endCxn id="120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" name="Google Shape;125;p22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6" name="Google Shape;126;p22"/>
            <p:cNvCxnSpPr>
              <a:stCxn id="123" idx="3"/>
              <a:endCxn id="125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" name="Google Shape;127;p22"/>
          <p:cNvGrpSpPr/>
          <p:nvPr/>
        </p:nvGrpSpPr>
        <p:grpSpPr>
          <a:xfrm>
            <a:off x="4850925" y="3138450"/>
            <a:ext cx="1989375" cy="1767500"/>
            <a:chOff x="4850925" y="3138450"/>
            <a:chExt cx="1989375" cy="1767500"/>
          </a:xfrm>
        </p:grpSpPr>
        <p:sp>
          <p:nvSpPr>
            <p:cNvPr id="128" name="Google Shape;128;p22"/>
            <p:cNvSpPr/>
            <p:nvPr/>
          </p:nvSpPr>
          <p:spPr>
            <a:xfrm>
              <a:off x="5152500" y="3758375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9" name="Google Shape;129;p22"/>
            <p:cNvCxnSpPr>
              <a:stCxn id="130" idx="0"/>
              <a:endCxn id="128" idx="5"/>
            </p:cNvCxnSpPr>
            <p:nvPr/>
          </p:nvCxnSpPr>
          <p:spPr>
            <a:xfrm rot="10800000">
              <a:off x="5524000" y="4129850"/>
              <a:ext cx="558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22"/>
            <p:cNvCxnSpPr>
              <a:stCxn id="128" idx="0"/>
              <a:endCxn id="132" idx="3"/>
            </p:cNvCxnSpPr>
            <p:nvPr/>
          </p:nvCxnSpPr>
          <p:spPr>
            <a:xfrm rot="10800000" flipH="1">
              <a:off x="5370150" y="3509975"/>
              <a:ext cx="3957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0" name="Google Shape;130;p22"/>
            <p:cNvSpPr/>
            <p:nvPr/>
          </p:nvSpPr>
          <p:spPr>
            <a:xfrm>
              <a:off x="5362150" y="4470650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5702100" y="3138450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4850925" y="4470650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34" name="Google Shape;134;p22"/>
            <p:cNvCxnSpPr>
              <a:stCxn id="128" idx="3"/>
              <a:endCxn id="133" idx="0"/>
            </p:cNvCxnSpPr>
            <p:nvPr/>
          </p:nvCxnSpPr>
          <p:spPr>
            <a:xfrm flipH="1">
              <a:off x="5068648" y="4129927"/>
              <a:ext cx="1476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2"/>
            <p:cNvSpPr/>
            <p:nvPr/>
          </p:nvSpPr>
          <p:spPr>
            <a:xfrm>
              <a:off x="6130400" y="3758375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36" name="Google Shape;136;p22"/>
            <p:cNvCxnSpPr>
              <a:stCxn id="135" idx="0"/>
              <a:endCxn id="132" idx="5"/>
            </p:cNvCxnSpPr>
            <p:nvPr/>
          </p:nvCxnSpPr>
          <p:spPr>
            <a:xfrm rot="10800000">
              <a:off x="6073550" y="3509975"/>
              <a:ext cx="2745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22"/>
            <p:cNvCxnSpPr>
              <a:stCxn id="138" idx="0"/>
              <a:endCxn id="135" idx="5"/>
            </p:cNvCxnSpPr>
            <p:nvPr/>
          </p:nvCxnSpPr>
          <p:spPr>
            <a:xfrm rot="10800000">
              <a:off x="6502050" y="4130077"/>
              <a:ext cx="120600" cy="3276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8" name="Google Shape;138;p22"/>
            <p:cNvSpPr/>
            <p:nvPr/>
          </p:nvSpPr>
          <p:spPr>
            <a:xfrm>
              <a:off x="6405000" y="4457677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9" name="Google Shape;139;p22"/>
          <p:cNvGrpSpPr/>
          <p:nvPr/>
        </p:nvGrpSpPr>
        <p:grpSpPr>
          <a:xfrm>
            <a:off x="7108300" y="3151042"/>
            <a:ext cx="1714775" cy="1767500"/>
            <a:chOff x="7108300" y="3151042"/>
            <a:chExt cx="1714775" cy="1767500"/>
          </a:xfrm>
        </p:grpSpPr>
        <p:sp>
          <p:nvSpPr>
            <p:cNvPr id="140" name="Google Shape;140;p22"/>
            <p:cNvSpPr/>
            <p:nvPr/>
          </p:nvSpPr>
          <p:spPr>
            <a:xfrm>
              <a:off x="7409875" y="3770968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1" name="Google Shape;141;p22"/>
            <p:cNvCxnSpPr>
              <a:stCxn id="142" idx="0"/>
              <a:endCxn id="140" idx="5"/>
            </p:cNvCxnSpPr>
            <p:nvPr/>
          </p:nvCxnSpPr>
          <p:spPr>
            <a:xfrm rot="10800000">
              <a:off x="7781375" y="4142443"/>
              <a:ext cx="558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22"/>
            <p:cNvCxnSpPr>
              <a:stCxn id="140" idx="0"/>
              <a:endCxn id="144" idx="3"/>
            </p:cNvCxnSpPr>
            <p:nvPr/>
          </p:nvCxnSpPr>
          <p:spPr>
            <a:xfrm rot="10800000" flipH="1">
              <a:off x="7627525" y="3522568"/>
              <a:ext cx="3957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2" name="Google Shape;142;p22"/>
            <p:cNvSpPr/>
            <p:nvPr/>
          </p:nvSpPr>
          <p:spPr>
            <a:xfrm>
              <a:off x="7619525" y="4483243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7959475" y="3151042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7108300" y="4483243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6" name="Google Shape;146;p22"/>
            <p:cNvCxnSpPr>
              <a:stCxn id="140" idx="3"/>
              <a:endCxn id="145" idx="0"/>
            </p:cNvCxnSpPr>
            <p:nvPr/>
          </p:nvCxnSpPr>
          <p:spPr>
            <a:xfrm flipH="1">
              <a:off x="7326023" y="4142519"/>
              <a:ext cx="1476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" name="Google Shape;147;p22"/>
            <p:cNvSpPr/>
            <p:nvPr/>
          </p:nvSpPr>
          <p:spPr>
            <a:xfrm>
              <a:off x="8387775" y="3770968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8" name="Google Shape;148;p22"/>
            <p:cNvCxnSpPr>
              <a:stCxn id="147" idx="0"/>
              <a:endCxn id="144" idx="5"/>
            </p:cNvCxnSpPr>
            <p:nvPr/>
          </p:nvCxnSpPr>
          <p:spPr>
            <a:xfrm rot="10800000">
              <a:off x="8330925" y="3522568"/>
              <a:ext cx="2745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" name="Google Shape;149;p22"/>
            <p:cNvSpPr/>
            <p:nvPr/>
          </p:nvSpPr>
          <p:spPr>
            <a:xfrm>
              <a:off x="8151150" y="4470269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50" name="Google Shape;150;p22"/>
            <p:cNvCxnSpPr>
              <a:stCxn id="147" idx="3"/>
              <a:endCxn id="149" idx="0"/>
            </p:cNvCxnSpPr>
            <p:nvPr/>
          </p:nvCxnSpPr>
          <p:spPr>
            <a:xfrm flipH="1">
              <a:off x="8368723" y="4142519"/>
              <a:ext cx="82800" cy="3276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22"/>
          <p:cNvSpPr txBox="1"/>
          <p:nvPr/>
        </p:nvSpPr>
        <p:spPr>
          <a:xfrm>
            <a:off x="5330123" y="4813826"/>
            <a:ext cx="15753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Incomplete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6882925" y="4829750"/>
            <a:ext cx="218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Lacks min-heap property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Comprehension Test: http://yellkey.com</a:t>
            </a:r>
            <a:r>
              <a:rPr lang="en">
                <a:solidFill>
                  <a:srgbClr val="208920"/>
                </a:solidFill>
              </a:rPr>
              <a:t>/baby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99900" cy="17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of these are min heaps?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0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3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4</a:t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765000" y="3375339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0" name="Google Shape;160;p23"/>
          <p:cNvCxnSpPr>
            <a:stCxn id="161" idx="0"/>
            <a:endCxn id="159" idx="5"/>
          </p:cNvCxnSpPr>
          <p:nvPr/>
        </p:nvCxnSpPr>
        <p:spPr>
          <a:xfrm rot="10800000">
            <a:off x="1136500" y="3746814"/>
            <a:ext cx="558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3"/>
          <p:cNvCxnSpPr>
            <a:stCxn id="159" idx="0"/>
            <a:endCxn id="163" idx="3"/>
          </p:cNvCxnSpPr>
          <p:nvPr/>
        </p:nvCxnSpPr>
        <p:spPr>
          <a:xfrm rot="10800000" flipH="1">
            <a:off x="982650" y="3126939"/>
            <a:ext cx="395700" cy="24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23"/>
          <p:cNvSpPr/>
          <p:nvPr/>
        </p:nvSpPr>
        <p:spPr>
          <a:xfrm>
            <a:off x="974650" y="4087614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1314600" y="2755414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463425" y="4087614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5" name="Google Shape;165;p23"/>
          <p:cNvCxnSpPr>
            <a:stCxn id="159" idx="3"/>
            <a:endCxn id="164" idx="0"/>
          </p:cNvCxnSpPr>
          <p:nvPr/>
        </p:nvCxnSpPr>
        <p:spPr>
          <a:xfrm flipH="1">
            <a:off x="681148" y="3746891"/>
            <a:ext cx="1476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3"/>
          <p:cNvSpPr/>
          <p:nvPr/>
        </p:nvSpPr>
        <p:spPr>
          <a:xfrm>
            <a:off x="1742900" y="3375339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7" name="Google Shape;167;p23"/>
          <p:cNvCxnSpPr>
            <a:stCxn id="166" idx="0"/>
            <a:endCxn id="163" idx="5"/>
          </p:cNvCxnSpPr>
          <p:nvPr/>
        </p:nvCxnSpPr>
        <p:spPr>
          <a:xfrm rot="10800000">
            <a:off x="1686050" y="3126939"/>
            <a:ext cx="274500" cy="24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23"/>
          <p:cNvSpPr/>
          <p:nvPr/>
        </p:nvSpPr>
        <p:spPr>
          <a:xfrm>
            <a:off x="1506275" y="4074641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169;p23"/>
          <p:cNvCxnSpPr>
            <a:stCxn id="166" idx="3"/>
            <a:endCxn id="168" idx="0"/>
          </p:cNvCxnSpPr>
          <p:nvPr/>
        </p:nvCxnSpPr>
        <p:spPr>
          <a:xfrm flipH="1">
            <a:off x="1723848" y="3746891"/>
            <a:ext cx="82800" cy="327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3"/>
          <p:cNvSpPr/>
          <p:nvPr/>
        </p:nvSpPr>
        <p:spPr>
          <a:xfrm>
            <a:off x="3171450" y="3429425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1" name="Google Shape;171;p23"/>
          <p:cNvCxnSpPr>
            <a:stCxn id="172" idx="0"/>
            <a:endCxn id="170" idx="5"/>
          </p:cNvCxnSpPr>
          <p:nvPr/>
        </p:nvCxnSpPr>
        <p:spPr>
          <a:xfrm rot="10800000">
            <a:off x="3542950" y="3800900"/>
            <a:ext cx="558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23"/>
          <p:cNvCxnSpPr>
            <a:stCxn id="170" idx="0"/>
            <a:endCxn id="174" idx="3"/>
          </p:cNvCxnSpPr>
          <p:nvPr/>
        </p:nvCxnSpPr>
        <p:spPr>
          <a:xfrm rot="10800000" flipH="1">
            <a:off x="3389100" y="3181025"/>
            <a:ext cx="395700" cy="24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23"/>
          <p:cNvSpPr/>
          <p:nvPr/>
        </p:nvSpPr>
        <p:spPr>
          <a:xfrm>
            <a:off x="3381100" y="4141700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3721050" y="2809500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2869875" y="4141700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6" name="Google Shape;176;p23"/>
          <p:cNvCxnSpPr>
            <a:stCxn id="170" idx="3"/>
            <a:endCxn id="175" idx="0"/>
          </p:cNvCxnSpPr>
          <p:nvPr/>
        </p:nvCxnSpPr>
        <p:spPr>
          <a:xfrm flipH="1">
            <a:off x="3087598" y="3800977"/>
            <a:ext cx="1476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23"/>
          <p:cNvSpPr/>
          <p:nvPr/>
        </p:nvSpPr>
        <p:spPr>
          <a:xfrm>
            <a:off x="5126375" y="3390825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8" name="Google Shape;178;p23"/>
          <p:cNvCxnSpPr>
            <a:stCxn id="179" idx="0"/>
            <a:endCxn id="177" idx="5"/>
          </p:cNvCxnSpPr>
          <p:nvPr/>
        </p:nvCxnSpPr>
        <p:spPr>
          <a:xfrm rot="10800000">
            <a:off x="5497875" y="3762300"/>
            <a:ext cx="558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3"/>
          <p:cNvCxnSpPr>
            <a:stCxn id="177" idx="0"/>
            <a:endCxn id="181" idx="3"/>
          </p:cNvCxnSpPr>
          <p:nvPr/>
        </p:nvCxnSpPr>
        <p:spPr>
          <a:xfrm rot="10800000" flipH="1">
            <a:off x="5344025" y="3142425"/>
            <a:ext cx="395700" cy="24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23"/>
          <p:cNvSpPr/>
          <p:nvPr/>
        </p:nvSpPr>
        <p:spPr>
          <a:xfrm>
            <a:off x="5336025" y="4103100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5675975" y="2770900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4824800" y="4103100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3" name="Google Shape;183;p23"/>
          <p:cNvCxnSpPr>
            <a:stCxn id="177" idx="3"/>
            <a:endCxn id="182" idx="0"/>
          </p:cNvCxnSpPr>
          <p:nvPr/>
        </p:nvCxnSpPr>
        <p:spPr>
          <a:xfrm flipH="1">
            <a:off x="5042523" y="3762377"/>
            <a:ext cx="1476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3"/>
          <p:cNvSpPr/>
          <p:nvPr/>
        </p:nvSpPr>
        <p:spPr>
          <a:xfrm>
            <a:off x="6104275" y="3390825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5" name="Google Shape;185;p23"/>
          <p:cNvCxnSpPr>
            <a:stCxn id="184" idx="0"/>
            <a:endCxn id="181" idx="5"/>
          </p:cNvCxnSpPr>
          <p:nvPr/>
        </p:nvCxnSpPr>
        <p:spPr>
          <a:xfrm rot="10800000">
            <a:off x="6047425" y="3142425"/>
            <a:ext cx="274500" cy="24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3"/>
          <p:cNvCxnSpPr>
            <a:stCxn id="187" idx="0"/>
            <a:endCxn id="184" idx="5"/>
          </p:cNvCxnSpPr>
          <p:nvPr/>
        </p:nvCxnSpPr>
        <p:spPr>
          <a:xfrm rot="10800000">
            <a:off x="6475925" y="3762527"/>
            <a:ext cx="120600" cy="327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3"/>
          <p:cNvSpPr/>
          <p:nvPr/>
        </p:nvSpPr>
        <p:spPr>
          <a:xfrm>
            <a:off x="6378875" y="4090127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5867650" y="4090127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9" name="Google Shape;189;p23"/>
          <p:cNvCxnSpPr>
            <a:stCxn id="184" idx="3"/>
            <a:endCxn id="188" idx="0"/>
          </p:cNvCxnSpPr>
          <p:nvPr/>
        </p:nvCxnSpPr>
        <p:spPr>
          <a:xfrm flipH="1">
            <a:off x="6085223" y="3762377"/>
            <a:ext cx="82800" cy="327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23"/>
          <p:cNvSpPr/>
          <p:nvPr/>
        </p:nvSpPr>
        <p:spPr>
          <a:xfrm>
            <a:off x="7453725" y="3429425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1" name="Google Shape;191;p23"/>
          <p:cNvCxnSpPr>
            <a:stCxn id="190" idx="0"/>
            <a:endCxn id="192" idx="3"/>
          </p:cNvCxnSpPr>
          <p:nvPr/>
        </p:nvCxnSpPr>
        <p:spPr>
          <a:xfrm rot="10800000" flipH="1">
            <a:off x="7671375" y="3181025"/>
            <a:ext cx="395700" cy="24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23"/>
          <p:cNvSpPr/>
          <p:nvPr/>
        </p:nvSpPr>
        <p:spPr>
          <a:xfrm>
            <a:off x="8003325" y="2809500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2859</Words>
  <Application>Microsoft Office PowerPoint</Application>
  <PresentationFormat>全屏显示(16:9)</PresentationFormat>
  <Paragraphs>848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Custom</vt:lpstr>
      <vt:lpstr>Custom</vt:lpstr>
      <vt:lpstr>CS61B, 2020</vt:lpstr>
      <vt:lpstr>The Priority Queue Interface</vt:lpstr>
      <vt:lpstr>Usage Example: Unharmonious Texts</vt:lpstr>
      <vt:lpstr>Naive Implementation: Store and Sort</vt:lpstr>
      <vt:lpstr>Better Implementation: Track the M Best</vt:lpstr>
      <vt:lpstr>How Would We Implement a MinPQ?</vt:lpstr>
      <vt:lpstr>Heaps</vt:lpstr>
      <vt:lpstr>Introducing the Heap</vt:lpstr>
      <vt:lpstr>Heap Comprehension Test: http://yellkey.com/baby</vt:lpstr>
      <vt:lpstr>Heap Comprehension Test: http://yellkey.com/present</vt:lpstr>
      <vt:lpstr>What Good Are Heaps?</vt:lpstr>
      <vt:lpstr>How Do We Add To A Heap?</vt:lpstr>
      <vt:lpstr>Heap Operations Summary</vt:lpstr>
      <vt:lpstr>Tree Representations</vt:lpstr>
      <vt:lpstr>How do we Represent a Tree in Java? </vt:lpstr>
      <vt:lpstr>How do we Represent a Tree in Java? </vt:lpstr>
      <vt:lpstr>How do we Represent a Tree in Java? </vt:lpstr>
      <vt:lpstr>How do we Represent a Tree in Java? </vt:lpstr>
      <vt:lpstr>How do we Represent a Tree in Java? </vt:lpstr>
      <vt:lpstr>How do we Represent a Tree in Java? </vt:lpstr>
      <vt:lpstr>A Deep Look at Approach 3</vt:lpstr>
      <vt:lpstr>A Deep Look at Approach 3</vt:lpstr>
      <vt:lpstr>Tree Representations (Summary)</vt:lpstr>
      <vt:lpstr>Approach 3B (book implementation): Leaving One Empty Spot</vt:lpstr>
      <vt:lpstr>Heap Implementation of a Priority Queue</vt:lpstr>
      <vt:lpstr>Some Implementation Questions</vt:lpstr>
      <vt:lpstr>Data Structures Summary</vt:lpstr>
      <vt:lpstr>The Search Problem</vt:lpstr>
      <vt:lpstr>Search Data Structures (The particularly abstract ones)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 Structures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CS61B, 2020</dc:title>
  <cp:lastModifiedBy>胡 晓晨</cp:lastModifiedBy>
  <cp:revision>3</cp:revision>
  <dcterms:modified xsi:type="dcterms:W3CDTF">2021-06-11T08:29:12Z</dcterms:modified>
</cp:coreProperties>
</file>