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F3434A-7C3F-4A41-9F4C-3D222C761862}">
  <a:tblStyle styleId="{0BF3434A-7C3F-4A41-9F4C-3D222C7618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2" d="100"/>
          <a:sy n="172" d="100"/>
        </p:scale>
        <p:origin x="5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8d808e96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8d808e96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8d808e96_7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8d808e96_7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8d808e96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8d808e96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8d808e96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28d808e96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6b429e30_0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6b429e30_0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6ca0850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6ca0850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28d808e96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28d808e96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28d808e96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28d808e96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28d808e9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28d808e9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28d808e96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28d808e96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6b429e30_0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46b429e30_0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28d808e96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28d808e96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28d808e96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28d808e96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28d808e96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28d808e96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28d808e96_0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28d808e96_0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28d808e96_0_1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28d808e96_0_1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28d808e96_0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28d808e96_0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28d808e96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28d808e96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28d808e96_0_2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28d808e96_0_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28d808e96_0_2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28d808e96_0_2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28d808e96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28d808e96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28d80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28d80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28d808e96_0_2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28d808e96_0_2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528d808e96_0_2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528d808e96_0_2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528d808e96_0_2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528d808e96_0_2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28d808e96_0_2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28d808e96_0_2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28d808e96_0_2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28d808e96_0_2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6ca085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76ca085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528d808e96_0_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528d808e96_0_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528d808e96_0_3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528d808e96_0_3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28d808e96_4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28d808e96_4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528d808e96_0_3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528d808e96_0_3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8d808e9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8d808e9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28d808e96_0_3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28d808e96_0_3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28d808e96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28d808e96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528d808e96_0_3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528d808e96_0_3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528d808e96_0_3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528d808e96_0_3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528d808e96_0_3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528d808e96_0_3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528d808e96_0_3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528d808e96_0_3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528d808e96_0_3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528d808e96_0_3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528d808e96_0_3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528d808e96_0_3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528d808e96_0_3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528d808e96_0_3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528d808e96_0_3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528d808e96_0_3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8d808e9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8d808e9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528d808e96_0_4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528d808e96_0_4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528d808e96_0_3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528d808e96_0_3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528d808e96_0_3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528d808e96_0_3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9d33dec3d2_1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9d33dec3d2_1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528d808e96_0_3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528d808e96_0_3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528d808e96_0_3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528d808e96_0_3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28d808e96_0_3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28d808e96_0_3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28d808e96_0_4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528d808e96_0_4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528d808e96_0_4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528d808e96_0_4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528d808e96_0_4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528d808e96_0_4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8d808e9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8d808e9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528d808e96_4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528d808e96_4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8d808e9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8d808e9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8d808e9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8d808e9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8d808e96_7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8d808e96_7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5/cos226/demo/52DemoTrie.mo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ffix_tre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terministic_acyclic_finite_state_automat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161925" y="2688525"/>
            <a:ext cx="8871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21: Tries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 Implementation and Performance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Alternate Child Tracking Strategies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 String Operations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Autocomplete</a:t>
            </a:r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71" y="687575"/>
            <a:ext cx="6675755" cy="1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17"/>
          <p:cNvCxnSpPr>
            <a:stCxn id="197" idx="4"/>
            <a:endCxn id="198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7"/>
          <p:cNvCxnSpPr>
            <a:stCxn id="198" idx="4"/>
            <a:endCxn id="199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7"/>
          <p:cNvCxnSpPr>
            <a:stCxn id="199" idx="4"/>
            <a:endCxn id="200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17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17"/>
          <p:cNvCxnSpPr>
            <a:stCxn id="199" idx="4"/>
            <a:endCxn id="204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7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17"/>
          <p:cNvCxnSpPr>
            <a:stCxn id="199" idx="4"/>
            <a:endCxn id="206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17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7"/>
          <p:cNvCxnSpPr>
            <a:stCxn id="200" idx="4"/>
            <a:endCxn id="208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7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17"/>
          <p:cNvCxnSpPr>
            <a:stCxn id="197" idx="4"/>
            <a:endCxn id="210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7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5" name="Google Shape;215;p17"/>
          <p:cNvCxnSpPr>
            <a:stCxn id="210" idx="4"/>
            <a:endCxn id="212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7"/>
          <p:cNvCxnSpPr>
            <a:stCxn id="212" idx="4"/>
            <a:endCxn id="213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7"/>
          <p:cNvCxnSpPr>
            <a:stCxn id="213" idx="4"/>
            <a:endCxn id="214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18"/>
          <p:cNvCxnSpPr>
            <a:stCxn id="224" idx="4"/>
            <a:endCxn id="225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8"/>
          <p:cNvCxnSpPr>
            <a:stCxn id="225" idx="4"/>
            <a:endCxn id="226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8"/>
          <p:cNvCxnSpPr>
            <a:stCxn id="226" idx="4"/>
            <a:endCxn id="227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18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18"/>
          <p:cNvCxnSpPr>
            <a:stCxn id="226" idx="4"/>
            <a:endCxn id="231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8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18"/>
          <p:cNvCxnSpPr>
            <a:stCxn id="226" idx="4"/>
            <a:endCxn id="233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18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18"/>
          <p:cNvCxnSpPr>
            <a:stCxn id="227" idx="4"/>
            <a:endCxn id="235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8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18"/>
          <p:cNvCxnSpPr>
            <a:stCxn id="224" idx="4"/>
            <a:endCxn id="237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18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2" name="Google Shape;242;p18"/>
          <p:cNvCxnSpPr>
            <a:stCxn id="237" idx="4"/>
            <a:endCxn id="239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8"/>
          <p:cNvCxnSpPr>
            <a:stCxn id="239" idx="4"/>
            <a:endCxn id="240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8"/>
          <p:cNvCxnSpPr>
            <a:stCxn id="240" idx="4"/>
            <a:endCxn id="241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19"/>
          <p:cNvCxnSpPr>
            <a:stCxn id="251" idx="4"/>
            <a:endCxn id="252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9"/>
          <p:cNvCxnSpPr>
            <a:stCxn id="252" idx="4"/>
            <a:endCxn id="253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9"/>
          <p:cNvCxnSpPr>
            <a:stCxn id="253" idx="4"/>
            <a:endCxn id="254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19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9" name="Google Shape;259;p19"/>
          <p:cNvCxnSpPr>
            <a:stCxn id="253" idx="4"/>
            <a:endCxn id="258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9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1" name="Google Shape;261;p19"/>
          <p:cNvCxnSpPr>
            <a:stCxn id="253" idx="4"/>
            <a:endCxn id="260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19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3" name="Google Shape;263;p19"/>
          <p:cNvCxnSpPr>
            <a:stCxn id="254" idx="4"/>
            <a:endCxn id="262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9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5" name="Google Shape;265;p19"/>
          <p:cNvCxnSpPr>
            <a:stCxn id="251" idx="4"/>
            <a:endCxn id="264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19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9" name="Google Shape;269;p19"/>
          <p:cNvCxnSpPr>
            <a:stCxn id="264" idx="4"/>
            <a:endCxn id="266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9"/>
          <p:cNvCxnSpPr>
            <a:stCxn id="266" idx="4"/>
            <a:endCxn id="267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9"/>
          <p:cNvCxnSpPr>
            <a:stCxn id="267" idx="4"/>
            <a:endCxn id="268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Tries: Search Hits and Misses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insert “sam”, “sad”, “sap”, “same”, “a”, and “awls”.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contains(“sam”):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contains(“sa”):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contains(“a”):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contains(“saq”): </a:t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7191630" y="1133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7867175" y="1886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7867175" y="2521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78671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7237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8496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7867175" y="3791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6541600" y="1886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6541600" y="2521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6541600" y="3156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" name="Google Shape;288;p20"/>
          <p:cNvCxnSpPr/>
          <p:nvPr/>
        </p:nvCxnSpPr>
        <p:spPr>
          <a:xfrm>
            <a:off x="8083625" y="3589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0"/>
          <p:cNvCxnSpPr>
            <a:stCxn id="278" idx="5"/>
            <a:endCxn id="279" idx="0"/>
          </p:cNvCxnSpPr>
          <p:nvPr/>
        </p:nvCxnSpPr>
        <p:spPr>
          <a:xfrm>
            <a:off x="7561133" y="1502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0"/>
          <p:cNvCxnSpPr>
            <a:stCxn id="279" idx="4"/>
            <a:endCxn id="280" idx="0"/>
          </p:cNvCxnSpPr>
          <p:nvPr/>
        </p:nvCxnSpPr>
        <p:spPr>
          <a:xfrm>
            <a:off x="8083625" y="2318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0"/>
          <p:cNvCxnSpPr>
            <a:stCxn id="280" idx="4"/>
            <a:endCxn id="281" idx="0"/>
          </p:cNvCxnSpPr>
          <p:nvPr/>
        </p:nvCxnSpPr>
        <p:spPr>
          <a:xfrm>
            <a:off x="8083625" y="2954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0"/>
          <p:cNvCxnSpPr>
            <a:stCxn id="280" idx="3"/>
            <a:endCxn id="282" idx="0"/>
          </p:cNvCxnSpPr>
          <p:nvPr/>
        </p:nvCxnSpPr>
        <p:spPr>
          <a:xfrm flipH="1">
            <a:off x="7454172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0"/>
          <p:cNvCxnSpPr>
            <a:stCxn id="280" idx="5"/>
            <a:endCxn id="283" idx="0"/>
          </p:cNvCxnSpPr>
          <p:nvPr/>
        </p:nvCxnSpPr>
        <p:spPr>
          <a:xfrm>
            <a:off x="8236678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0"/>
          <p:cNvCxnSpPr>
            <a:stCxn id="281" idx="4"/>
            <a:endCxn id="284" idx="0"/>
          </p:cNvCxnSpPr>
          <p:nvPr/>
        </p:nvCxnSpPr>
        <p:spPr>
          <a:xfrm>
            <a:off x="8083625" y="3589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0"/>
          <p:cNvCxnSpPr>
            <a:stCxn id="278" idx="3"/>
            <a:endCxn id="285" idx="0"/>
          </p:cNvCxnSpPr>
          <p:nvPr/>
        </p:nvCxnSpPr>
        <p:spPr>
          <a:xfrm flipH="1">
            <a:off x="6757926" y="1502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0"/>
          <p:cNvCxnSpPr>
            <a:endCxn id="286" idx="0"/>
          </p:cNvCxnSpPr>
          <p:nvPr/>
        </p:nvCxnSpPr>
        <p:spPr>
          <a:xfrm>
            <a:off x="6758050" y="2318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0"/>
          <p:cNvCxnSpPr>
            <a:endCxn id="287" idx="0"/>
          </p:cNvCxnSpPr>
          <p:nvPr/>
        </p:nvCxnSpPr>
        <p:spPr>
          <a:xfrm>
            <a:off x="6758050" y="2954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0"/>
          <p:cNvSpPr/>
          <p:nvPr/>
        </p:nvSpPr>
        <p:spPr>
          <a:xfrm>
            <a:off x="6541600" y="3791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9" name="Google Shape;299;p20"/>
          <p:cNvCxnSpPr>
            <a:stCxn id="287" idx="4"/>
            <a:endCxn id="298" idx="0"/>
          </p:cNvCxnSpPr>
          <p:nvPr/>
        </p:nvCxnSpPr>
        <p:spPr>
          <a:xfrm>
            <a:off x="6758050" y="3589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0"/>
          <p:cNvSpPr txBox="1"/>
          <p:nvPr/>
        </p:nvSpPr>
        <p:spPr>
          <a:xfrm>
            <a:off x="243000" y="2895900"/>
            <a:ext cx="49191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have a search “miss”: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final node is white.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fall off the tree, e.g. contains(“sax”).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2557766" y="988759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true, blue node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2379366" y="1304209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white node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2284866" y="1594704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true, blue node</a:t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2464916" y="1909716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fell off tree</a:t>
            </a:r>
            <a:endParaRPr/>
          </a:p>
        </p:txBody>
      </p:sp>
      <p:grpSp>
        <p:nvGrpSpPr>
          <p:cNvPr id="305" name="Google Shape;305;p20"/>
          <p:cNvGrpSpPr/>
          <p:nvPr/>
        </p:nvGrpSpPr>
        <p:grpSpPr>
          <a:xfrm>
            <a:off x="4132325" y="1304200"/>
            <a:ext cx="2118667" cy="1257375"/>
            <a:chOff x="4132325" y="1304200"/>
            <a:chExt cx="2118667" cy="1257375"/>
          </a:xfrm>
        </p:grpSpPr>
        <p:cxnSp>
          <p:nvCxnSpPr>
            <p:cNvPr id="306" name="Google Shape;306;p20"/>
            <p:cNvCxnSpPr/>
            <p:nvPr/>
          </p:nvCxnSpPr>
          <p:spPr>
            <a:xfrm rot="10800000">
              <a:off x="4332850" y="1304200"/>
              <a:ext cx="1108800" cy="5730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7" name="Google Shape;307;p20"/>
            <p:cNvCxnSpPr/>
            <p:nvPr/>
          </p:nvCxnSpPr>
          <p:spPr>
            <a:xfrm flipH="1">
              <a:off x="4132325" y="1877575"/>
              <a:ext cx="1314000" cy="327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8" name="Google Shape;308;p20"/>
            <p:cNvCxnSpPr/>
            <p:nvPr/>
          </p:nvCxnSpPr>
          <p:spPr>
            <a:xfrm rot="10800000">
              <a:off x="4421150" y="2217825"/>
              <a:ext cx="908700" cy="2328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9" name="Google Shape;309;p20"/>
            <p:cNvCxnSpPr/>
            <p:nvPr/>
          </p:nvCxnSpPr>
          <p:spPr>
            <a:xfrm rot="10800000">
              <a:off x="4360875" y="1653825"/>
              <a:ext cx="978300" cy="7968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0" name="Google Shape;310;p20"/>
            <p:cNvSpPr txBox="1"/>
            <p:nvPr/>
          </p:nvSpPr>
          <p:spPr>
            <a:xfrm>
              <a:off x="5477592" y="1731475"/>
              <a:ext cx="7734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“hit”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5284867" y="2359075"/>
              <a:ext cx="7734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“miss”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Maps</a:t>
            </a:r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Tries can also be maps, of course.</a:t>
            </a:r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body" idx="1"/>
          </p:nvPr>
        </p:nvSpPr>
        <p:spPr>
          <a:xfrm>
            <a:off x="166800" y="4326100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an animated demo of the creation of this map, see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from our optional Algorithms textbook.</a:t>
            </a:r>
            <a:endParaRPr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954400" y="1807050"/>
            <a:ext cx="741300" cy="370800"/>
            <a:chOff x="2944975" y="2412200"/>
            <a:chExt cx="741300" cy="370800"/>
          </a:xfrm>
        </p:grpSpPr>
        <p:sp>
          <p:nvSpPr>
            <p:cNvPr id="320" name="Google Shape;320;p21"/>
            <p:cNvSpPr/>
            <p:nvPr/>
          </p:nvSpPr>
          <p:spPr>
            <a:xfrm>
              <a:off x="2944975" y="24122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y  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1" name="Google Shape;321;p21"/>
            <p:cNvCxnSpPr>
              <a:stCxn id="320" idx="2"/>
              <a:endCxn id="320" idx="0"/>
            </p:cNvCxnSpPr>
            <p:nvPr/>
          </p:nvCxnSpPr>
          <p:spPr>
            <a:xfrm rot="10800000">
              <a:off x="3315625" y="24122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2" name="Google Shape;322;p21"/>
          <p:cNvGrpSpPr/>
          <p:nvPr/>
        </p:nvGrpSpPr>
        <p:grpSpPr>
          <a:xfrm>
            <a:off x="954400" y="1237000"/>
            <a:ext cx="741300" cy="370800"/>
            <a:chOff x="2944975" y="2640800"/>
            <a:chExt cx="741300" cy="370800"/>
          </a:xfrm>
        </p:grpSpPr>
        <p:sp>
          <p:nvSpPr>
            <p:cNvPr id="323" name="Google Shape;323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 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4" name="Google Shape;324;p21"/>
            <p:cNvCxnSpPr>
              <a:stCxn id="323" idx="2"/>
              <a:endCxn id="323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5" name="Google Shape;325;p21"/>
          <p:cNvGrpSpPr/>
          <p:nvPr/>
        </p:nvGrpSpPr>
        <p:grpSpPr>
          <a:xfrm>
            <a:off x="3322850" y="1237000"/>
            <a:ext cx="741300" cy="370800"/>
            <a:chOff x="2944975" y="2773800"/>
            <a:chExt cx="741300" cy="370800"/>
          </a:xfrm>
        </p:grpSpPr>
        <p:sp>
          <p:nvSpPr>
            <p:cNvPr id="326" name="Google Shape;326;p21"/>
            <p:cNvSpPr/>
            <p:nvPr/>
          </p:nvSpPr>
          <p:spPr>
            <a:xfrm>
              <a:off x="2944975" y="2773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 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21"/>
            <p:cNvCxnSpPr>
              <a:stCxn id="326" idx="2"/>
              <a:endCxn id="326" idx="0"/>
            </p:cNvCxnSpPr>
            <p:nvPr/>
          </p:nvCxnSpPr>
          <p:spPr>
            <a:xfrm rot="10800000">
              <a:off x="3315625" y="2773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21"/>
          <p:cNvGrpSpPr/>
          <p:nvPr/>
        </p:nvGrpSpPr>
        <p:grpSpPr>
          <a:xfrm>
            <a:off x="2433725" y="1807050"/>
            <a:ext cx="741300" cy="370800"/>
            <a:chOff x="2944975" y="2640800"/>
            <a:chExt cx="741300" cy="370800"/>
          </a:xfrm>
        </p:grpSpPr>
        <p:sp>
          <p:nvSpPr>
            <p:cNvPr id="329" name="Google Shape;329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0" name="Google Shape;330;p21"/>
            <p:cNvCxnSpPr>
              <a:stCxn id="329" idx="2"/>
              <a:endCxn id="329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21"/>
          <p:cNvGrpSpPr/>
          <p:nvPr/>
        </p:nvGrpSpPr>
        <p:grpSpPr>
          <a:xfrm>
            <a:off x="1912225" y="2377100"/>
            <a:ext cx="741300" cy="370800"/>
            <a:chOff x="2792575" y="2640800"/>
            <a:chExt cx="741300" cy="370800"/>
          </a:xfrm>
        </p:grpSpPr>
        <p:sp>
          <p:nvSpPr>
            <p:cNvPr id="332" name="Google Shape;332;p21"/>
            <p:cNvSpPr/>
            <p:nvPr/>
          </p:nvSpPr>
          <p:spPr>
            <a:xfrm>
              <a:off x="27925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  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3" name="Google Shape;333;p21"/>
            <p:cNvCxnSpPr>
              <a:stCxn id="332" idx="2"/>
              <a:endCxn id="332" idx="0"/>
            </p:cNvCxnSpPr>
            <p:nvPr/>
          </p:nvCxnSpPr>
          <p:spPr>
            <a:xfrm rot="10800000">
              <a:off x="31632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21"/>
          <p:cNvGrpSpPr/>
          <p:nvPr/>
        </p:nvGrpSpPr>
        <p:grpSpPr>
          <a:xfrm>
            <a:off x="3143400" y="2377100"/>
            <a:ext cx="741300" cy="370800"/>
            <a:chOff x="2944975" y="2640800"/>
            <a:chExt cx="741300" cy="370800"/>
          </a:xfrm>
        </p:grpSpPr>
        <p:sp>
          <p:nvSpPr>
            <p:cNvPr id="335" name="Google Shape;335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6" name="Google Shape;336;p21"/>
            <p:cNvCxnSpPr>
              <a:stCxn id="335" idx="2"/>
              <a:endCxn id="335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7" name="Google Shape;337;p21"/>
          <p:cNvGrpSpPr/>
          <p:nvPr/>
        </p:nvGrpSpPr>
        <p:grpSpPr>
          <a:xfrm>
            <a:off x="3143400" y="2943950"/>
            <a:ext cx="741300" cy="370800"/>
            <a:chOff x="2944975" y="2640800"/>
            <a:chExt cx="741300" cy="370800"/>
          </a:xfrm>
        </p:grpSpPr>
        <p:sp>
          <p:nvSpPr>
            <p:cNvPr id="338" name="Google Shape;338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9" name="Google Shape;339;p21"/>
            <p:cNvCxnSpPr>
              <a:stCxn id="338" idx="2"/>
              <a:endCxn id="338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1"/>
          <p:cNvGrpSpPr/>
          <p:nvPr/>
        </p:nvGrpSpPr>
        <p:grpSpPr>
          <a:xfrm>
            <a:off x="3143400" y="3517200"/>
            <a:ext cx="741300" cy="370800"/>
            <a:chOff x="2944975" y="2640800"/>
            <a:chExt cx="741300" cy="370800"/>
          </a:xfrm>
        </p:grpSpPr>
        <p:sp>
          <p:nvSpPr>
            <p:cNvPr id="341" name="Google Shape;341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  1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2" name="Google Shape;342;p21"/>
            <p:cNvCxnSpPr>
              <a:stCxn id="341" idx="2"/>
              <a:endCxn id="341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" name="Google Shape;343;p21"/>
          <p:cNvGrpSpPr/>
          <p:nvPr/>
        </p:nvGrpSpPr>
        <p:grpSpPr>
          <a:xfrm>
            <a:off x="4744489" y="1807050"/>
            <a:ext cx="741300" cy="370800"/>
            <a:chOff x="2944975" y="2640800"/>
            <a:chExt cx="741300" cy="370800"/>
          </a:xfrm>
        </p:grpSpPr>
        <p:sp>
          <p:nvSpPr>
            <p:cNvPr id="344" name="Google Shape;344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h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5" name="Google Shape;345;p21"/>
            <p:cNvCxnSpPr>
              <a:stCxn id="344" idx="2"/>
              <a:endCxn id="344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6" name="Google Shape;346;p21"/>
          <p:cNvGrpSpPr/>
          <p:nvPr/>
        </p:nvGrpSpPr>
        <p:grpSpPr>
          <a:xfrm>
            <a:off x="4211089" y="2377100"/>
            <a:ext cx="741300" cy="370800"/>
            <a:chOff x="2944975" y="2640800"/>
            <a:chExt cx="741300" cy="370800"/>
          </a:xfrm>
        </p:grpSpPr>
        <p:sp>
          <p:nvSpPr>
            <p:cNvPr id="347" name="Google Shape;347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0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8" name="Google Shape;348;p21"/>
            <p:cNvCxnSpPr>
              <a:stCxn id="347" idx="2"/>
              <a:endCxn id="347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9" name="Google Shape;349;p21"/>
          <p:cNvGrpSpPr/>
          <p:nvPr/>
        </p:nvGrpSpPr>
        <p:grpSpPr>
          <a:xfrm>
            <a:off x="4211089" y="2947150"/>
            <a:ext cx="741300" cy="370800"/>
            <a:chOff x="2944975" y="2640800"/>
            <a:chExt cx="741300" cy="370800"/>
          </a:xfrm>
        </p:grpSpPr>
        <p:sp>
          <p:nvSpPr>
            <p:cNvPr id="350" name="Google Shape;350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1" name="Google Shape;351;p21"/>
            <p:cNvCxnSpPr>
              <a:stCxn id="350" idx="2"/>
              <a:endCxn id="350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2" name="Google Shape;352;p21"/>
          <p:cNvGrpSpPr/>
          <p:nvPr/>
        </p:nvGrpSpPr>
        <p:grpSpPr>
          <a:xfrm>
            <a:off x="4211089" y="3517200"/>
            <a:ext cx="741300" cy="370800"/>
            <a:chOff x="2944975" y="2640800"/>
            <a:chExt cx="741300" cy="370800"/>
          </a:xfrm>
        </p:grpSpPr>
        <p:sp>
          <p:nvSpPr>
            <p:cNvPr id="353" name="Google Shape;353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4" name="Google Shape;354;p21"/>
            <p:cNvCxnSpPr>
              <a:stCxn id="353" idx="2"/>
              <a:endCxn id="353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" name="Google Shape;355;p21"/>
          <p:cNvGrpSpPr/>
          <p:nvPr/>
        </p:nvGrpSpPr>
        <p:grpSpPr>
          <a:xfrm>
            <a:off x="4211089" y="4087250"/>
            <a:ext cx="741300" cy="370800"/>
            <a:chOff x="2944975" y="2640800"/>
            <a:chExt cx="741300" cy="370800"/>
          </a:xfrm>
        </p:grpSpPr>
        <p:sp>
          <p:nvSpPr>
            <p:cNvPr id="356" name="Google Shape;356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  3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7" name="Google Shape;357;p21"/>
            <p:cNvCxnSpPr>
              <a:stCxn id="356" idx="2"/>
              <a:endCxn id="356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21"/>
          <p:cNvGrpSpPr/>
          <p:nvPr/>
        </p:nvGrpSpPr>
        <p:grpSpPr>
          <a:xfrm>
            <a:off x="5292650" y="2377100"/>
            <a:ext cx="741300" cy="370800"/>
            <a:chOff x="2944975" y="2640800"/>
            <a:chExt cx="741300" cy="370800"/>
          </a:xfrm>
        </p:grpSpPr>
        <p:sp>
          <p:nvSpPr>
            <p:cNvPr id="359" name="Google Shape;359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0" name="Google Shape;360;p21"/>
            <p:cNvCxnSpPr>
              <a:stCxn id="359" idx="2"/>
              <a:endCxn id="359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1" name="Google Shape;361;p21"/>
          <p:cNvGrpSpPr/>
          <p:nvPr/>
        </p:nvGrpSpPr>
        <p:grpSpPr>
          <a:xfrm>
            <a:off x="5292650" y="2943950"/>
            <a:ext cx="741300" cy="370800"/>
            <a:chOff x="2944975" y="2640800"/>
            <a:chExt cx="741300" cy="370800"/>
          </a:xfrm>
        </p:grpSpPr>
        <p:sp>
          <p:nvSpPr>
            <p:cNvPr id="362" name="Google Shape;362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3" name="Google Shape;363;p21"/>
            <p:cNvCxnSpPr>
              <a:stCxn id="362" idx="2"/>
              <a:endCxn id="362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4" name="Google Shape;364;p21"/>
          <p:cNvGrpSpPr/>
          <p:nvPr/>
        </p:nvGrpSpPr>
        <p:grpSpPr>
          <a:xfrm>
            <a:off x="5292650" y="3517200"/>
            <a:ext cx="741300" cy="370800"/>
            <a:chOff x="2944975" y="2640800"/>
            <a:chExt cx="741300" cy="370800"/>
          </a:xfrm>
        </p:grpSpPr>
        <p:sp>
          <p:nvSpPr>
            <p:cNvPr id="365" name="Google Shape;365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7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6" name="Google Shape;366;p21"/>
            <p:cNvCxnSpPr>
              <a:stCxn id="365" idx="2"/>
              <a:endCxn id="365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7" name="Google Shape;367;p21"/>
          <p:cNvGrpSpPr/>
          <p:nvPr/>
        </p:nvGrpSpPr>
        <p:grpSpPr>
          <a:xfrm>
            <a:off x="6471900" y="1237000"/>
            <a:ext cx="741300" cy="370800"/>
            <a:chOff x="2944975" y="2640800"/>
            <a:chExt cx="741300" cy="370800"/>
          </a:xfrm>
        </p:grpSpPr>
        <p:sp>
          <p:nvSpPr>
            <p:cNvPr id="368" name="Google Shape;368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9" name="Google Shape;369;p21"/>
            <p:cNvCxnSpPr>
              <a:stCxn id="368" idx="2"/>
              <a:endCxn id="368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0" name="Google Shape;370;p21"/>
          <p:cNvGrpSpPr/>
          <p:nvPr/>
        </p:nvGrpSpPr>
        <p:grpSpPr>
          <a:xfrm>
            <a:off x="6471900" y="1807050"/>
            <a:ext cx="741300" cy="370800"/>
            <a:chOff x="2944975" y="2640800"/>
            <a:chExt cx="741300" cy="370800"/>
          </a:xfrm>
        </p:grpSpPr>
        <p:sp>
          <p:nvSpPr>
            <p:cNvPr id="371" name="Google Shape;371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2" name="Google Shape;372;p21"/>
            <p:cNvCxnSpPr>
              <a:stCxn id="371" idx="2"/>
              <a:endCxn id="371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3" name="Google Shape;373;p21"/>
          <p:cNvGrpSpPr/>
          <p:nvPr/>
        </p:nvGrpSpPr>
        <p:grpSpPr>
          <a:xfrm>
            <a:off x="6471900" y="2377100"/>
            <a:ext cx="741300" cy="370800"/>
            <a:chOff x="2944975" y="2640800"/>
            <a:chExt cx="741300" cy="370800"/>
          </a:xfrm>
        </p:grpSpPr>
        <p:sp>
          <p:nvSpPr>
            <p:cNvPr id="374" name="Google Shape;374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5" name="Google Shape;375;p21"/>
            <p:cNvCxnSpPr>
              <a:stCxn id="374" idx="2"/>
              <a:endCxn id="374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6" name="Google Shape;376;p21"/>
          <p:cNvGrpSpPr/>
          <p:nvPr/>
        </p:nvGrpSpPr>
        <p:grpSpPr>
          <a:xfrm>
            <a:off x="4179925" y="666950"/>
            <a:ext cx="741300" cy="370800"/>
            <a:chOff x="2944975" y="2773800"/>
            <a:chExt cx="741300" cy="370800"/>
          </a:xfrm>
        </p:grpSpPr>
        <p:sp>
          <p:nvSpPr>
            <p:cNvPr id="377" name="Google Shape;377;p21"/>
            <p:cNvSpPr/>
            <p:nvPr/>
          </p:nvSpPr>
          <p:spPr>
            <a:xfrm>
              <a:off x="2944975" y="2773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8" name="Google Shape;378;p21"/>
            <p:cNvCxnSpPr>
              <a:stCxn id="377" idx="2"/>
              <a:endCxn id="377" idx="0"/>
            </p:cNvCxnSpPr>
            <p:nvPr/>
          </p:nvCxnSpPr>
          <p:spPr>
            <a:xfrm rot="10800000">
              <a:off x="3315625" y="2773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9" name="Google Shape;379;p21"/>
          <p:cNvCxnSpPr>
            <a:stCxn id="377" idx="2"/>
            <a:endCxn id="323" idx="0"/>
          </p:cNvCxnSpPr>
          <p:nvPr/>
        </p:nvCxnSpPr>
        <p:spPr>
          <a:xfrm flipH="1">
            <a:off x="1324975" y="1037750"/>
            <a:ext cx="32256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stCxn id="377" idx="2"/>
            <a:endCxn id="326" idx="0"/>
          </p:cNvCxnSpPr>
          <p:nvPr/>
        </p:nvCxnSpPr>
        <p:spPr>
          <a:xfrm flipH="1">
            <a:off x="3693475" y="1037750"/>
            <a:ext cx="8571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7" idx="2"/>
            <a:endCxn id="368" idx="0"/>
          </p:cNvCxnSpPr>
          <p:nvPr/>
        </p:nvCxnSpPr>
        <p:spPr>
          <a:xfrm>
            <a:off x="4550575" y="1037750"/>
            <a:ext cx="22920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stCxn id="326" idx="2"/>
            <a:endCxn id="329" idx="0"/>
          </p:cNvCxnSpPr>
          <p:nvPr/>
        </p:nvCxnSpPr>
        <p:spPr>
          <a:xfrm flipH="1">
            <a:off x="2804300" y="1607800"/>
            <a:ext cx="8892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stCxn id="326" idx="2"/>
            <a:endCxn id="344" idx="0"/>
          </p:cNvCxnSpPr>
          <p:nvPr/>
        </p:nvCxnSpPr>
        <p:spPr>
          <a:xfrm>
            <a:off x="3693500" y="1607800"/>
            <a:ext cx="14217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stCxn id="323" idx="2"/>
            <a:endCxn id="320" idx="0"/>
          </p:cNvCxnSpPr>
          <p:nvPr/>
        </p:nvCxnSpPr>
        <p:spPr>
          <a:xfrm>
            <a:off x="1325050" y="16078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stCxn id="329" idx="2"/>
            <a:endCxn id="332" idx="0"/>
          </p:cNvCxnSpPr>
          <p:nvPr/>
        </p:nvCxnSpPr>
        <p:spPr>
          <a:xfrm flipH="1">
            <a:off x="2282975" y="2177850"/>
            <a:ext cx="5214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29" idx="2"/>
            <a:endCxn id="335" idx="0"/>
          </p:cNvCxnSpPr>
          <p:nvPr/>
        </p:nvCxnSpPr>
        <p:spPr>
          <a:xfrm>
            <a:off x="2804375" y="2177850"/>
            <a:ext cx="7098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38" idx="0"/>
            <a:endCxn id="335" idx="2"/>
          </p:cNvCxnSpPr>
          <p:nvPr/>
        </p:nvCxnSpPr>
        <p:spPr>
          <a:xfrm rot="10800000">
            <a:off x="3514050" y="2748050"/>
            <a:ext cx="0" cy="19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1"/>
          <p:cNvCxnSpPr>
            <a:stCxn id="338" idx="2"/>
            <a:endCxn id="341" idx="0"/>
          </p:cNvCxnSpPr>
          <p:nvPr/>
        </p:nvCxnSpPr>
        <p:spPr>
          <a:xfrm>
            <a:off x="3514050" y="3314750"/>
            <a:ext cx="0" cy="202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1"/>
          <p:cNvCxnSpPr>
            <a:stCxn id="344" idx="2"/>
            <a:endCxn id="347" idx="0"/>
          </p:cNvCxnSpPr>
          <p:nvPr/>
        </p:nvCxnSpPr>
        <p:spPr>
          <a:xfrm flipH="1">
            <a:off x="4581739" y="2177850"/>
            <a:ext cx="5334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1"/>
          <p:cNvCxnSpPr>
            <a:stCxn id="347" idx="2"/>
            <a:endCxn id="350" idx="0"/>
          </p:cNvCxnSpPr>
          <p:nvPr/>
        </p:nvCxnSpPr>
        <p:spPr>
          <a:xfrm>
            <a:off x="4581739" y="27479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1"/>
          <p:cNvCxnSpPr>
            <a:stCxn id="353" idx="0"/>
            <a:endCxn id="350" idx="2"/>
          </p:cNvCxnSpPr>
          <p:nvPr/>
        </p:nvCxnSpPr>
        <p:spPr>
          <a:xfrm rot="10800000">
            <a:off x="4581739" y="33180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1"/>
          <p:cNvCxnSpPr>
            <a:stCxn id="356" idx="0"/>
            <a:endCxn id="353" idx="2"/>
          </p:cNvCxnSpPr>
          <p:nvPr/>
        </p:nvCxnSpPr>
        <p:spPr>
          <a:xfrm rot="10800000">
            <a:off x="4581739" y="388805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1"/>
          <p:cNvCxnSpPr>
            <a:stCxn id="359" idx="0"/>
            <a:endCxn id="344" idx="2"/>
          </p:cNvCxnSpPr>
          <p:nvPr/>
        </p:nvCxnSpPr>
        <p:spPr>
          <a:xfrm rot="10800000">
            <a:off x="5115200" y="2177900"/>
            <a:ext cx="5481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1"/>
          <p:cNvCxnSpPr>
            <a:stCxn id="359" idx="2"/>
            <a:endCxn id="362" idx="0"/>
          </p:cNvCxnSpPr>
          <p:nvPr/>
        </p:nvCxnSpPr>
        <p:spPr>
          <a:xfrm>
            <a:off x="5663300" y="2747900"/>
            <a:ext cx="0" cy="196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21"/>
          <p:cNvCxnSpPr>
            <a:stCxn id="362" idx="2"/>
            <a:endCxn id="365" idx="0"/>
          </p:cNvCxnSpPr>
          <p:nvPr/>
        </p:nvCxnSpPr>
        <p:spPr>
          <a:xfrm>
            <a:off x="5663300" y="3314750"/>
            <a:ext cx="0" cy="202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21"/>
          <p:cNvCxnSpPr>
            <a:stCxn id="368" idx="2"/>
            <a:endCxn id="371" idx="0"/>
          </p:cNvCxnSpPr>
          <p:nvPr/>
        </p:nvCxnSpPr>
        <p:spPr>
          <a:xfrm>
            <a:off x="6842550" y="16078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1"/>
          <p:cNvCxnSpPr>
            <a:stCxn id="371" idx="2"/>
            <a:endCxn id="374" idx="0"/>
          </p:cNvCxnSpPr>
          <p:nvPr/>
        </p:nvCxnSpPr>
        <p:spPr>
          <a:xfrm>
            <a:off x="6842550" y="217785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21"/>
          <p:cNvSpPr txBox="1">
            <a:spLocks noGrp="1"/>
          </p:cNvSpPr>
          <p:nvPr>
            <p:ph type="body" idx="1"/>
          </p:nvPr>
        </p:nvSpPr>
        <p:spPr>
          <a:xfrm>
            <a:off x="220600" y="2919425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 maps “by” to 4.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A Digit-by-Digit Set Representation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191630" y="1133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7867175" y="1886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7867175" y="2521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78671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7237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8496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7867175" y="3791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6541600" y="1886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6541600" y="2521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6541600" y="3156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22"/>
          <p:cNvCxnSpPr/>
          <p:nvPr/>
        </p:nvCxnSpPr>
        <p:spPr>
          <a:xfrm>
            <a:off x="8083625" y="3589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2"/>
          <p:cNvCxnSpPr>
            <a:stCxn id="405" idx="5"/>
            <a:endCxn id="406" idx="0"/>
          </p:cNvCxnSpPr>
          <p:nvPr/>
        </p:nvCxnSpPr>
        <p:spPr>
          <a:xfrm>
            <a:off x="7561133" y="1502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2"/>
          <p:cNvCxnSpPr>
            <a:stCxn id="406" idx="4"/>
            <a:endCxn id="407" idx="0"/>
          </p:cNvCxnSpPr>
          <p:nvPr/>
        </p:nvCxnSpPr>
        <p:spPr>
          <a:xfrm>
            <a:off x="8083625" y="2318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22"/>
          <p:cNvCxnSpPr>
            <a:stCxn id="407" idx="4"/>
            <a:endCxn id="408" idx="0"/>
          </p:cNvCxnSpPr>
          <p:nvPr/>
        </p:nvCxnSpPr>
        <p:spPr>
          <a:xfrm>
            <a:off x="8083625" y="2954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22"/>
          <p:cNvCxnSpPr>
            <a:stCxn id="407" idx="3"/>
            <a:endCxn id="409" idx="0"/>
          </p:cNvCxnSpPr>
          <p:nvPr/>
        </p:nvCxnSpPr>
        <p:spPr>
          <a:xfrm flipH="1">
            <a:off x="7454172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2"/>
          <p:cNvCxnSpPr>
            <a:stCxn id="407" idx="5"/>
            <a:endCxn id="410" idx="0"/>
          </p:cNvCxnSpPr>
          <p:nvPr/>
        </p:nvCxnSpPr>
        <p:spPr>
          <a:xfrm>
            <a:off x="8236678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2"/>
          <p:cNvCxnSpPr>
            <a:stCxn id="408" idx="4"/>
            <a:endCxn id="411" idx="0"/>
          </p:cNvCxnSpPr>
          <p:nvPr/>
        </p:nvCxnSpPr>
        <p:spPr>
          <a:xfrm>
            <a:off x="8083625" y="3589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2"/>
          <p:cNvCxnSpPr>
            <a:stCxn id="405" idx="3"/>
            <a:endCxn id="412" idx="0"/>
          </p:cNvCxnSpPr>
          <p:nvPr/>
        </p:nvCxnSpPr>
        <p:spPr>
          <a:xfrm flipH="1">
            <a:off x="6757926" y="1502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22"/>
          <p:cNvCxnSpPr>
            <a:endCxn id="413" idx="0"/>
          </p:cNvCxnSpPr>
          <p:nvPr/>
        </p:nvCxnSpPr>
        <p:spPr>
          <a:xfrm>
            <a:off x="6758050" y="2318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22"/>
          <p:cNvCxnSpPr>
            <a:endCxn id="414" idx="0"/>
          </p:cNvCxnSpPr>
          <p:nvPr/>
        </p:nvCxnSpPr>
        <p:spPr>
          <a:xfrm>
            <a:off x="6758050" y="2954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22"/>
          <p:cNvSpPr/>
          <p:nvPr/>
        </p:nvSpPr>
        <p:spPr>
          <a:xfrm>
            <a:off x="6541600" y="3791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6" name="Google Shape;426;p22"/>
          <p:cNvCxnSpPr>
            <a:stCxn id="414" idx="4"/>
            <a:endCxn id="425" idx="0"/>
          </p:cNvCxnSpPr>
          <p:nvPr/>
        </p:nvCxnSpPr>
        <p:spPr>
          <a:xfrm>
            <a:off x="6758050" y="3589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2"/>
          <p:cNvSpPr/>
          <p:nvPr/>
        </p:nvSpPr>
        <p:spPr>
          <a:xfrm>
            <a:off x="1196501" y="20642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1791263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2280651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430" name="Google Shape;430;p22"/>
          <p:cNvCxnSpPr>
            <a:stCxn id="427" idx="2"/>
            <a:endCxn id="428" idx="0"/>
          </p:cNvCxnSpPr>
          <p:nvPr/>
        </p:nvCxnSpPr>
        <p:spPr>
          <a:xfrm>
            <a:off x="1580051" y="2497150"/>
            <a:ext cx="5949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2"/>
          <p:cNvCxnSpPr>
            <a:stCxn id="428" idx="2"/>
            <a:endCxn id="429" idx="0"/>
          </p:cNvCxnSpPr>
          <p:nvPr/>
        </p:nvCxnSpPr>
        <p:spPr>
          <a:xfrm>
            <a:off x="2174813" y="3285300"/>
            <a:ext cx="4893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22"/>
          <p:cNvSpPr/>
          <p:nvPr/>
        </p:nvSpPr>
        <p:spPr>
          <a:xfrm>
            <a:off x="502836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119325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34" name="Google Shape;434;p22"/>
          <p:cNvCxnSpPr>
            <a:stCxn id="427" idx="2"/>
            <a:endCxn id="432" idx="0"/>
          </p:cNvCxnSpPr>
          <p:nvPr/>
        </p:nvCxnSpPr>
        <p:spPr>
          <a:xfrm flipH="1">
            <a:off x="886451" y="2497150"/>
            <a:ext cx="6936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22"/>
          <p:cNvCxnSpPr>
            <a:stCxn id="432" idx="2"/>
            <a:endCxn id="433" idx="0"/>
          </p:cNvCxnSpPr>
          <p:nvPr/>
        </p:nvCxnSpPr>
        <p:spPr>
          <a:xfrm flipH="1">
            <a:off x="502986" y="3285300"/>
            <a:ext cx="3834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2"/>
          <p:cNvSpPr/>
          <p:nvPr/>
        </p:nvSpPr>
        <p:spPr>
          <a:xfrm>
            <a:off x="3614488" y="3033268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3614488" y="3481701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3614488" y="2588884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3342663" y="2153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3614488" y="2140450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1" name="Google Shape;441;p22"/>
          <p:cNvCxnSpPr/>
          <p:nvPr/>
        </p:nvCxnSpPr>
        <p:spPr>
          <a:xfrm>
            <a:off x="3852389" y="2363795"/>
            <a:ext cx="568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22"/>
          <p:cNvCxnSpPr/>
          <p:nvPr/>
        </p:nvCxnSpPr>
        <p:spPr>
          <a:xfrm>
            <a:off x="3864263" y="28395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22"/>
          <p:cNvCxnSpPr/>
          <p:nvPr/>
        </p:nvCxnSpPr>
        <p:spPr>
          <a:xfrm>
            <a:off x="3887650" y="37101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22"/>
          <p:cNvCxnSpPr/>
          <p:nvPr/>
        </p:nvCxnSpPr>
        <p:spPr>
          <a:xfrm>
            <a:off x="3871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22"/>
          <p:cNvSpPr txBox="1"/>
          <p:nvPr/>
        </p:nvSpPr>
        <p:spPr>
          <a:xfrm>
            <a:off x="4496310" y="21404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4509952" y="26181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4523583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4523573" y="35325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5693870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0" name="Google Shape;450;p22"/>
          <p:cNvCxnSpPr/>
          <p:nvPr/>
        </p:nvCxnSpPr>
        <p:spPr>
          <a:xfrm>
            <a:off x="5014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22"/>
          <p:cNvSpPr/>
          <p:nvPr/>
        </p:nvSpPr>
        <p:spPr>
          <a:xfrm>
            <a:off x="1297786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452" name="Google Shape;452;p22"/>
          <p:cNvCxnSpPr>
            <a:stCxn id="428" idx="2"/>
            <a:endCxn id="451" idx="0"/>
          </p:cNvCxnSpPr>
          <p:nvPr/>
        </p:nvCxnSpPr>
        <p:spPr>
          <a:xfrm flipH="1">
            <a:off x="1681313" y="3285300"/>
            <a:ext cx="4935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2"/>
          <p:cNvCxnSpPr/>
          <p:nvPr/>
        </p:nvCxnSpPr>
        <p:spPr>
          <a:xfrm>
            <a:off x="5045059" y="2367707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22"/>
          <p:cNvSpPr txBox="1"/>
          <p:nvPr/>
        </p:nvSpPr>
        <p:spPr>
          <a:xfrm>
            <a:off x="5688354" y="21307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460600" y="4172925"/>
            <a:ext cx="2362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BST</a:t>
            </a:r>
            <a:endParaRPr sz="1800"/>
          </a:p>
        </p:txBody>
      </p:sp>
      <p:sp>
        <p:nvSpPr>
          <p:cNvPr id="456" name="Google Shape;456;p22"/>
          <p:cNvSpPr txBox="1"/>
          <p:nvPr/>
        </p:nvSpPr>
        <p:spPr>
          <a:xfrm>
            <a:off x="3403400" y="4137225"/>
            <a:ext cx="26697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HashSet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7" name="Google Shape;457;p22"/>
          <p:cNvSpPr txBox="1"/>
          <p:nvPr/>
        </p:nvSpPr>
        <p:spPr>
          <a:xfrm>
            <a:off x="7454175" y="4310400"/>
            <a:ext cx="98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Trie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Short for Re</a:t>
            </a:r>
            <a:r>
              <a:rPr lang="en" b="1"/>
              <a:t>trie</a:t>
            </a:r>
            <a:r>
              <a:rPr lang="en"/>
              <a:t>val Tree.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Inventor Edward Fredkin suggested it should be pronounced “tree”, but almost everyone pronounces it like “try”.</a:t>
            </a:r>
            <a:endParaRPr/>
          </a:p>
        </p:txBody>
      </p:sp>
      <p:pic>
        <p:nvPicPr>
          <p:cNvPr id="464" name="Google Shape;4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63" y="2935975"/>
            <a:ext cx="6292225" cy="1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 txBox="1">
            <a:spLocks noGrp="1"/>
          </p:cNvSpPr>
          <p:nvPr>
            <p:ph type="title"/>
          </p:nvPr>
        </p:nvSpPr>
        <p:spPr>
          <a:xfrm>
            <a:off x="928950" y="1786650"/>
            <a:ext cx="7286100" cy="15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Implementation and Performance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first approach might look something like the code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a letter, a map from c to all child nodes, and a color.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6" name="Google Shape;486;p25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5"/>
          <p:cNvCxnSpPr>
            <a:stCxn id="476" idx="5"/>
            <a:endCxn id="477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5"/>
          <p:cNvCxnSpPr>
            <a:stCxn id="477" idx="4"/>
            <a:endCxn id="478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5"/>
          <p:cNvCxnSpPr>
            <a:stCxn id="478" idx="4"/>
            <a:endCxn id="479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5"/>
          <p:cNvCxnSpPr>
            <a:stCxn id="478" idx="3"/>
            <a:endCxn id="480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5"/>
          <p:cNvCxnSpPr>
            <a:stCxn id="478" idx="5"/>
            <a:endCxn id="481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5"/>
          <p:cNvCxnSpPr>
            <a:stCxn id="479" idx="4"/>
            <a:endCxn id="482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25"/>
          <p:cNvCxnSpPr>
            <a:stCxn id="476" idx="3"/>
            <a:endCxn id="483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5"/>
          <p:cNvCxnSpPr>
            <a:endCxn id="484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5"/>
          <p:cNvCxnSpPr>
            <a:endCxn id="485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25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7" name="Google Shape;497;p25"/>
          <p:cNvCxnSpPr>
            <a:stCxn id="485" idx="4"/>
            <a:endCxn id="496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5"/>
          <p:cNvSpPr txBox="1"/>
          <p:nvPr/>
        </p:nvSpPr>
        <p:spPr>
          <a:xfrm>
            <a:off x="284200" y="1480050"/>
            <a:ext cx="5468700" cy="358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TrieSet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ASCII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root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root of trie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DataIndexedCharMap&lt;&gt;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2081025" y="4341975"/>
            <a:ext cx="33585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we know our keys are characters, can use a DataIndexedCharMap.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 On a Node</a:t>
            </a:r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DataIndexedCharMap is an array of 128 possible links, mostly null.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73250" y="37458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73250" y="4381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8" name="Google Shape;508;p26"/>
          <p:cNvCxnSpPr>
            <a:endCxn id="507" idx="0"/>
          </p:cNvCxnSpPr>
          <p:nvPr/>
        </p:nvCxnSpPr>
        <p:spPr>
          <a:xfrm>
            <a:off x="789700" y="4178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9" name="Google Shape;5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00" y="3365746"/>
            <a:ext cx="3520414" cy="145195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6"/>
          <p:cNvSpPr txBox="1"/>
          <p:nvPr/>
        </p:nvSpPr>
        <p:spPr>
          <a:xfrm>
            <a:off x="4905700" y="3386847"/>
            <a:ext cx="670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511" name="Google Shape;5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376" y="4505695"/>
            <a:ext cx="228650" cy="1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401" y="1823799"/>
            <a:ext cx="3576633" cy="19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6"/>
          <p:cNvSpPr txBox="1"/>
          <p:nvPr/>
        </p:nvSpPr>
        <p:spPr>
          <a:xfrm>
            <a:off x="8805812" y="1887808"/>
            <a:ext cx="670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14" name="Google Shape;514;p26"/>
          <p:cNvSpPr txBox="1"/>
          <p:nvPr/>
        </p:nvSpPr>
        <p:spPr>
          <a:xfrm>
            <a:off x="147150" y="1094900"/>
            <a:ext cx="50889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 On a Node</a:t>
            </a:r>
            <a:endParaRPr/>
          </a:p>
        </p:txBody>
      </p:sp>
      <p:sp>
        <p:nvSpPr>
          <p:cNvPr id="520" name="Google Shape;520;p27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Better drawing of a DataIndexedCharMap based trie is shown to the right.</a:t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573250" y="37458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573250" y="4381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3" name="Google Shape;523;p27"/>
          <p:cNvCxnSpPr>
            <a:endCxn id="522" idx="0"/>
          </p:cNvCxnSpPr>
          <p:nvPr/>
        </p:nvCxnSpPr>
        <p:spPr>
          <a:xfrm>
            <a:off x="789700" y="4178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Google Shape;524;p27"/>
          <p:cNvSpPr txBox="1"/>
          <p:nvPr/>
        </p:nvSpPr>
        <p:spPr>
          <a:xfrm>
            <a:off x="147150" y="1094900"/>
            <a:ext cx="50889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182100" y="37071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822200" y="43405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7" name="Google Shape;527;p27"/>
          <p:cNvCxnSpPr/>
          <p:nvPr/>
        </p:nvCxnSpPr>
        <p:spPr>
          <a:xfrm>
            <a:off x="2398550" y="4140036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27"/>
          <p:cNvCxnSpPr/>
          <p:nvPr/>
        </p:nvCxnSpPr>
        <p:spPr>
          <a:xfrm flipH="1">
            <a:off x="2239996" y="4158020"/>
            <a:ext cx="145200" cy="317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27"/>
          <p:cNvCxnSpPr/>
          <p:nvPr/>
        </p:nvCxnSpPr>
        <p:spPr>
          <a:xfrm flipH="1">
            <a:off x="2128096" y="4158020"/>
            <a:ext cx="257100" cy="200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7"/>
          <p:cNvCxnSpPr/>
          <p:nvPr/>
        </p:nvCxnSpPr>
        <p:spPr>
          <a:xfrm>
            <a:off x="2385196" y="4158020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7"/>
          <p:cNvCxnSpPr>
            <a:endCxn id="526" idx="0"/>
          </p:cNvCxnSpPr>
          <p:nvPr/>
        </p:nvCxnSpPr>
        <p:spPr>
          <a:xfrm>
            <a:off x="2385250" y="4157886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27"/>
          <p:cNvSpPr txBox="1"/>
          <p:nvPr/>
        </p:nvSpPr>
        <p:spPr>
          <a:xfrm>
            <a:off x="2735600" y="3953200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33" name="Google Shape;533;p27"/>
          <p:cNvSpPr txBox="1"/>
          <p:nvPr/>
        </p:nvSpPr>
        <p:spPr>
          <a:xfrm>
            <a:off x="2301275" y="42936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34" name="Google Shape;534;p27"/>
          <p:cNvSpPr txBox="1"/>
          <p:nvPr/>
        </p:nvSpPr>
        <p:spPr>
          <a:xfrm>
            <a:off x="4090100" y="3506100"/>
            <a:ext cx="30327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128 links, with one used, and 127 equal to null.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35" name="Google Shape;535;p27"/>
          <p:cNvCxnSpPr/>
          <p:nvPr/>
        </p:nvCxnSpPr>
        <p:spPr>
          <a:xfrm flipH="1">
            <a:off x="2647275" y="3749150"/>
            <a:ext cx="1452900" cy="365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541" name="Google Shape;541;p28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688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use a DataIndexedCharMap to track children, every node has R links.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 txBox="1"/>
          <p:nvPr/>
        </p:nvSpPr>
        <p:spPr>
          <a:xfrm>
            <a:off x="284200" y="1480050"/>
            <a:ext cx="54687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7115429" y="1437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28"/>
          <p:cNvSpPr/>
          <p:nvPr/>
        </p:nvSpPr>
        <p:spPr>
          <a:xfrm>
            <a:off x="8476775" y="21908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28"/>
          <p:cNvSpPr/>
          <p:nvPr/>
        </p:nvSpPr>
        <p:spPr>
          <a:xfrm>
            <a:off x="8096200" y="30968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28"/>
          <p:cNvSpPr/>
          <p:nvPr/>
        </p:nvSpPr>
        <p:spPr>
          <a:xfrm>
            <a:off x="7563075" y="38570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28"/>
          <p:cNvSpPr/>
          <p:nvPr/>
        </p:nvSpPr>
        <p:spPr>
          <a:xfrm>
            <a:off x="5855800" y="21909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6495900" y="28243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6495900" y="368823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28"/>
          <p:cNvCxnSpPr>
            <a:stCxn id="543" idx="4"/>
            <a:endCxn id="544" idx="0"/>
          </p:cNvCxnSpPr>
          <p:nvPr/>
        </p:nvCxnSpPr>
        <p:spPr>
          <a:xfrm>
            <a:off x="7331879" y="1870875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28"/>
          <p:cNvCxnSpPr>
            <a:stCxn id="545" idx="4"/>
          </p:cNvCxnSpPr>
          <p:nvPr/>
        </p:nvCxnSpPr>
        <p:spPr>
          <a:xfrm>
            <a:off x="8312650" y="3529748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28"/>
          <p:cNvCxnSpPr>
            <a:stCxn id="545" idx="4"/>
          </p:cNvCxnSpPr>
          <p:nvPr/>
        </p:nvCxnSpPr>
        <p:spPr>
          <a:xfrm flipH="1">
            <a:off x="7684450" y="3529748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28"/>
          <p:cNvCxnSpPr>
            <a:stCxn id="543" idx="4"/>
          </p:cNvCxnSpPr>
          <p:nvPr/>
        </p:nvCxnSpPr>
        <p:spPr>
          <a:xfrm flipH="1">
            <a:off x="6072179" y="1870875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8"/>
          <p:cNvCxnSpPr/>
          <p:nvPr/>
        </p:nvCxnSpPr>
        <p:spPr>
          <a:xfrm>
            <a:off x="6072250" y="2623811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8"/>
          <p:cNvCxnSpPr>
            <a:endCxn id="549" idx="0"/>
          </p:cNvCxnSpPr>
          <p:nvPr/>
        </p:nvCxnSpPr>
        <p:spPr>
          <a:xfrm>
            <a:off x="6709050" y="3282936"/>
            <a:ext cx="3300" cy="405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28"/>
          <p:cNvCxnSpPr>
            <a:stCxn id="543" idx="4"/>
          </p:cNvCxnSpPr>
          <p:nvPr/>
        </p:nvCxnSpPr>
        <p:spPr>
          <a:xfrm flipH="1">
            <a:off x="7026479" y="187087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8"/>
          <p:cNvCxnSpPr>
            <a:stCxn id="543" idx="4"/>
          </p:cNvCxnSpPr>
          <p:nvPr/>
        </p:nvCxnSpPr>
        <p:spPr>
          <a:xfrm>
            <a:off x="7331879" y="187087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8"/>
          <p:cNvCxnSpPr>
            <a:stCxn id="543" idx="4"/>
          </p:cNvCxnSpPr>
          <p:nvPr/>
        </p:nvCxnSpPr>
        <p:spPr>
          <a:xfrm>
            <a:off x="7331879" y="1870875"/>
            <a:ext cx="48900" cy="361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28"/>
          <p:cNvCxnSpPr>
            <a:stCxn id="543" idx="4"/>
          </p:cNvCxnSpPr>
          <p:nvPr/>
        </p:nvCxnSpPr>
        <p:spPr>
          <a:xfrm flipH="1">
            <a:off x="7222079" y="1870875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8"/>
          <p:cNvCxnSpPr>
            <a:stCxn id="543" idx="4"/>
          </p:cNvCxnSpPr>
          <p:nvPr/>
        </p:nvCxnSpPr>
        <p:spPr>
          <a:xfrm flipH="1">
            <a:off x="6831179" y="187087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8"/>
          <p:cNvCxnSpPr>
            <a:stCxn id="543" idx="4"/>
          </p:cNvCxnSpPr>
          <p:nvPr/>
        </p:nvCxnSpPr>
        <p:spPr>
          <a:xfrm>
            <a:off x="7331879" y="1870875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8"/>
          <p:cNvCxnSpPr/>
          <p:nvPr/>
        </p:nvCxnSpPr>
        <p:spPr>
          <a:xfrm flipH="1">
            <a:off x="5913696" y="2641795"/>
            <a:ext cx="145200" cy="317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8"/>
          <p:cNvCxnSpPr/>
          <p:nvPr/>
        </p:nvCxnSpPr>
        <p:spPr>
          <a:xfrm flipH="1">
            <a:off x="5801796" y="2641795"/>
            <a:ext cx="257100" cy="200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8"/>
          <p:cNvCxnSpPr/>
          <p:nvPr/>
        </p:nvCxnSpPr>
        <p:spPr>
          <a:xfrm>
            <a:off x="6058896" y="264179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8"/>
          <p:cNvCxnSpPr>
            <a:endCxn id="548" idx="0"/>
          </p:cNvCxnSpPr>
          <p:nvPr/>
        </p:nvCxnSpPr>
        <p:spPr>
          <a:xfrm>
            <a:off x="6058950" y="2641661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6" name="Google Shape;566;p28"/>
          <p:cNvGrpSpPr/>
          <p:nvPr/>
        </p:nvGrpSpPr>
        <p:grpSpPr>
          <a:xfrm>
            <a:off x="6210514" y="3261788"/>
            <a:ext cx="891900" cy="324600"/>
            <a:chOff x="4872396" y="2413195"/>
            <a:chExt cx="891900" cy="324600"/>
          </a:xfrm>
        </p:grpSpPr>
        <p:cxnSp>
          <p:nvCxnSpPr>
            <p:cNvPr id="567" name="Google Shape;567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8"/>
          <p:cNvSpPr txBox="1"/>
          <p:nvPr/>
        </p:nvSpPr>
        <p:spPr>
          <a:xfrm>
            <a:off x="6485500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72" name="Google Shape;572;p28"/>
          <p:cNvSpPr txBox="1"/>
          <p:nvPr/>
        </p:nvSpPr>
        <p:spPr>
          <a:xfrm>
            <a:off x="8128425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73" name="Google Shape;573;p28"/>
          <p:cNvCxnSpPr/>
          <p:nvPr/>
        </p:nvCxnSpPr>
        <p:spPr>
          <a:xfrm flipH="1">
            <a:off x="8663809" y="262875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8"/>
          <p:cNvCxnSpPr>
            <a:stCxn id="544" idx="4"/>
            <a:endCxn id="545" idx="0"/>
          </p:cNvCxnSpPr>
          <p:nvPr/>
        </p:nvCxnSpPr>
        <p:spPr>
          <a:xfrm flipH="1">
            <a:off x="8312525" y="2623796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8"/>
          <p:cNvCxnSpPr/>
          <p:nvPr/>
        </p:nvCxnSpPr>
        <p:spPr>
          <a:xfrm>
            <a:off x="8690209" y="262875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28"/>
          <p:cNvCxnSpPr/>
          <p:nvPr/>
        </p:nvCxnSpPr>
        <p:spPr>
          <a:xfrm>
            <a:off x="8690209" y="262875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28"/>
          <p:cNvCxnSpPr/>
          <p:nvPr/>
        </p:nvCxnSpPr>
        <p:spPr>
          <a:xfrm flipH="1">
            <a:off x="8067092" y="3527437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8"/>
          <p:cNvCxnSpPr>
            <a:endCxn id="546" idx="0"/>
          </p:cNvCxnSpPr>
          <p:nvPr/>
        </p:nvCxnSpPr>
        <p:spPr>
          <a:xfrm flipH="1">
            <a:off x="7779525" y="3527377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8"/>
          <p:cNvCxnSpPr/>
          <p:nvPr/>
        </p:nvCxnSpPr>
        <p:spPr>
          <a:xfrm>
            <a:off x="8317292" y="3527437"/>
            <a:ext cx="260100" cy="24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8"/>
          <p:cNvCxnSpPr/>
          <p:nvPr/>
        </p:nvCxnSpPr>
        <p:spPr>
          <a:xfrm>
            <a:off x="8317292" y="3527437"/>
            <a:ext cx="320400" cy="18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1" name="Google Shape;581;p28"/>
          <p:cNvGrpSpPr/>
          <p:nvPr/>
        </p:nvGrpSpPr>
        <p:grpSpPr>
          <a:xfrm>
            <a:off x="7365812" y="4294293"/>
            <a:ext cx="730377" cy="265815"/>
            <a:chOff x="4872396" y="2413195"/>
            <a:chExt cx="891900" cy="324600"/>
          </a:xfrm>
        </p:grpSpPr>
        <p:cxnSp>
          <p:nvCxnSpPr>
            <p:cNvPr id="582" name="Google Shape;582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6" name="Google Shape;586;p28"/>
          <p:cNvCxnSpPr/>
          <p:nvPr/>
        </p:nvCxnSpPr>
        <p:spPr>
          <a:xfrm>
            <a:off x="7771017" y="4291627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28"/>
          <p:cNvCxnSpPr>
            <a:stCxn id="544" idx="4"/>
          </p:cNvCxnSpPr>
          <p:nvPr/>
        </p:nvCxnSpPr>
        <p:spPr>
          <a:xfrm>
            <a:off x="8693225" y="262379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28"/>
          <p:cNvSpPr txBox="1"/>
          <p:nvPr/>
        </p:nvSpPr>
        <p:spPr>
          <a:xfrm>
            <a:off x="8208775" y="26569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7661108" y="35329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6409300" y="24369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6702145" y="33606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92" name="Google Shape;592;p28"/>
          <p:cNvSpPr txBox="1"/>
          <p:nvPr/>
        </p:nvSpPr>
        <p:spPr>
          <a:xfrm>
            <a:off x="5974975" y="27774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93" name="Google Shape;593;p28"/>
          <p:cNvSpPr txBox="1"/>
          <p:nvPr/>
        </p:nvSpPr>
        <p:spPr>
          <a:xfrm>
            <a:off x="6452325" y="44028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594" name="Google Shape;594;p28"/>
          <p:cNvGrpSpPr/>
          <p:nvPr/>
        </p:nvGrpSpPr>
        <p:grpSpPr>
          <a:xfrm>
            <a:off x="6304691" y="4129057"/>
            <a:ext cx="730377" cy="265815"/>
            <a:chOff x="4872396" y="2413195"/>
            <a:chExt cx="891900" cy="324600"/>
          </a:xfrm>
        </p:grpSpPr>
        <p:cxnSp>
          <p:nvCxnSpPr>
            <p:cNvPr id="595" name="Google Shape;595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9" name="Google Shape;599;p28"/>
          <p:cNvCxnSpPr/>
          <p:nvPr/>
        </p:nvCxnSpPr>
        <p:spPr>
          <a:xfrm>
            <a:off x="6709896" y="4126391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28"/>
          <p:cNvSpPr txBox="1"/>
          <p:nvPr/>
        </p:nvSpPr>
        <p:spPr>
          <a:xfrm>
            <a:off x="7563150" y="45601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1" name="Google Shape;601;p28"/>
          <p:cNvSpPr txBox="1"/>
          <p:nvPr/>
        </p:nvSpPr>
        <p:spPr>
          <a:xfrm>
            <a:off x="8243200" y="36882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2" name="Google Shape;602;p28"/>
          <p:cNvSpPr txBox="1"/>
          <p:nvPr/>
        </p:nvSpPr>
        <p:spPr>
          <a:xfrm>
            <a:off x="8762975" y="288091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3" name="Google Shape;603;p28"/>
          <p:cNvSpPr txBox="1"/>
          <p:nvPr/>
        </p:nvSpPr>
        <p:spPr>
          <a:xfrm>
            <a:off x="7178588" y="209796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4" name="Google Shape;604;p28"/>
          <p:cNvSpPr txBox="1"/>
          <p:nvPr/>
        </p:nvSpPr>
        <p:spPr>
          <a:xfrm>
            <a:off x="5868100" y="35319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5" name="Google Shape;605;p28"/>
          <p:cNvSpPr txBox="1"/>
          <p:nvPr/>
        </p:nvSpPr>
        <p:spPr>
          <a:xfrm>
            <a:off x="7070450" y="34137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6" name="Google Shape;606;p28"/>
          <p:cNvSpPr txBox="1"/>
          <p:nvPr/>
        </p:nvSpPr>
        <p:spPr>
          <a:xfrm>
            <a:off x="972775" y="3413725"/>
            <a:ext cx="4883100" cy="166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CharMap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688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Observation: The letter stored inside each node is actually redundant.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remove from the representation and things will work fine.</a:t>
            </a:r>
            <a:endParaRPr/>
          </a:p>
        </p:txBody>
      </p:sp>
      <p:sp>
        <p:nvSpPr>
          <p:cNvPr id="613" name="Google Shape;613;p29"/>
          <p:cNvSpPr txBox="1"/>
          <p:nvPr/>
        </p:nvSpPr>
        <p:spPr>
          <a:xfrm>
            <a:off x="284200" y="1480050"/>
            <a:ext cx="5468700" cy="358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TrieSet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ASCII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root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root of trie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sngStrike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 strike="sngStrike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 strike="sngStrike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 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7115429" y="1437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8476775" y="21908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8096200" y="30968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7563075" y="38570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5855800" y="21909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6495900" y="28243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6495900" y="368823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1" name="Google Shape;621;p29"/>
          <p:cNvCxnSpPr>
            <a:stCxn id="614" idx="4"/>
            <a:endCxn id="615" idx="0"/>
          </p:cNvCxnSpPr>
          <p:nvPr/>
        </p:nvCxnSpPr>
        <p:spPr>
          <a:xfrm>
            <a:off x="7331879" y="1870875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29"/>
          <p:cNvCxnSpPr>
            <a:stCxn id="616" idx="4"/>
          </p:cNvCxnSpPr>
          <p:nvPr/>
        </p:nvCxnSpPr>
        <p:spPr>
          <a:xfrm>
            <a:off x="8312650" y="3529748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29"/>
          <p:cNvCxnSpPr>
            <a:stCxn id="616" idx="4"/>
          </p:cNvCxnSpPr>
          <p:nvPr/>
        </p:nvCxnSpPr>
        <p:spPr>
          <a:xfrm flipH="1">
            <a:off x="7684450" y="3529748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29"/>
          <p:cNvCxnSpPr>
            <a:stCxn id="614" idx="4"/>
          </p:cNvCxnSpPr>
          <p:nvPr/>
        </p:nvCxnSpPr>
        <p:spPr>
          <a:xfrm flipH="1">
            <a:off x="6072179" y="1870875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6072250" y="2623811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29"/>
          <p:cNvCxnSpPr>
            <a:endCxn id="620" idx="0"/>
          </p:cNvCxnSpPr>
          <p:nvPr/>
        </p:nvCxnSpPr>
        <p:spPr>
          <a:xfrm>
            <a:off x="6709050" y="3282936"/>
            <a:ext cx="3300" cy="405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9"/>
          <p:cNvCxnSpPr>
            <a:stCxn id="614" idx="4"/>
          </p:cNvCxnSpPr>
          <p:nvPr/>
        </p:nvCxnSpPr>
        <p:spPr>
          <a:xfrm flipH="1">
            <a:off x="7026479" y="187087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29"/>
          <p:cNvCxnSpPr>
            <a:stCxn id="614" idx="4"/>
          </p:cNvCxnSpPr>
          <p:nvPr/>
        </p:nvCxnSpPr>
        <p:spPr>
          <a:xfrm>
            <a:off x="7331879" y="187087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29"/>
          <p:cNvCxnSpPr>
            <a:stCxn id="614" idx="4"/>
          </p:cNvCxnSpPr>
          <p:nvPr/>
        </p:nvCxnSpPr>
        <p:spPr>
          <a:xfrm>
            <a:off x="7331879" y="1870875"/>
            <a:ext cx="48900" cy="361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29"/>
          <p:cNvCxnSpPr>
            <a:stCxn id="614" idx="4"/>
          </p:cNvCxnSpPr>
          <p:nvPr/>
        </p:nvCxnSpPr>
        <p:spPr>
          <a:xfrm flipH="1">
            <a:off x="7222079" y="1870875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29"/>
          <p:cNvCxnSpPr>
            <a:stCxn id="614" idx="4"/>
          </p:cNvCxnSpPr>
          <p:nvPr/>
        </p:nvCxnSpPr>
        <p:spPr>
          <a:xfrm flipH="1">
            <a:off x="6831179" y="187087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29"/>
          <p:cNvCxnSpPr>
            <a:stCxn id="614" idx="4"/>
          </p:cNvCxnSpPr>
          <p:nvPr/>
        </p:nvCxnSpPr>
        <p:spPr>
          <a:xfrm>
            <a:off x="7331879" y="1870875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29"/>
          <p:cNvCxnSpPr/>
          <p:nvPr/>
        </p:nvCxnSpPr>
        <p:spPr>
          <a:xfrm flipH="1">
            <a:off x="5913696" y="2641795"/>
            <a:ext cx="145200" cy="317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9"/>
          <p:cNvCxnSpPr/>
          <p:nvPr/>
        </p:nvCxnSpPr>
        <p:spPr>
          <a:xfrm flipH="1">
            <a:off x="5801796" y="2641795"/>
            <a:ext cx="257100" cy="200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29"/>
          <p:cNvCxnSpPr/>
          <p:nvPr/>
        </p:nvCxnSpPr>
        <p:spPr>
          <a:xfrm>
            <a:off x="6058896" y="264179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29"/>
          <p:cNvCxnSpPr>
            <a:endCxn id="619" idx="0"/>
          </p:cNvCxnSpPr>
          <p:nvPr/>
        </p:nvCxnSpPr>
        <p:spPr>
          <a:xfrm>
            <a:off x="6058950" y="2641661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7" name="Google Shape;637;p29"/>
          <p:cNvGrpSpPr/>
          <p:nvPr/>
        </p:nvGrpSpPr>
        <p:grpSpPr>
          <a:xfrm>
            <a:off x="6210514" y="3261788"/>
            <a:ext cx="891900" cy="324600"/>
            <a:chOff x="4872396" y="2413195"/>
            <a:chExt cx="891900" cy="324600"/>
          </a:xfrm>
        </p:grpSpPr>
        <p:cxnSp>
          <p:nvCxnSpPr>
            <p:cNvPr id="638" name="Google Shape;638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2" name="Google Shape;642;p29"/>
          <p:cNvSpPr txBox="1"/>
          <p:nvPr/>
        </p:nvSpPr>
        <p:spPr>
          <a:xfrm>
            <a:off x="6485500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43" name="Google Shape;643;p29"/>
          <p:cNvSpPr txBox="1"/>
          <p:nvPr/>
        </p:nvSpPr>
        <p:spPr>
          <a:xfrm>
            <a:off x="8128425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44" name="Google Shape;644;p29"/>
          <p:cNvCxnSpPr/>
          <p:nvPr/>
        </p:nvCxnSpPr>
        <p:spPr>
          <a:xfrm flipH="1">
            <a:off x="8663809" y="262875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29"/>
          <p:cNvCxnSpPr>
            <a:stCxn id="615" idx="4"/>
            <a:endCxn id="616" idx="0"/>
          </p:cNvCxnSpPr>
          <p:nvPr/>
        </p:nvCxnSpPr>
        <p:spPr>
          <a:xfrm flipH="1">
            <a:off x="8312525" y="2623796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29"/>
          <p:cNvCxnSpPr/>
          <p:nvPr/>
        </p:nvCxnSpPr>
        <p:spPr>
          <a:xfrm>
            <a:off x="8690209" y="262875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29"/>
          <p:cNvCxnSpPr/>
          <p:nvPr/>
        </p:nvCxnSpPr>
        <p:spPr>
          <a:xfrm>
            <a:off x="8690209" y="262875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29"/>
          <p:cNvCxnSpPr/>
          <p:nvPr/>
        </p:nvCxnSpPr>
        <p:spPr>
          <a:xfrm flipH="1">
            <a:off x="8067092" y="3527437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29"/>
          <p:cNvCxnSpPr>
            <a:endCxn id="617" idx="0"/>
          </p:cNvCxnSpPr>
          <p:nvPr/>
        </p:nvCxnSpPr>
        <p:spPr>
          <a:xfrm flipH="1">
            <a:off x="7779525" y="3527377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29"/>
          <p:cNvCxnSpPr/>
          <p:nvPr/>
        </p:nvCxnSpPr>
        <p:spPr>
          <a:xfrm>
            <a:off x="8317292" y="3527437"/>
            <a:ext cx="260100" cy="24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29"/>
          <p:cNvCxnSpPr/>
          <p:nvPr/>
        </p:nvCxnSpPr>
        <p:spPr>
          <a:xfrm>
            <a:off x="8317292" y="3527437"/>
            <a:ext cx="320400" cy="18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2" name="Google Shape;652;p29"/>
          <p:cNvGrpSpPr/>
          <p:nvPr/>
        </p:nvGrpSpPr>
        <p:grpSpPr>
          <a:xfrm>
            <a:off x="7365812" y="4294293"/>
            <a:ext cx="730377" cy="265815"/>
            <a:chOff x="4872396" y="2413195"/>
            <a:chExt cx="891900" cy="324600"/>
          </a:xfrm>
        </p:grpSpPr>
        <p:cxnSp>
          <p:nvCxnSpPr>
            <p:cNvPr id="653" name="Google Shape;653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57" name="Google Shape;657;p29"/>
          <p:cNvCxnSpPr/>
          <p:nvPr/>
        </p:nvCxnSpPr>
        <p:spPr>
          <a:xfrm>
            <a:off x="7771017" y="4291627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29"/>
          <p:cNvCxnSpPr>
            <a:stCxn id="615" idx="4"/>
          </p:cNvCxnSpPr>
          <p:nvPr/>
        </p:nvCxnSpPr>
        <p:spPr>
          <a:xfrm>
            <a:off x="8693225" y="262379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29"/>
          <p:cNvSpPr txBox="1"/>
          <p:nvPr/>
        </p:nvSpPr>
        <p:spPr>
          <a:xfrm>
            <a:off x="8208775" y="26569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60" name="Google Shape;660;p29"/>
          <p:cNvSpPr txBox="1"/>
          <p:nvPr/>
        </p:nvSpPr>
        <p:spPr>
          <a:xfrm>
            <a:off x="7661108" y="35329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61" name="Google Shape;661;p29"/>
          <p:cNvSpPr txBox="1"/>
          <p:nvPr/>
        </p:nvSpPr>
        <p:spPr>
          <a:xfrm>
            <a:off x="6409300" y="24369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62" name="Google Shape;662;p29"/>
          <p:cNvSpPr txBox="1"/>
          <p:nvPr/>
        </p:nvSpPr>
        <p:spPr>
          <a:xfrm>
            <a:off x="6702145" y="33606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63" name="Google Shape;663;p29"/>
          <p:cNvSpPr txBox="1"/>
          <p:nvPr/>
        </p:nvSpPr>
        <p:spPr>
          <a:xfrm>
            <a:off x="5974975" y="27774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64" name="Google Shape;664;p29"/>
          <p:cNvSpPr txBox="1"/>
          <p:nvPr/>
        </p:nvSpPr>
        <p:spPr>
          <a:xfrm>
            <a:off x="6452325" y="44028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665" name="Google Shape;665;p29"/>
          <p:cNvGrpSpPr/>
          <p:nvPr/>
        </p:nvGrpSpPr>
        <p:grpSpPr>
          <a:xfrm>
            <a:off x="6304691" y="4129057"/>
            <a:ext cx="730377" cy="265815"/>
            <a:chOff x="4872396" y="2413195"/>
            <a:chExt cx="891900" cy="324600"/>
          </a:xfrm>
        </p:grpSpPr>
        <p:cxnSp>
          <p:nvCxnSpPr>
            <p:cNvPr id="666" name="Google Shape;666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0" name="Google Shape;670;p29"/>
          <p:cNvCxnSpPr/>
          <p:nvPr/>
        </p:nvCxnSpPr>
        <p:spPr>
          <a:xfrm>
            <a:off x="6709896" y="4126391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1" name="Google Shape;671;p29"/>
          <p:cNvSpPr txBox="1"/>
          <p:nvPr/>
        </p:nvSpPr>
        <p:spPr>
          <a:xfrm>
            <a:off x="7563150" y="45601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2" name="Google Shape;672;p29"/>
          <p:cNvSpPr txBox="1"/>
          <p:nvPr/>
        </p:nvSpPr>
        <p:spPr>
          <a:xfrm>
            <a:off x="8243200" y="36882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3" name="Google Shape;673;p29"/>
          <p:cNvSpPr txBox="1"/>
          <p:nvPr/>
        </p:nvSpPr>
        <p:spPr>
          <a:xfrm>
            <a:off x="8762975" y="288091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4" name="Google Shape;674;p29"/>
          <p:cNvSpPr txBox="1"/>
          <p:nvPr/>
        </p:nvSpPr>
        <p:spPr>
          <a:xfrm>
            <a:off x="7178588" y="209796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5" name="Google Shape;675;p29"/>
          <p:cNvSpPr txBox="1"/>
          <p:nvPr/>
        </p:nvSpPr>
        <p:spPr>
          <a:xfrm>
            <a:off x="5868100" y="35319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6" name="Google Shape;676;p29"/>
          <p:cNvSpPr txBox="1"/>
          <p:nvPr/>
        </p:nvSpPr>
        <p:spPr>
          <a:xfrm>
            <a:off x="7070450" y="34137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682" name="Google Shape;682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keys. What is the:                                      [N = 6]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runtime?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 runtime?</a:t>
            </a:r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6454581" y="101804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7815926" y="177096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7435351" y="267692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6902226" y="343714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5194951" y="177098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835051" y="240443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5835051" y="326830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0" name="Google Shape;690;p30"/>
          <p:cNvCxnSpPr>
            <a:stCxn id="683" idx="4"/>
            <a:endCxn id="684" idx="0"/>
          </p:cNvCxnSpPr>
          <p:nvPr/>
        </p:nvCxnSpPr>
        <p:spPr>
          <a:xfrm>
            <a:off x="6671031" y="1450947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0"/>
          <p:cNvCxnSpPr>
            <a:stCxn id="685" idx="4"/>
            <a:endCxn id="692" idx="0"/>
          </p:cNvCxnSpPr>
          <p:nvPr/>
        </p:nvCxnSpPr>
        <p:spPr>
          <a:xfrm>
            <a:off x="7651801" y="3109820"/>
            <a:ext cx="244500" cy="51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0"/>
          <p:cNvCxnSpPr>
            <a:stCxn id="685" idx="4"/>
          </p:cNvCxnSpPr>
          <p:nvPr/>
        </p:nvCxnSpPr>
        <p:spPr>
          <a:xfrm flipH="1">
            <a:off x="7023601" y="3109820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0"/>
          <p:cNvCxnSpPr>
            <a:stCxn id="683" idx="4"/>
          </p:cNvCxnSpPr>
          <p:nvPr/>
        </p:nvCxnSpPr>
        <p:spPr>
          <a:xfrm flipH="1">
            <a:off x="5411331" y="1450947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0"/>
          <p:cNvCxnSpPr/>
          <p:nvPr/>
        </p:nvCxnSpPr>
        <p:spPr>
          <a:xfrm>
            <a:off x="5411401" y="220388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0"/>
          <p:cNvCxnSpPr>
            <a:endCxn id="689" idx="0"/>
          </p:cNvCxnSpPr>
          <p:nvPr/>
        </p:nvCxnSpPr>
        <p:spPr>
          <a:xfrm>
            <a:off x="6048201" y="2863008"/>
            <a:ext cx="3300" cy="4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0"/>
          <p:cNvCxnSpPr>
            <a:stCxn id="683" idx="4"/>
          </p:cNvCxnSpPr>
          <p:nvPr/>
        </p:nvCxnSpPr>
        <p:spPr>
          <a:xfrm flipH="1">
            <a:off x="6365631" y="145094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0"/>
          <p:cNvCxnSpPr>
            <a:stCxn id="683" idx="4"/>
          </p:cNvCxnSpPr>
          <p:nvPr/>
        </p:nvCxnSpPr>
        <p:spPr>
          <a:xfrm>
            <a:off x="6671031" y="145094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0"/>
          <p:cNvCxnSpPr>
            <a:stCxn id="683" idx="4"/>
          </p:cNvCxnSpPr>
          <p:nvPr/>
        </p:nvCxnSpPr>
        <p:spPr>
          <a:xfrm>
            <a:off x="6671031" y="1450947"/>
            <a:ext cx="48900" cy="3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0"/>
          <p:cNvCxnSpPr>
            <a:stCxn id="683" idx="4"/>
          </p:cNvCxnSpPr>
          <p:nvPr/>
        </p:nvCxnSpPr>
        <p:spPr>
          <a:xfrm flipH="1">
            <a:off x="6561231" y="1450947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30"/>
          <p:cNvCxnSpPr>
            <a:stCxn id="683" idx="4"/>
          </p:cNvCxnSpPr>
          <p:nvPr/>
        </p:nvCxnSpPr>
        <p:spPr>
          <a:xfrm flipH="1">
            <a:off x="6170331" y="145094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30"/>
          <p:cNvCxnSpPr>
            <a:stCxn id="683" idx="4"/>
          </p:cNvCxnSpPr>
          <p:nvPr/>
        </p:nvCxnSpPr>
        <p:spPr>
          <a:xfrm>
            <a:off x="6671031" y="1450947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30"/>
          <p:cNvCxnSpPr/>
          <p:nvPr/>
        </p:nvCxnSpPr>
        <p:spPr>
          <a:xfrm flipH="1">
            <a:off x="5092648" y="222186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0"/>
          <p:cNvCxnSpPr/>
          <p:nvPr/>
        </p:nvCxnSpPr>
        <p:spPr>
          <a:xfrm flipH="1">
            <a:off x="4897348" y="222186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30"/>
          <p:cNvCxnSpPr/>
          <p:nvPr/>
        </p:nvCxnSpPr>
        <p:spPr>
          <a:xfrm>
            <a:off x="5398048" y="222186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30"/>
          <p:cNvCxnSpPr>
            <a:endCxn id="688" idx="0"/>
          </p:cNvCxnSpPr>
          <p:nvPr/>
        </p:nvCxnSpPr>
        <p:spPr>
          <a:xfrm>
            <a:off x="5398101" y="2221733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7" name="Google Shape;707;p30"/>
          <p:cNvGrpSpPr/>
          <p:nvPr/>
        </p:nvGrpSpPr>
        <p:grpSpPr>
          <a:xfrm>
            <a:off x="5549665" y="2841859"/>
            <a:ext cx="891900" cy="324600"/>
            <a:chOff x="4872396" y="2413195"/>
            <a:chExt cx="891900" cy="324600"/>
          </a:xfrm>
        </p:grpSpPr>
        <p:cxnSp>
          <p:nvCxnSpPr>
            <p:cNvPr id="708" name="Google Shape;708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30"/>
          <p:cNvSpPr txBox="1"/>
          <p:nvPr/>
        </p:nvSpPr>
        <p:spPr>
          <a:xfrm>
            <a:off x="5824651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13" name="Google Shape;713;p30"/>
          <p:cNvSpPr txBox="1"/>
          <p:nvPr/>
        </p:nvSpPr>
        <p:spPr>
          <a:xfrm>
            <a:off x="7467576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714" name="Google Shape;714;p30"/>
          <p:cNvCxnSpPr/>
          <p:nvPr/>
        </p:nvCxnSpPr>
        <p:spPr>
          <a:xfrm flipH="1">
            <a:off x="8002960" y="2208831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0"/>
          <p:cNvCxnSpPr>
            <a:stCxn id="684" idx="4"/>
            <a:endCxn id="685" idx="0"/>
          </p:cNvCxnSpPr>
          <p:nvPr/>
        </p:nvCxnSpPr>
        <p:spPr>
          <a:xfrm flipH="1">
            <a:off x="7651676" y="2203867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0"/>
          <p:cNvCxnSpPr/>
          <p:nvPr/>
        </p:nvCxnSpPr>
        <p:spPr>
          <a:xfrm>
            <a:off x="8029360" y="2208831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0"/>
          <p:cNvCxnSpPr/>
          <p:nvPr/>
        </p:nvCxnSpPr>
        <p:spPr>
          <a:xfrm>
            <a:off x="8029360" y="2208831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0"/>
          <p:cNvCxnSpPr/>
          <p:nvPr/>
        </p:nvCxnSpPr>
        <p:spPr>
          <a:xfrm flipH="1">
            <a:off x="7406244" y="3107509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30"/>
          <p:cNvCxnSpPr>
            <a:endCxn id="686" idx="0"/>
          </p:cNvCxnSpPr>
          <p:nvPr/>
        </p:nvCxnSpPr>
        <p:spPr>
          <a:xfrm flipH="1">
            <a:off x="7118676" y="3107448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30"/>
          <p:cNvCxnSpPr>
            <a:endCxn id="721" idx="0"/>
          </p:cNvCxnSpPr>
          <p:nvPr/>
        </p:nvCxnSpPr>
        <p:spPr>
          <a:xfrm>
            <a:off x="7656526" y="3107473"/>
            <a:ext cx="794100" cy="43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7656444" y="3107509"/>
            <a:ext cx="423600" cy="10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3" name="Google Shape;723;p30"/>
          <p:cNvGrpSpPr/>
          <p:nvPr/>
        </p:nvGrpSpPr>
        <p:grpSpPr>
          <a:xfrm>
            <a:off x="6704963" y="3874364"/>
            <a:ext cx="730377" cy="265815"/>
            <a:chOff x="4872396" y="2413195"/>
            <a:chExt cx="891900" cy="324600"/>
          </a:xfrm>
        </p:grpSpPr>
        <p:cxnSp>
          <p:nvCxnSpPr>
            <p:cNvPr id="724" name="Google Shape;724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28" name="Google Shape;728;p30"/>
          <p:cNvCxnSpPr/>
          <p:nvPr/>
        </p:nvCxnSpPr>
        <p:spPr>
          <a:xfrm>
            <a:off x="7110169" y="3871699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30"/>
          <p:cNvCxnSpPr>
            <a:stCxn id="684" idx="4"/>
          </p:cNvCxnSpPr>
          <p:nvPr/>
        </p:nvCxnSpPr>
        <p:spPr>
          <a:xfrm>
            <a:off x="8032376" y="2203867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30"/>
          <p:cNvSpPr txBox="1"/>
          <p:nvPr/>
        </p:nvSpPr>
        <p:spPr>
          <a:xfrm>
            <a:off x="7547926" y="223702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1" name="Google Shape;731;p30"/>
          <p:cNvSpPr txBox="1"/>
          <p:nvPr/>
        </p:nvSpPr>
        <p:spPr>
          <a:xfrm>
            <a:off x="7000259" y="311303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32" name="Google Shape;732;p30"/>
          <p:cNvSpPr txBox="1"/>
          <p:nvPr/>
        </p:nvSpPr>
        <p:spPr>
          <a:xfrm>
            <a:off x="5748451" y="201704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33" name="Google Shape;733;p30"/>
          <p:cNvSpPr txBox="1"/>
          <p:nvPr/>
        </p:nvSpPr>
        <p:spPr>
          <a:xfrm>
            <a:off x="6041296" y="2940728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34" name="Google Shape;734;p30"/>
          <p:cNvSpPr txBox="1"/>
          <p:nvPr/>
        </p:nvSpPr>
        <p:spPr>
          <a:xfrm>
            <a:off x="4933126" y="25098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35" name="Google Shape;735;p30"/>
          <p:cNvSpPr txBox="1"/>
          <p:nvPr/>
        </p:nvSpPr>
        <p:spPr>
          <a:xfrm>
            <a:off x="5840851" y="45242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5643842" y="3709129"/>
            <a:ext cx="730377" cy="265815"/>
            <a:chOff x="4872396" y="2413195"/>
            <a:chExt cx="891900" cy="324600"/>
          </a:xfrm>
        </p:grpSpPr>
        <p:cxnSp>
          <p:nvCxnSpPr>
            <p:cNvPr id="737" name="Google Shape;737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1" name="Google Shape;741;p30"/>
          <p:cNvCxnSpPr>
            <a:endCxn id="742" idx="0"/>
          </p:cNvCxnSpPr>
          <p:nvPr/>
        </p:nvCxnSpPr>
        <p:spPr>
          <a:xfrm>
            <a:off x="6049101" y="3706458"/>
            <a:ext cx="2400" cy="26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30"/>
          <p:cNvSpPr txBox="1"/>
          <p:nvPr/>
        </p:nvSpPr>
        <p:spPr>
          <a:xfrm>
            <a:off x="6902301" y="41401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4" name="Google Shape;744;p30"/>
          <p:cNvSpPr txBox="1"/>
          <p:nvPr/>
        </p:nvSpPr>
        <p:spPr>
          <a:xfrm>
            <a:off x="8510426" y="417214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5" name="Google Shape;745;p30"/>
          <p:cNvSpPr txBox="1"/>
          <p:nvPr/>
        </p:nvSpPr>
        <p:spPr>
          <a:xfrm>
            <a:off x="8102126" y="246098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6" name="Google Shape;746;p30"/>
          <p:cNvSpPr txBox="1"/>
          <p:nvPr/>
        </p:nvSpPr>
        <p:spPr>
          <a:xfrm>
            <a:off x="6517739" y="16780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5207251" y="31119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8" name="Google Shape;748;p30"/>
          <p:cNvSpPr txBox="1"/>
          <p:nvPr/>
        </p:nvSpPr>
        <p:spPr>
          <a:xfrm>
            <a:off x="6409601" y="299379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5835051" y="397495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30"/>
          <p:cNvSpPr txBox="1"/>
          <p:nvPr/>
        </p:nvSpPr>
        <p:spPr>
          <a:xfrm>
            <a:off x="5813764" y="3708979"/>
            <a:ext cx="1821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grpSp>
        <p:nvGrpSpPr>
          <p:cNvPr id="750" name="Google Shape;750;p30"/>
          <p:cNvGrpSpPr/>
          <p:nvPr/>
        </p:nvGrpSpPr>
        <p:grpSpPr>
          <a:xfrm>
            <a:off x="5644222" y="4420007"/>
            <a:ext cx="730377" cy="265815"/>
            <a:chOff x="4872396" y="2413195"/>
            <a:chExt cx="891900" cy="324600"/>
          </a:xfrm>
        </p:grpSpPr>
        <p:cxnSp>
          <p:nvCxnSpPr>
            <p:cNvPr id="751" name="Google Shape;751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5" name="Google Shape;755;p30"/>
          <p:cNvCxnSpPr/>
          <p:nvPr/>
        </p:nvCxnSpPr>
        <p:spPr>
          <a:xfrm>
            <a:off x="6049428" y="4417342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30"/>
          <p:cNvSpPr/>
          <p:nvPr/>
        </p:nvSpPr>
        <p:spPr>
          <a:xfrm>
            <a:off x="7679976" y="362558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8234176" y="354187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30"/>
          <p:cNvSpPr/>
          <p:nvPr/>
        </p:nvSpPr>
        <p:spPr>
          <a:xfrm>
            <a:off x="7603776" y="433332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30"/>
          <p:cNvSpPr txBox="1"/>
          <p:nvPr/>
        </p:nvSpPr>
        <p:spPr>
          <a:xfrm>
            <a:off x="7471726" y="32554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7984676" y="33121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59" name="Google Shape;759;p30"/>
          <p:cNvSpPr txBox="1"/>
          <p:nvPr/>
        </p:nvSpPr>
        <p:spPr>
          <a:xfrm>
            <a:off x="7828326" y="4036906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760" name="Google Shape;760;p30"/>
          <p:cNvCxnSpPr>
            <a:stCxn id="692" idx="4"/>
            <a:endCxn id="756" idx="0"/>
          </p:cNvCxnSpPr>
          <p:nvPr/>
        </p:nvCxnSpPr>
        <p:spPr>
          <a:xfrm flipH="1">
            <a:off x="7820226" y="4058486"/>
            <a:ext cx="76200" cy="27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30"/>
          <p:cNvCxnSpPr/>
          <p:nvPr/>
        </p:nvCxnSpPr>
        <p:spPr>
          <a:xfrm flipH="1">
            <a:off x="8412735" y="399910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30"/>
          <p:cNvCxnSpPr/>
          <p:nvPr/>
        </p:nvCxnSpPr>
        <p:spPr>
          <a:xfrm>
            <a:off x="8439135" y="399910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30"/>
          <p:cNvCxnSpPr/>
          <p:nvPr/>
        </p:nvCxnSpPr>
        <p:spPr>
          <a:xfrm>
            <a:off x="8439135" y="399910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30"/>
          <p:cNvCxnSpPr/>
          <p:nvPr/>
        </p:nvCxnSpPr>
        <p:spPr>
          <a:xfrm>
            <a:off x="8442152" y="399414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0"/>
          <p:cNvSpPr txBox="1"/>
          <p:nvPr/>
        </p:nvSpPr>
        <p:spPr>
          <a:xfrm>
            <a:off x="8248826" y="30014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766" name="Google Shape;766;p30"/>
          <p:cNvGrpSpPr/>
          <p:nvPr/>
        </p:nvGrpSpPr>
        <p:grpSpPr>
          <a:xfrm>
            <a:off x="7408863" y="4790028"/>
            <a:ext cx="730377" cy="265815"/>
            <a:chOff x="4872396" y="2413195"/>
            <a:chExt cx="891900" cy="324600"/>
          </a:xfrm>
        </p:grpSpPr>
        <p:cxnSp>
          <p:nvCxnSpPr>
            <p:cNvPr id="767" name="Google Shape;767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71" name="Google Shape;771;p30"/>
          <p:cNvCxnSpPr/>
          <p:nvPr/>
        </p:nvCxnSpPr>
        <p:spPr>
          <a:xfrm>
            <a:off x="7814069" y="4787363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30"/>
          <p:cNvSpPr txBox="1"/>
          <p:nvPr/>
        </p:nvSpPr>
        <p:spPr>
          <a:xfrm>
            <a:off x="7692276" y="4842461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778" name="Google Shape;778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keys. What is the:                                      [N = 6]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runtime? Θ(1)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 runtime? Θ(1)</a:t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6454581" y="101804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31"/>
          <p:cNvSpPr/>
          <p:nvPr/>
        </p:nvSpPr>
        <p:spPr>
          <a:xfrm>
            <a:off x="7815926" y="177096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31"/>
          <p:cNvSpPr/>
          <p:nvPr/>
        </p:nvSpPr>
        <p:spPr>
          <a:xfrm>
            <a:off x="7435351" y="267692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31"/>
          <p:cNvSpPr/>
          <p:nvPr/>
        </p:nvSpPr>
        <p:spPr>
          <a:xfrm>
            <a:off x="6902226" y="343714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31"/>
          <p:cNvSpPr/>
          <p:nvPr/>
        </p:nvSpPr>
        <p:spPr>
          <a:xfrm>
            <a:off x="5194951" y="177098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31"/>
          <p:cNvSpPr/>
          <p:nvPr/>
        </p:nvSpPr>
        <p:spPr>
          <a:xfrm>
            <a:off x="5835051" y="240443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5835051" y="326830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6" name="Google Shape;786;p31"/>
          <p:cNvCxnSpPr>
            <a:stCxn id="779" idx="4"/>
            <a:endCxn id="780" idx="0"/>
          </p:cNvCxnSpPr>
          <p:nvPr/>
        </p:nvCxnSpPr>
        <p:spPr>
          <a:xfrm>
            <a:off x="6671031" y="1450947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31"/>
          <p:cNvCxnSpPr>
            <a:stCxn id="781" idx="4"/>
            <a:endCxn id="788" idx="0"/>
          </p:cNvCxnSpPr>
          <p:nvPr/>
        </p:nvCxnSpPr>
        <p:spPr>
          <a:xfrm>
            <a:off x="7651801" y="3109820"/>
            <a:ext cx="244500" cy="51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31"/>
          <p:cNvCxnSpPr>
            <a:stCxn id="781" idx="4"/>
          </p:cNvCxnSpPr>
          <p:nvPr/>
        </p:nvCxnSpPr>
        <p:spPr>
          <a:xfrm flipH="1">
            <a:off x="7023601" y="3109820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31"/>
          <p:cNvCxnSpPr>
            <a:stCxn id="779" idx="4"/>
          </p:cNvCxnSpPr>
          <p:nvPr/>
        </p:nvCxnSpPr>
        <p:spPr>
          <a:xfrm flipH="1">
            <a:off x="5411331" y="1450947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31"/>
          <p:cNvCxnSpPr/>
          <p:nvPr/>
        </p:nvCxnSpPr>
        <p:spPr>
          <a:xfrm>
            <a:off x="5411401" y="220388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31"/>
          <p:cNvCxnSpPr>
            <a:endCxn id="785" idx="0"/>
          </p:cNvCxnSpPr>
          <p:nvPr/>
        </p:nvCxnSpPr>
        <p:spPr>
          <a:xfrm>
            <a:off x="6048201" y="2863008"/>
            <a:ext cx="3300" cy="4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31"/>
          <p:cNvCxnSpPr>
            <a:stCxn id="779" idx="4"/>
          </p:cNvCxnSpPr>
          <p:nvPr/>
        </p:nvCxnSpPr>
        <p:spPr>
          <a:xfrm flipH="1">
            <a:off x="6365631" y="145094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31"/>
          <p:cNvCxnSpPr>
            <a:stCxn id="779" idx="4"/>
          </p:cNvCxnSpPr>
          <p:nvPr/>
        </p:nvCxnSpPr>
        <p:spPr>
          <a:xfrm>
            <a:off x="6671031" y="145094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31"/>
          <p:cNvCxnSpPr>
            <a:stCxn id="779" idx="4"/>
          </p:cNvCxnSpPr>
          <p:nvPr/>
        </p:nvCxnSpPr>
        <p:spPr>
          <a:xfrm>
            <a:off x="6671031" y="1450947"/>
            <a:ext cx="48900" cy="3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31"/>
          <p:cNvCxnSpPr>
            <a:stCxn id="779" idx="4"/>
          </p:cNvCxnSpPr>
          <p:nvPr/>
        </p:nvCxnSpPr>
        <p:spPr>
          <a:xfrm flipH="1">
            <a:off x="6561231" y="1450947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31"/>
          <p:cNvCxnSpPr>
            <a:stCxn id="779" idx="4"/>
          </p:cNvCxnSpPr>
          <p:nvPr/>
        </p:nvCxnSpPr>
        <p:spPr>
          <a:xfrm flipH="1">
            <a:off x="6170331" y="145094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31"/>
          <p:cNvCxnSpPr>
            <a:stCxn id="779" idx="4"/>
          </p:cNvCxnSpPr>
          <p:nvPr/>
        </p:nvCxnSpPr>
        <p:spPr>
          <a:xfrm>
            <a:off x="6671031" y="1450947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31"/>
          <p:cNvCxnSpPr/>
          <p:nvPr/>
        </p:nvCxnSpPr>
        <p:spPr>
          <a:xfrm flipH="1">
            <a:off x="5092648" y="222186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31"/>
          <p:cNvCxnSpPr/>
          <p:nvPr/>
        </p:nvCxnSpPr>
        <p:spPr>
          <a:xfrm flipH="1">
            <a:off x="4897348" y="222186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31"/>
          <p:cNvCxnSpPr/>
          <p:nvPr/>
        </p:nvCxnSpPr>
        <p:spPr>
          <a:xfrm>
            <a:off x="5398048" y="222186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31"/>
          <p:cNvCxnSpPr>
            <a:endCxn id="784" idx="0"/>
          </p:cNvCxnSpPr>
          <p:nvPr/>
        </p:nvCxnSpPr>
        <p:spPr>
          <a:xfrm>
            <a:off x="5398101" y="2221733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3" name="Google Shape;803;p31"/>
          <p:cNvGrpSpPr/>
          <p:nvPr/>
        </p:nvGrpSpPr>
        <p:grpSpPr>
          <a:xfrm>
            <a:off x="5549665" y="2841859"/>
            <a:ext cx="891900" cy="324600"/>
            <a:chOff x="4872396" y="2413195"/>
            <a:chExt cx="891900" cy="324600"/>
          </a:xfrm>
        </p:grpSpPr>
        <p:cxnSp>
          <p:nvCxnSpPr>
            <p:cNvPr id="804" name="Google Shape;804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8" name="Google Shape;808;p31"/>
          <p:cNvSpPr txBox="1"/>
          <p:nvPr/>
        </p:nvSpPr>
        <p:spPr>
          <a:xfrm>
            <a:off x="5824651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09" name="Google Shape;809;p31"/>
          <p:cNvSpPr txBox="1"/>
          <p:nvPr/>
        </p:nvSpPr>
        <p:spPr>
          <a:xfrm>
            <a:off x="7467576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810" name="Google Shape;810;p31"/>
          <p:cNvCxnSpPr/>
          <p:nvPr/>
        </p:nvCxnSpPr>
        <p:spPr>
          <a:xfrm flipH="1">
            <a:off x="8002960" y="2208831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31"/>
          <p:cNvCxnSpPr>
            <a:stCxn id="780" idx="4"/>
            <a:endCxn id="781" idx="0"/>
          </p:cNvCxnSpPr>
          <p:nvPr/>
        </p:nvCxnSpPr>
        <p:spPr>
          <a:xfrm flipH="1">
            <a:off x="7651676" y="2203867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31"/>
          <p:cNvCxnSpPr/>
          <p:nvPr/>
        </p:nvCxnSpPr>
        <p:spPr>
          <a:xfrm>
            <a:off x="8029360" y="2208831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1"/>
          <p:cNvCxnSpPr/>
          <p:nvPr/>
        </p:nvCxnSpPr>
        <p:spPr>
          <a:xfrm>
            <a:off x="8029360" y="2208831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1"/>
          <p:cNvCxnSpPr/>
          <p:nvPr/>
        </p:nvCxnSpPr>
        <p:spPr>
          <a:xfrm flipH="1">
            <a:off x="7406244" y="3107509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31"/>
          <p:cNvCxnSpPr>
            <a:endCxn id="782" idx="0"/>
          </p:cNvCxnSpPr>
          <p:nvPr/>
        </p:nvCxnSpPr>
        <p:spPr>
          <a:xfrm flipH="1">
            <a:off x="7118676" y="3107448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31"/>
          <p:cNvCxnSpPr>
            <a:endCxn id="817" idx="0"/>
          </p:cNvCxnSpPr>
          <p:nvPr/>
        </p:nvCxnSpPr>
        <p:spPr>
          <a:xfrm>
            <a:off x="7656526" y="3107473"/>
            <a:ext cx="794100" cy="43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31"/>
          <p:cNvCxnSpPr/>
          <p:nvPr/>
        </p:nvCxnSpPr>
        <p:spPr>
          <a:xfrm>
            <a:off x="7656444" y="3107509"/>
            <a:ext cx="423600" cy="10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9" name="Google Shape;819;p31"/>
          <p:cNvGrpSpPr/>
          <p:nvPr/>
        </p:nvGrpSpPr>
        <p:grpSpPr>
          <a:xfrm>
            <a:off x="6704963" y="3874364"/>
            <a:ext cx="730377" cy="265815"/>
            <a:chOff x="4872396" y="2413195"/>
            <a:chExt cx="891900" cy="324600"/>
          </a:xfrm>
        </p:grpSpPr>
        <p:cxnSp>
          <p:nvCxnSpPr>
            <p:cNvPr id="820" name="Google Shape;820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4" name="Google Shape;824;p31"/>
          <p:cNvCxnSpPr/>
          <p:nvPr/>
        </p:nvCxnSpPr>
        <p:spPr>
          <a:xfrm>
            <a:off x="7110169" y="3871699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31"/>
          <p:cNvCxnSpPr>
            <a:stCxn id="780" idx="4"/>
          </p:cNvCxnSpPr>
          <p:nvPr/>
        </p:nvCxnSpPr>
        <p:spPr>
          <a:xfrm>
            <a:off x="8032376" y="2203867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31"/>
          <p:cNvSpPr txBox="1"/>
          <p:nvPr/>
        </p:nvSpPr>
        <p:spPr>
          <a:xfrm>
            <a:off x="7547926" y="223702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27" name="Google Shape;827;p31"/>
          <p:cNvSpPr txBox="1"/>
          <p:nvPr/>
        </p:nvSpPr>
        <p:spPr>
          <a:xfrm>
            <a:off x="7000259" y="311303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8" name="Google Shape;828;p31"/>
          <p:cNvSpPr txBox="1"/>
          <p:nvPr/>
        </p:nvSpPr>
        <p:spPr>
          <a:xfrm>
            <a:off x="5748451" y="201704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829" name="Google Shape;829;p31"/>
          <p:cNvSpPr txBox="1"/>
          <p:nvPr/>
        </p:nvSpPr>
        <p:spPr>
          <a:xfrm>
            <a:off x="6041296" y="2940728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30" name="Google Shape;830;p31"/>
          <p:cNvSpPr txBox="1"/>
          <p:nvPr/>
        </p:nvSpPr>
        <p:spPr>
          <a:xfrm>
            <a:off x="4933126" y="25098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31" name="Google Shape;831;p31"/>
          <p:cNvSpPr txBox="1"/>
          <p:nvPr/>
        </p:nvSpPr>
        <p:spPr>
          <a:xfrm>
            <a:off x="5840851" y="45242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5643842" y="3709129"/>
            <a:ext cx="730377" cy="265815"/>
            <a:chOff x="4872396" y="2413195"/>
            <a:chExt cx="891900" cy="324600"/>
          </a:xfrm>
        </p:grpSpPr>
        <p:cxnSp>
          <p:nvCxnSpPr>
            <p:cNvPr id="833" name="Google Shape;833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37" name="Google Shape;837;p31"/>
          <p:cNvCxnSpPr>
            <a:endCxn id="838" idx="0"/>
          </p:cNvCxnSpPr>
          <p:nvPr/>
        </p:nvCxnSpPr>
        <p:spPr>
          <a:xfrm>
            <a:off x="6049101" y="3706458"/>
            <a:ext cx="2400" cy="26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" name="Google Shape;839;p31"/>
          <p:cNvSpPr txBox="1"/>
          <p:nvPr/>
        </p:nvSpPr>
        <p:spPr>
          <a:xfrm>
            <a:off x="6902301" y="41401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0" name="Google Shape;840;p31"/>
          <p:cNvSpPr txBox="1"/>
          <p:nvPr/>
        </p:nvSpPr>
        <p:spPr>
          <a:xfrm>
            <a:off x="8510426" y="417214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1" name="Google Shape;841;p31"/>
          <p:cNvSpPr txBox="1"/>
          <p:nvPr/>
        </p:nvSpPr>
        <p:spPr>
          <a:xfrm>
            <a:off x="8102126" y="246098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2" name="Google Shape;842;p31"/>
          <p:cNvSpPr txBox="1"/>
          <p:nvPr/>
        </p:nvSpPr>
        <p:spPr>
          <a:xfrm>
            <a:off x="6517739" y="16780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5207251" y="31119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4" name="Google Shape;844;p31"/>
          <p:cNvSpPr txBox="1"/>
          <p:nvPr/>
        </p:nvSpPr>
        <p:spPr>
          <a:xfrm>
            <a:off x="6409601" y="299379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5835051" y="397495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p31"/>
          <p:cNvSpPr txBox="1"/>
          <p:nvPr/>
        </p:nvSpPr>
        <p:spPr>
          <a:xfrm>
            <a:off x="5813764" y="3708979"/>
            <a:ext cx="1821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grpSp>
        <p:nvGrpSpPr>
          <p:cNvPr id="846" name="Google Shape;846;p31"/>
          <p:cNvGrpSpPr/>
          <p:nvPr/>
        </p:nvGrpSpPr>
        <p:grpSpPr>
          <a:xfrm>
            <a:off x="5644222" y="4420007"/>
            <a:ext cx="730377" cy="265815"/>
            <a:chOff x="4872396" y="2413195"/>
            <a:chExt cx="891900" cy="324600"/>
          </a:xfrm>
        </p:grpSpPr>
        <p:cxnSp>
          <p:nvCxnSpPr>
            <p:cNvPr id="847" name="Google Shape;847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51" name="Google Shape;851;p31"/>
          <p:cNvCxnSpPr/>
          <p:nvPr/>
        </p:nvCxnSpPr>
        <p:spPr>
          <a:xfrm>
            <a:off x="6049428" y="4417342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Google Shape;788;p31"/>
          <p:cNvSpPr/>
          <p:nvPr/>
        </p:nvSpPr>
        <p:spPr>
          <a:xfrm>
            <a:off x="7679976" y="362558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31"/>
          <p:cNvSpPr/>
          <p:nvPr/>
        </p:nvSpPr>
        <p:spPr>
          <a:xfrm>
            <a:off x="8234176" y="354187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7603776" y="433332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7471726" y="32554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54" name="Google Shape;854;p31"/>
          <p:cNvSpPr txBox="1"/>
          <p:nvPr/>
        </p:nvSpPr>
        <p:spPr>
          <a:xfrm>
            <a:off x="7984676" y="33121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55" name="Google Shape;855;p31"/>
          <p:cNvSpPr txBox="1"/>
          <p:nvPr/>
        </p:nvSpPr>
        <p:spPr>
          <a:xfrm>
            <a:off x="7828326" y="4036906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856" name="Google Shape;856;p31"/>
          <p:cNvCxnSpPr>
            <a:stCxn id="788" idx="4"/>
            <a:endCxn id="852" idx="0"/>
          </p:cNvCxnSpPr>
          <p:nvPr/>
        </p:nvCxnSpPr>
        <p:spPr>
          <a:xfrm flipH="1">
            <a:off x="7820226" y="4058486"/>
            <a:ext cx="76200" cy="27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31"/>
          <p:cNvCxnSpPr/>
          <p:nvPr/>
        </p:nvCxnSpPr>
        <p:spPr>
          <a:xfrm flipH="1">
            <a:off x="8412735" y="399910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31"/>
          <p:cNvCxnSpPr/>
          <p:nvPr/>
        </p:nvCxnSpPr>
        <p:spPr>
          <a:xfrm>
            <a:off x="8439135" y="399910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31"/>
          <p:cNvCxnSpPr/>
          <p:nvPr/>
        </p:nvCxnSpPr>
        <p:spPr>
          <a:xfrm>
            <a:off x="8439135" y="399910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31"/>
          <p:cNvCxnSpPr/>
          <p:nvPr/>
        </p:nvCxnSpPr>
        <p:spPr>
          <a:xfrm>
            <a:off x="8442152" y="399414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1" name="Google Shape;861;p31"/>
          <p:cNvSpPr txBox="1"/>
          <p:nvPr/>
        </p:nvSpPr>
        <p:spPr>
          <a:xfrm>
            <a:off x="8248826" y="30014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7408863" y="4790028"/>
            <a:ext cx="730377" cy="265815"/>
            <a:chOff x="4872396" y="2413195"/>
            <a:chExt cx="891900" cy="324600"/>
          </a:xfrm>
        </p:grpSpPr>
        <p:cxnSp>
          <p:nvCxnSpPr>
            <p:cNvPr id="863" name="Google Shape;863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67" name="Google Shape;867;p31"/>
          <p:cNvCxnSpPr/>
          <p:nvPr/>
        </p:nvCxnSpPr>
        <p:spPr>
          <a:xfrm>
            <a:off x="7814069" y="4787363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8" name="Google Shape;868;p31"/>
          <p:cNvSpPr txBox="1"/>
          <p:nvPr/>
        </p:nvSpPr>
        <p:spPr>
          <a:xfrm>
            <a:off x="7692276" y="4842461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69" name="Google Shape;869;p31"/>
          <p:cNvSpPr txBox="1"/>
          <p:nvPr/>
        </p:nvSpPr>
        <p:spPr>
          <a:xfrm>
            <a:off x="228600" y="1295400"/>
            <a:ext cx="4739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Runtimes independent of number of keys!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terms of L, the length of the key: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Add: Θ(L)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Contains: O(L)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875" name="Google Shape;875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our keys are strings, Tries give us slightly better performance on contains and add.</a:t>
            </a:r>
            <a:endParaRPr/>
          </a:p>
        </p:txBody>
      </p:sp>
      <p:sp>
        <p:nvSpPr>
          <p:cNvPr id="876" name="Google Shape;876;p32"/>
          <p:cNvSpPr txBox="1"/>
          <p:nvPr/>
        </p:nvSpPr>
        <p:spPr>
          <a:xfrm>
            <a:off x="312175" y="3768075"/>
            <a:ext cx="8311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downside of the DataIndexedCharMap-based Trie is the huge memory cost of storing R links per node.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Wasteful because most links are unused in real world usage.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2"/>
          <p:cNvSpPr txBox="1"/>
          <p:nvPr/>
        </p:nvSpPr>
        <p:spPr>
          <a:xfrm>
            <a:off x="4433975" y="30594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78" name="Google Shape;878;p32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 (Data Indexed Char Map)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9" name="Google Shape;879;p32"/>
          <p:cNvSpPr txBox="1"/>
          <p:nvPr/>
        </p:nvSpPr>
        <p:spPr>
          <a:xfrm>
            <a:off x="4509511" y="573126"/>
            <a:ext cx="4248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 treating length of keys as a constant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3"/>
          <p:cNvSpPr txBox="1">
            <a:spLocks noGrp="1"/>
          </p:cNvSpPr>
          <p:nvPr>
            <p:ph type="title"/>
          </p:nvPr>
        </p:nvSpPr>
        <p:spPr>
          <a:xfrm>
            <a:off x="928950" y="1752000"/>
            <a:ext cx="7286100" cy="16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Alternate Child Tracking Strategies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890" name="Google Shape;890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3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DataIndexedCharMap is very memory hungry.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has to store R links, most of which are null.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6963029" y="15903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8324375" y="23432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7943800" y="32492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7410675" y="40094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5703400" y="23433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6343500" y="29767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6343500" y="384063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8" name="Google Shape;898;p34"/>
          <p:cNvCxnSpPr>
            <a:stCxn id="891" idx="4"/>
            <a:endCxn id="892" idx="0"/>
          </p:cNvCxnSpPr>
          <p:nvPr/>
        </p:nvCxnSpPr>
        <p:spPr>
          <a:xfrm>
            <a:off x="7179479" y="2023275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34"/>
          <p:cNvCxnSpPr>
            <a:stCxn id="893" idx="4"/>
          </p:cNvCxnSpPr>
          <p:nvPr/>
        </p:nvCxnSpPr>
        <p:spPr>
          <a:xfrm>
            <a:off x="8160250" y="3682148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34"/>
          <p:cNvCxnSpPr>
            <a:stCxn id="893" idx="4"/>
          </p:cNvCxnSpPr>
          <p:nvPr/>
        </p:nvCxnSpPr>
        <p:spPr>
          <a:xfrm flipH="1">
            <a:off x="7532050" y="3682148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34"/>
          <p:cNvCxnSpPr>
            <a:stCxn id="891" idx="4"/>
          </p:cNvCxnSpPr>
          <p:nvPr/>
        </p:nvCxnSpPr>
        <p:spPr>
          <a:xfrm flipH="1">
            <a:off x="5919779" y="2023275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34"/>
          <p:cNvCxnSpPr/>
          <p:nvPr/>
        </p:nvCxnSpPr>
        <p:spPr>
          <a:xfrm>
            <a:off x="5919850" y="277621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34"/>
          <p:cNvCxnSpPr>
            <a:endCxn id="897" idx="0"/>
          </p:cNvCxnSpPr>
          <p:nvPr/>
        </p:nvCxnSpPr>
        <p:spPr>
          <a:xfrm>
            <a:off x="6556650" y="3435336"/>
            <a:ext cx="3300" cy="4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34"/>
          <p:cNvCxnSpPr>
            <a:stCxn id="891" idx="4"/>
          </p:cNvCxnSpPr>
          <p:nvPr/>
        </p:nvCxnSpPr>
        <p:spPr>
          <a:xfrm flipH="1">
            <a:off x="6874079" y="202327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34"/>
          <p:cNvCxnSpPr>
            <a:stCxn id="891" idx="4"/>
          </p:cNvCxnSpPr>
          <p:nvPr/>
        </p:nvCxnSpPr>
        <p:spPr>
          <a:xfrm>
            <a:off x="7179479" y="202327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34"/>
          <p:cNvCxnSpPr>
            <a:stCxn id="891" idx="4"/>
          </p:cNvCxnSpPr>
          <p:nvPr/>
        </p:nvCxnSpPr>
        <p:spPr>
          <a:xfrm>
            <a:off x="7179479" y="2023275"/>
            <a:ext cx="48900" cy="3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34"/>
          <p:cNvCxnSpPr>
            <a:stCxn id="891" idx="4"/>
          </p:cNvCxnSpPr>
          <p:nvPr/>
        </p:nvCxnSpPr>
        <p:spPr>
          <a:xfrm flipH="1">
            <a:off x="7069679" y="2023275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34"/>
          <p:cNvCxnSpPr>
            <a:stCxn id="891" idx="4"/>
          </p:cNvCxnSpPr>
          <p:nvPr/>
        </p:nvCxnSpPr>
        <p:spPr>
          <a:xfrm flipH="1">
            <a:off x="6678779" y="202327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34"/>
          <p:cNvCxnSpPr>
            <a:stCxn id="891" idx="4"/>
          </p:cNvCxnSpPr>
          <p:nvPr/>
        </p:nvCxnSpPr>
        <p:spPr>
          <a:xfrm>
            <a:off x="7179479" y="2023275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34"/>
          <p:cNvCxnSpPr/>
          <p:nvPr/>
        </p:nvCxnSpPr>
        <p:spPr>
          <a:xfrm flipH="1">
            <a:off x="5601096" y="279419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34"/>
          <p:cNvCxnSpPr/>
          <p:nvPr/>
        </p:nvCxnSpPr>
        <p:spPr>
          <a:xfrm flipH="1">
            <a:off x="5405796" y="279419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34"/>
          <p:cNvCxnSpPr/>
          <p:nvPr/>
        </p:nvCxnSpPr>
        <p:spPr>
          <a:xfrm>
            <a:off x="5906496" y="279419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34"/>
          <p:cNvCxnSpPr>
            <a:endCxn id="896" idx="0"/>
          </p:cNvCxnSpPr>
          <p:nvPr/>
        </p:nvCxnSpPr>
        <p:spPr>
          <a:xfrm>
            <a:off x="5906550" y="2794061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4" name="Google Shape;914;p34"/>
          <p:cNvGrpSpPr/>
          <p:nvPr/>
        </p:nvGrpSpPr>
        <p:grpSpPr>
          <a:xfrm>
            <a:off x="6058114" y="3414187"/>
            <a:ext cx="891900" cy="324600"/>
            <a:chOff x="4872396" y="2413195"/>
            <a:chExt cx="891900" cy="324600"/>
          </a:xfrm>
        </p:grpSpPr>
        <p:cxnSp>
          <p:nvCxnSpPr>
            <p:cNvPr id="915" name="Google Shape;915;p34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34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34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4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9" name="Google Shape;919;p34"/>
          <p:cNvSpPr txBox="1"/>
          <p:nvPr/>
        </p:nvSpPr>
        <p:spPr>
          <a:xfrm>
            <a:off x="6333100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20" name="Google Shape;920;p34"/>
          <p:cNvSpPr txBox="1"/>
          <p:nvPr/>
        </p:nvSpPr>
        <p:spPr>
          <a:xfrm>
            <a:off x="7976025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921" name="Google Shape;921;p34"/>
          <p:cNvCxnSpPr/>
          <p:nvPr/>
        </p:nvCxnSpPr>
        <p:spPr>
          <a:xfrm flipH="1">
            <a:off x="8511409" y="278115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4"/>
          <p:cNvCxnSpPr>
            <a:stCxn id="892" idx="4"/>
            <a:endCxn id="893" idx="0"/>
          </p:cNvCxnSpPr>
          <p:nvPr/>
        </p:nvCxnSpPr>
        <p:spPr>
          <a:xfrm flipH="1">
            <a:off x="8160125" y="2776196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4"/>
          <p:cNvCxnSpPr/>
          <p:nvPr/>
        </p:nvCxnSpPr>
        <p:spPr>
          <a:xfrm>
            <a:off x="8537809" y="278115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4"/>
          <p:cNvCxnSpPr/>
          <p:nvPr/>
        </p:nvCxnSpPr>
        <p:spPr>
          <a:xfrm>
            <a:off x="8537809" y="278115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34"/>
          <p:cNvCxnSpPr/>
          <p:nvPr/>
        </p:nvCxnSpPr>
        <p:spPr>
          <a:xfrm flipH="1">
            <a:off x="7914692" y="3679837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4"/>
          <p:cNvCxnSpPr>
            <a:endCxn id="894" idx="0"/>
          </p:cNvCxnSpPr>
          <p:nvPr/>
        </p:nvCxnSpPr>
        <p:spPr>
          <a:xfrm flipH="1">
            <a:off x="7627125" y="3679777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4"/>
          <p:cNvCxnSpPr/>
          <p:nvPr/>
        </p:nvCxnSpPr>
        <p:spPr>
          <a:xfrm>
            <a:off x="8164892" y="3679837"/>
            <a:ext cx="2601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4"/>
          <p:cNvCxnSpPr/>
          <p:nvPr/>
        </p:nvCxnSpPr>
        <p:spPr>
          <a:xfrm>
            <a:off x="8164892" y="3679837"/>
            <a:ext cx="320400" cy="18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9" name="Google Shape;929;p34"/>
          <p:cNvGrpSpPr/>
          <p:nvPr/>
        </p:nvGrpSpPr>
        <p:grpSpPr>
          <a:xfrm>
            <a:off x="7213412" y="4446693"/>
            <a:ext cx="730377" cy="265815"/>
            <a:chOff x="4872396" y="2413195"/>
            <a:chExt cx="891900" cy="324600"/>
          </a:xfrm>
        </p:grpSpPr>
        <p:cxnSp>
          <p:nvCxnSpPr>
            <p:cNvPr id="930" name="Google Shape;930;p34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34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34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34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34" name="Google Shape;934;p34"/>
          <p:cNvCxnSpPr/>
          <p:nvPr/>
        </p:nvCxnSpPr>
        <p:spPr>
          <a:xfrm>
            <a:off x="7618617" y="4444027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34"/>
          <p:cNvCxnSpPr>
            <a:stCxn id="892" idx="4"/>
          </p:cNvCxnSpPr>
          <p:nvPr/>
        </p:nvCxnSpPr>
        <p:spPr>
          <a:xfrm>
            <a:off x="8540825" y="2776196"/>
            <a:ext cx="117000" cy="3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6" name="Google Shape;936;p34"/>
          <p:cNvSpPr txBox="1"/>
          <p:nvPr/>
        </p:nvSpPr>
        <p:spPr>
          <a:xfrm>
            <a:off x="8056375" y="28093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37" name="Google Shape;937;p34"/>
          <p:cNvSpPr txBox="1"/>
          <p:nvPr/>
        </p:nvSpPr>
        <p:spPr>
          <a:xfrm>
            <a:off x="7508708" y="36853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38" name="Google Shape;938;p34"/>
          <p:cNvSpPr txBox="1"/>
          <p:nvPr/>
        </p:nvSpPr>
        <p:spPr>
          <a:xfrm>
            <a:off x="6256900" y="25893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39" name="Google Shape;939;p34"/>
          <p:cNvSpPr txBox="1"/>
          <p:nvPr/>
        </p:nvSpPr>
        <p:spPr>
          <a:xfrm>
            <a:off x="6559950" y="35130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40" name="Google Shape;940;p34"/>
          <p:cNvSpPr txBox="1"/>
          <p:nvPr/>
        </p:nvSpPr>
        <p:spPr>
          <a:xfrm>
            <a:off x="284200" y="1480050"/>
            <a:ext cx="50445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DataIndexedCharMap&lt;Node&gt;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41" name="Google Shape;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0" y="3987121"/>
            <a:ext cx="4418717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DataIndexedCharMap Trie</a:t>
            </a:r>
            <a:endParaRPr/>
          </a:p>
        </p:txBody>
      </p:sp>
      <p:sp>
        <p:nvSpPr>
          <p:cNvPr id="947" name="Google Shape;947;p35"/>
          <p:cNvSpPr txBox="1">
            <a:spLocks noGrp="1"/>
          </p:cNvSpPr>
          <p:nvPr>
            <p:ph type="body" idx="1"/>
          </p:nvPr>
        </p:nvSpPr>
        <p:spPr>
          <a:xfrm>
            <a:off x="106225" y="2915150"/>
            <a:ext cx="34506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ANY kind of map from character to node, e.g.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</a:t>
            </a:r>
            <a:endParaRPr/>
          </a:p>
        </p:txBody>
      </p:sp>
      <p:sp>
        <p:nvSpPr>
          <p:cNvPr id="948" name="Google Shape;948;p35"/>
          <p:cNvSpPr/>
          <p:nvPr/>
        </p:nvSpPr>
        <p:spPr>
          <a:xfrm>
            <a:off x="5024447" y="795972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5"/>
          <p:cNvSpPr txBox="1"/>
          <p:nvPr/>
        </p:nvSpPr>
        <p:spPr>
          <a:xfrm>
            <a:off x="5732605" y="8505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isKey:</a:t>
            </a:r>
            <a:endParaRPr/>
          </a:p>
        </p:txBody>
      </p:sp>
      <p:graphicFrame>
        <p:nvGraphicFramePr>
          <p:cNvPr id="950" name="Google Shape;950;p35"/>
          <p:cNvGraphicFramePr/>
          <p:nvPr/>
        </p:nvGraphicFramePr>
        <p:xfrm>
          <a:off x="5241211" y="1398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1" name="Google Shape;951;p35"/>
          <p:cNvSpPr txBox="1"/>
          <p:nvPr/>
        </p:nvSpPr>
        <p:spPr>
          <a:xfrm>
            <a:off x="5035258" y="1068417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52" name="Google Shape;952;p35"/>
          <p:cNvGraphicFramePr/>
          <p:nvPr/>
        </p:nvGraphicFramePr>
        <p:xfrm>
          <a:off x="6375055" y="8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3" name="Google Shape;953;p35"/>
          <p:cNvSpPr txBox="1"/>
          <p:nvPr/>
        </p:nvSpPr>
        <p:spPr>
          <a:xfrm>
            <a:off x="5231411" y="1744203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559725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55" name="Google Shape;955;p35"/>
          <p:cNvSpPr txBox="1"/>
          <p:nvPr/>
        </p:nvSpPr>
        <p:spPr>
          <a:xfrm>
            <a:off x="596584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56" name="Google Shape;956;p35"/>
          <p:cNvSpPr txBox="1"/>
          <p:nvPr/>
        </p:nvSpPr>
        <p:spPr>
          <a:xfrm>
            <a:off x="6703027" y="17242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57" name="Google Shape;957;p35"/>
          <p:cNvSpPr txBox="1"/>
          <p:nvPr/>
        </p:nvSpPr>
        <p:spPr>
          <a:xfrm>
            <a:off x="633443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58" name="Google Shape;958;p35"/>
          <p:cNvSpPr txBox="1"/>
          <p:nvPr/>
        </p:nvSpPr>
        <p:spPr>
          <a:xfrm>
            <a:off x="717661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3708247" y="2274497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5"/>
          <p:cNvSpPr txBox="1"/>
          <p:nvPr/>
        </p:nvSpPr>
        <p:spPr>
          <a:xfrm>
            <a:off x="4416405" y="232907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61" name="Google Shape;961;p35"/>
          <p:cNvGraphicFramePr/>
          <p:nvPr/>
        </p:nvGraphicFramePr>
        <p:xfrm>
          <a:off x="3925011" y="2877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2" name="Google Shape;962;p35"/>
          <p:cNvSpPr txBox="1"/>
          <p:nvPr/>
        </p:nvSpPr>
        <p:spPr>
          <a:xfrm>
            <a:off x="3719058" y="254694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63" name="Google Shape;963;p35"/>
          <p:cNvGraphicFramePr/>
          <p:nvPr/>
        </p:nvGraphicFramePr>
        <p:xfrm>
          <a:off x="5058855" y="23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4" name="Google Shape;964;p35"/>
          <p:cNvSpPr txBox="1"/>
          <p:nvPr/>
        </p:nvSpPr>
        <p:spPr>
          <a:xfrm>
            <a:off x="3915211" y="322272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65" name="Google Shape;965;p35"/>
          <p:cNvSpPr txBox="1"/>
          <p:nvPr/>
        </p:nvSpPr>
        <p:spPr>
          <a:xfrm>
            <a:off x="428105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66" name="Google Shape;966;p35"/>
          <p:cNvSpPr txBox="1"/>
          <p:nvPr/>
        </p:nvSpPr>
        <p:spPr>
          <a:xfrm>
            <a:off x="464964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67" name="Google Shape;967;p35"/>
          <p:cNvSpPr txBox="1"/>
          <p:nvPr/>
        </p:nvSpPr>
        <p:spPr>
          <a:xfrm>
            <a:off x="5386827" y="320273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68" name="Google Shape;968;p35"/>
          <p:cNvSpPr txBox="1"/>
          <p:nvPr/>
        </p:nvSpPr>
        <p:spPr>
          <a:xfrm>
            <a:off x="501823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69" name="Google Shape;969;p35"/>
          <p:cNvSpPr txBox="1"/>
          <p:nvPr/>
        </p:nvSpPr>
        <p:spPr>
          <a:xfrm>
            <a:off x="586041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3708247" y="3712772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5"/>
          <p:cNvSpPr txBox="1"/>
          <p:nvPr/>
        </p:nvSpPr>
        <p:spPr>
          <a:xfrm>
            <a:off x="4416405" y="37673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72" name="Google Shape;972;p35"/>
          <p:cNvGraphicFramePr/>
          <p:nvPr/>
        </p:nvGraphicFramePr>
        <p:xfrm>
          <a:off x="3925011" y="43156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3" name="Google Shape;973;p35"/>
          <p:cNvSpPr txBox="1"/>
          <p:nvPr/>
        </p:nvSpPr>
        <p:spPr>
          <a:xfrm>
            <a:off x="3719058" y="3985216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74" name="Google Shape;974;p35"/>
          <p:cNvGraphicFramePr/>
          <p:nvPr/>
        </p:nvGraphicFramePr>
        <p:xfrm>
          <a:off x="5058855" y="37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" name="Google Shape;975;p35"/>
          <p:cNvSpPr txBox="1"/>
          <p:nvPr/>
        </p:nvSpPr>
        <p:spPr>
          <a:xfrm>
            <a:off x="3915211" y="4661002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6" name="Google Shape;976;p35"/>
          <p:cNvSpPr txBox="1"/>
          <p:nvPr/>
        </p:nvSpPr>
        <p:spPr>
          <a:xfrm>
            <a:off x="428105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77" name="Google Shape;977;p35"/>
          <p:cNvSpPr txBox="1"/>
          <p:nvPr/>
        </p:nvSpPr>
        <p:spPr>
          <a:xfrm>
            <a:off x="464964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78" name="Google Shape;978;p35"/>
          <p:cNvSpPr txBox="1"/>
          <p:nvPr/>
        </p:nvSpPr>
        <p:spPr>
          <a:xfrm>
            <a:off x="5386827" y="46410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79" name="Google Shape;979;p35"/>
          <p:cNvSpPr txBox="1"/>
          <p:nvPr/>
        </p:nvSpPr>
        <p:spPr>
          <a:xfrm>
            <a:off x="501823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80" name="Google Shape;980;p35"/>
          <p:cNvSpPr txBox="1"/>
          <p:nvPr/>
        </p:nvSpPr>
        <p:spPr>
          <a:xfrm>
            <a:off x="586041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1447279" y="91901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949650" y="15957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3" name="Google Shape;983;p35"/>
          <p:cNvCxnSpPr>
            <a:stCxn id="981" idx="3"/>
            <a:endCxn id="982" idx="0"/>
          </p:cNvCxnSpPr>
          <p:nvPr/>
        </p:nvCxnSpPr>
        <p:spPr>
          <a:xfrm flipH="1">
            <a:off x="1165976" y="1288516"/>
            <a:ext cx="3447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35"/>
          <p:cNvCxnSpPr>
            <a:endCxn id="985" idx="0"/>
          </p:cNvCxnSpPr>
          <p:nvPr/>
        </p:nvCxnSpPr>
        <p:spPr>
          <a:xfrm>
            <a:off x="1166100" y="202852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5" name="Google Shape;985;p35"/>
          <p:cNvSpPr/>
          <p:nvPr/>
        </p:nvSpPr>
        <p:spPr>
          <a:xfrm>
            <a:off x="949650" y="2231023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35"/>
          <p:cNvCxnSpPr>
            <a:stCxn id="954" idx="0"/>
            <a:endCxn id="959" idx="0"/>
          </p:cNvCxnSpPr>
          <p:nvPr/>
        </p:nvCxnSpPr>
        <p:spPr>
          <a:xfrm flipH="1">
            <a:off x="5021257" y="1724211"/>
            <a:ext cx="810300" cy="55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7" name="Google Shape;987;p35"/>
          <p:cNvCxnSpPr>
            <a:endCxn id="970" idx="0"/>
          </p:cNvCxnSpPr>
          <p:nvPr/>
        </p:nvCxnSpPr>
        <p:spPr>
          <a:xfrm flipH="1">
            <a:off x="5021347" y="3202772"/>
            <a:ext cx="652200" cy="51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8" name="Google Shape;988;p35"/>
          <p:cNvSpPr/>
          <p:nvPr/>
        </p:nvSpPr>
        <p:spPr>
          <a:xfrm>
            <a:off x="6461411" y="2272847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5"/>
          <p:cNvSpPr txBox="1"/>
          <p:nvPr/>
        </p:nvSpPr>
        <p:spPr>
          <a:xfrm>
            <a:off x="7169569" y="2327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90" name="Google Shape;990;p35"/>
          <p:cNvGraphicFramePr/>
          <p:nvPr/>
        </p:nvGraphicFramePr>
        <p:xfrm>
          <a:off x="6678175" y="2875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1" name="Google Shape;991;p35"/>
          <p:cNvSpPr txBox="1"/>
          <p:nvPr/>
        </p:nvSpPr>
        <p:spPr>
          <a:xfrm>
            <a:off x="6472222" y="254529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92" name="Google Shape;992;p35"/>
          <p:cNvGraphicFramePr/>
          <p:nvPr/>
        </p:nvGraphicFramePr>
        <p:xfrm>
          <a:off x="7812019" y="233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" name="Google Shape;993;p35"/>
          <p:cNvSpPr txBox="1"/>
          <p:nvPr/>
        </p:nvSpPr>
        <p:spPr>
          <a:xfrm>
            <a:off x="6668375" y="322107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94" name="Google Shape;994;p35"/>
          <p:cNvSpPr txBox="1"/>
          <p:nvPr/>
        </p:nvSpPr>
        <p:spPr>
          <a:xfrm>
            <a:off x="703422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95" name="Google Shape;995;p35"/>
          <p:cNvSpPr txBox="1"/>
          <p:nvPr/>
        </p:nvSpPr>
        <p:spPr>
          <a:xfrm>
            <a:off x="740281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96" name="Google Shape;996;p35"/>
          <p:cNvSpPr txBox="1"/>
          <p:nvPr/>
        </p:nvSpPr>
        <p:spPr>
          <a:xfrm>
            <a:off x="8139991" y="320108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97" name="Google Shape;997;p35"/>
          <p:cNvSpPr txBox="1"/>
          <p:nvPr/>
        </p:nvSpPr>
        <p:spPr>
          <a:xfrm>
            <a:off x="777140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98" name="Google Shape;998;p35"/>
          <p:cNvSpPr txBox="1"/>
          <p:nvPr/>
        </p:nvSpPr>
        <p:spPr>
          <a:xfrm>
            <a:off x="861358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999" name="Google Shape;999;p35"/>
          <p:cNvCxnSpPr>
            <a:stCxn id="957" idx="0"/>
            <a:endCxn id="988" idx="0"/>
          </p:cNvCxnSpPr>
          <p:nvPr/>
        </p:nvCxnSpPr>
        <p:spPr>
          <a:xfrm>
            <a:off x="6568737" y="1724211"/>
            <a:ext cx="1205700" cy="54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0" name="Google Shape;1000;p35"/>
          <p:cNvSpPr/>
          <p:nvPr/>
        </p:nvSpPr>
        <p:spPr>
          <a:xfrm>
            <a:off x="1880175" y="1595748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1" name="Google Shape;1001;p35"/>
          <p:cNvCxnSpPr>
            <a:stCxn id="981" idx="5"/>
            <a:endCxn id="1000" idx="0"/>
          </p:cNvCxnSpPr>
          <p:nvPr/>
        </p:nvCxnSpPr>
        <p:spPr>
          <a:xfrm>
            <a:off x="1816783" y="1288516"/>
            <a:ext cx="2799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2" name="Google Shape;1002;p35"/>
          <p:cNvSpPr txBox="1"/>
          <p:nvPr/>
        </p:nvSpPr>
        <p:spPr>
          <a:xfrm>
            <a:off x="6660050" y="3926600"/>
            <a:ext cx="2234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problem, our arrays are ‘sparse’.</a:t>
            </a:r>
            <a:endParaRPr/>
          </a:p>
        </p:txBody>
      </p:sp>
      <p:cxnSp>
        <p:nvCxnSpPr>
          <p:cNvPr id="1003" name="Google Shape;1003;p35"/>
          <p:cNvCxnSpPr/>
          <p:nvPr/>
        </p:nvCxnSpPr>
        <p:spPr>
          <a:xfrm>
            <a:off x="5250750" y="140410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35"/>
          <p:cNvCxnSpPr/>
          <p:nvPr/>
        </p:nvCxnSpPr>
        <p:spPr>
          <a:xfrm>
            <a:off x="6013863" y="140410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35"/>
          <p:cNvCxnSpPr/>
          <p:nvPr/>
        </p:nvCxnSpPr>
        <p:spPr>
          <a:xfrm>
            <a:off x="6774238" y="140645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35"/>
          <p:cNvCxnSpPr/>
          <p:nvPr/>
        </p:nvCxnSpPr>
        <p:spPr>
          <a:xfrm>
            <a:off x="7156464" y="139910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5"/>
          <p:cNvCxnSpPr/>
          <p:nvPr/>
        </p:nvCxnSpPr>
        <p:spPr>
          <a:xfrm>
            <a:off x="6679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5"/>
          <p:cNvCxnSpPr/>
          <p:nvPr/>
        </p:nvCxnSpPr>
        <p:spPr>
          <a:xfrm>
            <a:off x="7060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5"/>
          <p:cNvCxnSpPr/>
          <p:nvPr/>
        </p:nvCxnSpPr>
        <p:spPr>
          <a:xfrm>
            <a:off x="7441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5"/>
          <p:cNvCxnSpPr/>
          <p:nvPr/>
        </p:nvCxnSpPr>
        <p:spPr>
          <a:xfrm>
            <a:off x="7822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5"/>
          <p:cNvCxnSpPr/>
          <p:nvPr/>
        </p:nvCxnSpPr>
        <p:spPr>
          <a:xfrm>
            <a:off x="8208100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35"/>
          <p:cNvCxnSpPr/>
          <p:nvPr/>
        </p:nvCxnSpPr>
        <p:spPr>
          <a:xfrm>
            <a:off x="8585500" y="2871575"/>
            <a:ext cx="3951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3932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35"/>
          <p:cNvCxnSpPr/>
          <p:nvPr/>
        </p:nvCxnSpPr>
        <p:spPr>
          <a:xfrm>
            <a:off x="4313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35"/>
          <p:cNvCxnSpPr/>
          <p:nvPr/>
        </p:nvCxnSpPr>
        <p:spPr>
          <a:xfrm>
            <a:off x="4694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35"/>
          <p:cNvCxnSpPr/>
          <p:nvPr/>
        </p:nvCxnSpPr>
        <p:spPr>
          <a:xfrm>
            <a:off x="5075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35"/>
          <p:cNvCxnSpPr/>
          <p:nvPr/>
        </p:nvCxnSpPr>
        <p:spPr>
          <a:xfrm>
            <a:off x="3934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35"/>
          <p:cNvCxnSpPr/>
          <p:nvPr/>
        </p:nvCxnSpPr>
        <p:spPr>
          <a:xfrm>
            <a:off x="4315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5"/>
          <p:cNvCxnSpPr/>
          <p:nvPr/>
        </p:nvCxnSpPr>
        <p:spPr>
          <a:xfrm>
            <a:off x="4696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35"/>
          <p:cNvCxnSpPr/>
          <p:nvPr/>
        </p:nvCxnSpPr>
        <p:spPr>
          <a:xfrm>
            <a:off x="5077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35"/>
          <p:cNvCxnSpPr/>
          <p:nvPr/>
        </p:nvCxnSpPr>
        <p:spPr>
          <a:xfrm>
            <a:off x="5449951" y="431575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5"/>
          <p:cNvCxnSpPr/>
          <p:nvPr/>
        </p:nvCxnSpPr>
        <p:spPr>
          <a:xfrm>
            <a:off x="5827350" y="4310876"/>
            <a:ext cx="3951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35"/>
          <p:cNvCxnSpPr/>
          <p:nvPr/>
        </p:nvCxnSpPr>
        <p:spPr>
          <a:xfrm>
            <a:off x="5832499" y="2875626"/>
            <a:ext cx="3951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Idea #1: The Hash-Table Based Trie</a:t>
            </a: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3848825" y="643575"/>
            <a:ext cx="2737800" cy="1982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 txBox="1"/>
          <p:nvPr/>
        </p:nvSpPr>
        <p:spPr>
          <a:xfrm>
            <a:off x="4404594" y="6981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isKey:</a:t>
            </a:r>
            <a:endParaRPr/>
          </a:p>
        </p:txBody>
      </p:sp>
      <p:graphicFrame>
        <p:nvGraphicFramePr>
          <p:cNvPr id="1031" name="Google Shape;1031;p36"/>
          <p:cNvGraphicFramePr/>
          <p:nvPr/>
        </p:nvGraphicFramePr>
        <p:xfrm>
          <a:off x="5047044" y="7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2" name="Google Shape;1032;p36"/>
          <p:cNvSpPr/>
          <p:nvPr/>
        </p:nvSpPr>
        <p:spPr>
          <a:xfrm>
            <a:off x="883779" y="161456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36"/>
          <p:cNvSpPr/>
          <p:nvPr/>
        </p:nvSpPr>
        <p:spPr>
          <a:xfrm>
            <a:off x="386150" y="229129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4" name="Google Shape;1034;p36"/>
          <p:cNvCxnSpPr>
            <a:stCxn id="1032" idx="3"/>
            <a:endCxn id="1033" idx="0"/>
          </p:cNvCxnSpPr>
          <p:nvPr/>
        </p:nvCxnSpPr>
        <p:spPr>
          <a:xfrm flipH="1">
            <a:off x="602476" y="1984066"/>
            <a:ext cx="3447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36"/>
          <p:cNvCxnSpPr>
            <a:endCxn id="1036" idx="0"/>
          </p:cNvCxnSpPr>
          <p:nvPr/>
        </p:nvCxnSpPr>
        <p:spPr>
          <a:xfrm>
            <a:off x="602600" y="27240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6" name="Google Shape;1036;p36"/>
          <p:cNvSpPr/>
          <p:nvPr/>
        </p:nvSpPr>
        <p:spPr>
          <a:xfrm>
            <a:off x="386150" y="2926573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36"/>
          <p:cNvSpPr/>
          <p:nvPr/>
        </p:nvSpPr>
        <p:spPr>
          <a:xfrm>
            <a:off x="1316675" y="2291298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8" name="Google Shape;1038;p36"/>
          <p:cNvCxnSpPr>
            <a:stCxn id="1032" idx="5"/>
            <a:endCxn id="1037" idx="0"/>
          </p:cNvCxnSpPr>
          <p:nvPr/>
        </p:nvCxnSpPr>
        <p:spPr>
          <a:xfrm>
            <a:off x="1253283" y="1984066"/>
            <a:ext cx="2799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36"/>
          <p:cNvSpPr txBox="1"/>
          <p:nvPr/>
        </p:nvSpPr>
        <p:spPr>
          <a:xfrm>
            <a:off x="3863586" y="975948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pSp>
        <p:nvGrpSpPr>
          <p:cNvPr id="1040" name="Google Shape;1040;p36"/>
          <p:cNvGrpSpPr/>
          <p:nvPr/>
        </p:nvGrpSpPr>
        <p:grpSpPr>
          <a:xfrm>
            <a:off x="2749950" y="2736447"/>
            <a:ext cx="2297100" cy="2109600"/>
            <a:chOff x="2749950" y="2736447"/>
            <a:chExt cx="2297100" cy="2109600"/>
          </a:xfrm>
        </p:grpSpPr>
        <p:sp>
          <p:nvSpPr>
            <p:cNvPr id="1041" name="Google Shape;1041;p36"/>
            <p:cNvSpPr/>
            <p:nvPr/>
          </p:nvSpPr>
          <p:spPr>
            <a:xfrm>
              <a:off x="2749950" y="2736447"/>
              <a:ext cx="2297100" cy="2109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 txBox="1"/>
            <p:nvPr/>
          </p:nvSpPr>
          <p:spPr>
            <a:xfrm>
              <a:off x="3305719" y="2812825"/>
              <a:ext cx="8280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isKey</a:t>
              </a:r>
              <a:r>
                <a:rPr lang="en"/>
                <a:t>:</a:t>
              </a:r>
              <a:endParaRPr/>
            </a:p>
          </p:txBody>
        </p:sp>
      </p:grpSp>
      <p:graphicFrame>
        <p:nvGraphicFramePr>
          <p:cNvPr id="1043" name="Google Shape;1043;p36"/>
          <p:cNvGraphicFramePr/>
          <p:nvPr/>
        </p:nvGraphicFramePr>
        <p:xfrm>
          <a:off x="3948169" y="2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1044;p36"/>
          <p:cNvSpPr txBox="1"/>
          <p:nvPr/>
        </p:nvSpPr>
        <p:spPr>
          <a:xfrm>
            <a:off x="2764711" y="30906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045" name="Google Shape;1045;p36"/>
          <p:cNvSpPr/>
          <p:nvPr/>
        </p:nvSpPr>
        <p:spPr>
          <a:xfrm>
            <a:off x="6145925" y="2736350"/>
            <a:ext cx="2297100" cy="2109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6"/>
          <p:cNvSpPr txBox="1"/>
          <p:nvPr/>
        </p:nvSpPr>
        <p:spPr>
          <a:xfrm>
            <a:off x="6701695" y="28128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047" name="Google Shape;1047;p36"/>
          <p:cNvGraphicFramePr/>
          <p:nvPr/>
        </p:nvGraphicFramePr>
        <p:xfrm>
          <a:off x="7344145" y="2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" name="Google Shape;1048;p36"/>
          <p:cNvSpPr txBox="1"/>
          <p:nvPr/>
        </p:nvSpPr>
        <p:spPr>
          <a:xfrm>
            <a:off x="6160686" y="31668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4310326" y="1291850"/>
            <a:ext cx="2056800" cy="1214150"/>
            <a:chOff x="4310326" y="1291850"/>
            <a:chExt cx="2056800" cy="1214150"/>
          </a:xfrm>
        </p:grpSpPr>
        <p:sp>
          <p:nvSpPr>
            <p:cNvPr id="1050" name="Google Shape;1050;p36"/>
            <p:cNvSpPr/>
            <p:nvPr/>
          </p:nvSpPr>
          <p:spPr>
            <a:xfrm>
              <a:off x="4310326" y="1307800"/>
              <a:ext cx="2056800" cy="1198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727788" y="1863042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727788" y="2096897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4727788" y="1622618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4727788" y="1388763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5298038" y="2091924"/>
              <a:ext cx="251400" cy="240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1056" name="Google Shape;1056;p36"/>
            <p:cNvCxnSpPr>
              <a:endCxn id="1055" idx="1"/>
            </p:cNvCxnSpPr>
            <p:nvPr/>
          </p:nvCxnSpPr>
          <p:spPr>
            <a:xfrm>
              <a:off x="4920638" y="2211924"/>
              <a:ext cx="377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7" name="Google Shape;1057;p36"/>
            <p:cNvSpPr/>
            <p:nvPr/>
          </p:nvSpPr>
          <p:spPr>
            <a:xfrm>
              <a:off x="5298038" y="1606292"/>
              <a:ext cx="251400" cy="240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1058" name="Google Shape;1058;p36"/>
            <p:cNvCxnSpPr>
              <a:endCxn id="1057" idx="1"/>
            </p:cNvCxnSpPr>
            <p:nvPr/>
          </p:nvCxnSpPr>
          <p:spPr>
            <a:xfrm>
              <a:off x="4920638" y="1726292"/>
              <a:ext cx="377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9" name="Google Shape;1059;p36"/>
            <p:cNvSpPr txBox="1"/>
            <p:nvPr/>
          </p:nvSpPr>
          <p:spPr>
            <a:xfrm>
              <a:off x="4445300" y="1291850"/>
              <a:ext cx="2883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0" name="Google Shape;1060;p36"/>
            <p:cNvCxnSpPr/>
            <p:nvPr/>
          </p:nvCxnSpPr>
          <p:spPr>
            <a:xfrm rot="10800000" flipH="1">
              <a:off x="4728559" y="1882653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 rot="10800000" flipH="1">
              <a:off x="4728559" y="1412633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2" name="Google Shape;1062;p36"/>
            <p:cNvSpPr/>
            <p:nvPr/>
          </p:nvSpPr>
          <p:spPr>
            <a:xfrm>
              <a:off x="5549438" y="1606292"/>
              <a:ext cx="251400" cy="2400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549438" y="2091924"/>
              <a:ext cx="251400" cy="2400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4" name="Google Shape;1064;p36"/>
          <p:cNvCxnSpPr>
            <a:endCxn id="1041" idx="0"/>
          </p:cNvCxnSpPr>
          <p:nvPr/>
        </p:nvCxnSpPr>
        <p:spPr>
          <a:xfrm flipH="1">
            <a:off x="3898500" y="1728147"/>
            <a:ext cx="1771500" cy="10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65" name="Google Shape;1065;p36"/>
          <p:cNvGrpSpPr/>
          <p:nvPr/>
        </p:nvGrpSpPr>
        <p:grpSpPr>
          <a:xfrm>
            <a:off x="2870101" y="3438275"/>
            <a:ext cx="2056800" cy="1812525"/>
            <a:chOff x="2870101" y="3438275"/>
            <a:chExt cx="2056800" cy="1812525"/>
          </a:xfrm>
        </p:grpSpPr>
        <p:sp>
          <p:nvSpPr>
            <p:cNvPr id="1066" name="Google Shape;1066;p36"/>
            <p:cNvSpPr/>
            <p:nvPr/>
          </p:nvSpPr>
          <p:spPr>
            <a:xfrm>
              <a:off x="2870101" y="3454225"/>
              <a:ext cx="2056800" cy="1198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287563" y="4009467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287563" y="4243322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287563" y="3769043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3287563" y="3535188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3857813" y="3524117"/>
              <a:ext cx="251400" cy="240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cxnSp>
          <p:nvCxnSpPr>
            <p:cNvPr id="1072" name="Google Shape;1072;p36"/>
            <p:cNvCxnSpPr>
              <a:endCxn id="1071" idx="1"/>
            </p:cNvCxnSpPr>
            <p:nvPr/>
          </p:nvCxnSpPr>
          <p:spPr>
            <a:xfrm>
              <a:off x="3480413" y="3644117"/>
              <a:ext cx="377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3" name="Google Shape;1073;p36"/>
            <p:cNvSpPr txBox="1"/>
            <p:nvPr/>
          </p:nvSpPr>
          <p:spPr>
            <a:xfrm>
              <a:off x="3005075" y="3438275"/>
              <a:ext cx="2883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4" name="Google Shape;1074;p36"/>
            <p:cNvCxnSpPr/>
            <p:nvPr/>
          </p:nvCxnSpPr>
          <p:spPr>
            <a:xfrm rot="10800000" flipH="1">
              <a:off x="3288334" y="402907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5" name="Google Shape;1075;p36"/>
            <p:cNvSpPr/>
            <p:nvPr/>
          </p:nvSpPr>
          <p:spPr>
            <a:xfrm>
              <a:off x="4109213" y="3524117"/>
              <a:ext cx="251400" cy="2400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6" name="Google Shape;1076;p36"/>
            <p:cNvCxnSpPr/>
            <p:nvPr/>
          </p:nvCxnSpPr>
          <p:spPr>
            <a:xfrm rot="10800000" flipH="1">
              <a:off x="3288334" y="3790727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36"/>
            <p:cNvCxnSpPr/>
            <p:nvPr/>
          </p:nvCxnSpPr>
          <p:spPr>
            <a:xfrm rot="10800000" flipH="1">
              <a:off x="3288334" y="4267429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36"/>
            <p:cNvCxnSpPr/>
            <p:nvPr/>
          </p:nvCxnSpPr>
          <p:spPr>
            <a:xfrm>
              <a:off x="4226925" y="3641900"/>
              <a:ext cx="131700" cy="1608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79" name="Google Shape;1079;p36"/>
          <p:cNvSpPr/>
          <p:nvPr/>
        </p:nvSpPr>
        <p:spPr>
          <a:xfrm>
            <a:off x="6206101" y="3498675"/>
            <a:ext cx="2056800" cy="1198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6623563" y="405391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1" name="Google Shape;1081;p36"/>
          <p:cNvSpPr/>
          <p:nvPr/>
        </p:nvSpPr>
        <p:spPr>
          <a:xfrm>
            <a:off x="6623563" y="428777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2" name="Google Shape;1082;p36"/>
          <p:cNvSpPr/>
          <p:nvPr/>
        </p:nvSpPr>
        <p:spPr>
          <a:xfrm>
            <a:off x="6623563" y="381349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36"/>
          <p:cNvSpPr/>
          <p:nvPr/>
        </p:nvSpPr>
        <p:spPr>
          <a:xfrm>
            <a:off x="6623563" y="357963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36"/>
          <p:cNvSpPr txBox="1"/>
          <p:nvPr/>
        </p:nvSpPr>
        <p:spPr>
          <a:xfrm>
            <a:off x="6341075" y="3482725"/>
            <a:ext cx="2883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5" name="Google Shape;1085;p36"/>
          <p:cNvCxnSpPr/>
          <p:nvPr/>
        </p:nvCxnSpPr>
        <p:spPr>
          <a:xfrm rot="10800000" flipH="1">
            <a:off x="6624334" y="4073528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6"/>
          <p:cNvCxnSpPr/>
          <p:nvPr/>
        </p:nvCxnSpPr>
        <p:spPr>
          <a:xfrm rot="10800000" flipH="1">
            <a:off x="6624334" y="3835177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6"/>
          <p:cNvCxnSpPr/>
          <p:nvPr/>
        </p:nvCxnSpPr>
        <p:spPr>
          <a:xfrm rot="10800000" flipH="1">
            <a:off x="6624334" y="4311879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6"/>
          <p:cNvCxnSpPr/>
          <p:nvPr/>
        </p:nvCxnSpPr>
        <p:spPr>
          <a:xfrm rot="10800000" flipH="1">
            <a:off x="6624334" y="360255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6"/>
          <p:cNvCxnSpPr>
            <a:endCxn id="1045" idx="0"/>
          </p:cNvCxnSpPr>
          <p:nvPr/>
        </p:nvCxnSpPr>
        <p:spPr>
          <a:xfrm>
            <a:off x="5664875" y="2229050"/>
            <a:ext cx="1629600" cy="50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vs. Specific Implementations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2335189" y="3312623"/>
            <a:ext cx="1870200" cy="13029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2342600" y="2383400"/>
            <a:ext cx="1870200" cy="7983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5560175" y="15403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5530525" y="29119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1102525" y="2454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02400" y="30884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2313475" y="1502275"/>
            <a:ext cx="1870200" cy="738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4968275" y="40673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2384475" y="1552675"/>
            <a:ext cx="1756800" cy="566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Hash Table</a:t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2384475" y="24547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391891" y="28357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2384471" y="46935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56" name="Google Shape;56;p10"/>
          <p:cNvCxnSpPr>
            <a:stCxn id="48" idx="3"/>
            <a:endCxn id="52" idx="1"/>
          </p:cNvCxnSpPr>
          <p:nvPr/>
        </p:nvCxnSpPr>
        <p:spPr>
          <a:xfrm rot="10800000" flipH="1">
            <a:off x="1798825" y="1835875"/>
            <a:ext cx="585600" cy="77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0"/>
          <p:cNvCxnSpPr>
            <a:stCxn id="48" idx="3"/>
            <a:endCxn id="53" idx="1"/>
          </p:cNvCxnSpPr>
          <p:nvPr/>
        </p:nvCxnSpPr>
        <p:spPr>
          <a:xfrm>
            <a:off x="1798825" y="2607475"/>
            <a:ext cx="585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0"/>
          <p:cNvCxnSpPr>
            <a:stCxn id="48" idx="3"/>
            <a:endCxn id="59" idx="1"/>
          </p:cNvCxnSpPr>
          <p:nvPr/>
        </p:nvCxnSpPr>
        <p:spPr>
          <a:xfrm>
            <a:off x="1798825" y="2607475"/>
            <a:ext cx="580200" cy="99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0"/>
          <p:cNvCxnSpPr>
            <a:stCxn id="48" idx="3"/>
            <a:endCxn id="54" idx="1"/>
          </p:cNvCxnSpPr>
          <p:nvPr/>
        </p:nvCxnSpPr>
        <p:spPr>
          <a:xfrm>
            <a:off x="1798825" y="2607475"/>
            <a:ext cx="593100" cy="381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0"/>
          <p:cNvCxnSpPr>
            <a:stCxn id="48" idx="3"/>
            <a:endCxn id="62" idx="1"/>
          </p:cNvCxnSpPr>
          <p:nvPr/>
        </p:nvCxnSpPr>
        <p:spPr>
          <a:xfrm>
            <a:off x="1798825" y="2607475"/>
            <a:ext cx="580200" cy="137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>
            <a:stCxn id="48" idx="3"/>
            <a:endCxn id="55" idx="1"/>
          </p:cNvCxnSpPr>
          <p:nvPr/>
        </p:nvCxnSpPr>
        <p:spPr>
          <a:xfrm>
            <a:off x="1798825" y="2607475"/>
            <a:ext cx="585600" cy="2238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2379021" y="38263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379150" y="34453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2379021" y="42073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65" name="Google Shape;65;p10"/>
          <p:cNvCxnSpPr>
            <a:stCxn id="52" idx="1"/>
            <a:endCxn id="49" idx="3"/>
          </p:cNvCxnSpPr>
          <p:nvPr/>
        </p:nvCxnSpPr>
        <p:spPr>
          <a:xfrm flipH="1">
            <a:off x="1798575" y="1835875"/>
            <a:ext cx="585900" cy="1405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0"/>
          <p:cNvCxnSpPr>
            <a:stCxn id="53" idx="1"/>
            <a:endCxn id="49" idx="3"/>
          </p:cNvCxnSpPr>
          <p:nvPr/>
        </p:nvCxnSpPr>
        <p:spPr>
          <a:xfrm flipH="1">
            <a:off x="1798575" y="2607475"/>
            <a:ext cx="585900" cy="633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0"/>
          <p:cNvCxnSpPr>
            <a:stCxn id="54" idx="1"/>
            <a:endCxn id="49" idx="3"/>
          </p:cNvCxnSpPr>
          <p:nvPr/>
        </p:nvCxnSpPr>
        <p:spPr>
          <a:xfrm flipH="1">
            <a:off x="1798791" y="2988475"/>
            <a:ext cx="593100" cy="2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0"/>
          <p:cNvCxnSpPr>
            <a:stCxn id="59" idx="1"/>
            <a:endCxn id="49" idx="3"/>
          </p:cNvCxnSpPr>
          <p:nvPr/>
        </p:nvCxnSpPr>
        <p:spPr>
          <a:xfrm rot="10800000">
            <a:off x="1798650" y="3241075"/>
            <a:ext cx="580500" cy="35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0"/>
          <p:cNvCxnSpPr>
            <a:stCxn id="62" idx="1"/>
            <a:endCxn id="49" idx="3"/>
          </p:cNvCxnSpPr>
          <p:nvPr/>
        </p:nvCxnSpPr>
        <p:spPr>
          <a:xfrm rot="10800000">
            <a:off x="1798821" y="3241075"/>
            <a:ext cx="580200" cy="738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0"/>
          <p:cNvCxnSpPr>
            <a:stCxn id="64" idx="1"/>
            <a:endCxn id="49" idx="3"/>
          </p:cNvCxnSpPr>
          <p:nvPr/>
        </p:nvCxnSpPr>
        <p:spPr>
          <a:xfrm rot="10800000">
            <a:off x="1798821" y="3241075"/>
            <a:ext cx="580200" cy="111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0"/>
          <p:cNvCxnSpPr>
            <a:stCxn id="55" idx="1"/>
            <a:endCxn id="49" idx="3"/>
          </p:cNvCxnSpPr>
          <p:nvPr/>
        </p:nvCxnSpPr>
        <p:spPr>
          <a:xfrm rot="10800000">
            <a:off x="1798571" y="3241225"/>
            <a:ext cx="585900" cy="160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0"/>
          <p:cNvSpPr/>
          <p:nvPr/>
        </p:nvSpPr>
        <p:spPr>
          <a:xfrm>
            <a:off x="6547575" y="11587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6547575" y="19969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6547575" y="15397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75" name="Google Shape;75;p10"/>
          <p:cNvCxnSpPr>
            <a:stCxn id="74" idx="1"/>
            <a:endCxn id="46" idx="3"/>
          </p:cNvCxnSpPr>
          <p:nvPr/>
        </p:nvCxnSpPr>
        <p:spPr>
          <a:xfrm flipH="1">
            <a:off x="6256575" y="1692475"/>
            <a:ext cx="2910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0"/>
          <p:cNvCxnSpPr>
            <a:stCxn id="73" idx="1"/>
            <a:endCxn id="46" idx="3"/>
          </p:cNvCxnSpPr>
          <p:nvPr/>
        </p:nvCxnSpPr>
        <p:spPr>
          <a:xfrm rot="10800000">
            <a:off x="6256575" y="1693075"/>
            <a:ext cx="291000" cy="45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0"/>
          <p:cNvCxnSpPr>
            <a:stCxn id="72" idx="1"/>
            <a:endCxn id="46" idx="3"/>
          </p:cNvCxnSpPr>
          <p:nvPr/>
        </p:nvCxnSpPr>
        <p:spPr>
          <a:xfrm flipH="1">
            <a:off x="6256575" y="1311475"/>
            <a:ext cx="291000" cy="38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0"/>
          <p:cNvSpPr/>
          <p:nvPr/>
        </p:nvSpPr>
        <p:spPr>
          <a:xfrm>
            <a:off x="6667378" y="31024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6659963" y="27214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80" name="Google Shape;80;p10"/>
          <p:cNvCxnSpPr>
            <a:stCxn id="79" idx="1"/>
            <a:endCxn id="47" idx="3"/>
          </p:cNvCxnSpPr>
          <p:nvPr/>
        </p:nvCxnSpPr>
        <p:spPr>
          <a:xfrm flipH="1">
            <a:off x="6226763" y="2874175"/>
            <a:ext cx="433200" cy="19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0"/>
          <p:cNvCxnSpPr>
            <a:stCxn id="78" idx="1"/>
            <a:endCxn id="47" idx="3"/>
          </p:cNvCxnSpPr>
          <p:nvPr/>
        </p:nvCxnSpPr>
        <p:spPr>
          <a:xfrm rot="10800000">
            <a:off x="6226678" y="3064675"/>
            <a:ext cx="440700" cy="19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0"/>
          <p:cNvSpPr/>
          <p:nvPr/>
        </p:nvSpPr>
        <p:spPr>
          <a:xfrm>
            <a:off x="6440246" y="35333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6440246" y="39318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6440246" y="43302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6440246" y="47112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86" name="Google Shape;86;p10"/>
          <p:cNvCxnSpPr>
            <a:stCxn id="82" idx="1"/>
            <a:endCxn id="51" idx="3"/>
          </p:cNvCxnSpPr>
          <p:nvPr/>
        </p:nvCxnSpPr>
        <p:spPr>
          <a:xfrm flipH="1">
            <a:off x="6132746" y="3686075"/>
            <a:ext cx="307500" cy="53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0"/>
          <p:cNvCxnSpPr>
            <a:stCxn id="83" idx="1"/>
            <a:endCxn id="51" idx="3"/>
          </p:cNvCxnSpPr>
          <p:nvPr/>
        </p:nvCxnSpPr>
        <p:spPr>
          <a:xfrm flipH="1">
            <a:off x="6132746" y="4084525"/>
            <a:ext cx="307500" cy="13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0"/>
          <p:cNvCxnSpPr>
            <a:stCxn id="84" idx="1"/>
            <a:endCxn id="51" idx="3"/>
          </p:cNvCxnSpPr>
          <p:nvPr/>
        </p:nvCxnSpPr>
        <p:spPr>
          <a:xfrm rot="10800000">
            <a:off x="6132746" y="4220175"/>
            <a:ext cx="307500" cy="262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0"/>
          <p:cNvCxnSpPr>
            <a:stCxn id="85" idx="1"/>
            <a:endCxn id="51" idx="3"/>
          </p:cNvCxnSpPr>
          <p:nvPr/>
        </p:nvCxnSpPr>
        <p:spPr>
          <a:xfrm rot="10800000">
            <a:off x="6132746" y="4220175"/>
            <a:ext cx="307500" cy="643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ways to implement an abstract data type.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we’ll talk about a new way to build a set/map.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Idea #2: The BST-Based Trie</a:t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3848825" y="643575"/>
            <a:ext cx="2297100" cy="1982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 txBox="1"/>
          <p:nvPr/>
        </p:nvSpPr>
        <p:spPr>
          <a:xfrm>
            <a:off x="4404594" y="6981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isKey:</a:t>
            </a:r>
            <a:endParaRPr/>
          </a:p>
        </p:txBody>
      </p:sp>
      <p:graphicFrame>
        <p:nvGraphicFramePr>
          <p:cNvPr id="1097" name="Google Shape;1097;p37"/>
          <p:cNvGraphicFramePr/>
          <p:nvPr/>
        </p:nvGraphicFramePr>
        <p:xfrm>
          <a:off x="5047044" y="7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8" name="Google Shape;1098;p37"/>
          <p:cNvSpPr/>
          <p:nvPr/>
        </p:nvSpPr>
        <p:spPr>
          <a:xfrm>
            <a:off x="4310322" y="1307811"/>
            <a:ext cx="1420200" cy="1198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883779" y="161456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37"/>
          <p:cNvSpPr/>
          <p:nvPr/>
        </p:nvSpPr>
        <p:spPr>
          <a:xfrm>
            <a:off x="386150" y="229129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1" name="Google Shape;1101;p37"/>
          <p:cNvCxnSpPr>
            <a:stCxn id="1099" idx="3"/>
            <a:endCxn id="1100" idx="0"/>
          </p:cNvCxnSpPr>
          <p:nvPr/>
        </p:nvCxnSpPr>
        <p:spPr>
          <a:xfrm flipH="1">
            <a:off x="602476" y="1984066"/>
            <a:ext cx="3447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37"/>
          <p:cNvCxnSpPr>
            <a:endCxn id="1103" idx="0"/>
          </p:cNvCxnSpPr>
          <p:nvPr/>
        </p:nvCxnSpPr>
        <p:spPr>
          <a:xfrm>
            <a:off x="602600" y="27240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37"/>
          <p:cNvSpPr/>
          <p:nvPr/>
        </p:nvSpPr>
        <p:spPr>
          <a:xfrm>
            <a:off x="386150" y="2926573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37"/>
          <p:cNvSpPr/>
          <p:nvPr/>
        </p:nvSpPr>
        <p:spPr>
          <a:xfrm>
            <a:off x="1316675" y="2291298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5" name="Google Shape;1105;p37"/>
          <p:cNvCxnSpPr>
            <a:stCxn id="1099" idx="5"/>
            <a:endCxn id="1104" idx="0"/>
          </p:cNvCxnSpPr>
          <p:nvPr/>
        </p:nvCxnSpPr>
        <p:spPr>
          <a:xfrm>
            <a:off x="1253283" y="1984066"/>
            <a:ext cx="2799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06" name="Google Shape;1106;p37"/>
          <p:cNvGraphicFramePr/>
          <p:nvPr/>
        </p:nvGraphicFramePr>
        <p:xfrm>
          <a:off x="4807797" y="1406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‘c’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7" name="Google Shape;1107;p37"/>
          <p:cNvGraphicFramePr/>
          <p:nvPr/>
        </p:nvGraphicFramePr>
        <p:xfrm>
          <a:off x="4383655" y="2002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‘a’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8" name="Google Shape;1108;p37"/>
          <p:cNvSpPr txBox="1"/>
          <p:nvPr/>
        </p:nvSpPr>
        <p:spPr>
          <a:xfrm>
            <a:off x="3863586" y="975948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2749950" y="2736455"/>
            <a:ext cx="2297100" cy="1339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7"/>
          <p:cNvSpPr txBox="1"/>
          <p:nvPr/>
        </p:nvSpPr>
        <p:spPr>
          <a:xfrm>
            <a:off x="3305719" y="28128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11" name="Google Shape;1111;p37"/>
          <p:cNvGraphicFramePr/>
          <p:nvPr/>
        </p:nvGraphicFramePr>
        <p:xfrm>
          <a:off x="3948169" y="2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2" name="Google Shape;1112;p37"/>
          <p:cNvSpPr/>
          <p:nvPr/>
        </p:nvSpPr>
        <p:spPr>
          <a:xfrm>
            <a:off x="3211450" y="3422481"/>
            <a:ext cx="1420200" cy="588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13" name="Google Shape;1113;p37"/>
          <p:cNvGraphicFramePr/>
          <p:nvPr/>
        </p:nvGraphicFramePr>
        <p:xfrm>
          <a:off x="3404122" y="3521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‘d’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4" name="Google Shape;1114;p37"/>
          <p:cNvSpPr txBox="1"/>
          <p:nvPr/>
        </p:nvSpPr>
        <p:spPr>
          <a:xfrm>
            <a:off x="2764711" y="30906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15" name="Google Shape;1115;p37"/>
          <p:cNvSpPr/>
          <p:nvPr/>
        </p:nvSpPr>
        <p:spPr>
          <a:xfrm>
            <a:off x="6145925" y="2834450"/>
            <a:ext cx="2297100" cy="914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 txBox="1"/>
          <p:nvPr/>
        </p:nvSpPr>
        <p:spPr>
          <a:xfrm>
            <a:off x="6701695" y="28890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17" name="Google Shape;1117;p37"/>
          <p:cNvGraphicFramePr/>
          <p:nvPr/>
        </p:nvGraphicFramePr>
        <p:xfrm>
          <a:off x="7344145" y="28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8" name="Google Shape;1118;p37"/>
          <p:cNvSpPr txBox="1"/>
          <p:nvPr/>
        </p:nvSpPr>
        <p:spPr>
          <a:xfrm>
            <a:off x="6160686" y="31668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6871775" y="3348922"/>
            <a:ext cx="828000" cy="3429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2749950" y="4197850"/>
            <a:ext cx="2297100" cy="914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 txBox="1"/>
          <p:nvPr/>
        </p:nvSpPr>
        <p:spPr>
          <a:xfrm>
            <a:off x="3305719" y="4252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22" name="Google Shape;1122;p37"/>
          <p:cNvGraphicFramePr/>
          <p:nvPr/>
        </p:nvGraphicFramePr>
        <p:xfrm>
          <a:off x="3948169" y="42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3" name="Google Shape;1123;p37"/>
          <p:cNvSpPr txBox="1"/>
          <p:nvPr/>
        </p:nvSpPr>
        <p:spPr>
          <a:xfrm>
            <a:off x="2764711" y="45302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3475800" y="4712322"/>
            <a:ext cx="828000" cy="3429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37"/>
          <p:cNvCxnSpPr>
            <a:endCxn id="1109" idx="0"/>
          </p:cNvCxnSpPr>
          <p:nvPr/>
        </p:nvCxnSpPr>
        <p:spPr>
          <a:xfrm flipH="1">
            <a:off x="3898500" y="2212055"/>
            <a:ext cx="1125000" cy="52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6" name="Google Shape;1126;p37"/>
          <p:cNvCxnSpPr>
            <a:endCxn id="1115" idx="0"/>
          </p:cNvCxnSpPr>
          <p:nvPr/>
        </p:nvCxnSpPr>
        <p:spPr>
          <a:xfrm>
            <a:off x="5405075" y="1612850"/>
            <a:ext cx="1889400" cy="122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7" name="Google Shape;1127;p37"/>
          <p:cNvCxnSpPr/>
          <p:nvPr/>
        </p:nvCxnSpPr>
        <p:spPr>
          <a:xfrm flipH="1">
            <a:off x="3898500" y="3726825"/>
            <a:ext cx="133500" cy="49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8" name="Google Shape;1128;p37"/>
          <p:cNvCxnSpPr/>
          <p:nvPr/>
        </p:nvCxnSpPr>
        <p:spPr>
          <a:xfrm flipH="1">
            <a:off x="5023678" y="1808947"/>
            <a:ext cx="1743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Trie Implementations</a:t>
            </a:r>
            <a:endParaRPr/>
          </a:p>
        </p:txBody>
      </p:sp>
      <p:sp>
        <p:nvSpPr>
          <p:cNvPr id="1134" name="Google Shape;1134;p38"/>
          <p:cNvSpPr txBox="1">
            <a:spLocks noGrp="1"/>
          </p:cNvSpPr>
          <p:nvPr>
            <p:ph type="body" idx="1"/>
          </p:nvPr>
        </p:nvSpPr>
        <p:spPr>
          <a:xfrm>
            <a:off x="241875" y="55185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implement a Trie, we have to pick a map to our children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DataIndexedCharMap: Very fast, but memory hungry.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Table: Almost as fast, uses less memory.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Balanced BST: A little slower than Hash Table, uses similar amount of memory?</a:t>
            </a:r>
            <a:endParaRPr/>
          </a:p>
        </p:txBody>
      </p:sp>
      <p:pic>
        <p:nvPicPr>
          <p:cNvPr id="1135" name="Google Shape;11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125" y="2133800"/>
            <a:ext cx="4669299" cy="26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38"/>
          <p:cNvSpPr txBox="1"/>
          <p:nvPr/>
        </p:nvSpPr>
        <p:spPr>
          <a:xfrm>
            <a:off x="2525150" y="3205050"/>
            <a:ext cx="1178700" cy="84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from letter to Node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4027000" y="3175750"/>
            <a:ext cx="1927500" cy="35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DataIndexedCharMap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4152000" y="3621450"/>
            <a:ext cx="1136100" cy="35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139" name="Google Shape;1139;p38"/>
          <p:cNvSpPr txBox="1"/>
          <p:nvPr/>
        </p:nvSpPr>
        <p:spPr>
          <a:xfrm>
            <a:off x="4107900" y="4067150"/>
            <a:ext cx="1380300" cy="35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BST</a:t>
            </a:r>
            <a:endParaRPr/>
          </a:p>
        </p:txBody>
      </p:sp>
      <p:sp>
        <p:nvSpPr>
          <p:cNvPr id="1140" name="Google Shape;1140;p38"/>
          <p:cNvSpPr txBox="1"/>
          <p:nvPr/>
        </p:nvSpPr>
        <p:spPr>
          <a:xfrm>
            <a:off x="241875" y="3689900"/>
            <a:ext cx="17004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this.next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41" name="Google Shape;1141;p38"/>
          <p:cNvCxnSpPr/>
          <p:nvPr/>
        </p:nvCxnSpPr>
        <p:spPr>
          <a:xfrm rot="10800000" flipH="1">
            <a:off x="1630650" y="3536175"/>
            <a:ext cx="824700" cy="2469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9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7972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DataIndexedCharMap, BST, and Hash Table Trie </a:t>
            </a:r>
            <a:endParaRPr/>
          </a:p>
        </p:txBody>
      </p:sp>
      <p:sp>
        <p:nvSpPr>
          <p:cNvPr id="1147" name="Google Shape;1147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3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BST or a Hash Table to store links to children will usually use less memory.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DataIndexedCharMap: 128 links per node.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BST: C links per node, where C is the number of children.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Table: C links per node.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Cost per link is higher in BST and Hash Table.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BST or a Hash Table will take slightly more time.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DataIndexedCharMap is Θ(1).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 is O(log R), where R is size of alphabet.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 is O(R), where R is size of alphabet.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R is fixed (e.g. 128), can think of all 3 as Θ(1).</a:t>
            </a:r>
            <a:endParaRPr/>
          </a:p>
        </p:txBody>
      </p:sp>
      <p:sp>
        <p:nvSpPr>
          <p:cNvPr id="1148" name="Google Shape;1148;p39"/>
          <p:cNvSpPr/>
          <p:nvPr/>
        </p:nvSpPr>
        <p:spPr>
          <a:xfrm>
            <a:off x="7034455" y="167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7710000" y="242732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0" name="Google Shape;1150;p39"/>
          <p:cNvSpPr/>
          <p:nvPr/>
        </p:nvSpPr>
        <p:spPr>
          <a:xfrm>
            <a:off x="7710000" y="306259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1" name="Google Shape;1151;p39"/>
          <p:cNvSpPr/>
          <p:nvPr/>
        </p:nvSpPr>
        <p:spPr>
          <a:xfrm>
            <a:off x="7710000" y="36978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2" name="Google Shape;1152;p39"/>
          <p:cNvSpPr/>
          <p:nvPr/>
        </p:nvSpPr>
        <p:spPr>
          <a:xfrm>
            <a:off x="7080500" y="36978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3" name="Google Shape;1153;p39"/>
          <p:cNvSpPr/>
          <p:nvPr/>
        </p:nvSpPr>
        <p:spPr>
          <a:xfrm>
            <a:off x="8339500" y="36978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Google Shape;1154;p39"/>
          <p:cNvSpPr/>
          <p:nvPr/>
        </p:nvSpPr>
        <p:spPr>
          <a:xfrm>
            <a:off x="7710000" y="43331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5" name="Google Shape;1155;p39"/>
          <p:cNvSpPr/>
          <p:nvPr/>
        </p:nvSpPr>
        <p:spPr>
          <a:xfrm>
            <a:off x="6384425" y="24273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6" name="Google Shape;1156;p39"/>
          <p:cNvSpPr/>
          <p:nvPr/>
        </p:nvSpPr>
        <p:spPr>
          <a:xfrm>
            <a:off x="6384425" y="30626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39"/>
          <p:cNvSpPr/>
          <p:nvPr/>
        </p:nvSpPr>
        <p:spPr>
          <a:xfrm>
            <a:off x="6384425" y="36978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8" name="Google Shape;1158;p39"/>
          <p:cNvCxnSpPr/>
          <p:nvPr/>
        </p:nvCxnSpPr>
        <p:spPr>
          <a:xfrm>
            <a:off x="7926450" y="4130777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9"/>
          <p:cNvCxnSpPr>
            <a:stCxn id="1148" idx="5"/>
            <a:endCxn id="1149" idx="0"/>
          </p:cNvCxnSpPr>
          <p:nvPr/>
        </p:nvCxnSpPr>
        <p:spPr>
          <a:xfrm>
            <a:off x="7403958" y="2043903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39"/>
          <p:cNvCxnSpPr>
            <a:stCxn id="1149" idx="4"/>
            <a:endCxn id="1150" idx="0"/>
          </p:cNvCxnSpPr>
          <p:nvPr/>
        </p:nvCxnSpPr>
        <p:spPr>
          <a:xfrm>
            <a:off x="7926450" y="286022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9"/>
          <p:cNvCxnSpPr>
            <a:stCxn id="1150" idx="4"/>
            <a:endCxn id="1151" idx="0"/>
          </p:cNvCxnSpPr>
          <p:nvPr/>
        </p:nvCxnSpPr>
        <p:spPr>
          <a:xfrm>
            <a:off x="7926450" y="3495498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39"/>
          <p:cNvCxnSpPr>
            <a:stCxn id="1150" idx="3"/>
            <a:endCxn id="1152" idx="0"/>
          </p:cNvCxnSpPr>
          <p:nvPr/>
        </p:nvCxnSpPr>
        <p:spPr>
          <a:xfrm flipH="1">
            <a:off x="7296997" y="3432102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39"/>
          <p:cNvCxnSpPr>
            <a:stCxn id="1150" idx="5"/>
            <a:endCxn id="1153" idx="0"/>
          </p:cNvCxnSpPr>
          <p:nvPr/>
        </p:nvCxnSpPr>
        <p:spPr>
          <a:xfrm>
            <a:off x="8079503" y="3432102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39"/>
          <p:cNvCxnSpPr>
            <a:stCxn id="1151" idx="4"/>
            <a:endCxn id="1154" idx="0"/>
          </p:cNvCxnSpPr>
          <p:nvPr/>
        </p:nvCxnSpPr>
        <p:spPr>
          <a:xfrm>
            <a:off x="7926450" y="4130777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39"/>
          <p:cNvCxnSpPr>
            <a:stCxn id="1148" idx="3"/>
            <a:endCxn id="1155" idx="0"/>
          </p:cNvCxnSpPr>
          <p:nvPr/>
        </p:nvCxnSpPr>
        <p:spPr>
          <a:xfrm flipH="1">
            <a:off x="6600751" y="2043903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39"/>
          <p:cNvCxnSpPr>
            <a:endCxn id="1156" idx="0"/>
          </p:cNvCxnSpPr>
          <p:nvPr/>
        </p:nvCxnSpPr>
        <p:spPr>
          <a:xfrm>
            <a:off x="6600875" y="286011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39"/>
          <p:cNvCxnSpPr>
            <a:endCxn id="1157" idx="0"/>
          </p:cNvCxnSpPr>
          <p:nvPr/>
        </p:nvCxnSpPr>
        <p:spPr>
          <a:xfrm>
            <a:off x="6600875" y="34953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8" name="Google Shape;1168;p39"/>
          <p:cNvSpPr/>
          <p:nvPr/>
        </p:nvSpPr>
        <p:spPr>
          <a:xfrm>
            <a:off x="6384425" y="433316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9" name="Google Shape;1169;p39"/>
          <p:cNvCxnSpPr>
            <a:stCxn id="1157" idx="4"/>
            <a:endCxn id="1168" idx="0"/>
          </p:cNvCxnSpPr>
          <p:nvPr/>
        </p:nvCxnSpPr>
        <p:spPr>
          <a:xfrm>
            <a:off x="6600875" y="41307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1175" name="Google Shape;1175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our keys are strings, Tries give us slightly better performance on contains and add.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BST or Hash Table will be slightly slower, but more memory efficient.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have to do computational experiments to see which is best for your application.</a:t>
            </a:r>
            <a:endParaRPr/>
          </a:p>
        </p:txBody>
      </p:sp>
      <p:sp>
        <p:nvSpPr>
          <p:cNvPr id="1176" name="Google Shape;1176;p40"/>
          <p:cNvSpPr txBox="1"/>
          <p:nvPr/>
        </p:nvSpPr>
        <p:spPr>
          <a:xfrm>
            <a:off x="340125" y="4112825"/>
            <a:ext cx="85749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but where Tries really shine is their efficiency with special string operations!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40"/>
          <p:cNvSpPr txBox="1"/>
          <p:nvPr/>
        </p:nvSpPr>
        <p:spPr>
          <a:xfrm>
            <a:off x="4433975" y="32880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78" name="Google Shape;1178;p40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 (BST, Hash Table, Data Indexed Char Map)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9" name="Google Shape;1179;p40"/>
          <p:cNvSpPr txBox="1"/>
          <p:nvPr/>
        </p:nvSpPr>
        <p:spPr>
          <a:xfrm>
            <a:off x="4509511" y="573126"/>
            <a:ext cx="4248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 treating length of keys as a constant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1"/>
          <p:cNvSpPr txBox="1">
            <a:spLocks noGrp="1"/>
          </p:cNvSpPr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String Operations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Specific Operations</a:t>
            </a:r>
            <a:endParaRPr/>
          </a:p>
        </p:txBody>
      </p:sp>
      <p:sp>
        <p:nvSpPr>
          <p:cNvPr id="1190" name="Google Shape;1190;p4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2"/>
          <p:cNvSpPr txBox="1">
            <a:spLocks noGrp="1"/>
          </p:cNvSpPr>
          <p:nvPr>
            <p:ph type="body" idx="1"/>
          </p:nvPr>
        </p:nvSpPr>
        <p:spPr>
          <a:xfrm>
            <a:off x="319200" y="562139"/>
            <a:ext cx="89010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asymptotic speed improvement is nice. But the </a:t>
            </a:r>
            <a:r>
              <a:rPr lang="en" b="1" u="sng"/>
              <a:t>main appeal of tries</a:t>
            </a:r>
            <a:r>
              <a:rPr lang="en" b="1"/>
              <a:t> </a:t>
            </a:r>
            <a:r>
              <a:rPr lang="en"/>
              <a:t>is their ability to efficiently support string specific operations like </a:t>
            </a:r>
            <a:r>
              <a:rPr lang="en" b="1" u="sng"/>
              <a:t>prefix matching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all keys that match a given prefix: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longest prefix of: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longestPrefixOf(“sample”)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2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4" name="Google Shape;1194;p42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5" name="Google Shape;1195;p42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6" name="Google Shape;1196;p42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7" name="Google Shape;1197;p42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8" name="Google Shape;1198;p42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42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0" name="Google Shape;1200;p42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1" name="Google Shape;1201;p42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2" name="Google Shape;1202;p42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42"/>
          <p:cNvCxnSpPr>
            <a:stCxn id="1192" idx="5"/>
            <a:endCxn id="1193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42"/>
          <p:cNvCxnSpPr>
            <a:stCxn id="1193" idx="4"/>
            <a:endCxn id="1194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42"/>
          <p:cNvCxnSpPr>
            <a:stCxn id="1194" idx="4"/>
            <a:endCxn id="1195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42"/>
          <p:cNvCxnSpPr>
            <a:stCxn id="1194" idx="3"/>
            <a:endCxn id="1196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42"/>
          <p:cNvCxnSpPr>
            <a:stCxn id="1194" idx="5"/>
            <a:endCxn id="1197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42"/>
          <p:cNvCxnSpPr>
            <a:stCxn id="1195" idx="4"/>
            <a:endCxn id="1198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42"/>
          <p:cNvCxnSpPr>
            <a:stCxn id="1192" idx="3"/>
            <a:endCxn id="1199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42"/>
          <p:cNvCxnSpPr>
            <a:endCxn id="1200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42"/>
          <p:cNvCxnSpPr>
            <a:endCxn id="1201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2" name="Google Shape;1212;p42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3" name="Google Shape;1213;p42"/>
          <p:cNvCxnSpPr>
            <a:stCxn id="1201" idx="4"/>
            <a:endCxn id="1212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4" name="Google Shape;1214;p42"/>
          <p:cNvSpPr/>
          <p:nvPr/>
        </p:nvSpPr>
        <p:spPr>
          <a:xfrm>
            <a:off x="4320701" y="24452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1215" name="Google Shape;1215;p42"/>
          <p:cNvSpPr/>
          <p:nvPr/>
        </p:nvSpPr>
        <p:spPr>
          <a:xfrm>
            <a:off x="4915463" y="3233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1216" name="Google Shape;1216;p42"/>
          <p:cNvSpPr/>
          <p:nvPr/>
        </p:nvSpPr>
        <p:spPr>
          <a:xfrm>
            <a:off x="5404851" y="3981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1217" name="Google Shape;1217;p42"/>
          <p:cNvCxnSpPr>
            <a:stCxn id="1214" idx="2"/>
            <a:endCxn id="1215" idx="0"/>
          </p:cNvCxnSpPr>
          <p:nvPr/>
        </p:nvCxnSpPr>
        <p:spPr>
          <a:xfrm>
            <a:off x="4704251" y="2878150"/>
            <a:ext cx="5949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Google Shape;1218;p42"/>
          <p:cNvCxnSpPr>
            <a:stCxn id="1215" idx="2"/>
            <a:endCxn id="1216" idx="0"/>
          </p:cNvCxnSpPr>
          <p:nvPr/>
        </p:nvCxnSpPr>
        <p:spPr>
          <a:xfrm>
            <a:off x="5299013" y="3666300"/>
            <a:ext cx="4893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9" name="Google Shape;1219;p42"/>
          <p:cNvSpPr/>
          <p:nvPr/>
        </p:nvSpPr>
        <p:spPr>
          <a:xfrm>
            <a:off x="3627036" y="3233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3243525" y="3981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221" name="Google Shape;1221;p42"/>
          <p:cNvCxnSpPr>
            <a:stCxn id="1214" idx="2"/>
            <a:endCxn id="1219" idx="0"/>
          </p:cNvCxnSpPr>
          <p:nvPr/>
        </p:nvCxnSpPr>
        <p:spPr>
          <a:xfrm flipH="1">
            <a:off x="4010651" y="2878150"/>
            <a:ext cx="6936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2"/>
          <p:cNvCxnSpPr>
            <a:stCxn id="1219" idx="2"/>
            <a:endCxn id="1220" idx="0"/>
          </p:cNvCxnSpPr>
          <p:nvPr/>
        </p:nvCxnSpPr>
        <p:spPr>
          <a:xfrm flipH="1">
            <a:off x="3627186" y="3666300"/>
            <a:ext cx="3834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42"/>
          <p:cNvSpPr/>
          <p:nvPr/>
        </p:nvSpPr>
        <p:spPr>
          <a:xfrm>
            <a:off x="4421986" y="3981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1224" name="Google Shape;1224;p42"/>
          <p:cNvCxnSpPr>
            <a:stCxn id="1215" idx="2"/>
            <a:endCxn id="1223" idx="0"/>
          </p:cNvCxnSpPr>
          <p:nvPr/>
        </p:nvCxnSpPr>
        <p:spPr>
          <a:xfrm flipH="1">
            <a:off x="4805513" y="3666300"/>
            <a:ext cx="4935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5" name="Google Shape;1225;p42"/>
          <p:cNvSpPr/>
          <p:nvPr/>
        </p:nvSpPr>
        <p:spPr>
          <a:xfrm>
            <a:off x="337888" y="3566668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6" name="Google Shape;1226;p42"/>
          <p:cNvSpPr/>
          <p:nvPr/>
        </p:nvSpPr>
        <p:spPr>
          <a:xfrm>
            <a:off x="337888" y="4015101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42"/>
          <p:cNvSpPr/>
          <p:nvPr/>
        </p:nvSpPr>
        <p:spPr>
          <a:xfrm>
            <a:off x="337888" y="3122284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8" name="Google Shape;1228;p42"/>
          <p:cNvSpPr txBox="1"/>
          <p:nvPr/>
        </p:nvSpPr>
        <p:spPr>
          <a:xfrm>
            <a:off x="66063" y="26872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9" name="Google Shape;1229;p42"/>
          <p:cNvSpPr/>
          <p:nvPr/>
        </p:nvSpPr>
        <p:spPr>
          <a:xfrm>
            <a:off x="337888" y="2673850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0" name="Google Shape;1230;p42"/>
          <p:cNvCxnSpPr/>
          <p:nvPr/>
        </p:nvCxnSpPr>
        <p:spPr>
          <a:xfrm>
            <a:off x="575789" y="2897195"/>
            <a:ext cx="568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1" name="Google Shape;1231;p42"/>
          <p:cNvCxnSpPr/>
          <p:nvPr/>
        </p:nvCxnSpPr>
        <p:spPr>
          <a:xfrm>
            <a:off x="587663" y="33729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2" name="Google Shape;1232;p42"/>
          <p:cNvCxnSpPr/>
          <p:nvPr/>
        </p:nvCxnSpPr>
        <p:spPr>
          <a:xfrm>
            <a:off x="611050" y="42435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3" name="Google Shape;1233;p42"/>
          <p:cNvCxnSpPr/>
          <p:nvPr/>
        </p:nvCxnSpPr>
        <p:spPr>
          <a:xfrm>
            <a:off x="594484" y="38165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4" name="Google Shape;1234;p42"/>
          <p:cNvSpPr txBox="1"/>
          <p:nvPr/>
        </p:nvSpPr>
        <p:spPr>
          <a:xfrm>
            <a:off x="1219710" y="26738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5" name="Google Shape;1235;p42"/>
          <p:cNvSpPr txBox="1"/>
          <p:nvPr/>
        </p:nvSpPr>
        <p:spPr>
          <a:xfrm>
            <a:off x="1233352" y="31515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6" name="Google Shape;1236;p42"/>
          <p:cNvSpPr txBox="1"/>
          <p:nvPr/>
        </p:nvSpPr>
        <p:spPr>
          <a:xfrm>
            <a:off x="1246983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1246973" y="40659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8" name="Google Shape;1238;p42"/>
          <p:cNvSpPr txBox="1"/>
          <p:nvPr/>
        </p:nvSpPr>
        <p:spPr>
          <a:xfrm>
            <a:off x="2417270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9" name="Google Shape;1239;p42"/>
          <p:cNvCxnSpPr/>
          <p:nvPr/>
        </p:nvCxnSpPr>
        <p:spPr>
          <a:xfrm>
            <a:off x="1737484" y="38165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0" name="Google Shape;1240;p42"/>
          <p:cNvCxnSpPr/>
          <p:nvPr/>
        </p:nvCxnSpPr>
        <p:spPr>
          <a:xfrm>
            <a:off x="1768459" y="2901107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1" name="Google Shape;1241;p42"/>
          <p:cNvSpPr txBox="1"/>
          <p:nvPr/>
        </p:nvSpPr>
        <p:spPr>
          <a:xfrm>
            <a:off x="2411754" y="26641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 Matching Operations</a:t>
            </a:r>
            <a:endParaRPr/>
          </a:p>
        </p:txBody>
      </p:sp>
      <p:sp>
        <p:nvSpPr>
          <p:cNvPr id="1247" name="Google Shape;1247;p43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 txBox="1">
            <a:spLocks noGrp="1"/>
          </p:cNvSpPr>
          <p:nvPr>
            <p:ph type="body" idx="1"/>
          </p:nvPr>
        </p:nvSpPr>
        <p:spPr>
          <a:xfrm>
            <a:off x="319200" y="562139"/>
            <a:ext cx="89010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Theoretical asymptotic speed improvement is nice. But the </a:t>
            </a:r>
            <a:r>
              <a:rPr lang="en" b="1" u="sng" dirty="0"/>
              <a:t>main appeal of tries</a:t>
            </a:r>
            <a:r>
              <a:rPr lang="en" b="1" dirty="0"/>
              <a:t> </a:t>
            </a:r>
            <a:r>
              <a:rPr lang="en" dirty="0"/>
              <a:t>is their ability to efficiently support string specific operations like </a:t>
            </a:r>
            <a:r>
              <a:rPr lang="en" b="1" u="sng" dirty="0"/>
              <a:t>prefix matching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9" name="Google Shape;1249;p43"/>
          <p:cNvSpPr/>
          <p:nvPr/>
        </p:nvSpPr>
        <p:spPr>
          <a:xfrm>
            <a:off x="943230" y="20475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0" name="Google Shape;1250;p43"/>
          <p:cNvSpPr/>
          <p:nvPr/>
        </p:nvSpPr>
        <p:spPr>
          <a:xfrm>
            <a:off x="1618775" y="2648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1" name="Google Shape;1251;p43"/>
          <p:cNvSpPr/>
          <p:nvPr/>
        </p:nvSpPr>
        <p:spPr>
          <a:xfrm>
            <a:off x="1618775" y="3283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2" name="Google Shape;1252;p43"/>
          <p:cNvSpPr/>
          <p:nvPr/>
        </p:nvSpPr>
        <p:spPr>
          <a:xfrm>
            <a:off x="16187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9892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4" name="Google Shape;1254;p43"/>
          <p:cNvSpPr/>
          <p:nvPr/>
        </p:nvSpPr>
        <p:spPr>
          <a:xfrm>
            <a:off x="22482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5" name="Google Shape;1255;p43"/>
          <p:cNvSpPr/>
          <p:nvPr/>
        </p:nvSpPr>
        <p:spPr>
          <a:xfrm>
            <a:off x="16187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6" name="Google Shape;1256;p43"/>
          <p:cNvSpPr/>
          <p:nvPr/>
        </p:nvSpPr>
        <p:spPr>
          <a:xfrm>
            <a:off x="293200" y="2648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7" name="Google Shape;1257;p43"/>
          <p:cNvSpPr/>
          <p:nvPr/>
        </p:nvSpPr>
        <p:spPr>
          <a:xfrm>
            <a:off x="293200" y="3283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8" name="Google Shape;1258;p43"/>
          <p:cNvSpPr/>
          <p:nvPr/>
        </p:nvSpPr>
        <p:spPr>
          <a:xfrm>
            <a:off x="293200" y="3918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9" name="Google Shape;1259;p43"/>
          <p:cNvCxnSpPr/>
          <p:nvPr/>
        </p:nvCxnSpPr>
        <p:spPr>
          <a:xfrm>
            <a:off x="18352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43"/>
          <p:cNvCxnSpPr>
            <a:stCxn id="1249" idx="5"/>
            <a:endCxn id="1250" idx="0"/>
          </p:cNvCxnSpPr>
          <p:nvPr/>
        </p:nvCxnSpPr>
        <p:spPr>
          <a:xfrm>
            <a:off x="1312733" y="24170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43"/>
          <p:cNvCxnSpPr>
            <a:stCxn id="1250" idx="4"/>
            <a:endCxn id="1251" idx="0"/>
          </p:cNvCxnSpPr>
          <p:nvPr/>
        </p:nvCxnSpPr>
        <p:spPr>
          <a:xfrm>
            <a:off x="1835225" y="3080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43"/>
          <p:cNvCxnSpPr>
            <a:stCxn id="1251" idx="4"/>
            <a:endCxn id="1252" idx="0"/>
          </p:cNvCxnSpPr>
          <p:nvPr/>
        </p:nvCxnSpPr>
        <p:spPr>
          <a:xfrm>
            <a:off x="1835225" y="3716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43"/>
          <p:cNvCxnSpPr>
            <a:stCxn id="1251" idx="3"/>
            <a:endCxn id="1253" idx="0"/>
          </p:cNvCxnSpPr>
          <p:nvPr/>
        </p:nvCxnSpPr>
        <p:spPr>
          <a:xfrm flipH="1">
            <a:off x="1205772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43"/>
          <p:cNvCxnSpPr>
            <a:stCxn id="1251" idx="5"/>
            <a:endCxn id="1254" idx="0"/>
          </p:cNvCxnSpPr>
          <p:nvPr/>
        </p:nvCxnSpPr>
        <p:spPr>
          <a:xfrm>
            <a:off x="1988278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>
            <a:stCxn id="1252" idx="4"/>
            <a:endCxn id="1255" idx="0"/>
          </p:cNvCxnSpPr>
          <p:nvPr/>
        </p:nvCxnSpPr>
        <p:spPr>
          <a:xfrm>
            <a:off x="1835225" y="4351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>
            <a:stCxn id="1249" idx="3"/>
            <a:endCxn id="1256" idx="0"/>
          </p:cNvCxnSpPr>
          <p:nvPr/>
        </p:nvCxnSpPr>
        <p:spPr>
          <a:xfrm flipH="1">
            <a:off x="509526" y="24170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43"/>
          <p:cNvCxnSpPr>
            <a:endCxn id="1257" idx="0"/>
          </p:cNvCxnSpPr>
          <p:nvPr/>
        </p:nvCxnSpPr>
        <p:spPr>
          <a:xfrm>
            <a:off x="509650" y="3080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43"/>
          <p:cNvCxnSpPr>
            <a:endCxn id="1258" idx="0"/>
          </p:cNvCxnSpPr>
          <p:nvPr/>
        </p:nvCxnSpPr>
        <p:spPr>
          <a:xfrm>
            <a:off x="509650" y="3716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9" name="Google Shape;1269;p43"/>
          <p:cNvSpPr/>
          <p:nvPr/>
        </p:nvSpPr>
        <p:spPr>
          <a:xfrm>
            <a:off x="293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70" name="Google Shape;1270;p43"/>
          <p:cNvCxnSpPr>
            <a:stCxn id="1258" idx="4"/>
            <a:endCxn id="1269" idx="0"/>
          </p:cNvCxnSpPr>
          <p:nvPr/>
        </p:nvCxnSpPr>
        <p:spPr>
          <a:xfrm>
            <a:off x="509650" y="4351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1" name="Google Shape;1271;p43"/>
          <p:cNvSpPr txBox="1"/>
          <p:nvPr/>
        </p:nvSpPr>
        <p:spPr>
          <a:xfrm>
            <a:off x="3116850" y="1613350"/>
            <a:ext cx="522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longest prefix of a string: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longestPrefixOf(“sample”)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all keys that match a given prefix: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[sad, sam, same, sap]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B94B77-87CA-4A9E-811B-8C9B595E669C}"/>
              </a:ext>
            </a:extLst>
          </p:cNvPr>
          <p:cNvSpPr txBox="1"/>
          <p:nvPr/>
        </p:nvSpPr>
        <p:spPr>
          <a:xfrm>
            <a:off x="6981825" y="12999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6" name="Google Shape;1276;p44"/>
          <p:cNvCxnSpPr>
            <a:endCxn id="1277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8" name="Google Shape;1278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279" name="Google Shape;1279;p4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4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en"/>
              <a:t>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[“a”, “awls”, “sad”, “sam”, “same”, “sap”]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1" name="Google Shape;1281;p44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2" name="Google Shape;1282;p44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3" name="Google Shape;1283;p44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4" name="Google Shape;1284;p44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5" name="Google Shape;1285;p44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6" name="Google Shape;1286;p44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7" name="Google Shape;1287;p44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8" name="Google Shape;1288;p44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7" name="Google Shape;1277;p44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90" name="Google Shape;1290;p44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44"/>
          <p:cNvCxnSpPr>
            <a:stCxn id="1281" idx="5"/>
            <a:endCxn id="1282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44"/>
          <p:cNvCxnSpPr>
            <a:stCxn id="1282" idx="4"/>
            <a:endCxn id="1283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3" name="Google Shape;1293;p44"/>
          <p:cNvCxnSpPr>
            <a:stCxn id="1283" idx="4"/>
            <a:endCxn id="1284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4" name="Google Shape;1294;p44"/>
          <p:cNvCxnSpPr>
            <a:stCxn id="1283" idx="3"/>
            <a:endCxn id="1285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44"/>
          <p:cNvCxnSpPr>
            <a:stCxn id="1283" idx="5"/>
            <a:endCxn id="1286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6" name="Google Shape;1296;p44"/>
          <p:cNvCxnSpPr>
            <a:stCxn id="1284" idx="4"/>
            <a:endCxn id="1287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44"/>
          <p:cNvCxnSpPr>
            <a:stCxn id="1281" idx="3"/>
            <a:endCxn id="1288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44"/>
          <p:cNvCxnSpPr>
            <a:endCxn id="1289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9" name="Google Shape;1299;p44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0" name="Google Shape;1300;p44"/>
          <p:cNvCxnSpPr>
            <a:stCxn id="1277" idx="4"/>
            <a:endCxn id="1299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5" name="Google Shape;1305;p45"/>
          <p:cNvCxnSpPr>
            <a:endCxn id="1306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Google Shape;1307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08" name="Google Shape;1308;p45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5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en"/>
              <a:t>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[“a”, “awls”, “sad”, “sam”, “same”, “sap”]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endParaRPr/>
          </a:p>
        </p:txBody>
      </p:sp>
      <p:sp>
        <p:nvSpPr>
          <p:cNvPr id="1310" name="Google Shape;1310;p45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1" name="Google Shape;1311;p45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45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45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45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5" name="Google Shape;1315;p45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6" name="Google Shape;1316;p45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7" name="Google Shape;1317;p45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8" name="Google Shape;1318;p45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6" name="Google Shape;1306;p45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9" name="Google Shape;1319;p45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45"/>
          <p:cNvCxnSpPr>
            <a:stCxn id="1310" idx="5"/>
            <a:endCxn id="1311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45"/>
          <p:cNvCxnSpPr>
            <a:stCxn id="1311" idx="4"/>
            <a:endCxn id="1312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45"/>
          <p:cNvCxnSpPr>
            <a:stCxn id="1312" idx="4"/>
            <a:endCxn id="1313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45"/>
          <p:cNvCxnSpPr>
            <a:stCxn id="1312" idx="3"/>
            <a:endCxn id="1314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45"/>
          <p:cNvCxnSpPr>
            <a:stCxn id="1312" idx="5"/>
            <a:endCxn id="1315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45"/>
          <p:cNvCxnSpPr>
            <a:stCxn id="1313" idx="4"/>
            <a:endCxn id="1316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45"/>
          <p:cNvCxnSpPr>
            <a:stCxn id="1310" idx="3"/>
            <a:endCxn id="1317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45"/>
          <p:cNvCxnSpPr>
            <a:endCxn id="1318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8" name="Google Shape;1328;p45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29" name="Google Shape;1329;p45"/>
          <p:cNvCxnSpPr>
            <a:stCxn id="1306" idx="4"/>
            <a:endCxn id="1328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4" name="Google Shape;1334;p46"/>
          <p:cNvCxnSpPr>
            <a:endCxn id="1335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6" name="Google Shape;1336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37" name="Google Shape;1337;p46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6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4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6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Google Shape;1340;p46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1" name="Google Shape;1341;p46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2" name="Google Shape;1342;p46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3" name="Google Shape;1343;p46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4" name="Google Shape;1344;p46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5" name="Google Shape;1345;p46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Google Shape;1346;p46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7" name="Google Shape;1347;p46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46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8" name="Google Shape;1348;p46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6"/>
          <p:cNvCxnSpPr>
            <a:stCxn id="1339" idx="5"/>
            <a:endCxn id="1340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6"/>
          <p:cNvCxnSpPr>
            <a:stCxn id="1340" idx="4"/>
            <a:endCxn id="1341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6"/>
          <p:cNvCxnSpPr>
            <a:stCxn id="1341" idx="4"/>
            <a:endCxn id="1342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6"/>
          <p:cNvCxnSpPr>
            <a:stCxn id="1341" idx="3"/>
            <a:endCxn id="1343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46"/>
          <p:cNvCxnSpPr>
            <a:stCxn id="1341" idx="5"/>
            <a:endCxn id="1344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46"/>
          <p:cNvCxnSpPr>
            <a:stCxn id="1342" idx="4"/>
            <a:endCxn id="1345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46"/>
          <p:cNvCxnSpPr>
            <a:stCxn id="1339" idx="3"/>
            <a:endCxn id="1346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46"/>
          <p:cNvCxnSpPr>
            <a:endCxn id="1347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7" name="Google Shape;1357;p46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8" name="Google Shape;1358;p46"/>
          <p:cNvCxnSpPr>
            <a:stCxn id="1335" idx="4"/>
            <a:endCxn id="1357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and Hash Table Set Runtimes</a:t>
            </a: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Runtimes for our Balanced Search Tree and Hash Table implementations were very fast.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know that our keys all have some common special property, we can sometimes get even better implementations.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Suppose we know our keys are always single ASCII characters.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e.g. ‘a’, ‘g’, ‘!’</a:t>
            </a:r>
            <a:endParaRPr/>
          </a:p>
        </p:txBody>
      </p:sp>
      <p:graphicFrame>
        <p:nvGraphicFramePr>
          <p:cNvPr id="97" name="Google Shape;97;p11"/>
          <p:cNvGraphicFramePr/>
          <p:nvPr/>
        </p:nvGraphicFramePr>
        <p:xfrm>
          <a:off x="4548525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17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Search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Resizing Separate Chaining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Google Shape;98;p11"/>
          <p:cNvSpPr txBox="1"/>
          <p:nvPr/>
        </p:nvSpPr>
        <p:spPr>
          <a:xfrm>
            <a:off x="4510175" y="2221275"/>
            <a:ext cx="31740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7"/>
          <p:cNvCxnSpPr>
            <a:endCxn id="136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66" name="Google Shape;1366;p47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368" name="Google Shape;1368;p47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9" name="Google Shape;1369;p47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0" name="Google Shape;1370;p47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1" name="Google Shape;1371;p47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2" name="Google Shape;1372;p47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3" name="Google Shape;1373;p47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4" name="Google Shape;1374;p47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5" name="Google Shape;1375;p47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6" name="Google Shape;1376;p47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7" name="Google Shape;1377;p47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47"/>
          <p:cNvCxnSpPr>
            <a:stCxn id="1368" idx="5"/>
            <a:endCxn id="136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47"/>
          <p:cNvCxnSpPr>
            <a:stCxn id="1369" idx="4"/>
            <a:endCxn id="137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47"/>
          <p:cNvCxnSpPr>
            <a:stCxn id="1370" idx="4"/>
            <a:endCxn id="137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47"/>
          <p:cNvCxnSpPr>
            <a:stCxn id="1370" idx="3"/>
            <a:endCxn id="137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47"/>
          <p:cNvCxnSpPr>
            <a:stCxn id="1370" idx="5"/>
            <a:endCxn id="137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47"/>
          <p:cNvCxnSpPr>
            <a:stCxn id="1371" idx="4"/>
            <a:endCxn id="137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47"/>
          <p:cNvCxnSpPr>
            <a:stCxn id="1368" idx="3"/>
            <a:endCxn id="137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47"/>
          <p:cNvCxnSpPr>
            <a:endCxn id="137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6" name="Google Shape;1386;p47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7" name="Google Shape;1387;p47"/>
          <p:cNvCxnSpPr>
            <a:stCxn id="1364" idx="4"/>
            <a:endCxn id="138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8" name="Google Shape;1388;p47"/>
          <p:cNvSpPr txBox="1"/>
          <p:nvPr/>
        </p:nvSpPr>
        <p:spPr>
          <a:xfrm>
            <a:off x="6033375" y="1512500"/>
            <a:ext cx="801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9" name="Google Shape;1389;p47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colHelp(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4" name="Google Shape;1394;p48"/>
          <p:cNvCxnSpPr>
            <a:endCxn id="1395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6" name="Google Shape;1396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97" name="Google Shape;1397;p48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8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0" name="Google Shape;1400;p48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1" name="Google Shape;1401;p48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2" name="Google Shape;1402;p48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3" name="Google Shape;1403;p48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4" name="Google Shape;1404;p48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5" name="Google Shape;1405;p48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6" name="Google Shape;1406;p48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7" name="Google Shape;1407;p48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5" name="Google Shape;1395;p48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08" name="Google Shape;1408;p48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48"/>
          <p:cNvCxnSpPr>
            <a:stCxn id="1399" idx="5"/>
            <a:endCxn id="1400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48"/>
          <p:cNvCxnSpPr>
            <a:stCxn id="1400" idx="4"/>
            <a:endCxn id="1401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48"/>
          <p:cNvCxnSpPr>
            <a:stCxn id="1401" idx="4"/>
            <a:endCxn id="1402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48"/>
          <p:cNvCxnSpPr>
            <a:stCxn id="1401" idx="3"/>
            <a:endCxn id="1403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48"/>
          <p:cNvCxnSpPr>
            <a:stCxn id="1401" idx="5"/>
            <a:endCxn id="1404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48"/>
          <p:cNvCxnSpPr>
            <a:stCxn id="1402" idx="4"/>
            <a:endCxn id="1405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48"/>
          <p:cNvCxnSpPr>
            <a:stCxn id="1399" idx="3"/>
            <a:endCxn id="1406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48"/>
          <p:cNvCxnSpPr>
            <a:endCxn id="1407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Google Shape;1417;p48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8" name="Google Shape;1418;p48"/>
          <p:cNvCxnSpPr>
            <a:stCxn id="1395" idx="4"/>
            <a:endCxn id="1417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9" name="Google Shape;1419;p48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0" name="Google Shape;1420;p48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1" name="Google Shape;1421;p48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6" name="Google Shape;1426;p49"/>
          <p:cNvCxnSpPr>
            <a:endCxn id="1427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8" name="Google Shape;1428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29" name="Google Shape;1429;p49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9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431" name="Google Shape;1431;p49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2" name="Google Shape;1432;p49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3" name="Google Shape;1433;p49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4" name="Google Shape;1434;p49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5" name="Google Shape;1435;p49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6" name="Google Shape;1436;p49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7" name="Google Shape;1437;p49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8" name="Google Shape;1438;p49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49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7" name="Google Shape;1427;p49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0" name="Google Shape;1440;p49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49"/>
          <p:cNvCxnSpPr>
            <a:stCxn id="1431" idx="5"/>
            <a:endCxn id="1432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49"/>
          <p:cNvCxnSpPr>
            <a:stCxn id="1432" idx="4"/>
            <a:endCxn id="1433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49"/>
          <p:cNvCxnSpPr>
            <a:stCxn id="1433" idx="4"/>
            <a:endCxn id="1434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49"/>
          <p:cNvCxnSpPr>
            <a:stCxn id="1433" idx="3"/>
            <a:endCxn id="1435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49"/>
          <p:cNvCxnSpPr>
            <a:stCxn id="1433" idx="5"/>
            <a:endCxn id="1436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49"/>
          <p:cNvCxnSpPr>
            <a:stCxn id="1434" idx="4"/>
            <a:endCxn id="1437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49"/>
          <p:cNvCxnSpPr>
            <a:stCxn id="1431" idx="3"/>
            <a:endCxn id="1438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49"/>
          <p:cNvCxnSpPr>
            <a:endCxn id="1439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9" name="Google Shape;1449;p49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0" name="Google Shape;1450;p49"/>
          <p:cNvCxnSpPr>
            <a:stCxn id="1427" idx="4"/>
            <a:endCxn id="1449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1" name="Google Shape;1451;p49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2" name="Google Shape;1452;p49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3" name="Google Shape;1453;p49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4" name="Google Shape;1454;p49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("awl", x,      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9" name="Google Shape;1459;p50"/>
          <p:cNvCxnSpPr>
            <a:endCxn id="1460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1" name="Google Shape;1461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62" name="Google Shape;1462;p50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0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0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5" name="Google Shape;1465;p50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6" name="Google Shape;1466;p50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7" name="Google Shape;1467;p50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8" name="Google Shape;1468;p50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9" name="Google Shape;1469;p50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0" name="Google Shape;1470;p50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1" name="Google Shape;1471;p50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2" name="Google Shape;1472;p50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0" name="Google Shape;1460;p50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3" name="Google Shape;1473;p50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50"/>
          <p:cNvCxnSpPr>
            <a:stCxn id="1464" idx="5"/>
            <a:endCxn id="1465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50"/>
          <p:cNvCxnSpPr>
            <a:stCxn id="1465" idx="4"/>
            <a:endCxn id="1466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50"/>
          <p:cNvCxnSpPr>
            <a:stCxn id="1466" idx="4"/>
            <a:endCxn id="1467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50"/>
          <p:cNvCxnSpPr>
            <a:stCxn id="1466" idx="3"/>
            <a:endCxn id="1468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50"/>
          <p:cNvCxnSpPr>
            <a:stCxn id="1466" idx="5"/>
            <a:endCxn id="1469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50"/>
          <p:cNvCxnSpPr>
            <a:stCxn id="1467" idx="4"/>
            <a:endCxn id="1470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50"/>
          <p:cNvCxnSpPr>
            <a:stCxn id="1464" idx="3"/>
            <a:endCxn id="1471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50"/>
          <p:cNvCxnSpPr>
            <a:endCxn id="1472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2" name="Google Shape;1482;p50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3" name="Google Shape;1483;p50"/>
          <p:cNvCxnSpPr>
            <a:stCxn id="1460" idx="4"/>
            <a:endCxn id="1482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4" name="Google Shape;1484;p50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5" name="Google Shape;1485;p50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6" name="Google Shape;1486;p50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7" name="Google Shape;1487;p50"/>
          <p:cNvSpPr txBox="1"/>
          <p:nvPr/>
        </p:nvSpPr>
        <p:spPr>
          <a:xfrm>
            <a:off x="4706875" y="4514225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("awls",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8" name="Google Shape;1488;p50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colHelp("awl",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3" name="Google Shape;1493;p51"/>
          <p:cNvCxnSpPr>
            <a:endCxn id="149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5" name="Google Shape;1495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96" name="Google Shape;1496;p51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1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1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9" name="Google Shape;1499;p51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0" name="Google Shape;1500;p51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1" name="Google Shape;1501;p51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2" name="Google Shape;1502;p51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3" name="Google Shape;1503;p51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4" name="Google Shape;1504;p51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5" name="Google Shape;1505;p51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6" name="Google Shape;1506;p51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4" name="Google Shape;1494;p51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07" name="Google Shape;1507;p51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8" name="Google Shape;1508;p51"/>
          <p:cNvCxnSpPr>
            <a:stCxn id="1498" idx="5"/>
            <a:endCxn id="149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9" name="Google Shape;1509;p51"/>
          <p:cNvCxnSpPr>
            <a:stCxn id="1499" idx="4"/>
            <a:endCxn id="150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0" name="Google Shape;1510;p51"/>
          <p:cNvCxnSpPr>
            <a:stCxn id="1500" idx="4"/>
            <a:endCxn id="150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1" name="Google Shape;1511;p51"/>
          <p:cNvCxnSpPr>
            <a:stCxn id="1500" idx="3"/>
            <a:endCxn id="150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51"/>
          <p:cNvCxnSpPr>
            <a:stCxn id="1500" idx="5"/>
            <a:endCxn id="150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1"/>
          <p:cNvCxnSpPr>
            <a:stCxn id="1501" idx="4"/>
            <a:endCxn id="150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51"/>
          <p:cNvCxnSpPr>
            <a:stCxn id="1498" idx="3"/>
            <a:endCxn id="150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51"/>
          <p:cNvCxnSpPr>
            <a:endCxn id="150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6" name="Google Shape;1516;p51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17" name="Google Shape;1517;p51"/>
          <p:cNvCxnSpPr>
            <a:stCxn id="1494" idx="4"/>
            <a:endCxn id="151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1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9" name="Google Shape;1519;p51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0" name="Google Shape;1520;p51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1" name="Google Shape;1521;p51"/>
          <p:cNvSpPr txBox="1"/>
          <p:nvPr/>
        </p:nvSpPr>
        <p:spPr>
          <a:xfrm>
            <a:off x="4706875" y="4514225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("awls",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2" name="Google Shape;1522;p51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colHelp("awl",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7" name="Google Shape;1527;p52"/>
          <p:cNvCxnSpPr>
            <a:endCxn id="1528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30" name="Google Shape;1530;p5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2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2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3" name="Google Shape;1533;p52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4" name="Google Shape;1534;p52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5" name="Google Shape;1535;p52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6" name="Google Shape;1536;p52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7" name="Google Shape;1537;p52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8" name="Google Shape;1538;p52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9" name="Google Shape;1539;p52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0" name="Google Shape;1540;p52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8" name="Google Shape;1528;p52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41" name="Google Shape;1541;p52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2" name="Google Shape;1542;p52"/>
          <p:cNvCxnSpPr>
            <a:stCxn id="1532" idx="5"/>
            <a:endCxn id="1533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3" name="Google Shape;1543;p52"/>
          <p:cNvCxnSpPr>
            <a:stCxn id="1533" idx="4"/>
            <a:endCxn id="1534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4" name="Google Shape;1544;p52"/>
          <p:cNvCxnSpPr>
            <a:stCxn id="1534" idx="4"/>
            <a:endCxn id="1535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5" name="Google Shape;1545;p52"/>
          <p:cNvCxnSpPr>
            <a:stCxn id="1534" idx="3"/>
            <a:endCxn id="1536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6" name="Google Shape;1546;p52"/>
          <p:cNvCxnSpPr>
            <a:stCxn id="1534" idx="5"/>
            <a:endCxn id="1537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52"/>
          <p:cNvCxnSpPr>
            <a:stCxn id="1535" idx="4"/>
            <a:endCxn id="1538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8" name="Google Shape;1548;p52"/>
          <p:cNvCxnSpPr>
            <a:stCxn id="1532" idx="3"/>
            <a:endCxn id="1539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9" name="Google Shape;1549;p52"/>
          <p:cNvCxnSpPr>
            <a:endCxn id="1540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0" name="Google Shape;1550;p52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1" name="Google Shape;1551;p52"/>
          <p:cNvCxnSpPr>
            <a:stCxn id="1528" idx="4"/>
            <a:endCxn id="1550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2" name="Google Shape;1552;p52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3" name="Google Shape;1553;p52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8" name="Google Shape;1558;p53"/>
          <p:cNvCxnSpPr>
            <a:endCxn id="1559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0" name="Google Shape;1560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61" name="Google Shape;1561;p53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53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53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4" name="Google Shape;1564;p53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53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6" name="Google Shape;1566;p53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7" name="Google Shape;1567;p53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8" name="Google Shape;1568;p53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9" name="Google Shape;1569;p53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0" name="Google Shape;1570;p53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1" name="Google Shape;1571;p53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9" name="Google Shape;1559;p53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2" name="Google Shape;1572;p53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3" name="Google Shape;1573;p53"/>
          <p:cNvCxnSpPr>
            <a:stCxn id="1563" idx="5"/>
            <a:endCxn id="1564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4" name="Google Shape;1574;p53"/>
          <p:cNvCxnSpPr>
            <a:stCxn id="1564" idx="4"/>
            <a:endCxn id="1565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5" name="Google Shape;1575;p53"/>
          <p:cNvCxnSpPr>
            <a:stCxn id="1565" idx="4"/>
            <a:endCxn id="1566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6" name="Google Shape;1576;p53"/>
          <p:cNvCxnSpPr>
            <a:stCxn id="1565" idx="3"/>
            <a:endCxn id="1567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7" name="Google Shape;1577;p53"/>
          <p:cNvCxnSpPr>
            <a:stCxn id="1565" idx="5"/>
            <a:endCxn id="1568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8" name="Google Shape;1578;p53"/>
          <p:cNvCxnSpPr>
            <a:stCxn id="1566" idx="4"/>
            <a:endCxn id="1569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9" name="Google Shape;1579;p53"/>
          <p:cNvCxnSpPr>
            <a:stCxn id="1563" idx="3"/>
            <a:endCxn id="1570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0" name="Google Shape;1580;p53"/>
          <p:cNvCxnSpPr>
            <a:endCxn id="1571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1" name="Google Shape;1581;p53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2" name="Google Shape;1582;p53"/>
          <p:cNvCxnSpPr>
            <a:stCxn id="1559" idx="4"/>
            <a:endCxn id="1581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3" name="Google Shape;1583;p53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4" name="Google Shape;1584;p53"/>
          <p:cNvSpPr txBox="1"/>
          <p:nvPr/>
        </p:nvSpPr>
        <p:spPr>
          <a:xfrm>
            <a:off x="6314423" y="3269274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colHelp("sa",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5" name="Google Shape;1585;p53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0" name="Google Shape;1590;p54"/>
          <p:cNvCxnSpPr>
            <a:endCxn id="1591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2" name="Google Shape;1592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93" name="Google Shape;1593;p5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54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595" name="Google Shape;1595;p54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6" name="Google Shape;1596;p54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7" name="Google Shape;1597;p54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8" name="Google Shape;1598;p54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9" name="Google Shape;1599;p54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0" name="Google Shape;1600;p54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1" name="Google Shape;1601;p54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2" name="Google Shape;1602;p54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3" name="Google Shape;1603;p54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1" name="Google Shape;1591;p54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4" name="Google Shape;1604;p54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5" name="Google Shape;1605;p54"/>
          <p:cNvCxnSpPr>
            <a:stCxn id="1595" idx="5"/>
            <a:endCxn id="1596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54"/>
          <p:cNvCxnSpPr>
            <a:stCxn id="1596" idx="4"/>
            <a:endCxn id="1597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7" name="Google Shape;1607;p54"/>
          <p:cNvCxnSpPr>
            <a:stCxn id="1597" idx="4"/>
            <a:endCxn id="1598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8" name="Google Shape;1608;p54"/>
          <p:cNvCxnSpPr>
            <a:stCxn id="1597" idx="3"/>
            <a:endCxn id="1599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9" name="Google Shape;1609;p54"/>
          <p:cNvCxnSpPr>
            <a:stCxn id="1597" idx="5"/>
            <a:endCxn id="1600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0" name="Google Shape;1610;p54"/>
          <p:cNvCxnSpPr>
            <a:stCxn id="1598" idx="4"/>
            <a:endCxn id="1601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1" name="Google Shape;1611;p54"/>
          <p:cNvCxnSpPr>
            <a:stCxn id="1595" idx="3"/>
            <a:endCxn id="1602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54"/>
          <p:cNvCxnSpPr>
            <a:endCxn id="1603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3" name="Google Shape;1613;p54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4" name="Google Shape;1614;p54"/>
          <p:cNvCxnSpPr>
            <a:stCxn id="1591" idx="4"/>
            <a:endCxn id="1613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5" name="Google Shape;1615;p54"/>
          <p:cNvSpPr txBox="1"/>
          <p:nvPr/>
        </p:nvSpPr>
        <p:spPr>
          <a:xfrm>
            <a:off x="6033375" y="1512500"/>
            <a:ext cx="28374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awls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same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6" name="Google Shape;1616;p54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7" name="Google Shape;1617;p54"/>
          <p:cNvSpPr txBox="1"/>
          <p:nvPr/>
        </p:nvSpPr>
        <p:spPr>
          <a:xfrm>
            <a:off x="6314423" y="3269274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colHelp("sa",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8" name="Google Shape;1618;p54"/>
          <p:cNvSpPr txBox="1"/>
          <p:nvPr/>
        </p:nvSpPr>
        <p:spPr>
          <a:xfrm>
            <a:off x="6871975" y="3652625"/>
            <a:ext cx="476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3" name="Google Shape;1623;p55"/>
          <p:cNvCxnSpPr>
            <a:endCxn id="162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5" name="Google Shape;1625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1626" name="Google Shape;1626;p55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55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9010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Give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[“sad”, “sam”, “same”, “sap”]</a:t>
            </a:r>
            <a:r>
              <a:rPr lang="en"/>
              <a:t>.</a:t>
            </a:r>
            <a:endParaRPr/>
          </a:p>
        </p:txBody>
      </p:sp>
      <p:sp>
        <p:nvSpPr>
          <p:cNvPr id="1628" name="Google Shape;1628;p55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9" name="Google Shape;1629;p55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0" name="Google Shape;1630;p55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1" name="Google Shape;1631;p55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2" name="Google Shape;1632;p55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3" name="Google Shape;1633;p55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4" name="Google Shape;1634;p55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5" name="Google Shape;1635;p55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6" name="Google Shape;1636;p55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4" name="Google Shape;1624;p55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37" name="Google Shape;1637;p55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Google Shape;1638;p55"/>
          <p:cNvCxnSpPr>
            <a:stCxn id="1628" idx="5"/>
            <a:endCxn id="162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55"/>
          <p:cNvCxnSpPr>
            <a:stCxn id="1629" idx="4"/>
            <a:endCxn id="163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55"/>
          <p:cNvCxnSpPr>
            <a:stCxn id="1630" idx="4"/>
            <a:endCxn id="163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55"/>
          <p:cNvCxnSpPr>
            <a:stCxn id="1630" idx="3"/>
            <a:endCxn id="163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2" name="Google Shape;1642;p55"/>
          <p:cNvCxnSpPr>
            <a:stCxn id="1630" idx="5"/>
            <a:endCxn id="163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3" name="Google Shape;1643;p55"/>
          <p:cNvCxnSpPr>
            <a:stCxn id="1631" idx="4"/>
            <a:endCxn id="163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4" name="Google Shape;1644;p55"/>
          <p:cNvCxnSpPr>
            <a:stCxn id="1628" idx="3"/>
            <a:endCxn id="163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5" name="Google Shape;1645;p55"/>
          <p:cNvCxnSpPr>
            <a:endCxn id="163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6" name="Google Shape;1646;p55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7" name="Google Shape;1647;p55"/>
          <p:cNvCxnSpPr>
            <a:stCxn id="1624" idx="4"/>
            <a:endCxn id="164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2" name="Google Shape;1652;p56"/>
          <p:cNvCxnSpPr>
            <a:endCxn id="1653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4" name="Google Shape;1654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1655" name="Google Shape;1655;p56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56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Give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[“sad”, “sam”, “same”, “sap”]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node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/>
              <a:t> corresponding to the string (in pink).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colHelp(“sa” + c, x,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.next.get(c))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common operation: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LongestPrefixOf</a:t>
            </a:r>
            <a:r>
              <a:rPr lang="en"/>
              <a:t>. See lab.</a:t>
            </a:r>
            <a:endParaRPr/>
          </a:p>
        </p:txBody>
      </p:sp>
      <p:sp>
        <p:nvSpPr>
          <p:cNvPr id="1657" name="Google Shape;1657;p56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8" name="Google Shape;1658;p56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9" name="Google Shape;1659;p56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0" name="Google Shape;1660;p56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1" name="Google Shape;1661;p56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2" name="Google Shape;1662;p56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3" name="Google Shape;1663;p56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4" name="Google Shape;1664;p56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5" name="Google Shape;1665;p56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3" name="Google Shape;1653;p56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6" name="Google Shape;1666;p56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667;p56"/>
          <p:cNvCxnSpPr>
            <a:stCxn id="1657" idx="5"/>
            <a:endCxn id="1658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Google Shape;1668;p56"/>
          <p:cNvCxnSpPr>
            <a:stCxn id="1658" idx="4"/>
            <a:endCxn id="1659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56"/>
          <p:cNvCxnSpPr>
            <a:stCxn id="1659" idx="4"/>
            <a:endCxn id="1660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6"/>
          <p:cNvCxnSpPr>
            <a:stCxn id="1659" idx="3"/>
            <a:endCxn id="1661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56"/>
          <p:cNvCxnSpPr>
            <a:stCxn id="1659" idx="5"/>
            <a:endCxn id="1662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2" name="Google Shape;1672;p56"/>
          <p:cNvCxnSpPr>
            <a:stCxn id="1660" idx="4"/>
            <a:endCxn id="1663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Google Shape;1673;p56"/>
          <p:cNvCxnSpPr>
            <a:stCxn id="1657" idx="3"/>
            <a:endCxn id="1664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Google Shape;1674;p56"/>
          <p:cNvCxnSpPr>
            <a:endCxn id="1665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5" name="Google Shape;1675;p56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6" name="Google Shape;1676;p56"/>
          <p:cNvCxnSpPr>
            <a:stCxn id="1653" idx="4"/>
            <a:endCxn id="1675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1: Character Keyed Map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know that our keys are always ASCII characters.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just use an array!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 and fast.</a:t>
            </a: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246900" y="2065100"/>
            <a:ext cx="4145700" cy="2907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CharMap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6" name="Google Shape;106;p12"/>
          <p:cNvGrpSpPr/>
          <p:nvPr/>
        </p:nvGrpSpPr>
        <p:grpSpPr>
          <a:xfrm>
            <a:off x="3570850" y="3056800"/>
            <a:ext cx="3839675" cy="629775"/>
            <a:chOff x="4332850" y="1304200"/>
            <a:chExt cx="3839675" cy="629775"/>
          </a:xfrm>
        </p:grpSpPr>
        <p:cxnSp>
          <p:nvCxnSpPr>
            <p:cNvPr id="107" name="Google Shape;107;p12"/>
            <p:cNvCxnSpPr/>
            <p:nvPr/>
          </p:nvCxnSpPr>
          <p:spPr>
            <a:xfrm rot="10800000">
              <a:off x="4332850" y="1304200"/>
              <a:ext cx="1108800" cy="5730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2"/>
            <p:cNvSpPr txBox="1"/>
            <p:nvPr/>
          </p:nvSpPr>
          <p:spPr>
            <a:xfrm>
              <a:off x="5477625" y="1731475"/>
              <a:ext cx="26949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R is the number of possible characters, e.g. 128 for ASCII. 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109" name="Google Shape;109;p12"/>
          <p:cNvSpPr txBox="1"/>
          <p:nvPr/>
        </p:nvSpPr>
        <p:spPr>
          <a:xfrm>
            <a:off x="4433975" y="24498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0" name="Google Shape;110;p12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7"/>
          <p:cNvSpPr txBox="1">
            <a:spLocks noGrp="1"/>
          </p:cNvSpPr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Autocomplete</a:t>
            </a:r>
            <a:endParaRPr sz="4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Autocomplete Problem</a:t>
            </a:r>
            <a:endParaRPr dirty="0"/>
          </a:p>
        </p:txBody>
      </p:sp>
      <p:sp>
        <p:nvSpPr>
          <p:cNvPr id="1687" name="Google Shape;1687;p58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54123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Example, when I type “how are” into Google, I get 10 results, shown to the right.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way to do this is to create a Trie based map from strings to values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Value represents how important Google thinks that string is.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Can store billions of strings efficiently since they share nodes.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When a user types in a string “hello”, we: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Call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keysWithPrefix(“hello”)</a:t>
            </a:r>
            <a:r>
              <a:rPr lang="en" dirty="0"/>
              <a:t>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dirty="0"/>
              <a:t>Return the 10 strings with the highest value.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8" name="Google Shape;16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375" y="653175"/>
            <a:ext cx="3399626" cy="298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Example, for Top Three Matches</a:t>
            </a:r>
            <a:endParaRPr/>
          </a:p>
        </p:txBody>
      </p:sp>
      <p:sp>
        <p:nvSpPr>
          <p:cNvPr id="1694" name="Google Shape;1694;p59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9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six strings with values shown below: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buck: 10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sad: 12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smog: 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spit: 15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spite: 20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spy: 7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user types “s”, we: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keysWithPrefix(“s”)</a:t>
            </a:r>
            <a:r>
              <a:rPr lang="en"/>
              <a:t>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smog, spit, spite, spy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three keys with highest value.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spit, spite, sad</a:t>
            </a:r>
            <a:endParaRPr/>
          </a:p>
        </p:txBody>
      </p:sp>
      <p:cxnSp>
        <p:nvCxnSpPr>
          <p:cNvPr id="1696" name="Google Shape;1696;p59"/>
          <p:cNvCxnSpPr>
            <a:stCxn id="1697" idx="4"/>
            <a:endCxn id="1698" idx="0"/>
          </p:cNvCxnSpPr>
          <p:nvPr/>
        </p:nvCxnSpPr>
        <p:spPr>
          <a:xfrm>
            <a:off x="5499463" y="29219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9" name="Google Shape;1699;p59"/>
          <p:cNvSpPr/>
          <p:nvPr/>
        </p:nvSpPr>
        <p:spPr>
          <a:xfrm>
            <a:off x="6695042" y="1253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0" name="Google Shape;1700;p59"/>
          <p:cNvSpPr/>
          <p:nvPr/>
        </p:nvSpPr>
        <p:spPr>
          <a:xfrm>
            <a:off x="7370588" y="18537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1" name="Google Shape;1701;p59"/>
          <p:cNvSpPr/>
          <p:nvPr/>
        </p:nvSpPr>
        <p:spPr>
          <a:xfrm>
            <a:off x="6760988" y="24890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2" name="Google Shape;1702;p59"/>
          <p:cNvSpPr/>
          <p:nvPr/>
        </p:nvSpPr>
        <p:spPr>
          <a:xfrm>
            <a:off x="7370588" y="24961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3" name="Google Shape;1703;p59"/>
          <p:cNvSpPr/>
          <p:nvPr/>
        </p:nvSpPr>
        <p:spPr>
          <a:xfrm>
            <a:off x="6764753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4" name="Google Shape;1704;p59"/>
          <p:cNvSpPr/>
          <p:nvPr/>
        </p:nvSpPr>
        <p:spPr>
          <a:xfrm>
            <a:off x="7980188" y="24890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5" name="Google Shape;1705;p59"/>
          <p:cNvSpPr/>
          <p:nvPr/>
        </p:nvSpPr>
        <p:spPr>
          <a:xfrm>
            <a:off x="7370588" y="32391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6" name="Google Shape;1706;p59"/>
          <p:cNvSpPr/>
          <p:nvPr/>
        </p:nvSpPr>
        <p:spPr>
          <a:xfrm>
            <a:off x="5283013" y="18538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7" name="Google Shape;1697;p59"/>
          <p:cNvSpPr/>
          <p:nvPr/>
        </p:nvSpPr>
        <p:spPr>
          <a:xfrm>
            <a:off x="5283013" y="2489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8" name="Google Shape;1698;p59"/>
          <p:cNvSpPr/>
          <p:nvPr/>
        </p:nvSpPr>
        <p:spPr>
          <a:xfrm>
            <a:off x="5283013" y="32005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07" name="Google Shape;1707;p59"/>
          <p:cNvCxnSpPr/>
          <p:nvPr/>
        </p:nvCxnSpPr>
        <p:spPr>
          <a:xfrm>
            <a:off x="7587038" y="34048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59"/>
          <p:cNvCxnSpPr>
            <a:stCxn id="1699" idx="5"/>
            <a:endCxn id="1700" idx="0"/>
          </p:cNvCxnSpPr>
          <p:nvPr/>
        </p:nvCxnSpPr>
        <p:spPr>
          <a:xfrm>
            <a:off x="7064545" y="16227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59"/>
          <p:cNvCxnSpPr>
            <a:stCxn id="1700" idx="3"/>
            <a:endCxn id="1701" idx="0"/>
          </p:cNvCxnSpPr>
          <p:nvPr/>
        </p:nvCxnSpPr>
        <p:spPr>
          <a:xfrm flipH="1">
            <a:off x="6977384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59"/>
          <p:cNvCxnSpPr>
            <a:stCxn id="1700" idx="4"/>
            <a:endCxn id="1702" idx="0"/>
          </p:cNvCxnSpPr>
          <p:nvPr/>
        </p:nvCxnSpPr>
        <p:spPr>
          <a:xfrm>
            <a:off x="7587038" y="2286696"/>
            <a:ext cx="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59"/>
          <p:cNvCxnSpPr>
            <a:stCxn id="1701" idx="4"/>
            <a:endCxn id="1703" idx="0"/>
          </p:cNvCxnSpPr>
          <p:nvPr/>
        </p:nvCxnSpPr>
        <p:spPr>
          <a:xfrm>
            <a:off x="6977438" y="29219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59"/>
          <p:cNvCxnSpPr>
            <a:stCxn id="1700" idx="5"/>
            <a:endCxn id="1704" idx="0"/>
          </p:cNvCxnSpPr>
          <p:nvPr/>
        </p:nvCxnSpPr>
        <p:spPr>
          <a:xfrm>
            <a:off x="7740091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59"/>
          <p:cNvCxnSpPr>
            <a:stCxn id="1702" idx="4"/>
            <a:endCxn id="1705" idx="0"/>
          </p:cNvCxnSpPr>
          <p:nvPr/>
        </p:nvCxnSpPr>
        <p:spPr>
          <a:xfrm>
            <a:off x="7587038" y="29290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59"/>
          <p:cNvCxnSpPr>
            <a:stCxn id="1699" idx="3"/>
            <a:endCxn id="1706" idx="0"/>
          </p:cNvCxnSpPr>
          <p:nvPr/>
        </p:nvCxnSpPr>
        <p:spPr>
          <a:xfrm flipH="1">
            <a:off x="5499339" y="1622778"/>
            <a:ext cx="1259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59"/>
          <p:cNvCxnSpPr>
            <a:endCxn id="1697" idx="0"/>
          </p:cNvCxnSpPr>
          <p:nvPr/>
        </p:nvCxnSpPr>
        <p:spPr>
          <a:xfrm>
            <a:off x="5499463" y="2286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6" name="Google Shape;1716;p59"/>
          <p:cNvSpPr/>
          <p:nvPr/>
        </p:nvSpPr>
        <p:spPr>
          <a:xfrm>
            <a:off x="5283013" y="39120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7" name="Google Shape;1717;p59"/>
          <p:cNvCxnSpPr>
            <a:stCxn id="1698" idx="4"/>
            <a:endCxn id="1716" idx="0"/>
          </p:cNvCxnSpPr>
          <p:nvPr/>
        </p:nvCxnSpPr>
        <p:spPr>
          <a:xfrm>
            <a:off x="5499463" y="36334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8" name="Google Shape;1718;p59"/>
          <p:cNvSpPr/>
          <p:nvPr/>
        </p:nvSpPr>
        <p:spPr>
          <a:xfrm>
            <a:off x="7370588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9" name="Google Shape;1719;p59"/>
          <p:cNvCxnSpPr>
            <a:stCxn id="1705" idx="4"/>
            <a:endCxn id="1718" idx="0"/>
          </p:cNvCxnSpPr>
          <p:nvPr/>
        </p:nvCxnSpPr>
        <p:spPr>
          <a:xfrm>
            <a:off x="7587038" y="36720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0" name="Google Shape;1720;p59"/>
          <p:cNvSpPr/>
          <p:nvPr/>
        </p:nvSpPr>
        <p:spPr>
          <a:xfrm>
            <a:off x="8663688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1" name="Google Shape;1721;p59"/>
          <p:cNvSpPr/>
          <p:nvPr/>
        </p:nvSpPr>
        <p:spPr>
          <a:xfrm>
            <a:off x="7982868" y="32391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2" name="Google Shape;1722;p59"/>
          <p:cNvSpPr/>
          <p:nvPr/>
        </p:nvSpPr>
        <p:spPr>
          <a:xfrm>
            <a:off x="7989184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7989184" y="44819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4" name="Google Shape;1724;p59"/>
          <p:cNvCxnSpPr>
            <a:stCxn id="1704" idx="5"/>
            <a:endCxn id="1720" idx="0"/>
          </p:cNvCxnSpPr>
          <p:nvPr/>
        </p:nvCxnSpPr>
        <p:spPr>
          <a:xfrm>
            <a:off x="8349691" y="28585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59"/>
          <p:cNvCxnSpPr>
            <a:stCxn id="1704" idx="4"/>
            <a:endCxn id="1721" idx="0"/>
          </p:cNvCxnSpPr>
          <p:nvPr/>
        </p:nvCxnSpPr>
        <p:spPr>
          <a:xfrm>
            <a:off x="8196638" y="29219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" name="Google Shape;1726;p59"/>
          <p:cNvCxnSpPr>
            <a:stCxn id="1721" idx="4"/>
            <a:endCxn id="1722" idx="0"/>
          </p:cNvCxnSpPr>
          <p:nvPr/>
        </p:nvCxnSpPr>
        <p:spPr>
          <a:xfrm>
            <a:off x="8199318" y="36720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" name="Google Shape;1727;p59"/>
          <p:cNvCxnSpPr>
            <a:stCxn id="1722" idx="4"/>
            <a:endCxn id="1723" idx="0"/>
          </p:cNvCxnSpPr>
          <p:nvPr/>
        </p:nvCxnSpPr>
        <p:spPr>
          <a:xfrm>
            <a:off x="8205634" y="43232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8" name="Google Shape;1728;p59"/>
          <p:cNvSpPr txBox="1"/>
          <p:nvPr/>
        </p:nvSpPr>
        <p:spPr>
          <a:xfrm>
            <a:off x="4857650" y="38647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29" name="Google Shape;1729;p59"/>
          <p:cNvSpPr txBox="1"/>
          <p:nvPr/>
        </p:nvSpPr>
        <p:spPr>
          <a:xfrm>
            <a:off x="6337925" y="3226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730" name="Google Shape;1730;p59"/>
          <p:cNvSpPr txBox="1"/>
          <p:nvPr/>
        </p:nvSpPr>
        <p:spPr>
          <a:xfrm>
            <a:off x="71761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31" name="Google Shape;1731;p59"/>
          <p:cNvSpPr txBox="1"/>
          <p:nvPr/>
        </p:nvSpPr>
        <p:spPr>
          <a:xfrm>
            <a:off x="77095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732" name="Google Shape;1732;p59"/>
          <p:cNvSpPr txBox="1"/>
          <p:nvPr/>
        </p:nvSpPr>
        <p:spPr>
          <a:xfrm>
            <a:off x="7709525" y="4750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733" name="Google Shape;1733;p59"/>
          <p:cNvSpPr txBox="1"/>
          <p:nvPr/>
        </p:nvSpPr>
        <p:spPr>
          <a:xfrm>
            <a:off x="8852525" y="3607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Example, for Top Three Matches</a:t>
            </a:r>
            <a:endParaRPr/>
          </a:p>
        </p:txBody>
      </p:sp>
      <p:sp>
        <p:nvSpPr>
          <p:cNvPr id="1739" name="Google Shape;1739;p60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60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six strings with values shown below: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buck: 10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sad: 12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smog: 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spit: 15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spite: 20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spy: 7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user types “s”, we: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keysWithPrefix(“s”)</a:t>
            </a:r>
            <a:r>
              <a:rPr lang="en"/>
              <a:t>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smog, spit, spite, spy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three keys with highest value.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spit, spite, sad</a:t>
            </a:r>
            <a:endParaRPr/>
          </a:p>
        </p:txBody>
      </p:sp>
      <p:cxnSp>
        <p:nvCxnSpPr>
          <p:cNvPr id="1741" name="Google Shape;1741;p60"/>
          <p:cNvCxnSpPr>
            <a:stCxn id="1742" idx="4"/>
            <a:endCxn id="1743" idx="0"/>
          </p:cNvCxnSpPr>
          <p:nvPr/>
        </p:nvCxnSpPr>
        <p:spPr>
          <a:xfrm>
            <a:off x="5499463" y="29219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4" name="Google Shape;1744;p60"/>
          <p:cNvSpPr/>
          <p:nvPr/>
        </p:nvSpPr>
        <p:spPr>
          <a:xfrm>
            <a:off x="6695042" y="1253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5" name="Google Shape;1745;p60"/>
          <p:cNvSpPr/>
          <p:nvPr/>
        </p:nvSpPr>
        <p:spPr>
          <a:xfrm>
            <a:off x="7370588" y="185379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6" name="Google Shape;1746;p60"/>
          <p:cNvSpPr/>
          <p:nvPr/>
        </p:nvSpPr>
        <p:spPr>
          <a:xfrm>
            <a:off x="6760988" y="24890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7" name="Google Shape;1747;p60"/>
          <p:cNvSpPr/>
          <p:nvPr/>
        </p:nvSpPr>
        <p:spPr>
          <a:xfrm>
            <a:off x="7370588" y="24961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8" name="Google Shape;1748;p60"/>
          <p:cNvSpPr/>
          <p:nvPr/>
        </p:nvSpPr>
        <p:spPr>
          <a:xfrm>
            <a:off x="6764753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9" name="Google Shape;1749;p60"/>
          <p:cNvSpPr/>
          <p:nvPr/>
        </p:nvSpPr>
        <p:spPr>
          <a:xfrm>
            <a:off x="7980188" y="24890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0" name="Google Shape;1750;p60"/>
          <p:cNvSpPr/>
          <p:nvPr/>
        </p:nvSpPr>
        <p:spPr>
          <a:xfrm>
            <a:off x="7370588" y="32391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1" name="Google Shape;1751;p60"/>
          <p:cNvSpPr/>
          <p:nvPr/>
        </p:nvSpPr>
        <p:spPr>
          <a:xfrm>
            <a:off x="5283013" y="18538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2" name="Google Shape;1742;p60"/>
          <p:cNvSpPr/>
          <p:nvPr/>
        </p:nvSpPr>
        <p:spPr>
          <a:xfrm>
            <a:off x="5283013" y="2489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3" name="Google Shape;1743;p60"/>
          <p:cNvSpPr/>
          <p:nvPr/>
        </p:nvSpPr>
        <p:spPr>
          <a:xfrm>
            <a:off x="5283013" y="32005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2" name="Google Shape;1752;p60"/>
          <p:cNvCxnSpPr/>
          <p:nvPr/>
        </p:nvCxnSpPr>
        <p:spPr>
          <a:xfrm>
            <a:off x="7587038" y="34048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3" name="Google Shape;1753;p60"/>
          <p:cNvCxnSpPr>
            <a:stCxn id="1744" idx="5"/>
            <a:endCxn id="1745" idx="0"/>
          </p:cNvCxnSpPr>
          <p:nvPr/>
        </p:nvCxnSpPr>
        <p:spPr>
          <a:xfrm>
            <a:off x="7064545" y="16227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60"/>
          <p:cNvCxnSpPr>
            <a:stCxn id="1745" idx="3"/>
            <a:endCxn id="1746" idx="0"/>
          </p:cNvCxnSpPr>
          <p:nvPr/>
        </p:nvCxnSpPr>
        <p:spPr>
          <a:xfrm flipH="1">
            <a:off x="6977384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60"/>
          <p:cNvCxnSpPr>
            <a:stCxn id="1745" idx="4"/>
            <a:endCxn id="1747" idx="0"/>
          </p:cNvCxnSpPr>
          <p:nvPr/>
        </p:nvCxnSpPr>
        <p:spPr>
          <a:xfrm>
            <a:off x="7587038" y="2286696"/>
            <a:ext cx="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60"/>
          <p:cNvCxnSpPr>
            <a:stCxn id="1746" idx="4"/>
            <a:endCxn id="1748" idx="0"/>
          </p:cNvCxnSpPr>
          <p:nvPr/>
        </p:nvCxnSpPr>
        <p:spPr>
          <a:xfrm>
            <a:off x="6977438" y="29219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60"/>
          <p:cNvCxnSpPr>
            <a:stCxn id="1745" idx="5"/>
            <a:endCxn id="1749" idx="0"/>
          </p:cNvCxnSpPr>
          <p:nvPr/>
        </p:nvCxnSpPr>
        <p:spPr>
          <a:xfrm>
            <a:off x="7740091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60"/>
          <p:cNvCxnSpPr>
            <a:stCxn id="1747" idx="4"/>
            <a:endCxn id="1750" idx="0"/>
          </p:cNvCxnSpPr>
          <p:nvPr/>
        </p:nvCxnSpPr>
        <p:spPr>
          <a:xfrm>
            <a:off x="7587038" y="29290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9" name="Google Shape;1759;p60"/>
          <p:cNvCxnSpPr>
            <a:stCxn id="1744" idx="3"/>
            <a:endCxn id="1751" idx="0"/>
          </p:cNvCxnSpPr>
          <p:nvPr/>
        </p:nvCxnSpPr>
        <p:spPr>
          <a:xfrm flipH="1">
            <a:off x="5499339" y="1622778"/>
            <a:ext cx="1259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60"/>
          <p:cNvCxnSpPr>
            <a:endCxn id="1742" idx="0"/>
          </p:cNvCxnSpPr>
          <p:nvPr/>
        </p:nvCxnSpPr>
        <p:spPr>
          <a:xfrm>
            <a:off x="5499463" y="2286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60"/>
          <p:cNvSpPr/>
          <p:nvPr/>
        </p:nvSpPr>
        <p:spPr>
          <a:xfrm>
            <a:off x="5283013" y="39120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2" name="Google Shape;1762;p60"/>
          <p:cNvCxnSpPr>
            <a:stCxn id="1743" idx="4"/>
            <a:endCxn id="1761" idx="0"/>
          </p:cNvCxnSpPr>
          <p:nvPr/>
        </p:nvCxnSpPr>
        <p:spPr>
          <a:xfrm>
            <a:off x="5499463" y="36334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3" name="Google Shape;1763;p60"/>
          <p:cNvSpPr/>
          <p:nvPr/>
        </p:nvSpPr>
        <p:spPr>
          <a:xfrm>
            <a:off x="7370588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4" name="Google Shape;1764;p60"/>
          <p:cNvCxnSpPr>
            <a:stCxn id="1750" idx="4"/>
            <a:endCxn id="1763" idx="0"/>
          </p:cNvCxnSpPr>
          <p:nvPr/>
        </p:nvCxnSpPr>
        <p:spPr>
          <a:xfrm>
            <a:off x="7587038" y="36720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60"/>
          <p:cNvSpPr/>
          <p:nvPr/>
        </p:nvSpPr>
        <p:spPr>
          <a:xfrm>
            <a:off x="8663688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6" name="Google Shape;1766;p60"/>
          <p:cNvSpPr/>
          <p:nvPr/>
        </p:nvSpPr>
        <p:spPr>
          <a:xfrm>
            <a:off x="7982868" y="32391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7" name="Google Shape;1767;p60"/>
          <p:cNvSpPr/>
          <p:nvPr/>
        </p:nvSpPr>
        <p:spPr>
          <a:xfrm>
            <a:off x="7989184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8" name="Google Shape;1768;p60"/>
          <p:cNvSpPr/>
          <p:nvPr/>
        </p:nvSpPr>
        <p:spPr>
          <a:xfrm>
            <a:off x="7989184" y="44819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9" name="Google Shape;1769;p60"/>
          <p:cNvCxnSpPr>
            <a:stCxn id="1749" idx="5"/>
            <a:endCxn id="1765" idx="0"/>
          </p:cNvCxnSpPr>
          <p:nvPr/>
        </p:nvCxnSpPr>
        <p:spPr>
          <a:xfrm>
            <a:off x="8349691" y="28585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Google Shape;1770;p60"/>
          <p:cNvCxnSpPr>
            <a:stCxn id="1749" idx="4"/>
            <a:endCxn id="1766" idx="0"/>
          </p:cNvCxnSpPr>
          <p:nvPr/>
        </p:nvCxnSpPr>
        <p:spPr>
          <a:xfrm>
            <a:off x="8196638" y="29219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60"/>
          <p:cNvCxnSpPr>
            <a:stCxn id="1766" idx="4"/>
            <a:endCxn id="1767" idx="0"/>
          </p:cNvCxnSpPr>
          <p:nvPr/>
        </p:nvCxnSpPr>
        <p:spPr>
          <a:xfrm>
            <a:off x="8199318" y="36720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Google Shape;1772;p60"/>
          <p:cNvCxnSpPr>
            <a:stCxn id="1767" idx="4"/>
            <a:endCxn id="1768" idx="0"/>
          </p:cNvCxnSpPr>
          <p:nvPr/>
        </p:nvCxnSpPr>
        <p:spPr>
          <a:xfrm>
            <a:off x="8205634" y="43232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60"/>
          <p:cNvSpPr txBox="1"/>
          <p:nvPr/>
        </p:nvSpPr>
        <p:spPr>
          <a:xfrm>
            <a:off x="71761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Autocomplete Problem</a:t>
            </a:r>
            <a:endParaRPr/>
          </a:p>
        </p:txBody>
      </p:sp>
      <p:sp>
        <p:nvSpPr>
          <p:cNvPr id="1779" name="Google Shape;1779;p61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do this is to create a Trie based Dictionary that maps strings to values.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 user types in a string hello, we: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keysWithPrefix(“hello”)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/>
              <a:t>Return the ten strings with the highest value.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approach above has one major flaw. If we enter a short string, the number of keys with the appropriate prefix will be too big.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are collecting billions of results only to keep 10!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extremely inefficient.</a:t>
            </a:r>
            <a:endParaRPr/>
          </a:p>
        </p:txBody>
      </p:sp>
      <p:pic>
        <p:nvPicPr>
          <p:cNvPr id="1780" name="Google Shape;17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948" y="2827700"/>
            <a:ext cx="2561000" cy="2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Autocomplete</a:t>
            </a:r>
            <a:endParaRPr/>
          </a:p>
        </p:txBody>
      </p:sp>
      <p:sp>
        <p:nvSpPr>
          <p:cNvPr id="1786" name="Google Shape;1786;p6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2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address this issue: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its own value, as well as the value of its best substring.</a:t>
            </a:r>
            <a:endParaRPr/>
          </a:p>
        </p:txBody>
      </p:sp>
      <p:cxnSp>
        <p:nvCxnSpPr>
          <p:cNvPr id="1788" name="Google Shape;1788;p62"/>
          <p:cNvCxnSpPr>
            <a:stCxn id="1789" idx="4"/>
            <a:endCxn id="1790" idx="0"/>
          </p:cNvCxnSpPr>
          <p:nvPr/>
        </p:nvCxnSpPr>
        <p:spPr>
          <a:xfrm>
            <a:off x="4508863" y="26933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1" name="Google Shape;1791;p62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2" name="Google Shape;1792;p62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3" name="Google Shape;1793;p62"/>
          <p:cNvSpPr/>
          <p:nvPr/>
        </p:nvSpPr>
        <p:spPr>
          <a:xfrm>
            <a:off x="5389388" y="22604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4" name="Google Shape;1794;p62"/>
          <p:cNvSpPr/>
          <p:nvPr/>
        </p:nvSpPr>
        <p:spPr>
          <a:xfrm>
            <a:off x="6684788" y="22675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5" name="Google Shape;1795;p62"/>
          <p:cNvSpPr/>
          <p:nvPr/>
        </p:nvSpPr>
        <p:spPr>
          <a:xfrm>
            <a:off x="5393153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6" name="Google Shape;1796;p62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7" name="Google Shape;1797;p62"/>
          <p:cNvSpPr/>
          <p:nvPr/>
        </p:nvSpPr>
        <p:spPr>
          <a:xfrm>
            <a:off x="6684788" y="30105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8" name="Google Shape;1798;p62"/>
          <p:cNvSpPr/>
          <p:nvPr/>
        </p:nvSpPr>
        <p:spPr>
          <a:xfrm>
            <a:off x="4292413" y="16252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9" name="Google Shape;1789;p62"/>
          <p:cNvSpPr/>
          <p:nvPr/>
        </p:nvSpPr>
        <p:spPr>
          <a:xfrm>
            <a:off x="4292413" y="22604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0" name="Google Shape;1790;p62"/>
          <p:cNvSpPr/>
          <p:nvPr/>
        </p:nvSpPr>
        <p:spPr>
          <a:xfrm>
            <a:off x="4292413" y="29719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9" name="Google Shape;1799;p62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0" name="Google Shape;1800;p62"/>
          <p:cNvCxnSpPr>
            <a:stCxn id="1791" idx="5"/>
            <a:endCxn id="1792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1" name="Google Shape;1801;p62"/>
          <p:cNvCxnSpPr>
            <a:stCxn id="1792" idx="3"/>
            <a:endCxn id="1793" idx="0"/>
          </p:cNvCxnSpPr>
          <p:nvPr/>
        </p:nvCxnSpPr>
        <p:spPr>
          <a:xfrm flipH="1">
            <a:off x="5605784" y="1994699"/>
            <a:ext cx="1523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" name="Google Shape;1802;p62"/>
          <p:cNvCxnSpPr>
            <a:stCxn id="1792" idx="4"/>
            <a:endCxn id="1794" idx="0"/>
          </p:cNvCxnSpPr>
          <p:nvPr/>
        </p:nvCxnSpPr>
        <p:spPr>
          <a:xfrm flipH="1">
            <a:off x="6901238" y="2058096"/>
            <a:ext cx="38100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3" name="Google Shape;1803;p62"/>
          <p:cNvCxnSpPr>
            <a:stCxn id="1793" idx="4"/>
            <a:endCxn id="1795" idx="0"/>
          </p:cNvCxnSpPr>
          <p:nvPr/>
        </p:nvCxnSpPr>
        <p:spPr>
          <a:xfrm>
            <a:off x="5605838" y="26933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4" name="Google Shape;1804;p62"/>
          <p:cNvCxnSpPr>
            <a:stCxn id="1792" idx="5"/>
            <a:endCxn id="1796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5" name="Google Shape;1805;p62"/>
          <p:cNvCxnSpPr>
            <a:stCxn id="1794" idx="4"/>
            <a:endCxn id="1797" idx="0"/>
          </p:cNvCxnSpPr>
          <p:nvPr/>
        </p:nvCxnSpPr>
        <p:spPr>
          <a:xfrm>
            <a:off x="6901238" y="27004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6" name="Google Shape;1806;p62"/>
          <p:cNvCxnSpPr>
            <a:stCxn id="1791" idx="3"/>
            <a:endCxn id="1798" idx="0"/>
          </p:cNvCxnSpPr>
          <p:nvPr/>
        </p:nvCxnSpPr>
        <p:spPr>
          <a:xfrm flipH="1">
            <a:off x="4508739" y="1394178"/>
            <a:ext cx="19449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7" name="Google Shape;1807;p62"/>
          <p:cNvCxnSpPr>
            <a:endCxn id="1789" idx="0"/>
          </p:cNvCxnSpPr>
          <p:nvPr/>
        </p:nvCxnSpPr>
        <p:spPr>
          <a:xfrm>
            <a:off x="4508863" y="20579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8" name="Google Shape;1808;p62"/>
          <p:cNvSpPr/>
          <p:nvPr/>
        </p:nvSpPr>
        <p:spPr>
          <a:xfrm>
            <a:off x="4292413" y="36834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9" name="Google Shape;1809;p62"/>
          <p:cNvCxnSpPr>
            <a:stCxn id="1790" idx="4"/>
            <a:endCxn id="1808" idx="0"/>
          </p:cNvCxnSpPr>
          <p:nvPr/>
        </p:nvCxnSpPr>
        <p:spPr>
          <a:xfrm>
            <a:off x="4508863" y="34048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0" name="Google Shape;1810;p62"/>
          <p:cNvSpPr/>
          <p:nvPr/>
        </p:nvSpPr>
        <p:spPr>
          <a:xfrm>
            <a:off x="6684788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1" name="Google Shape;1811;p62"/>
          <p:cNvCxnSpPr>
            <a:stCxn id="1797" idx="4"/>
            <a:endCxn id="1810" idx="0"/>
          </p:cNvCxnSpPr>
          <p:nvPr/>
        </p:nvCxnSpPr>
        <p:spPr>
          <a:xfrm>
            <a:off x="6901238" y="34434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2" name="Google Shape;1812;p62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3" name="Google Shape;1813;p62"/>
          <p:cNvSpPr/>
          <p:nvPr/>
        </p:nvSpPr>
        <p:spPr>
          <a:xfrm>
            <a:off x="7678068" y="30105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4" name="Google Shape;1814;p62"/>
          <p:cNvSpPr/>
          <p:nvPr/>
        </p:nvSpPr>
        <p:spPr>
          <a:xfrm>
            <a:off x="7684384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5" name="Google Shape;1815;p62"/>
          <p:cNvSpPr/>
          <p:nvPr/>
        </p:nvSpPr>
        <p:spPr>
          <a:xfrm>
            <a:off x="7684384" y="4253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6" name="Google Shape;1816;p62"/>
          <p:cNvCxnSpPr>
            <a:stCxn id="1796" idx="5"/>
            <a:endCxn id="1812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7" name="Google Shape;1817;p62"/>
          <p:cNvCxnSpPr>
            <a:stCxn id="1796" idx="4"/>
            <a:endCxn id="1813" idx="0"/>
          </p:cNvCxnSpPr>
          <p:nvPr/>
        </p:nvCxnSpPr>
        <p:spPr>
          <a:xfrm>
            <a:off x="7891838" y="26933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8" name="Google Shape;1818;p62"/>
          <p:cNvCxnSpPr>
            <a:stCxn id="1813" idx="4"/>
            <a:endCxn id="1814" idx="0"/>
          </p:cNvCxnSpPr>
          <p:nvPr/>
        </p:nvCxnSpPr>
        <p:spPr>
          <a:xfrm>
            <a:off x="7894518" y="34434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9" name="Google Shape;1819;p62"/>
          <p:cNvCxnSpPr>
            <a:stCxn id="1814" idx="4"/>
            <a:endCxn id="1815" idx="0"/>
          </p:cNvCxnSpPr>
          <p:nvPr/>
        </p:nvCxnSpPr>
        <p:spPr>
          <a:xfrm>
            <a:off x="7900834" y="40946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0" name="Google Shape;1820;p62"/>
          <p:cNvSpPr txBox="1"/>
          <p:nvPr/>
        </p:nvSpPr>
        <p:spPr>
          <a:xfrm>
            <a:off x="3676650" y="1578775"/>
            <a:ext cx="66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1" name="Google Shape;1821;p62"/>
          <p:cNvSpPr txBox="1"/>
          <p:nvPr/>
        </p:nvSpPr>
        <p:spPr>
          <a:xfrm>
            <a:off x="3661745" y="21883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2" name="Google Shape;1822;p62"/>
          <p:cNvSpPr txBox="1"/>
          <p:nvPr/>
        </p:nvSpPr>
        <p:spPr>
          <a:xfrm>
            <a:off x="3652427" y="28741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3" name="Google Shape;1823;p62"/>
          <p:cNvSpPr txBox="1"/>
          <p:nvPr/>
        </p:nvSpPr>
        <p:spPr>
          <a:xfrm>
            <a:off x="3677378" y="3580267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4" name="Google Shape;1824;p62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825" name="Google Shape;1825;p62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26" name="Google Shape;1826;p62"/>
          <p:cNvSpPr txBox="1"/>
          <p:nvPr/>
        </p:nvSpPr>
        <p:spPr>
          <a:xfrm>
            <a:off x="4813925" y="2159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27" name="Google Shape;1827;p62"/>
          <p:cNvSpPr txBox="1"/>
          <p:nvPr/>
        </p:nvSpPr>
        <p:spPr>
          <a:xfrm>
            <a:off x="4890125" y="2921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28" name="Google Shape;1828;p62"/>
          <p:cNvSpPr txBox="1"/>
          <p:nvPr/>
        </p:nvSpPr>
        <p:spPr>
          <a:xfrm>
            <a:off x="6109325" y="221255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29" name="Google Shape;1829;p62"/>
          <p:cNvSpPr txBox="1"/>
          <p:nvPr/>
        </p:nvSpPr>
        <p:spPr>
          <a:xfrm>
            <a:off x="6119471" y="294867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0" name="Google Shape;1830;p62"/>
          <p:cNvSpPr txBox="1"/>
          <p:nvPr/>
        </p:nvSpPr>
        <p:spPr>
          <a:xfrm>
            <a:off x="6134096" y="355723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1" name="Google Shape;1831;p62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2" name="Google Shape;1832;p62"/>
          <p:cNvSpPr txBox="1"/>
          <p:nvPr/>
        </p:nvSpPr>
        <p:spPr>
          <a:xfrm>
            <a:off x="7145646" y="28767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3" name="Google Shape;1833;p62"/>
          <p:cNvSpPr txBox="1"/>
          <p:nvPr/>
        </p:nvSpPr>
        <p:spPr>
          <a:xfrm>
            <a:off x="7185443" y="356114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4" name="Google Shape;1834;p62"/>
          <p:cNvSpPr txBox="1"/>
          <p:nvPr/>
        </p:nvSpPr>
        <p:spPr>
          <a:xfrm>
            <a:off x="7188743" y="4147724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5" name="Google Shape;1835;p62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6" name="Google Shape;1836;p62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Autocomplete</a:t>
            </a:r>
            <a:endParaRPr/>
          </a:p>
        </p:txBody>
      </p:sp>
      <p:sp>
        <p:nvSpPr>
          <p:cNvPr id="1842" name="Google Shape;1842;p63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3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address this issue: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its own value, as well as the value of its best substring.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will consider nodes in order of “best”.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‘sp’ before ‘sm’.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stop when top 3 matches are all better than best remaining.</a:t>
            </a:r>
            <a:endParaRPr/>
          </a:p>
        </p:txBody>
      </p:sp>
      <p:cxnSp>
        <p:nvCxnSpPr>
          <p:cNvPr id="1844" name="Google Shape;1844;p63"/>
          <p:cNvCxnSpPr>
            <a:stCxn id="1845" idx="4"/>
            <a:endCxn id="1846" idx="0"/>
          </p:cNvCxnSpPr>
          <p:nvPr/>
        </p:nvCxnSpPr>
        <p:spPr>
          <a:xfrm>
            <a:off x="4508863" y="26933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7" name="Google Shape;1847;p63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8" name="Google Shape;1848;p63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9" name="Google Shape;1849;p63"/>
          <p:cNvSpPr/>
          <p:nvPr/>
        </p:nvSpPr>
        <p:spPr>
          <a:xfrm>
            <a:off x="5389388" y="22604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0" name="Google Shape;1850;p63"/>
          <p:cNvSpPr/>
          <p:nvPr/>
        </p:nvSpPr>
        <p:spPr>
          <a:xfrm>
            <a:off x="6684788" y="22675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1" name="Google Shape;1851;p63"/>
          <p:cNvSpPr/>
          <p:nvPr/>
        </p:nvSpPr>
        <p:spPr>
          <a:xfrm>
            <a:off x="5393153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2" name="Google Shape;1852;p63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3" name="Google Shape;1853;p63"/>
          <p:cNvSpPr/>
          <p:nvPr/>
        </p:nvSpPr>
        <p:spPr>
          <a:xfrm>
            <a:off x="6684788" y="30105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4" name="Google Shape;1854;p63"/>
          <p:cNvSpPr/>
          <p:nvPr/>
        </p:nvSpPr>
        <p:spPr>
          <a:xfrm>
            <a:off x="4292413" y="16252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5" name="Google Shape;1845;p63"/>
          <p:cNvSpPr/>
          <p:nvPr/>
        </p:nvSpPr>
        <p:spPr>
          <a:xfrm>
            <a:off x="4292413" y="22604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6" name="Google Shape;1846;p63"/>
          <p:cNvSpPr/>
          <p:nvPr/>
        </p:nvSpPr>
        <p:spPr>
          <a:xfrm>
            <a:off x="4292413" y="29719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5" name="Google Shape;1855;p63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63"/>
          <p:cNvCxnSpPr>
            <a:stCxn id="1847" idx="5"/>
            <a:endCxn id="1848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63"/>
          <p:cNvCxnSpPr>
            <a:stCxn id="1848" idx="3"/>
            <a:endCxn id="1849" idx="0"/>
          </p:cNvCxnSpPr>
          <p:nvPr/>
        </p:nvCxnSpPr>
        <p:spPr>
          <a:xfrm flipH="1">
            <a:off x="5605784" y="1994699"/>
            <a:ext cx="1523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8" name="Google Shape;1858;p63"/>
          <p:cNvCxnSpPr>
            <a:stCxn id="1848" idx="4"/>
            <a:endCxn id="1850" idx="0"/>
          </p:cNvCxnSpPr>
          <p:nvPr/>
        </p:nvCxnSpPr>
        <p:spPr>
          <a:xfrm flipH="1">
            <a:off x="6901238" y="2058096"/>
            <a:ext cx="38100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9" name="Google Shape;1859;p63"/>
          <p:cNvCxnSpPr>
            <a:stCxn id="1849" idx="4"/>
            <a:endCxn id="1851" idx="0"/>
          </p:cNvCxnSpPr>
          <p:nvPr/>
        </p:nvCxnSpPr>
        <p:spPr>
          <a:xfrm>
            <a:off x="5605838" y="26933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63"/>
          <p:cNvCxnSpPr>
            <a:stCxn id="1848" idx="5"/>
            <a:endCxn id="1852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Google Shape;1861;p63"/>
          <p:cNvCxnSpPr>
            <a:stCxn id="1850" idx="4"/>
            <a:endCxn id="1853" idx="0"/>
          </p:cNvCxnSpPr>
          <p:nvPr/>
        </p:nvCxnSpPr>
        <p:spPr>
          <a:xfrm>
            <a:off x="6901238" y="27004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2" name="Google Shape;1862;p63"/>
          <p:cNvCxnSpPr>
            <a:stCxn id="1847" idx="3"/>
            <a:endCxn id="1854" idx="0"/>
          </p:cNvCxnSpPr>
          <p:nvPr/>
        </p:nvCxnSpPr>
        <p:spPr>
          <a:xfrm flipH="1">
            <a:off x="4508739" y="1394178"/>
            <a:ext cx="19449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3" name="Google Shape;1863;p63"/>
          <p:cNvCxnSpPr>
            <a:endCxn id="1845" idx="0"/>
          </p:cNvCxnSpPr>
          <p:nvPr/>
        </p:nvCxnSpPr>
        <p:spPr>
          <a:xfrm>
            <a:off x="4508863" y="20579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4" name="Google Shape;1864;p63"/>
          <p:cNvSpPr/>
          <p:nvPr/>
        </p:nvSpPr>
        <p:spPr>
          <a:xfrm>
            <a:off x="4292413" y="36834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5" name="Google Shape;1865;p63"/>
          <p:cNvCxnSpPr>
            <a:stCxn id="1846" idx="4"/>
            <a:endCxn id="1864" idx="0"/>
          </p:cNvCxnSpPr>
          <p:nvPr/>
        </p:nvCxnSpPr>
        <p:spPr>
          <a:xfrm>
            <a:off x="4508863" y="34048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6" name="Google Shape;1866;p63"/>
          <p:cNvSpPr/>
          <p:nvPr/>
        </p:nvSpPr>
        <p:spPr>
          <a:xfrm>
            <a:off x="6684788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7" name="Google Shape;1867;p63"/>
          <p:cNvCxnSpPr>
            <a:stCxn id="1853" idx="4"/>
            <a:endCxn id="1866" idx="0"/>
          </p:cNvCxnSpPr>
          <p:nvPr/>
        </p:nvCxnSpPr>
        <p:spPr>
          <a:xfrm>
            <a:off x="6901238" y="34434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8" name="Google Shape;1868;p63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9" name="Google Shape;1869;p63"/>
          <p:cNvSpPr/>
          <p:nvPr/>
        </p:nvSpPr>
        <p:spPr>
          <a:xfrm>
            <a:off x="7678068" y="30105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0" name="Google Shape;1870;p63"/>
          <p:cNvSpPr/>
          <p:nvPr/>
        </p:nvSpPr>
        <p:spPr>
          <a:xfrm>
            <a:off x="7684384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1" name="Google Shape;1871;p63"/>
          <p:cNvSpPr/>
          <p:nvPr/>
        </p:nvSpPr>
        <p:spPr>
          <a:xfrm>
            <a:off x="7684384" y="4253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2" name="Google Shape;1872;p63"/>
          <p:cNvCxnSpPr>
            <a:stCxn id="1852" idx="5"/>
            <a:endCxn id="1868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63"/>
          <p:cNvCxnSpPr>
            <a:stCxn id="1852" idx="4"/>
            <a:endCxn id="1869" idx="0"/>
          </p:cNvCxnSpPr>
          <p:nvPr/>
        </p:nvCxnSpPr>
        <p:spPr>
          <a:xfrm>
            <a:off x="7891838" y="26933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4" name="Google Shape;1874;p63"/>
          <p:cNvCxnSpPr>
            <a:stCxn id="1869" idx="4"/>
            <a:endCxn id="1870" idx="0"/>
          </p:cNvCxnSpPr>
          <p:nvPr/>
        </p:nvCxnSpPr>
        <p:spPr>
          <a:xfrm>
            <a:off x="7894518" y="34434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5" name="Google Shape;1875;p63"/>
          <p:cNvCxnSpPr>
            <a:stCxn id="1870" idx="4"/>
            <a:endCxn id="1871" idx="0"/>
          </p:cNvCxnSpPr>
          <p:nvPr/>
        </p:nvCxnSpPr>
        <p:spPr>
          <a:xfrm>
            <a:off x="7900834" y="40946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6" name="Google Shape;1876;p63"/>
          <p:cNvSpPr txBox="1"/>
          <p:nvPr/>
        </p:nvSpPr>
        <p:spPr>
          <a:xfrm>
            <a:off x="3676650" y="1578775"/>
            <a:ext cx="66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7" name="Google Shape;1877;p63"/>
          <p:cNvSpPr txBox="1"/>
          <p:nvPr/>
        </p:nvSpPr>
        <p:spPr>
          <a:xfrm>
            <a:off x="3661745" y="21883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8" name="Google Shape;1878;p63"/>
          <p:cNvSpPr txBox="1"/>
          <p:nvPr/>
        </p:nvSpPr>
        <p:spPr>
          <a:xfrm>
            <a:off x="3652427" y="28741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9" name="Google Shape;1879;p63"/>
          <p:cNvSpPr txBox="1"/>
          <p:nvPr/>
        </p:nvSpPr>
        <p:spPr>
          <a:xfrm>
            <a:off x="3677378" y="3580267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80" name="Google Shape;1880;p63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881" name="Google Shape;1881;p63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2" name="Google Shape;1882;p63"/>
          <p:cNvSpPr txBox="1"/>
          <p:nvPr/>
        </p:nvSpPr>
        <p:spPr>
          <a:xfrm>
            <a:off x="4813925" y="2159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83" name="Google Shape;1883;p63"/>
          <p:cNvSpPr txBox="1"/>
          <p:nvPr/>
        </p:nvSpPr>
        <p:spPr>
          <a:xfrm>
            <a:off x="4890125" y="2921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84" name="Google Shape;1884;p63"/>
          <p:cNvSpPr txBox="1"/>
          <p:nvPr/>
        </p:nvSpPr>
        <p:spPr>
          <a:xfrm>
            <a:off x="6109325" y="221255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5" name="Google Shape;1885;p63"/>
          <p:cNvSpPr txBox="1"/>
          <p:nvPr/>
        </p:nvSpPr>
        <p:spPr>
          <a:xfrm>
            <a:off x="6119471" y="294867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6" name="Google Shape;1886;p63"/>
          <p:cNvSpPr txBox="1"/>
          <p:nvPr/>
        </p:nvSpPr>
        <p:spPr>
          <a:xfrm>
            <a:off x="6134096" y="355723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7" name="Google Shape;1887;p63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8" name="Google Shape;1888;p63"/>
          <p:cNvSpPr txBox="1"/>
          <p:nvPr/>
        </p:nvSpPr>
        <p:spPr>
          <a:xfrm>
            <a:off x="7145646" y="28767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9" name="Google Shape;1889;p63"/>
          <p:cNvSpPr txBox="1"/>
          <p:nvPr/>
        </p:nvSpPr>
        <p:spPr>
          <a:xfrm>
            <a:off x="7185443" y="356114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0" name="Google Shape;1890;p63"/>
          <p:cNvSpPr txBox="1"/>
          <p:nvPr/>
        </p:nvSpPr>
        <p:spPr>
          <a:xfrm>
            <a:off x="7188743" y="4147724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1" name="Google Shape;1891;p63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2" name="Google Shape;1892;p63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93" name="Google Shape;1893;p63"/>
          <p:cNvSpPr txBox="1"/>
          <p:nvPr/>
        </p:nvSpPr>
        <p:spPr>
          <a:xfrm>
            <a:off x="166800" y="4503175"/>
            <a:ext cx="8443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left as an exercise. Hint: Use a PQ! See Bear Maps gold points for more.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Efficient Autocomplete</a:t>
            </a:r>
            <a:endParaRPr/>
          </a:p>
        </p:txBody>
      </p:sp>
      <p:sp>
        <p:nvSpPr>
          <p:cNvPr id="1899" name="Google Shape;1899;p6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64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merge nodes that are redundant!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version of trie is known as a “radix tree” or “radix trie”.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discuss.</a:t>
            </a:r>
            <a:endParaRPr/>
          </a:p>
        </p:txBody>
      </p:sp>
      <p:sp>
        <p:nvSpPr>
          <p:cNvPr id="1901" name="Google Shape;1901;p64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2" name="Google Shape;1902;p64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3" name="Google Shape;1903;p64"/>
          <p:cNvSpPr/>
          <p:nvPr/>
        </p:nvSpPr>
        <p:spPr>
          <a:xfrm>
            <a:off x="5148150" y="2260475"/>
            <a:ext cx="6744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4" name="Google Shape;1904;p64"/>
          <p:cNvSpPr/>
          <p:nvPr/>
        </p:nvSpPr>
        <p:spPr>
          <a:xfrm>
            <a:off x="6247700" y="2267525"/>
            <a:ext cx="8154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5" name="Google Shape;1905;p64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6" name="Google Shape;1906;p64"/>
          <p:cNvSpPr/>
          <p:nvPr/>
        </p:nvSpPr>
        <p:spPr>
          <a:xfrm>
            <a:off x="4292447" y="1625200"/>
            <a:ext cx="11820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7" name="Google Shape;1907;p64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8" name="Google Shape;1908;p64"/>
          <p:cNvCxnSpPr>
            <a:stCxn id="1901" idx="5"/>
            <a:endCxn id="1902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9" name="Google Shape;1909;p64"/>
          <p:cNvCxnSpPr>
            <a:stCxn id="1902" idx="3"/>
            <a:endCxn id="1903" idx="0"/>
          </p:cNvCxnSpPr>
          <p:nvPr/>
        </p:nvCxnSpPr>
        <p:spPr>
          <a:xfrm flipH="1">
            <a:off x="5485484" y="1994699"/>
            <a:ext cx="16437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0" name="Google Shape;1910;p64"/>
          <p:cNvCxnSpPr>
            <a:stCxn id="1902" idx="4"/>
            <a:endCxn id="1904" idx="0"/>
          </p:cNvCxnSpPr>
          <p:nvPr/>
        </p:nvCxnSpPr>
        <p:spPr>
          <a:xfrm flipH="1">
            <a:off x="6655538" y="2058096"/>
            <a:ext cx="62670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1" name="Google Shape;1911;p64"/>
          <p:cNvCxnSpPr>
            <a:stCxn id="1902" idx="5"/>
            <a:endCxn id="1905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2" name="Google Shape;1912;p64"/>
          <p:cNvCxnSpPr>
            <a:stCxn id="1901" idx="3"/>
            <a:endCxn id="1906" idx="0"/>
          </p:cNvCxnSpPr>
          <p:nvPr/>
        </p:nvCxnSpPr>
        <p:spPr>
          <a:xfrm flipH="1">
            <a:off x="4883439" y="1394178"/>
            <a:ext cx="15702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3" name="Google Shape;1913;p64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4" name="Google Shape;1914;p64"/>
          <p:cNvSpPr/>
          <p:nvPr/>
        </p:nvSpPr>
        <p:spPr>
          <a:xfrm>
            <a:off x="7580575" y="3010575"/>
            <a:ext cx="6744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5" name="Google Shape;1915;p64"/>
          <p:cNvSpPr/>
          <p:nvPr/>
        </p:nvSpPr>
        <p:spPr>
          <a:xfrm>
            <a:off x="7703020" y="3620504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6" name="Google Shape;1916;p64"/>
          <p:cNvCxnSpPr>
            <a:stCxn id="1905" idx="5"/>
            <a:endCxn id="1913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7" name="Google Shape;1917;p64"/>
          <p:cNvCxnSpPr>
            <a:stCxn id="1905" idx="4"/>
            <a:endCxn id="1914" idx="0"/>
          </p:cNvCxnSpPr>
          <p:nvPr/>
        </p:nvCxnSpPr>
        <p:spPr>
          <a:xfrm>
            <a:off x="7891838" y="2693377"/>
            <a:ext cx="258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64"/>
          <p:cNvCxnSpPr>
            <a:stCxn id="1914" idx="4"/>
            <a:endCxn id="1915" idx="0"/>
          </p:cNvCxnSpPr>
          <p:nvPr/>
        </p:nvCxnSpPr>
        <p:spPr>
          <a:xfrm>
            <a:off x="7917775" y="3443475"/>
            <a:ext cx="18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9" name="Google Shape;1919;p64"/>
          <p:cNvSpPr txBox="1"/>
          <p:nvPr/>
        </p:nvSpPr>
        <p:spPr>
          <a:xfrm>
            <a:off x="3848407" y="152702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920" name="Google Shape;1920;p64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921" name="Google Shape;1921;p64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2" name="Google Shape;1922;p64"/>
          <p:cNvSpPr txBox="1"/>
          <p:nvPr/>
        </p:nvSpPr>
        <p:spPr>
          <a:xfrm>
            <a:off x="4764714" y="216073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923" name="Google Shape;1923;p64"/>
          <p:cNvSpPr txBox="1"/>
          <p:nvPr/>
        </p:nvSpPr>
        <p:spPr>
          <a:xfrm>
            <a:off x="5964396" y="220238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24" name="Google Shape;1924;p64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5" name="Google Shape;1925;p64"/>
          <p:cNvSpPr txBox="1"/>
          <p:nvPr/>
        </p:nvSpPr>
        <p:spPr>
          <a:xfrm>
            <a:off x="7188743" y="295292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6" name="Google Shape;1926;p64"/>
          <p:cNvSpPr txBox="1"/>
          <p:nvPr/>
        </p:nvSpPr>
        <p:spPr>
          <a:xfrm>
            <a:off x="7207379" y="354671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7" name="Google Shape;1927;p64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8" name="Google Shape;1928;p64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65"/>
          <p:cNvSpPr txBox="1">
            <a:spLocks noGrp="1"/>
          </p:cNvSpPr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Summary</a:t>
            </a:r>
            <a:endParaRPr sz="4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1939" name="Google Shape;1939;p6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your key is a string, you can use a Trie: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Theoretically better performance than hash table or search tree.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to decide on a mapping from letter to node. Three natural choices: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DataIndexedCharMap, i.e. an array of all possible child links.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Bushy BST.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Hash Table.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three choices are fine, though hash table is probably the most natural.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Supports special string operations like longestPrefixOf and keysWithPrefix.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keysWithPrefix is the heart of important technology like autocomplete.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Optimal implementation of Autocomplete involves use of a priority queue!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Data structures interact in beautiful and important ways!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2: String Keyed Map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know that our keys are always strings.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use a special data structure known as a Trie.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idea: Store each letter of the string as a node in a tree.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Tries will have great performance 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special string operations</a:t>
            </a:r>
            <a:br>
              <a:rPr lang="en"/>
            </a:b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4433975" y="28308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8" name="Google Shape;118;p13"/>
          <p:cNvGraphicFramePr/>
          <p:nvPr/>
        </p:nvGraphicFramePr>
        <p:xfrm>
          <a:off x="4514400" y="9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{0BF3434A-7C3F-4A41-9F4C-3D222C761862}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Sets and Maps</a:t>
            </a:r>
            <a:endParaRPr/>
          </a:p>
        </p:txBody>
      </p:sp>
      <p:sp>
        <p:nvSpPr>
          <p:cNvPr id="1945" name="Google Shape;1945;p6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generally, we can sometimes take special advantage of our key type to improve our sets and maps.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Tries handle String keys. Allow for fast string specific operations.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There are many other types of string sets/maps out there.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Suffix Trees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DAWG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Won’t discuss in our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of Strings</a:t>
            </a: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set containing “sam”, “sad”, “sap”, “same”, “a”, and “awls”.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Below, we see the BST and Hash Table representation.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1196501" y="20642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791263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280651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128" name="Google Shape;128;p14"/>
          <p:cNvCxnSpPr>
            <a:stCxn id="125" idx="2"/>
            <a:endCxn id="126" idx="0"/>
          </p:cNvCxnSpPr>
          <p:nvPr/>
        </p:nvCxnSpPr>
        <p:spPr>
          <a:xfrm>
            <a:off x="1580051" y="2497150"/>
            <a:ext cx="5949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4"/>
          <p:cNvCxnSpPr>
            <a:stCxn id="126" idx="2"/>
            <a:endCxn id="127" idx="0"/>
          </p:cNvCxnSpPr>
          <p:nvPr/>
        </p:nvCxnSpPr>
        <p:spPr>
          <a:xfrm>
            <a:off x="2174813" y="3285300"/>
            <a:ext cx="4893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4"/>
          <p:cNvSpPr/>
          <p:nvPr/>
        </p:nvSpPr>
        <p:spPr>
          <a:xfrm>
            <a:off x="502836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119325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32" name="Google Shape;132;p14"/>
          <p:cNvCxnSpPr>
            <a:stCxn id="125" idx="2"/>
            <a:endCxn id="130" idx="0"/>
          </p:cNvCxnSpPr>
          <p:nvPr/>
        </p:nvCxnSpPr>
        <p:spPr>
          <a:xfrm flipH="1">
            <a:off x="886451" y="2497150"/>
            <a:ext cx="6936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>
            <a:stCxn id="130" idx="2"/>
            <a:endCxn id="131" idx="0"/>
          </p:cNvCxnSpPr>
          <p:nvPr/>
        </p:nvCxnSpPr>
        <p:spPr>
          <a:xfrm flipH="1">
            <a:off x="502986" y="3285300"/>
            <a:ext cx="3834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4"/>
          <p:cNvSpPr/>
          <p:nvPr/>
        </p:nvSpPr>
        <p:spPr>
          <a:xfrm>
            <a:off x="3614488" y="3033268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614488" y="3481701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614488" y="2588884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342663" y="2153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3614488" y="2140450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9" name="Google Shape;139;p14"/>
          <p:cNvCxnSpPr/>
          <p:nvPr/>
        </p:nvCxnSpPr>
        <p:spPr>
          <a:xfrm>
            <a:off x="3852389" y="2363795"/>
            <a:ext cx="568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3864263" y="28395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3887650" y="37101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3871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4"/>
          <p:cNvSpPr txBox="1"/>
          <p:nvPr/>
        </p:nvSpPr>
        <p:spPr>
          <a:xfrm>
            <a:off x="4496310" y="21404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4509952" y="26181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523583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4523573" y="35325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693870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>
            <a:off x="5014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4"/>
          <p:cNvSpPr/>
          <p:nvPr/>
        </p:nvSpPr>
        <p:spPr>
          <a:xfrm>
            <a:off x="1297786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150" name="Google Shape;150;p14"/>
          <p:cNvCxnSpPr>
            <a:stCxn id="126" idx="2"/>
            <a:endCxn id="149" idx="0"/>
          </p:cNvCxnSpPr>
          <p:nvPr/>
        </p:nvCxnSpPr>
        <p:spPr>
          <a:xfrm flipH="1">
            <a:off x="1681313" y="3285300"/>
            <a:ext cx="4935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5045059" y="2367707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5688354" y="21307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460600" y="4172925"/>
            <a:ext cx="2362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BST</a:t>
            </a:r>
            <a:endParaRPr sz="1800"/>
          </a:p>
        </p:txBody>
      </p:sp>
      <p:sp>
        <p:nvSpPr>
          <p:cNvPr id="154" name="Google Shape;154;p14"/>
          <p:cNvSpPr txBox="1"/>
          <p:nvPr/>
        </p:nvSpPr>
        <p:spPr>
          <a:xfrm>
            <a:off x="3403400" y="4137225"/>
            <a:ext cx="26697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Table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Above, we show the results of adding “sam” and sad”. Use your intuition to try to insert the remaining items “sap”, “same”, “a”, and “awls”. </a:t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56729" y="12216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6254504" y="19113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254504" y="26779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254504" y="34444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15"/>
          <p:cNvCxnSpPr>
            <a:stCxn id="161" idx="4"/>
            <a:endCxn id="162" idx="0"/>
          </p:cNvCxnSpPr>
          <p:nvPr/>
        </p:nvCxnSpPr>
        <p:spPr>
          <a:xfrm>
            <a:off x="6273179" y="16545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5"/>
          <p:cNvCxnSpPr>
            <a:stCxn id="162" idx="4"/>
            <a:endCxn id="163" idx="0"/>
          </p:cNvCxnSpPr>
          <p:nvPr/>
        </p:nvCxnSpPr>
        <p:spPr>
          <a:xfrm>
            <a:off x="6470954" y="23442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5"/>
          <p:cNvCxnSpPr>
            <a:stCxn id="163" idx="4"/>
            <a:endCxn id="164" idx="0"/>
          </p:cNvCxnSpPr>
          <p:nvPr/>
        </p:nvCxnSpPr>
        <p:spPr>
          <a:xfrm>
            <a:off x="6470954" y="31108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5"/>
          <p:cNvSpPr/>
          <p:nvPr/>
        </p:nvSpPr>
        <p:spPr>
          <a:xfrm>
            <a:off x="5623829" y="34444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5"/>
          <p:cNvCxnSpPr>
            <a:stCxn id="163" idx="4"/>
            <a:endCxn id="168" idx="0"/>
          </p:cNvCxnSpPr>
          <p:nvPr/>
        </p:nvCxnSpPr>
        <p:spPr>
          <a:xfrm flipH="1">
            <a:off x="5840354" y="31108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Above, we show the results of adding “sam” and sad”. Use your intuition to try to insert the remaining items “sap”, “same”, “a”, and “awls”. 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056729" y="6882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54504" y="1377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254504" y="21445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254504" y="29110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16"/>
          <p:cNvCxnSpPr>
            <a:stCxn id="176" idx="4"/>
            <a:endCxn id="177" idx="0"/>
          </p:cNvCxnSpPr>
          <p:nvPr/>
        </p:nvCxnSpPr>
        <p:spPr>
          <a:xfrm>
            <a:off x="6273179" y="11211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6"/>
          <p:cNvCxnSpPr>
            <a:stCxn id="177" idx="4"/>
            <a:endCxn id="178" idx="0"/>
          </p:cNvCxnSpPr>
          <p:nvPr/>
        </p:nvCxnSpPr>
        <p:spPr>
          <a:xfrm>
            <a:off x="6470954" y="18108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6"/>
          <p:cNvCxnSpPr>
            <a:stCxn id="178" idx="4"/>
            <a:endCxn id="179" idx="0"/>
          </p:cNvCxnSpPr>
          <p:nvPr/>
        </p:nvCxnSpPr>
        <p:spPr>
          <a:xfrm>
            <a:off x="6470954" y="25774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6"/>
          <p:cNvSpPr/>
          <p:nvPr/>
        </p:nvSpPr>
        <p:spPr>
          <a:xfrm>
            <a:off x="5623829" y="29110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16"/>
          <p:cNvCxnSpPr>
            <a:stCxn id="178" idx="4"/>
            <a:endCxn id="183" idx="0"/>
          </p:cNvCxnSpPr>
          <p:nvPr/>
        </p:nvCxnSpPr>
        <p:spPr>
          <a:xfrm flipH="1">
            <a:off x="5840354" y="25774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6"/>
          <p:cNvSpPr/>
          <p:nvPr/>
        </p:nvSpPr>
        <p:spPr>
          <a:xfrm>
            <a:off x="6885179" y="29110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16"/>
          <p:cNvCxnSpPr>
            <a:stCxn id="178" idx="4"/>
            <a:endCxn id="185" idx="1"/>
          </p:cNvCxnSpPr>
          <p:nvPr/>
        </p:nvCxnSpPr>
        <p:spPr>
          <a:xfrm>
            <a:off x="6470954" y="2577425"/>
            <a:ext cx="4776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6"/>
          <p:cNvSpPr/>
          <p:nvPr/>
        </p:nvSpPr>
        <p:spPr>
          <a:xfrm>
            <a:off x="6254504" y="35628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" name="Google Shape;188;p16"/>
          <p:cNvCxnSpPr>
            <a:stCxn id="179" idx="4"/>
            <a:endCxn id="187" idx="0"/>
          </p:cNvCxnSpPr>
          <p:nvPr/>
        </p:nvCxnSpPr>
        <p:spPr>
          <a:xfrm>
            <a:off x="6470954" y="3343975"/>
            <a:ext cx="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6"/>
          <p:cNvSpPr/>
          <p:nvPr/>
        </p:nvSpPr>
        <p:spPr>
          <a:xfrm>
            <a:off x="5524704" y="136616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16"/>
          <p:cNvCxnSpPr>
            <a:stCxn id="176" idx="3"/>
            <a:endCxn id="189" idx="0"/>
          </p:cNvCxnSpPr>
          <p:nvPr/>
        </p:nvCxnSpPr>
        <p:spPr>
          <a:xfrm flipH="1">
            <a:off x="5741226" y="1057703"/>
            <a:ext cx="3789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5283</Words>
  <Application>Microsoft Office PowerPoint</Application>
  <PresentationFormat>全屏显示(16:9)</PresentationFormat>
  <Paragraphs>1300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Arial</vt:lpstr>
      <vt:lpstr>Calibri</vt:lpstr>
      <vt:lpstr>Consolas</vt:lpstr>
      <vt:lpstr>Times New Roman</vt:lpstr>
      <vt:lpstr>Custom</vt:lpstr>
      <vt:lpstr>CS61B, 2019</vt:lpstr>
      <vt:lpstr>Tries</vt:lpstr>
      <vt:lpstr>Abstract Data Types vs. Specific Implementations</vt:lpstr>
      <vt:lpstr>BST and Hash Table Set Runtimes</vt:lpstr>
      <vt:lpstr>Special Case 1: Character Keyed Map</vt:lpstr>
      <vt:lpstr>Special Case 2: String Keyed Map</vt:lpstr>
      <vt:lpstr>Sets of Strings</vt:lpstr>
      <vt:lpstr>Tries: Each Node Stores One Character</vt:lpstr>
      <vt:lpstr>Tries: Each Node Stores One Character</vt:lpstr>
      <vt:lpstr>Tries: Each Node Stores One Character</vt:lpstr>
      <vt:lpstr>Tries: Each Node Stores One Character</vt:lpstr>
      <vt:lpstr>Tries: Each Node Stores One Character</vt:lpstr>
      <vt:lpstr>Tries: Search Hits and Misses</vt:lpstr>
      <vt:lpstr>Trie Maps</vt:lpstr>
      <vt:lpstr>Tries: A Digit-by-Digit Set Representation</vt:lpstr>
      <vt:lpstr>Tries</vt:lpstr>
      <vt:lpstr>Trie Implementation and Performance</vt:lpstr>
      <vt:lpstr>Very Basic Trie Implementation</vt:lpstr>
      <vt:lpstr>Zooming in On a Node</vt:lpstr>
      <vt:lpstr>Zooming in On a Node</vt:lpstr>
      <vt:lpstr>Very Basic Trie Implementation</vt:lpstr>
      <vt:lpstr>Very Basic Trie Implementation</vt:lpstr>
      <vt:lpstr>Trie Performance in Terms of N</vt:lpstr>
      <vt:lpstr>Trie Performance in Terms of N</vt:lpstr>
      <vt:lpstr>Trie Performance in Terms of N</vt:lpstr>
      <vt:lpstr>Alternate Child Tracking Strategies</vt:lpstr>
      <vt:lpstr>Trie Performance in Terms of N</vt:lpstr>
      <vt:lpstr>The DataIndexedCharMap Trie</vt:lpstr>
      <vt:lpstr>Alternate Idea #1: The Hash-Table Based Trie</vt:lpstr>
      <vt:lpstr>Alternate Idea #2: The BST-Based Trie</vt:lpstr>
      <vt:lpstr>The Three Trie Implementations</vt:lpstr>
      <vt:lpstr>Performance of the DataIndexedCharMap, BST, and Hash Table Trie </vt:lpstr>
      <vt:lpstr>Trie Performance in Terms of N</vt:lpstr>
      <vt:lpstr>Trie String Operations</vt:lpstr>
      <vt:lpstr>String Specific Operations</vt:lpstr>
      <vt:lpstr>Prefix Matching Operations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Usages of Tries</vt:lpstr>
      <vt:lpstr>Usages of Tries</vt:lpstr>
      <vt:lpstr>Autocomplete</vt:lpstr>
      <vt:lpstr>The Autocomplete Problem</vt:lpstr>
      <vt:lpstr>Autocomplete Example, for Top Three Matches</vt:lpstr>
      <vt:lpstr>Autocomplete Example, for Top Three Matches</vt:lpstr>
      <vt:lpstr>The Autocomplete Problem</vt:lpstr>
      <vt:lpstr>A More Efficient Autocomplete</vt:lpstr>
      <vt:lpstr>A More Efficient Autocomplete</vt:lpstr>
      <vt:lpstr>Even More Efficient Autocomplete</vt:lpstr>
      <vt:lpstr>Trie Summary</vt:lpstr>
      <vt:lpstr>Tries</vt:lpstr>
      <vt:lpstr>Domain Specific Sets and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CS61B, 2019</dc:title>
  <cp:lastModifiedBy>胡 晓晨</cp:lastModifiedBy>
  <cp:revision>2</cp:revision>
  <dcterms:modified xsi:type="dcterms:W3CDTF">2021-06-12T13:59:23Z</dcterms:modified>
</cp:coreProperties>
</file>