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D39AE-5E65-419A-BD8A-497CCE04BE7E}">
  <a:tblStyle styleId="{5E2D39AE-5E65-419A-BD8A-497CCE04B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409413421_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409413421_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http://www.constructionphotography.com/ImageThumbs/A168-02831/3/A168-02831_plastic_bottles_sorted_by_colour_compressed_into_bales_and_ready_for_recycling.jpg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b776764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b776764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b776764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b776764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b776764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b776764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7ce3857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7ce3857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7ce385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7ce3857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7ce3857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7ce3857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7ce3857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d7ce3857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7ce3857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7ce3857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84e2b91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984e2b919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90bee6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90bee6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5679cbc1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5679cbc1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5b5392c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5b5392c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65e07215_0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65e07215_0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7ce3857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7ce3857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c129f8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c129f8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c129f8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c129f8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c129f8d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fc129f8d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c129f8d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c129f8d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c129f8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c129f8d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c129f8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c129f8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c129f8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fc129f8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5679cbc1d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5679cbc1d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69a55e7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69a55e7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69a55e7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69a55e7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69a55e7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69a55e7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b776764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b776764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b7767647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b7767647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69a55e7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69a55e7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c129f8d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c129f8d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2b7767647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2b7767647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b7767647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b7767647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2b776764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2b776764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79cbc1d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79cbc1d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b776764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2b776764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fc129f8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fc129f8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2b7767647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2b7767647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5679cbc1d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5679cbc1d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679cbc1d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679cbc1d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671a419d_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671a419d_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2b776764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2b7767647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b776764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b776764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2b776764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2b776764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b7767647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b7767647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114fcefc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114fcefc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minutes to here without the earlier question on stability.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b776764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b776764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2b7767647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2b7767647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b776764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b776764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b7767647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b7767647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2b7767647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2b7767647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2b7767647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2b7767647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b776764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b776764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2b7767647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2b7767647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2b776764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2b776764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fc129f8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2fc129f8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b7767647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b7767647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b776764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b776764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b77676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b77676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b776764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b776764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eis.org/A03660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PRA0W1kECg&amp;t=1m54s" TargetMode="External"/><Relationship Id="rId3" Type="http://schemas.openxmlformats.org/officeDocument/2006/relationships/hyperlink" Target="https://www.youtube.com/watch?v=kPRA0W1kECg" TargetMode="External"/><Relationship Id="rId7" Type="http://schemas.openxmlformats.org/officeDocument/2006/relationships/hyperlink" Target="https://www.youtube.com/watch?v=kPRA0W1kECg&amp;t=1m28s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PRA0W1kECg&amp;t=1m05s" TargetMode="External"/><Relationship Id="rId5" Type="http://schemas.openxmlformats.org/officeDocument/2006/relationships/hyperlink" Target="https://www.youtube.com/watch?v=kPRA0W1kECg&amp;t=0m38s" TargetMode="External"/><Relationship Id="rId10" Type="http://schemas.openxmlformats.org/officeDocument/2006/relationships/hyperlink" Target="https://www.youtube.com/watch?v=kPRA0W1kECg&amp;t=3m37s" TargetMode="External"/><Relationship Id="rId4" Type="http://schemas.openxmlformats.org/officeDocument/2006/relationships/hyperlink" Target="https://www.youtube.com/watch?v=kPRA0W1kECg&amp;t=0m9s" TargetMode="External"/><Relationship Id="rId9" Type="http://schemas.openxmlformats.org/officeDocument/2006/relationships/hyperlink" Target="https://www.youtube.com/watch?v=kPRA0W1kECg&amp;t=2m10s" TargetMode="Externa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PRA0W1kECg&amp;t=1m54s" TargetMode="External"/><Relationship Id="rId3" Type="http://schemas.openxmlformats.org/officeDocument/2006/relationships/hyperlink" Target="https://www.youtube.com/watch?v=kPRA0W1kECg" TargetMode="External"/><Relationship Id="rId7" Type="http://schemas.openxmlformats.org/officeDocument/2006/relationships/hyperlink" Target="https://www.youtube.com/watch?v=kPRA0W1kECg&amp;t=1m28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PRA0W1kECg&amp;t=1m05s" TargetMode="External"/><Relationship Id="rId5" Type="http://schemas.openxmlformats.org/officeDocument/2006/relationships/hyperlink" Target="https://www.youtube.com/watch?v=kPRA0W1kECg&amp;t=0m38s" TargetMode="External"/><Relationship Id="rId10" Type="http://schemas.openxmlformats.org/officeDocument/2006/relationships/hyperlink" Target="https://www.youtube.com/watch?v=kPRA0W1kECg&amp;t=3m37s" TargetMode="External"/><Relationship Id="rId4" Type="http://schemas.openxmlformats.org/officeDocument/2006/relationships/hyperlink" Target="https://www.youtube.com/watch?v=kPRA0W1kECg&amp;t=0m9s" TargetMode="External"/><Relationship Id="rId9" Type="http://schemas.openxmlformats.org/officeDocument/2006/relationships/hyperlink" Target="https://www.youtube.com/watch?v=kPRA0W1kECg&amp;t=2m10s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animalia-life.com/dogs.html" TargetMode="External"/><Relationship Id="rId3" Type="http://schemas.openxmlformats.org/officeDocument/2006/relationships/hyperlink" Target="http://www.angelfire.com/blog/ronz/Articles/999SortingNetworksReferen.html" TargetMode="External"/><Relationship Id="rId7" Type="http://schemas.openxmlformats.org/officeDocument/2006/relationships/hyperlink" Target="http://animalia-life.com/cat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ssets.nydailynews.com/polopoly_fs/1.1245686!/img/httpImage/image.jpg_gen/derivatives/article_970/afp-cute-puppy.jpg" TargetMode="External"/><Relationship Id="rId5" Type="http://schemas.openxmlformats.org/officeDocument/2006/relationships/hyperlink" Target="http://www.clipartbest.com/cliparts/94T/bAe/94TbAejig.png" TargetMode="External"/><Relationship Id="rId4" Type="http://schemas.openxmlformats.org/officeDocument/2006/relationships/hyperlink" Target="http://www.clker.com/cliparts/6/9/3/2/1197122947130754155jean_victor_balin_Cubes.svg.hi.p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</a:t>
            </a:r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8557200" cy="23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34: Sorting IV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Sorting Summary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Math Problems out of Nowhere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Theoretical Bounds on Sorting</a:t>
            </a:r>
            <a:endParaRPr/>
          </a:p>
        </p:txBody>
      </p:sp>
      <p:pic>
        <p:nvPicPr>
          <p:cNvPr id="31" name="Google Shape;3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14" y="605500"/>
            <a:ext cx="5208361" cy="23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 Problem out of Nowhere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58200" cy="4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N! and (N/2)</a:t>
            </a:r>
            <a:r>
              <a:rPr lang="en" baseline="30000"/>
              <a:t>N/2</a:t>
            </a: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N! ∈ Ω((N/2)</a:t>
            </a:r>
            <a:r>
              <a:rPr lang="en" baseline="30000"/>
              <a:t>N/2</a:t>
            </a:r>
            <a:r>
              <a:rPr lang="en"/>
              <a:t>)? Prove your answer.</a:t>
            </a: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10 * 9 * 8 * 7 * 6</a:t>
            </a:r>
            <a:r>
              <a:rPr lang="en"/>
              <a:t> * … * 1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 baseline="30000"/>
              <a:t>5</a:t>
            </a:r>
            <a:endParaRPr baseline="3000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5 * 5 * 5 * 5 * 5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N! &gt; (N/2)</a:t>
            </a:r>
            <a:r>
              <a:rPr lang="en" baseline="30000"/>
              <a:t>N/2</a:t>
            </a:r>
            <a:r>
              <a:rPr lang="en"/>
              <a:t>, for large N, therefore N! ∈ Ω((N/2)</a:t>
            </a:r>
            <a:r>
              <a:rPr lang="en" baseline="30000"/>
              <a:t>N/2</a:t>
            </a:r>
            <a:r>
              <a:rPr lang="en"/>
              <a:t>)</a:t>
            </a: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Math Problem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 N! &gt; (N/2)</a:t>
            </a:r>
            <a:r>
              <a:rPr lang="en" baseline="30000"/>
              <a:t>N/2</a:t>
            </a:r>
            <a:r>
              <a:rPr lang="en"/>
              <a:t>, which we used to prove our answer to the previous problem.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that log(N!) ∈ Ω(N log N).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Recall: log means an unspecified base.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Math Problem</a:t>
            </a: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Given that N! &gt; (N/2)</a:t>
            </a:r>
            <a:r>
              <a:rPr lang="en" baseline="30000"/>
              <a:t>N/2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Show that log(N!) ∈ Ω(N log N).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49925" y="2131975"/>
            <a:ext cx="82296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that N! &gt; (N/2)</a:t>
            </a:r>
            <a:r>
              <a:rPr lang="e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endParaRPr sz="2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the log of both sides, we have that log(N!) &gt; log((N/2)</a:t>
            </a:r>
            <a:r>
              <a:rPr lang="e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Bringing down the exponent we have that log(N!) &gt; N/2 log(N/2).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Discarding the unnecessary constant, we have log(N!) ∈ Ω(N log (N/2)).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there, we have that log(N!) ∈ Ω(N log 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6580600" y="3791075"/>
            <a:ext cx="2563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Since log(N/2) is the same thing asymptotically as log(N).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rot="10800000">
            <a:off x="5704075" y="3893525"/>
            <a:ext cx="941700" cy="212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9"/>
          <p:cNvSpPr txBox="1"/>
          <p:nvPr/>
        </p:nvSpPr>
        <p:spPr>
          <a:xfrm>
            <a:off x="226374" y="4399975"/>
            <a:ext cx="88341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log(N!) grows at least as quickly as N log 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Math Problem</a:t>
            </a:r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previous problem, we showed that log(N!) ∈ Ω(N log N).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Now show that N log N ∈ Ω(log(N!)).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Math Problem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that N log N ∈ Ω(log(N!))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239589" y="1295400"/>
            <a:ext cx="853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log(N!) = log(N) + log(N-1) + log(N-2) + …. + log(1)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log N = log(N) + log(N) + log(N) + … log(N)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 N log N ∈ Ω(log(N!))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and Theta: yellkey.com</a:t>
            </a:r>
            <a:r>
              <a:rPr lang="en">
                <a:solidFill>
                  <a:srgbClr val="38761D"/>
                </a:solidFill>
              </a:rPr>
              <a:t>/out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 log N ∈ Ω(log(N!))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log(N!) ∈ Ω(N log N)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can we say?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 log N ∈ Θ(log N!)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N! ∈ 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Both A and 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Neither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Omega and Theta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0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 log N ∈ Ω(log(N!))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log(N!) ∈ Ω(N log N)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of the following can we say?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 log N ∈ Θ(log N!)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log N! ∈ Θ(N log 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Both A and B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Neither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3"/>
          <p:cNvCxnSpPr/>
          <p:nvPr/>
        </p:nvCxnSpPr>
        <p:spPr>
          <a:xfrm flipH="1">
            <a:off x="3043950" y="1008150"/>
            <a:ext cx="830400" cy="248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3874350" y="736150"/>
            <a:ext cx="24753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Informally: N log N ≥ log(N!)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 rot="10800000">
            <a:off x="2948175" y="1549325"/>
            <a:ext cx="840300" cy="165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23"/>
          <p:cNvSpPr txBox="1"/>
          <p:nvPr/>
        </p:nvSpPr>
        <p:spPr>
          <a:xfrm>
            <a:off x="3736300" y="2675850"/>
            <a:ext cx="2563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Informally: N log N = log(N!)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3830250" y="1549325"/>
            <a:ext cx="25635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Informally: log(N!) ≥  N log N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156" name="Google Shape;156;p23"/>
          <p:cNvCxnSpPr>
            <a:stCxn id="154" idx="1"/>
          </p:cNvCxnSpPr>
          <p:nvPr/>
        </p:nvCxnSpPr>
        <p:spPr>
          <a:xfrm rot="10800000">
            <a:off x="2948200" y="2675700"/>
            <a:ext cx="788100" cy="183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23"/>
          <p:cNvCxnSpPr>
            <a:stCxn id="154" idx="1"/>
          </p:cNvCxnSpPr>
          <p:nvPr/>
        </p:nvCxnSpPr>
        <p:spPr>
          <a:xfrm flipH="1">
            <a:off x="2967700" y="2859600"/>
            <a:ext cx="768600" cy="143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We’ve shown that log(N!) ∈ Θ(N log N).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these two functions grow at the same rate asymptotically.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for why we did this, we will see in a little while...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928950" y="1554275"/>
            <a:ext cx="7286100" cy="17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Theoretical Bounds on Sorting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58200" cy="41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shown several sorts to require Θ(N log N) worst case time.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we build a better sorting algorithm?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the ultimate comparison sort (TUCS) be the asymptotically fastest possible comparison sorting algorithm, possibly yet to be discovered, and let R(N) be its worst case runtime.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the best Ω and O bounds you can for R(N).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might seem strange to give Ω and O bounds for an algorithm whose details are completely unknown, but you can, I promise!</a:t>
            </a:r>
            <a:endParaRPr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3247700" y="1214987"/>
            <a:ext cx="5753450" cy="736788"/>
            <a:chOff x="3247700" y="1214987"/>
            <a:chExt cx="5753450" cy="736788"/>
          </a:xfrm>
        </p:grpSpPr>
        <p:cxnSp>
          <p:nvCxnSpPr>
            <p:cNvPr id="176" name="Google Shape;176;p26"/>
            <p:cNvCxnSpPr/>
            <p:nvPr/>
          </p:nvCxnSpPr>
          <p:spPr>
            <a:xfrm flipH="1">
              <a:off x="3247700" y="1637675"/>
              <a:ext cx="1580400" cy="3141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7" name="Google Shape;177;p26"/>
            <p:cNvSpPr txBox="1"/>
            <p:nvPr/>
          </p:nvSpPr>
          <p:spPr>
            <a:xfrm>
              <a:off x="4888750" y="1214987"/>
              <a:ext cx="41124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By comparison sort, I mean that it uses e.g. the compareTo method in Java to make decisions.</a:t>
              </a:r>
              <a:endParaRPr>
                <a:solidFill>
                  <a:srgbClr val="BE071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Desirable Sorting Properties: Stability</a:t>
            </a: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22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said to be stable if order of equivalent items is preserved.</a:t>
            </a:r>
            <a:endParaRPr/>
          </a:p>
        </p:txBody>
      </p:sp>
      <p:graphicFrame>
        <p:nvGraphicFramePr>
          <p:cNvPr id="38" name="Google Shape;38;p9"/>
          <p:cNvGraphicFramePr/>
          <p:nvPr/>
        </p:nvGraphicFramePr>
        <p:xfrm>
          <a:off x="787450" y="14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11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Fikriyya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Jouni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Nikolaj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Rosella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Sigurd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Google Shape;39;p9"/>
          <p:cNvSpPr txBox="1"/>
          <p:nvPr/>
        </p:nvSpPr>
        <p:spPr>
          <a:xfrm>
            <a:off x="531650" y="1119300"/>
            <a:ext cx="3016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sort(studentRecords, BY_NAME);</a:t>
            </a:r>
            <a:endParaRPr/>
          </a:p>
        </p:txBody>
      </p:sp>
      <p:graphicFrame>
        <p:nvGraphicFramePr>
          <p:cNvPr id="40" name="Google Shape;40;p9"/>
          <p:cNvGraphicFramePr/>
          <p:nvPr/>
        </p:nvGraphicFramePr>
        <p:xfrm>
          <a:off x="6062800" y="14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11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Sigurd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Jouni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Rosella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Fikriyya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Nikolaj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" name="Google Shape;41;p9"/>
          <p:cNvSpPr txBox="1"/>
          <p:nvPr/>
        </p:nvSpPr>
        <p:spPr>
          <a:xfrm>
            <a:off x="5778101" y="1121375"/>
            <a:ext cx="33660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sort(studentRecords, BY_SECTION);</a:t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3140500" y="2493750"/>
            <a:ext cx="2918100" cy="38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43;p9"/>
          <p:cNvCxnSpPr/>
          <p:nvPr/>
        </p:nvCxnSpPr>
        <p:spPr>
          <a:xfrm>
            <a:off x="3115775" y="2901775"/>
            <a:ext cx="2955000" cy="37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Google Shape;44;p9"/>
          <p:cNvCxnSpPr/>
          <p:nvPr/>
        </p:nvCxnSpPr>
        <p:spPr>
          <a:xfrm rot="10800000" flipH="1">
            <a:off x="3128150" y="3682700"/>
            <a:ext cx="2930400" cy="38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45;p9"/>
          <p:cNvCxnSpPr/>
          <p:nvPr/>
        </p:nvCxnSpPr>
        <p:spPr>
          <a:xfrm>
            <a:off x="3115775" y="1702450"/>
            <a:ext cx="2942700" cy="756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" name="Google Shape;46;p9"/>
          <p:cNvSpPr txBox="1"/>
          <p:nvPr/>
        </p:nvSpPr>
        <p:spPr>
          <a:xfrm>
            <a:off x="358550" y="4496750"/>
            <a:ext cx="8785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358550" y="4572950"/>
            <a:ext cx="8785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Equivalent items don’t ‘cross over’ when being stably sorted.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582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shown several sorts to require Θ(N log N) worst case time.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Can we build a better sorting algorithm?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the ultimate comparison sort (TUCS) be the asymptotically fastest possible comparison sorting algorithm, possibly yet to be discovered, and let R(N) be its worst case runtime.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245150" y="3534075"/>
            <a:ext cx="69117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run-time of TUCS, R(N) is Ω(1).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Obvious: Problem doesn’t get easier with 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a stronger statement than Ω(1)?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27"/>
          <p:cNvGrpSpPr/>
          <p:nvPr/>
        </p:nvGrpSpPr>
        <p:grpSpPr>
          <a:xfrm>
            <a:off x="7245425" y="2571975"/>
            <a:ext cx="1372500" cy="1693800"/>
            <a:chOff x="7245425" y="2571975"/>
            <a:chExt cx="1372500" cy="1693800"/>
          </a:xfrm>
        </p:grpSpPr>
        <p:sp>
          <p:nvSpPr>
            <p:cNvPr id="186" name="Google Shape;186;p27"/>
            <p:cNvSpPr/>
            <p:nvPr/>
          </p:nvSpPr>
          <p:spPr>
            <a:xfrm>
              <a:off x="7245425" y="2571975"/>
              <a:ext cx="1372500" cy="16938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7"/>
            <p:cNvCxnSpPr/>
            <p:nvPr/>
          </p:nvCxnSpPr>
          <p:spPr>
            <a:xfrm>
              <a:off x="7628697" y="3008743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7"/>
            <p:cNvCxnSpPr/>
            <p:nvPr/>
          </p:nvCxnSpPr>
          <p:spPr>
            <a:xfrm>
              <a:off x="7950150" y="3017075"/>
              <a:ext cx="0" cy="86580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27"/>
            <p:cNvCxnSpPr/>
            <p:nvPr/>
          </p:nvCxnSpPr>
          <p:spPr>
            <a:xfrm>
              <a:off x="7634797" y="3874218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0" name="Google Shape;190;p27"/>
          <p:cNvSpPr txBox="1"/>
          <p:nvPr/>
        </p:nvSpPr>
        <p:spPr>
          <a:xfrm>
            <a:off x="7342313" y="25222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O(N log N)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7671901" y="3773175"/>
            <a:ext cx="9099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Ω(1)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7150400" y="42027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TUCS Worst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Θ </a:t>
            </a:r>
            <a:r>
              <a:rPr lang="en">
                <a:solidFill>
                  <a:schemeClr val="dk1"/>
                </a:solidFill>
              </a:rPr>
              <a:t>Runtime</a:t>
            </a:r>
            <a:r>
              <a:rPr lang="en"/>
              <a:t> </a:t>
            </a:r>
            <a:endParaRPr/>
          </a:p>
        </p:txBody>
      </p:sp>
      <p:grpSp>
        <p:nvGrpSpPr>
          <p:cNvPr id="193" name="Google Shape;193;p27"/>
          <p:cNvGrpSpPr/>
          <p:nvPr/>
        </p:nvGrpSpPr>
        <p:grpSpPr>
          <a:xfrm>
            <a:off x="3247700" y="1214987"/>
            <a:ext cx="5753450" cy="736788"/>
            <a:chOff x="3247700" y="1214987"/>
            <a:chExt cx="5753450" cy="736788"/>
          </a:xfrm>
        </p:grpSpPr>
        <p:cxnSp>
          <p:nvCxnSpPr>
            <p:cNvPr id="194" name="Google Shape;194;p27"/>
            <p:cNvCxnSpPr/>
            <p:nvPr/>
          </p:nvCxnSpPr>
          <p:spPr>
            <a:xfrm flipH="1">
              <a:off x="3247700" y="1637675"/>
              <a:ext cx="1580400" cy="314100"/>
            </a:xfrm>
            <a:prstGeom prst="straightConnector1">
              <a:avLst/>
            </a:prstGeom>
            <a:noFill/>
            <a:ln w="9525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5" name="Google Shape;195;p27"/>
            <p:cNvSpPr txBox="1"/>
            <p:nvPr/>
          </p:nvSpPr>
          <p:spPr>
            <a:xfrm>
              <a:off x="4888750" y="1214987"/>
              <a:ext cx="41124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By comparison sort, I mean that it uses e.g. the compareTo method in Java to make decisions.</a:t>
              </a: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196" name="Google Shape;196;p27"/>
          <p:cNvSpPr txBox="1"/>
          <p:nvPr/>
        </p:nvSpPr>
        <p:spPr>
          <a:xfrm>
            <a:off x="256276" y="2703393"/>
            <a:ext cx="71505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run-time of TUCS, R(N) is O(N log N).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Obvious: Mergesort is Θ(N log N) so R(N) can’t be worse!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21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 TUCS be the asymptotically fastest possible comparison sorting algorithm, possibly yet to be discovered.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run-time of TUCS, R(N) is O(N log N). Why?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run-time of TUCS, R(N) is also Ω(N).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Have to at least look at every item.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7245425" y="1505175"/>
            <a:ext cx="1372500" cy="16938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28"/>
          <p:cNvCxnSpPr/>
          <p:nvPr/>
        </p:nvCxnSpPr>
        <p:spPr>
          <a:xfrm>
            <a:off x="7628697" y="1941943"/>
            <a:ext cx="606000" cy="0"/>
          </a:xfrm>
          <a:prstGeom prst="straightConnector1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8"/>
          <p:cNvCxnSpPr/>
          <p:nvPr/>
        </p:nvCxnSpPr>
        <p:spPr>
          <a:xfrm>
            <a:off x="7950150" y="1950275"/>
            <a:ext cx="0" cy="865800"/>
          </a:xfrm>
          <a:prstGeom prst="straightConnector1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7634797" y="2807418"/>
            <a:ext cx="606000" cy="0"/>
          </a:xfrm>
          <a:prstGeom prst="straightConnector1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8"/>
          <p:cNvSpPr txBox="1"/>
          <p:nvPr/>
        </p:nvSpPr>
        <p:spPr>
          <a:xfrm>
            <a:off x="7342313" y="14554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O(N log N)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7671901" y="2706375"/>
            <a:ext cx="724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Ω(N)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7150400" y="31359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TUCS Worst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Θ </a:t>
            </a:r>
            <a:r>
              <a:rPr lang="en">
                <a:solidFill>
                  <a:schemeClr val="dk1"/>
                </a:solidFill>
              </a:rPr>
              <a:t>Runtime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27600" cy="1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We know that TUCS “lives” between N and N log N.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asymptotic runtime of TUCS is between Θ(N) and Θ(N log N).</a:t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7559768" y="1505175"/>
            <a:ext cx="1372500" cy="16938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>
            <a:off x="7933497" y="1941943"/>
            <a:ext cx="606000" cy="0"/>
          </a:xfrm>
          <a:prstGeom prst="straightConnector1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29"/>
          <p:cNvCxnSpPr/>
          <p:nvPr/>
        </p:nvCxnSpPr>
        <p:spPr>
          <a:xfrm>
            <a:off x="8264493" y="1950275"/>
            <a:ext cx="0" cy="865800"/>
          </a:xfrm>
          <a:prstGeom prst="straightConnector1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7949140" y="2807418"/>
            <a:ext cx="606000" cy="0"/>
          </a:xfrm>
          <a:prstGeom prst="straightConnector1">
            <a:avLst/>
          </a:prstGeom>
          <a:noFill/>
          <a:ln w="28575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7656655" y="1455478"/>
            <a:ext cx="1239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O(N log N)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986243" y="2706375"/>
            <a:ext cx="7245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Ω(N)</a:t>
            </a:r>
            <a:endParaRPr sz="1800">
              <a:solidFill>
                <a:srgbClr val="BE0712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7464743" y="31359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TUCS Worst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Θ </a:t>
            </a:r>
            <a:r>
              <a:rPr lang="en">
                <a:solidFill>
                  <a:schemeClr val="dk1"/>
                </a:solidFill>
              </a:rPr>
              <a:t>Runtime</a:t>
            </a:r>
            <a:r>
              <a:rPr lang="en"/>
              <a:t> </a:t>
            </a:r>
            <a:endParaRPr/>
          </a:p>
        </p:txBody>
      </p:sp>
      <p:sp>
        <p:nvSpPr>
          <p:cNvPr id="223" name="Google Shape;223;p29"/>
          <p:cNvSpPr txBox="1"/>
          <p:nvPr/>
        </p:nvSpPr>
        <p:spPr>
          <a:xfrm>
            <a:off x="244903" y="999114"/>
            <a:ext cx="746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make an even stronger statement on the lower bound?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clever argument, yes (as we’ll see soon see).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Spoiler alert: It will turn out to be Ω(N log 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○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lower bound means that across the infinite space of all possible ideas that any human might ever have for sorting using sequential comparisons, NONE has a worst case runtime that is better than Θ(N log N).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6" name="Google Shape;246;p31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8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32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8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   (sorted order: abc)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24" y="3143050"/>
            <a:ext cx="2051074" cy="16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1010" y="3855273"/>
            <a:ext cx="1717623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900" y="4084875"/>
            <a:ext cx="856151" cy="85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5351" y="3429575"/>
            <a:ext cx="2145000" cy="15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1474" y="3143674"/>
            <a:ext cx="2051075" cy="17741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33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8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   (sorted order: abc)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c: puppy, b: cat, a: dog   (sorted order: cba)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Dog: http://yellkey.com</a:t>
            </a:r>
            <a:r>
              <a:rPr lang="en">
                <a:solidFill>
                  <a:srgbClr val="38761D"/>
                </a:solidFill>
              </a:rPr>
              <a:t>/return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which?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a: puppy, b: cat, c: dog (sorted order: abc)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a: puppy, c: cat, b: dog (sorted order: acb)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c: puppy, a: cat, b: dog (sorted order: cab)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c: puppy, b: cat, a: dog (sorted order: cba)</a:t>
            </a:r>
            <a:endParaRPr/>
          </a:p>
        </p:txBody>
      </p:sp>
      <p:graphicFrame>
        <p:nvGraphicFramePr>
          <p:cNvPr id="277" name="Google Shape;277;p34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8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abc)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puppy, b: cat, a: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cba)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283" name="Google Shape;283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which? How do we resolve the ambiguity?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a: puppy, b: cat, c: dog (sorted order: abc)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/>
              <a:t>a: puppy, c: cat, b: dog (sorted order: acb)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/>
              <a:t>c: puppy, a: cat, b: dog (sorted order: cab)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c: puppy, b: cat, a: dog (sorted order: cba)</a:t>
            </a:r>
            <a:endParaRPr/>
          </a:p>
        </p:txBody>
      </p:sp>
      <p:graphicFrame>
        <p:nvGraphicFramePr>
          <p:cNvPr id="284" name="Google Shape;284;p35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8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abc)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puppy, b: cat, a: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cba)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5" name="Google Shape;285;p35"/>
          <p:cNvSpPr txBox="1"/>
          <p:nvPr/>
        </p:nvSpPr>
        <p:spPr>
          <a:xfrm>
            <a:off x="6371400" y="3923054"/>
            <a:ext cx="18201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a?       c?          b </a:t>
            </a:r>
            <a:endParaRPr/>
          </a:p>
        </p:txBody>
      </p:sp>
      <p:sp>
        <p:nvSpPr>
          <p:cNvPr id="286" name="Google Shape;286;p35"/>
          <p:cNvSpPr txBox="1"/>
          <p:nvPr/>
        </p:nvSpPr>
        <p:spPr>
          <a:xfrm>
            <a:off x="6379526" y="4279677"/>
            <a:ext cx="18201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c?       a?          b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puppy, a cat, and a dog, each in an opaque soundproof box labeled A, B, and C. We want to figure out which is which using a scale.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which? How do we resolve the ambiguity? Ask if a &lt; c.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a: puppy, b: cat, c: dog (sorted order: abc)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/>
              <a:t>a: puppy, c: cat, b: dog (sorted order: acb)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b="1"/>
              <a:t>c: puppy, a: cat, b: dog (sorted order: cab)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c: puppy, b: cat, a: dog (sorted order: cba)</a:t>
            </a:r>
            <a:endParaRPr/>
          </a:p>
        </p:txBody>
      </p:sp>
      <p:graphicFrame>
        <p:nvGraphicFramePr>
          <p:cNvPr id="293" name="Google Shape;293;p36"/>
          <p:cNvGraphicFramePr/>
          <p:nvPr/>
        </p:nvGraphicFramePr>
        <p:xfrm>
          <a:off x="952500" y="143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8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b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 &lt; c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&lt; c?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is which?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b: cat, c: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abc)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c: puppy, b: cat, a: dog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  (sorted order: cba)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a: puppy, c: cat, b: dog   (sorted order: acb)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Desirable Sorting Properties: Stability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22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sort is said to be stable if order of equivalent items is preserved.</a:t>
            </a:r>
            <a:endParaRPr/>
          </a:p>
        </p:txBody>
      </p:sp>
      <p:graphicFrame>
        <p:nvGraphicFramePr>
          <p:cNvPr id="54" name="Google Shape;54;p10"/>
          <p:cNvGraphicFramePr/>
          <p:nvPr/>
        </p:nvGraphicFramePr>
        <p:xfrm>
          <a:off x="787450" y="14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11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Fikriyya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Jouni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Nikolaj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Rosella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Sigurd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Google Shape;55;p10"/>
          <p:cNvSpPr txBox="1"/>
          <p:nvPr/>
        </p:nvSpPr>
        <p:spPr>
          <a:xfrm>
            <a:off x="531650" y="1119300"/>
            <a:ext cx="3016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sort(studentRecords, BY_NAME);</a:t>
            </a:r>
            <a:endParaRPr/>
          </a:p>
        </p:txBody>
      </p:sp>
      <p:graphicFrame>
        <p:nvGraphicFramePr>
          <p:cNvPr id="56" name="Google Shape;56;p10"/>
          <p:cNvGraphicFramePr/>
          <p:nvPr/>
        </p:nvGraphicFramePr>
        <p:xfrm>
          <a:off x="6062800" y="149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11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Sigurd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Jouni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Rosella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Fikriyya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Nikolaj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7" name="Google Shape;57;p10"/>
          <p:cNvSpPr txBox="1"/>
          <p:nvPr/>
        </p:nvSpPr>
        <p:spPr>
          <a:xfrm>
            <a:off x="5778101" y="1121375"/>
            <a:ext cx="33660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sort(studentRecords, BY_SECTION);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3140500" y="2493750"/>
            <a:ext cx="2918100" cy="114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0"/>
          <p:cNvCxnSpPr/>
          <p:nvPr/>
        </p:nvCxnSpPr>
        <p:spPr>
          <a:xfrm rot="10800000" flipH="1">
            <a:off x="3115775" y="2493775"/>
            <a:ext cx="2942700" cy="40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0"/>
          <p:cNvCxnSpPr/>
          <p:nvPr/>
        </p:nvCxnSpPr>
        <p:spPr>
          <a:xfrm rot="10800000" flipH="1">
            <a:off x="3128150" y="2901800"/>
            <a:ext cx="2930400" cy="11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0"/>
          <p:cNvCxnSpPr/>
          <p:nvPr/>
        </p:nvCxnSpPr>
        <p:spPr>
          <a:xfrm>
            <a:off x="3115775" y="1702450"/>
            <a:ext cx="2955000" cy="155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" name="Google Shape;62;p10"/>
          <p:cNvSpPr txBox="1"/>
          <p:nvPr/>
        </p:nvSpPr>
        <p:spPr>
          <a:xfrm>
            <a:off x="358550" y="4572950"/>
            <a:ext cx="87855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Sorting instability can be really annoying! Wanted students listed alphabetically by section.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Puppy, Cat, Dog - A Graphical Picture for N = 3</a:t>
            </a:r>
            <a:endParaRPr/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full decision tree for puppy, cat, dog:</a:t>
            </a: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3718950" y="1325650"/>
            <a:ext cx="940200" cy="5103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&lt; b?</a:t>
            </a: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527975" y="2332525"/>
            <a:ext cx="940200" cy="593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b &lt; c?</a:t>
            </a:r>
            <a:endParaRPr/>
          </a:p>
        </p:txBody>
      </p:sp>
      <p:grpSp>
        <p:nvGrpSpPr>
          <p:cNvPr id="302" name="Google Shape;302;p37"/>
          <p:cNvGrpSpPr/>
          <p:nvPr/>
        </p:nvGrpSpPr>
        <p:grpSpPr>
          <a:xfrm>
            <a:off x="2702550" y="1835950"/>
            <a:ext cx="3295500" cy="496500"/>
            <a:chOff x="2702550" y="1835950"/>
            <a:chExt cx="3295500" cy="496500"/>
          </a:xfrm>
        </p:grpSpPr>
        <p:cxnSp>
          <p:nvCxnSpPr>
            <p:cNvPr id="303" name="Google Shape;303;p37"/>
            <p:cNvCxnSpPr>
              <a:stCxn id="300" idx="2"/>
              <a:endCxn id="304" idx="0"/>
            </p:cNvCxnSpPr>
            <p:nvPr/>
          </p:nvCxnSpPr>
          <p:spPr>
            <a:xfrm flipH="1">
              <a:off x="2702550" y="1835950"/>
              <a:ext cx="1486500" cy="496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" name="Google Shape;305;p37"/>
            <p:cNvSpPr txBox="1"/>
            <p:nvPr/>
          </p:nvSpPr>
          <p:spPr>
            <a:xfrm>
              <a:off x="2951550" y="1835950"/>
              <a:ext cx="615000" cy="1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cxnSp>
          <p:nvCxnSpPr>
            <p:cNvPr id="306" name="Google Shape;306;p37"/>
            <p:cNvCxnSpPr>
              <a:stCxn id="300" idx="2"/>
              <a:endCxn id="301" idx="0"/>
            </p:cNvCxnSpPr>
            <p:nvPr/>
          </p:nvCxnSpPr>
          <p:spPr>
            <a:xfrm>
              <a:off x="4189050" y="1835950"/>
              <a:ext cx="1809000" cy="496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7" name="Google Shape;307;p37"/>
            <p:cNvSpPr txBox="1"/>
            <p:nvPr/>
          </p:nvSpPr>
          <p:spPr>
            <a:xfrm>
              <a:off x="5146975" y="1838500"/>
              <a:ext cx="615000" cy="1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308" name="Google Shape;308;p37"/>
          <p:cNvGrpSpPr/>
          <p:nvPr/>
        </p:nvGrpSpPr>
        <p:grpSpPr>
          <a:xfrm>
            <a:off x="5998075" y="2916250"/>
            <a:ext cx="1593450" cy="499575"/>
            <a:chOff x="5998075" y="2916250"/>
            <a:chExt cx="1593450" cy="499575"/>
          </a:xfrm>
        </p:grpSpPr>
        <p:cxnSp>
          <p:nvCxnSpPr>
            <p:cNvPr id="309" name="Google Shape;309;p37"/>
            <p:cNvCxnSpPr>
              <a:stCxn id="301" idx="2"/>
              <a:endCxn id="310" idx="0"/>
            </p:cNvCxnSpPr>
            <p:nvPr/>
          </p:nvCxnSpPr>
          <p:spPr>
            <a:xfrm>
              <a:off x="5998075" y="2926225"/>
              <a:ext cx="819000" cy="48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1" name="Google Shape;311;p37"/>
            <p:cNvSpPr txBox="1"/>
            <p:nvPr/>
          </p:nvSpPr>
          <p:spPr>
            <a:xfrm>
              <a:off x="6562225" y="2916250"/>
              <a:ext cx="1029300" cy="2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5026500" y="2926225"/>
            <a:ext cx="971575" cy="476700"/>
            <a:chOff x="5026500" y="2926225"/>
            <a:chExt cx="971575" cy="476700"/>
          </a:xfrm>
        </p:grpSpPr>
        <p:cxnSp>
          <p:nvCxnSpPr>
            <p:cNvPr id="313" name="Google Shape;313;p37"/>
            <p:cNvCxnSpPr>
              <a:stCxn id="301" idx="2"/>
            </p:cNvCxnSpPr>
            <p:nvPr/>
          </p:nvCxnSpPr>
          <p:spPr>
            <a:xfrm flipH="1">
              <a:off x="5211775" y="2926225"/>
              <a:ext cx="786300" cy="47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37"/>
            <p:cNvSpPr txBox="1"/>
            <p:nvPr/>
          </p:nvSpPr>
          <p:spPr>
            <a:xfrm>
              <a:off x="5026500" y="2942724"/>
              <a:ext cx="615000" cy="18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</p:grpSp>
      <p:sp>
        <p:nvSpPr>
          <p:cNvPr id="315" name="Google Shape;315;p37"/>
          <p:cNvSpPr/>
          <p:nvPr/>
        </p:nvSpPr>
        <p:spPr>
          <a:xfrm>
            <a:off x="4701300" y="3415900"/>
            <a:ext cx="940200" cy="5937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 &lt; c?</a:t>
            </a:r>
            <a:endParaRPr/>
          </a:p>
        </p:txBody>
      </p:sp>
      <p:grpSp>
        <p:nvGrpSpPr>
          <p:cNvPr id="316" name="Google Shape;316;p37"/>
          <p:cNvGrpSpPr/>
          <p:nvPr/>
        </p:nvGrpSpPr>
        <p:grpSpPr>
          <a:xfrm>
            <a:off x="5171400" y="4009600"/>
            <a:ext cx="1019099" cy="999975"/>
            <a:chOff x="5171400" y="4009600"/>
            <a:chExt cx="1019099" cy="999975"/>
          </a:xfrm>
        </p:grpSpPr>
        <p:sp>
          <p:nvSpPr>
            <p:cNvPr id="317" name="Google Shape;317;p37"/>
            <p:cNvSpPr/>
            <p:nvPr/>
          </p:nvSpPr>
          <p:spPr>
            <a:xfrm>
              <a:off x="5265175" y="4499275"/>
              <a:ext cx="732900" cy="5103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c b</a:t>
              </a:r>
              <a:endParaRPr/>
            </a:p>
          </p:txBody>
        </p:sp>
        <p:cxnSp>
          <p:nvCxnSpPr>
            <p:cNvPr id="318" name="Google Shape;318;p37"/>
            <p:cNvCxnSpPr>
              <a:stCxn id="315" idx="2"/>
              <a:endCxn id="317" idx="0"/>
            </p:cNvCxnSpPr>
            <p:nvPr/>
          </p:nvCxnSpPr>
          <p:spPr>
            <a:xfrm>
              <a:off x="5171400" y="4009600"/>
              <a:ext cx="460200" cy="48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37"/>
            <p:cNvSpPr txBox="1"/>
            <p:nvPr/>
          </p:nvSpPr>
          <p:spPr>
            <a:xfrm>
              <a:off x="5457599" y="4057224"/>
              <a:ext cx="732900" cy="20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320" name="Google Shape;320;p37"/>
          <p:cNvGrpSpPr/>
          <p:nvPr/>
        </p:nvGrpSpPr>
        <p:grpSpPr>
          <a:xfrm>
            <a:off x="4293600" y="4007200"/>
            <a:ext cx="877800" cy="1002375"/>
            <a:chOff x="4293600" y="4007200"/>
            <a:chExt cx="877800" cy="1002375"/>
          </a:xfrm>
        </p:grpSpPr>
        <p:sp>
          <p:nvSpPr>
            <p:cNvPr id="321" name="Google Shape;321;p37"/>
            <p:cNvSpPr/>
            <p:nvPr/>
          </p:nvSpPr>
          <p:spPr>
            <a:xfrm>
              <a:off x="4293600" y="4499275"/>
              <a:ext cx="732900" cy="5103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a b</a:t>
              </a:r>
              <a:endParaRPr/>
            </a:p>
          </p:txBody>
        </p:sp>
        <p:cxnSp>
          <p:nvCxnSpPr>
            <p:cNvPr id="322" name="Google Shape;322;p37"/>
            <p:cNvCxnSpPr>
              <a:stCxn id="315" idx="2"/>
              <a:endCxn id="321" idx="0"/>
            </p:cNvCxnSpPr>
            <p:nvPr/>
          </p:nvCxnSpPr>
          <p:spPr>
            <a:xfrm flipH="1">
              <a:off x="4659900" y="4009600"/>
              <a:ext cx="511500" cy="48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37"/>
            <p:cNvSpPr txBox="1"/>
            <p:nvPr/>
          </p:nvSpPr>
          <p:spPr>
            <a:xfrm>
              <a:off x="4473700" y="4007200"/>
              <a:ext cx="629100" cy="23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</p:grpSp>
      <p:grpSp>
        <p:nvGrpSpPr>
          <p:cNvPr id="324" name="Google Shape;324;p37"/>
          <p:cNvGrpSpPr/>
          <p:nvPr/>
        </p:nvGrpSpPr>
        <p:grpSpPr>
          <a:xfrm>
            <a:off x="1206975" y="2332525"/>
            <a:ext cx="2698600" cy="2677050"/>
            <a:chOff x="1206975" y="2332525"/>
            <a:chExt cx="2698600" cy="2677050"/>
          </a:xfrm>
        </p:grpSpPr>
        <p:sp>
          <p:nvSpPr>
            <p:cNvPr id="304" name="Google Shape;304;p37"/>
            <p:cNvSpPr/>
            <p:nvPr/>
          </p:nvSpPr>
          <p:spPr>
            <a:xfrm>
              <a:off x="2232475" y="2332525"/>
              <a:ext cx="940200" cy="5937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a &lt; c?</a:t>
              </a:r>
              <a:endParaRPr/>
            </a:p>
          </p:txBody>
        </p:sp>
        <p:cxnSp>
          <p:nvCxnSpPr>
            <p:cNvPr id="325" name="Google Shape;325;p37"/>
            <p:cNvCxnSpPr>
              <a:stCxn id="304" idx="2"/>
              <a:endCxn id="326" idx="0"/>
            </p:cNvCxnSpPr>
            <p:nvPr/>
          </p:nvCxnSpPr>
          <p:spPr>
            <a:xfrm>
              <a:off x="2702575" y="2926225"/>
              <a:ext cx="836400" cy="53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37"/>
            <p:cNvSpPr/>
            <p:nvPr/>
          </p:nvSpPr>
          <p:spPr>
            <a:xfrm>
              <a:off x="1601700" y="3415900"/>
              <a:ext cx="940200" cy="5937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b &lt; c?</a:t>
              </a: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3172675" y="3457600"/>
              <a:ext cx="732900" cy="5103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 a c</a:t>
              </a:r>
              <a:endParaRPr/>
            </a:p>
          </p:txBody>
        </p:sp>
        <p:cxnSp>
          <p:nvCxnSpPr>
            <p:cNvPr id="328" name="Google Shape;328;p37"/>
            <p:cNvCxnSpPr>
              <a:stCxn id="304" idx="2"/>
              <a:endCxn id="327" idx="0"/>
            </p:cNvCxnSpPr>
            <p:nvPr/>
          </p:nvCxnSpPr>
          <p:spPr>
            <a:xfrm flipH="1">
              <a:off x="2071675" y="2926225"/>
              <a:ext cx="630900" cy="48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37"/>
            <p:cNvSpPr/>
            <p:nvPr/>
          </p:nvSpPr>
          <p:spPr>
            <a:xfrm>
              <a:off x="2232475" y="4499275"/>
              <a:ext cx="732900" cy="5103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 c a</a:t>
              </a: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206975" y="4499275"/>
              <a:ext cx="732900" cy="5103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 b a</a:t>
              </a:r>
              <a:endParaRPr/>
            </a:p>
          </p:txBody>
        </p:sp>
        <p:cxnSp>
          <p:nvCxnSpPr>
            <p:cNvPr id="331" name="Google Shape;331;p37"/>
            <p:cNvCxnSpPr>
              <a:stCxn id="327" idx="2"/>
              <a:endCxn id="330" idx="0"/>
            </p:cNvCxnSpPr>
            <p:nvPr/>
          </p:nvCxnSpPr>
          <p:spPr>
            <a:xfrm flipH="1">
              <a:off x="1573500" y="4009600"/>
              <a:ext cx="498300" cy="48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37"/>
            <p:cNvCxnSpPr>
              <a:stCxn id="327" idx="2"/>
              <a:endCxn id="329" idx="0"/>
            </p:cNvCxnSpPr>
            <p:nvPr/>
          </p:nvCxnSpPr>
          <p:spPr>
            <a:xfrm>
              <a:off x="2071800" y="4009600"/>
              <a:ext cx="527100" cy="48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37"/>
            <p:cNvSpPr txBox="1"/>
            <p:nvPr/>
          </p:nvSpPr>
          <p:spPr>
            <a:xfrm>
              <a:off x="3126400" y="2949800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  <p:sp>
          <p:nvSpPr>
            <p:cNvPr id="334" name="Google Shape;334;p37"/>
            <p:cNvSpPr txBox="1"/>
            <p:nvPr/>
          </p:nvSpPr>
          <p:spPr>
            <a:xfrm>
              <a:off x="1939875" y="2949800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sp>
          <p:nvSpPr>
            <p:cNvPr id="335" name="Google Shape;335;p37"/>
            <p:cNvSpPr txBox="1"/>
            <p:nvPr/>
          </p:nvSpPr>
          <p:spPr>
            <a:xfrm>
              <a:off x="1381788" y="4040838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</a:t>
              </a:r>
              <a:endParaRPr/>
            </a:p>
          </p:txBody>
        </p:sp>
        <p:sp>
          <p:nvSpPr>
            <p:cNvPr id="336" name="Google Shape;336;p37"/>
            <p:cNvSpPr txBox="1"/>
            <p:nvPr/>
          </p:nvSpPr>
          <p:spPr>
            <a:xfrm>
              <a:off x="2339713" y="4040838"/>
              <a:ext cx="498300" cy="27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Yes</a:t>
              </a:r>
              <a:endParaRPr/>
            </a:p>
          </p:txBody>
        </p:sp>
      </p:grpSp>
      <p:grpSp>
        <p:nvGrpSpPr>
          <p:cNvPr id="337" name="Google Shape;337;p37"/>
          <p:cNvGrpSpPr/>
          <p:nvPr/>
        </p:nvGrpSpPr>
        <p:grpSpPr>
          <a:xfrm>
            <a:off x="6450525" y="3311200"/>
            <a:ext cx="2019075" cy="615000"/>
            <a:chOff x="6450525" y="3311200"/>
            <a:chExt cx="2019075" cy="615000"/>
          </a:xfrm>
        </p:grpSpPr>
        <p:sp>
          <p:nvSpPr>
            <p:cNvPr id="310" name="Google Shape;310;p37"/>
            <p:cNvSpPr/>
            <p:nvPr/>
          </p:nvSpPr>
          <p:spPr>
            <a:xfrm>
              <a:off x="6450525" y="3415900"/>
              <a:ext cx="732900" cy="510300"/>
            </a:xfrm>
            <a:prstGeom prst="roundRect">
              <a:avLst>
                <a:gd name="adj" fmla="val 16667"/>
              </a:avLst>
            </a:prstGeom>
            <a:solidFill>
              <a:srgbClr val="A4C2F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 b c</a:t>
              </a:r>
              <a:endParaRPr/>
            </a:p>
          </p:txBody>
        </p:sp>
        <p:sp>
          <p:nvSpPr>
            <p:cNvPr id="338" name="Google Shape;338;p37"/>
            <p:cNvSpPr txBox="1"/>
            <p:nvPr/>
          </p:nvSpPr>
          <p:spPr>
            <a:xfrm>
              <a:off x="7591800" y="3311200"/>
              <a:ext cx="877800" cy="51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a: puppy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b: cat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c: dog</a:t>
              </a:r>
              <a:endParaRPr/>
            </a:p>
          </p:txBody>
        </p:sp>
      </p:grpSp>
      <p:sp>
        <p:nvSpPr>
          <p:cNvPr id="339" name="Google Shape;339;p37"/>
          <p:cNvSpPr txBox="1"/>
          <p:nvPr/>
        </p:nvSpPr>
        <p:spPr>
          <a:xfrm>
            <a:off x="6190500" y="4346875"/>
            <a:ext cx="8778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puppy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cat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dog</a:t>
            </a:r>
            <a:endParaRPr/>
          </a:p>
        </p:txBody>
      </p:sp>
      <p:sp>
        <p:nvSpPr>
          <p:cNvPr id="340" name="Google Shape;340;p37"/>
          <p:cNvSpPr txBox="1"/>
          <p:nvPr/>
        </p:nvSpPr>
        <p:spPr>
          <a:xfrm>
            <a:off x="3415800" y="4346875"/>
            <a:ext cx="8778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c: puppy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cat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b: dog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Dog, yellkey.com</a:t>
            </a:r>
            <a:r>
              <a:rPr lang="en">
                <a:solidFill>
                  <a:srgbClr val="38761D"/>
                </a:solidFill>
              </a:rPr>
              <a:t>/guess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46" name="Google Shape;346;p3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“puppy, cat, dog, walrus” problem?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3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4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5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Game of Puppy, Cat, Dog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How many questions would you need to ask to definitely solve the “puppy, cat, dog, walrus” problem?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 dirty="0"/>
              <a:t>3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dirty="0"/>
              <a:t>4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 dirty="0"/>
              <a:t>5</a:t>
            </a:r>
            <a:endParaRPr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dirty="0"/>
              <a:t>6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Proof: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If N=4, how many permutations?  4! = 24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For N=3: 3!=6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So we need a binary tree with 24 leaves.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How many levels minimum? lg(24) = 4.58, so 5 is the minimum.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lg just means log</a:t>
            </a:r>
            <a:r>
              <a:rPr lang="en" baseline="-25000" dirty="0"/>
              <a:t>2</a:t>
            </a:r>
            <a:r>
              <a:rPr lang="en" dirty="0"/>
              <a:t>  (log base 2)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Puppy, Cat, Dog</a:t>
            </a:r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generalized “puppy, cat, dog” problem for N items?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 your answer in big Omega notation.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Hint: For N=4, we said the answer was 5 based on the following argument: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Decision tree needs 4! = 24 leaves.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we need lg(24) rounded up levels or 5.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Puppy, Cat, Dog</a:t>
            </a:r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many questions would you need to ask to definitely solve the generalized “puppy, cat, dog” problem for N items?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Answer: Ω(log(N!))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Hint: For N, we have the following argument: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Decision tree needs N! leaves.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 we need lg(N!) rounded up levels, which is Ω(log(N!))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Puppy, Cat, Dog</a:t>
            </a:r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Finding an optimal decision tree for the generalized version of puppy, cat, dog (e.g. N=6: puppy, cat, dog, monkey, walrus, elephant) is an open problem in mathematics.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(To my knowledge) Best known trees known for N=1 through 15 and N=22: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http://oeis.org/A036604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Deriving a sequence of yes/no questions to identify puppy, cat, dog is hard. An alternate approach to solving the puppy, cat, dog problem: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Sort the boxes using any generic sorting algorithm.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Leftmost box is puppy.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Middle box is cat.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Right box is dog.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Sorting, Puppies, Cats, and Dogs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3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 we care about these (no doubt adorable) critters?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solution to the sorting problem also provides a solution to puppy, cat, dog.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puppy, cat, dog </a:t>
            </a:r>
            <a:r>
              <a:rPr lang="en" b="1"/>
              <a:t>reduces</a:t>
            </a:r>
            <a:r>
              <a:rPr lang="en"/>
              <a:t> to sorting.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Thus, any lower bound on difficulty of puppy, cat, dog must ALSO apply to sorting.</a:t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244146" y="2712375"/>
            <a:ext cx="8443800" cy="21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Physics analogy: Climbing a hill with your legs (CAHWYL) is one way to solve the problem of getting up a hill (GUAH).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lower bound on energy to GUAH must also apply to CAHWYL.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bound: Takes m*g*h energy to climb hill, so using legs to climb the hill takes at least m*g*h energy.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Lower Bound</a:t>
            </a:r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94500" cy="22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a lower bound on puppy, cat, dog, namely that it takes Ω(log(N!)) comparisons to solve such a puzzle in the worst case.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sorting with comparisons can be used to solve puppy, cat, dog, then sorting also takes Ω(log(N!)) comparisons in the worst case.</a:t>
            </a:r>
            <a:endParaRPr/>
          </a:p>
        </p:txBody>
      </p:sp>
      <p:sp>
        <p:nvSpPr>
          <p:cNvPr id="384" name="Google Shape;384;p44"/>
          <p:cNvSpPr txBox="1">
            <a:spLocks noGrp="1"/>
          </p:cNvSpPr>
          <p:nvPr>
            <p:ph type="body" idx="1"/>
          </p:nvPr>
        </p:nvSpPr>
        <p:spPr>
          <a:xfrm>
            <a:off x="266350" y="2606350"/>
            <a:ext cx="7284000" cy="22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in other words: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Any sorting algorithm using comparisons, no matter how clever, must use at least k = lg(N!) compares to find the correct permutation. So even TUCS takes at least lg(N!) comparisons.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lg(N!) is trivially Ω(log(N!)), so TUCS must take Ω(log(N!))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So, how does log(N!) compare to N log N?</a:t>
            </a:r>
            <a:endParaRPr/>
          </a:p>
        </p:txBody>
      </p:sp>
      <p:grpSp>
        <p:nvGrpSpPr>
          <p:cNvPr id="385" name="Google Shape;385;p44"/>
          <p:cNvGrpSpPr/>
          <p:nvPr/>
        </p:nvGrpSpPr>
        <p:grpSpPr>
          <a:xfrm>
            <a:off x="7702625" y="2674678"/>
            <a:ext cx="1387847" cy="1803497"/>
            <a:chOff x="7016825" y="1912678"/>
            <a:chExt cx="1387847" cy="1803497"/>
          </a:xfrm>
        </p:grpSpPr>
        <p:sp>
          <p:nvSpPr>
            <p:cNvPr id="386" name="Google Shape;386;p44"/>
            <p:cNvSpPr/>
            <p:nvPr/>
          </p:nvSpPr>
          <p:spPr>
            <a:xfrm>
              <a:off x="7016825" y="1962375"/>
              <a:ext cx="1372500" cy="16938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7" name="Google Shape;387;p44"/>
            <p:cNvCxnSpPr/>
            <p:nvPr/>
          </p:nvCxnSpPr>
          <p:spPr>
            <a:xfrm>
              <a:off x="7400097" y="2399143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44"/>
            <p:cNvCxnSpPr/>
            <p:nvPr/>
          </p:nvCxnSpPr>
          <p:spPr>
            <a:xfrm>
              <a:off x="7721550" y="2407475"/>
              <a:ext cx="0" cy="86580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44"/>
            <p:cNvCxnSpPr/>
            <p:nvPr/>
          </p:nvCxnSpPr>
          <p:spPr>
            <a:xfrm>
              <a:off x="7406197" y="3264618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0" name="Google Shape;390;p44"/>
            <p:cNvSpPr txBox="1"/>
            <p:nvPr/>
          </p:nvSpPr>
          <p:spPr>
            <a:xfrm>
              <a:off x="7113713" y="1912678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O(N log N)</a:t>
              </a:r>
              <a:endParaRPr sz="1800">
                <a:solidFill>
                  <a:srgbClr val="BE0712"/>
                </a:solidFill>
              </a:endParaRPr>
            </a:p>
          </p:txBody>
        </p:sp>
        <p:sp>
          <p:nvSpPr>
            <p:cNvPr id="391" name="Google Shape;391;p44"/>
            <p:cNvSpPr txBox="1"/>
            <p:nvPr/>
          </p:nvSpPr>
          <p:spPr>
            <a:xfrm>
              <a:off x="7165072" y="3163575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Ω(log(N!))</a:t>
              </a:r>
              <a:endParaRPr sz="1800">
                <a:solidFill>
                  <a:srgbClr val="BE0712"/>
                </a:solidFill>
              </a:endParaRPr>
            </a:p>
          </p:txBody>
        </p:sp>
      </p:grpSp>
      <p:sp>
        <p:nvSpPr>
          <p:cNvPr id="392" name="Google Shape;392;p44"/>
          <p:cNvSpPr txBox="1"/>
          <p:nvPr/>
        </p:nvSpPr>
        <p:spPr>
          <a:xfrm>
            <a:off x="7607600" y="43551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TUCS Worst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Θ </a:t>
            </a:r>
            <a:r>
              <a:rPr lang="en">
                <a:solidFill>
                  <a:schemeClr val="dk1"/>
                </a:solidFill>
              </a:rPr>
              <a:t>Runtime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Math Problem</a:t>
            </a:r>
            <a:endParaRPr/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Earlier, we showed that log(N!) ∈ Ω(N log N) using the proof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log(N!) grows at least as quickly as N log N.</a:t>
            </a:r>
            <a:endParaRPr/>
          </a:p>
        </p:txBody>
      </p:sp>
      <p:sp>
        <p:nvSpPr>
          <p:cNvPr id="399" name="Google Shape;399;p45"/>
          <p:cNvSpPr txBox="1"/>
          <p:nvPr/>
        </p:nvSpPr>
        <p:spPr>
          <a:xfrm>
            <a:off x="258275" y="2131975"/>
            <a:ext cx="8229600" cy="29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Proof from earlier that log(N!) ∈ Ω(N log N):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that N! ≥ (N/2)</a:t>
            </a:r>
            <a:r>
              <a:rPr lang="e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the log of both sides, we have that log(N!) ≥ log((N/2)</a:t>
            </a:r>
            <a:r>
              <a:rPr lang="en" sz="20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N/2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Bringing down the exponent we have that log(N!) ≥ N/2 log(N/2).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Discarding unnecessary constants, we have log(N!) ∈ Ω(N log N)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6885400" y="4019684"/>
            <a:ext cx="19896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Recall that changing base is just multiplying by a constant.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01" name="Google Shape;401;p45"/>
          <p:cNvCxnSpPr>
            <a:stCxn id="400" idx="1"/>
          </p:cNvCxnSpPr>
          <p:nvPr/>
        </p:nvCxnSpPr>
        <p:spPr>
          <a:xfrm rot="10800000">
            <a:off x="6183400" y="3967034"/>
            <a:ext cx="702000" cy="459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Sorting Lower Bound (Finally)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TUCS is Ω(lg N!) and lg N! is Ω(N log N), we have that </a:t>
            </a:r>
            <a:r>
              <a:rPr lang="en" b="1"/>
              <a:t>TUCS is Ω(N log N).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comparison based sort requires at least order N log N comparisons in its worst case.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46"/>
          <p:cNvGrpSpPr/>
          <p:nvPr/>
        </p:nvGrpSpPr>
        <p:grpSpPr>
          <a:xfrm>
            <a:off x="7702625" y="2674678"/>
            <a:ext cx="1387847" cy="1803497"/>
            <a:chOff x="7016825" y="1912678"/>
            <a:chExt cx="1387847" cy="1803497"/>
          </a:xfrm>
        </p:grpSpPr>
        <p:sp>
          <p:nvSpPr>
            <p:cNvPr id="409" name="Google Shape;409;p46"/>
            <p:cNvSpPr/>
            <p:nvPr/>
          </p:nvSpPr>
          <p:spPr>
            <a:xfrm>
              <a:off x="7016825" y="1962375"/>
              <a:ext cx="1372500" cy="16938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10" name="Google Shape;410;p46"/>
            <p:cNvCxnSpPr/>
            <p:nvPr/>
          </p:nvCxnSpPr>
          <p:spPr>
            <a:xfrm>
              <a:off x="7400097" y="2399143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46"/>
            <p:cNvCxnSpPr/>
            <p:nvPr/>
          </p:nvCxnSpPr>
          <p:spPr>
            <a:xfrm>
              <a:off x="7721550" y="2407475"/>
              <a:ext cx="0" cy="86580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46"/>
            <p:cNvCxnSpPr/>
            <p:nvPr/>
          </p:nvCxnSpPr>
          <p:spPr>
            <a:xfrm>
              <a:off x="7406197" y="3264618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3" name="Google Shape;413;p46"/>
            <p:cNvSpPr txBox="1"/>
            <p:nvPr/>
          </p:nvSpPr>
          <p:spPr>
            <a:xfrm>
              <a:off x="7113713" y="1912678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O(N log N)</a:t>
              </a:r>
              <a:endParaRPr sz="1800">
                <a:solidFill>
                  <a:srgbClr val="BE0712"/>
                </a:solidFill>
              </a:endParaRPr>
            </a:p>
          </p:txBody>
        </p:sp>
        <p:sp>
          <p:nvSpPr>
            <p:cNvPr id="414" name="Google Shape;414;p46"/>
            <p:cNvSpPr txBox="1"/>
            <p:nvPr/>
          </p:nvSpPr>
          <p:spPr>
            <a:xfrm>
              <a:off x="7165072" y="3163575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Ω(N log N)</a:t>
              </a:r>
              <a:endParaRPr sz="1800">
                <a:solidFill>
                  <a:srgbClr val="BE0712"/>
                </a:solidFill>
              </a:endParaRPr>
            </a:p>
          </p:txBody>
        </p:sp>
      </p:grpSp>
      <p:sp>
        <p:nvSpPr>
          <p:cNvPr id="415" name="Google Shape;415;p46"/>
          <p:cNvSpPr txBox="1"/>
          <p:nvPr/>
        </p:nvSpPr>
        <p:spPr>
          <a:xfrm>
            <a:off x="7607600" y="43551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TUCS Worst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Θ </a:t>
            </a:r>
            <a:r>
              <a:rPr lang="en">
                <a:solidFill>
                  <a:schemeClr val="dk1"/>
                </a:solidFill>
              </a:rPr>
              <a:t>Runtime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See A level problems.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00" y="3293525"/>
            <a:ext cx="9010550" cy="79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88" y="4282550"/>
            <a:ext cx="77438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Sorting Lower Bound (Finally)</a:t>
            </a:r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3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Since TUCS is Ω(lg N!) and lg N! is Ω(N log N), we have that </a:t>
            </a:r>
            <a:r>
              <a:rPr lang="en" b="1"/>
              <a:t>TUCS is Ω(N log N).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comparison based sort requires at least order N log N comparisons in its worst case.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 summary: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Puppy, cat, dog is Ω(lg N!), i.e. requires lg N! comparisons.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TUCS can solve puppy, cat, dog, and thus takes Ω(lg N!) compares.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lg(N!) is Ω(N log N)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This was because N! is Ω(N/2)</a:t>
            </a:r>
            <a:r>
              <a:rPr lang="en" baseline="30000"/>
              <a:t>N/2  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Informally: TUCS ≥ puppy, cat, dog ≥ log N! ≥ N log N </a:t>
            </a:r>
            <a:endParaRPr/>
          </a:p>
        </p:txBody>
      </p:sp>
      <p:grpSp>
        <p:nvGrpSpPr>
          <p:cNvPr id="422" name="Google Shape;422;p47"/>
          <p:cNvGrpSpPr/>
          <p:nvPr/>
        </p:nvGrpSpPr>
        <p:grpSpPr>
          <a:xfrm>
            <a:off x="7702625" y="2674678"/>
            <a:ext cx="1387847" cy="1803497"/>
            <a:chOff x="7016825" y="1912678"/>
            <a:chExt cx="1387847" cy="1803497"/>
          </a:xfrm>
        </p:grpSpPr>
        <p:sp>
          <p:nvSpPr>
            <p:cNvPr id="423" name="Google Shape;423;p47"/>
            <p:cNvSpPr/>
            <p:nvPr/>
          </p:nvSpPr>
          <p:spPr>
            <a:xfrm>
              <a:off x="7016825" y="1962375"/>
              <a:ext cx="1372500" cy="1693800"/>
            </a:xfrm>
            <a:prstGeom prst="rect">
              <a:avLst/>
            </a:prstGeom>
            <a:solidFill>
              <a:srgbClr val="C9DAF8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4" name="Google Shape;424;p47"/>
            <p:cNvCxnSpPr/>
            <p:nvPr/>
          </p:nvCxnSpPr>
          <p:spPr>
            <a:xfrm>
              <a:off x="7400097" y="2399143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47"/>
            <p:cNvCxnSpPr/>
            <p:nvPr/>
          </p:nvCxnSpPr>
          <p:spPr>
            <a:xfrm>
              <a:off x="7721550" y="2407475"/>
              <a:ext cx="0" cy="86580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47"/>
            <p:cNvCxnSpPr/>
            <p:nvPr/>
          </p:nvCxnSpPr>
          <p:spPr>
            <a:xfrm>
              <a:off x="7406197" y="3264618"/>
              <a:ext cx="606000" cy="0"/>
            </a:xfrm>
            <a:prstGeom prst="straightConnector1">
              <a:avLst/>
            </a:prstGeom>
            <a:noFill/>
            <a:ln w="28575" cap="flat" cmpd="sng">
              <a:solidFill>
                <a:srgbClr val="BE071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7" name="Google Shape;427;p47"/>
            <p:cNvSpPr txBox="1"/>
            <p:nvPr/>
          </p:nvSpPr>
          <p:spPr>
            <a:xfrm>
              <a:off x="7113713" y="1912678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O(N log N)</a:t>
              </a:r>
              <a:endParaRPr sz="1800">
                <a:solidFill>
                  <a:srgbClr val="BE0712"/>
                </a:solidFill>
              </a:endParaRPr>
            </a:p>
          </p:txBody>
        </p:sp>
        <p:sp>
          <p:nvSpPr>
            <p:cNvPr id="428" name="Google Shape;428;p47"/>
            <p:cNvSpPr txBox="1"/>
            <p:nvPr/>
          </p:nvSpPr>
          <p:spPr>
            <a:xfrm>
              <a:off x="7165072" y="3163575"/>
              <a:ext cx="1239600" cy="55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Ω(N log N)</a:t>
              </a:r>
              <a:endParaRPr sz="1800">
                <a:solidFill>
                  <a:srgbClr val="BE0712"/>
                </a:solidFill>
              </a:endParaRPr>
            </a:p>
          </p:txBody>
        </p:sp>
      </p:grpSp>
      <p:sp>
        <p:nvSpPr>
          <p:cNvPr id="429" name="Google Shape;429;p47"/>
          <p:cNvSpPr txBox="1"/>
          <p:nvPr/>
        </p:nvSpPr>
        <p:spPr>
          <a:xfrm>
            <a:off x="7607600" y="4355100"/>
            <a:ext cx="15891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TUCS Worst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Case Θ </a:t>
            </a:r>
            <a:r>
              <a:rPr lang="en">
                <a:solidFill>
                  <a:schemeClr val="dk1"/>
                </a:solidFill>
              </a:rPr>
              <a:t>Runtime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Optimality</a:t>
            </a:r>
            <a:endParaRPr/>
          </a:p>
        </p:txBody>
      </p:sp>
      <p:sp>
        <p:nvSpPr>
          <p:cNvPr id="435" name="Google Shape;435;p48"/>
          <p:cNvSpPr txBox="1"/>
          <p:nvPr/>
        </p:nvSpPr>
        <p:spPr>
          <a:xfrm>
            <a:off x="236475" y="2924500"/>
            <a:ext cx="8421300" cy="16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The punchline: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Our best sorts have achieved absolute asymptotic optimality.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Mathematically impossible to sort using fewer comparisons.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Note: Randomized quicksort is only probabilistically optimal, but the probability is extremely high for even modest N. Are you worried about quantum teleportation? Then don’t worry about Quicksort.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8"/>
          <p:cNvGraphicFramePr/>
          <p:nvPr>
            <p:extLst>
              <p:ext uri="{D42A27DB-BD31-4B8C-83A1-F6EECF244321}">
                <p14:modId xmlns:p14="http://schemas.microsoft.com/office/powerpoint/2010/main" val="3606888641"/>
              </p:ext>
            </p:extLst>
          </p:nvPr>
        </p:nvGraphicFramePr>
        <p:xfrm>
          <a:off x="810464" y="808414"/>
          <a:ext cx="7677900" cy="219441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174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Memory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# Compares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Notes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Stable?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Heapsort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lang="en" baseline="30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for almost sorted and N &lt; 15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 sort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LTHS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 expected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sort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Time...</a:t>
            </a: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we proved that any sort that uses comparisons has runtime Ω(N log N).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 we’ll discuss how we can sort in Θ(N)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Not impossible, just can’t compare anything while we sort!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Sounds of Sorting (Fun)</a:t>
            </a:r>
            <a:endParaRPr sz="4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 (of 125 items)</a:t>
            </a:r>
            <a:endParaRPr/>
          </a:p>
        </p:txBody>
      </p:sp>
      <p:sp>
        <p:nvSpPr>
          <p:cNvPr id="453" name="Google Shape;453;p5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r>
              <a:rPr lang="en" sz="1400"/>
              <a:t> [coming next Wednesday]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r>
              <a:rPr lang="en" sz="1400"/>
              <a:t> [coming next Wednesday]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r>
              <a:rPr lang="en" sz="1400"/>
              <a:t> [bonus from last time]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for selection 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to mergesort be a power of 2?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characters are in the alphabet used for the LSD sort problem?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digits are in the keys used for the LSD sort problem?</a:t>
            </a:r>
            <a:endParaRPr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Sounds of Sorting Algorithms</a:t>
            </a:r>
            <a:endParaRPr/>
          </a:p>
        </p:txBody>
      </p:sp>
      <p:sp>
        <p:nvSpPr>
          <p:cNvPr id="459" name="Google Shape;459;p5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Starts with selection sort: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https://www.youtube.com/watch?v=kPRA0W1kECg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Insertion sort: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https://www.youtube.com/watch?v=kPRA0W1kECg&amp;t=0m9s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Quicksort: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https://www.youtube.com/watch?v=kPRA0W1kECg&amp;t=0m38s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Mergesort: 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https://www.youtube.com/watch?v=kPRA0W1kECg&amp;t=1m05s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Heapsort: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https://www.youtube.com/watch?v=kPRA0W1kECg&amp;t=1m28s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LSD sort: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https://www.youtube.com/watch?v=kPRA0W1kECg&amp;t=1m54s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MSD sort: </a:t>
            </a:r>
            <a:r>
              <a:rPr lang="en" sz="1400" u="sng">
                <a:solidFill>
                  <a:schemeClr val="hlink"/>
                </a:solidFill>
                <a:hlinkClick r:id="rId9"/>
              </a:rPr>
              <a:t>https://www.youtube.com/watch?v=kPRA0W1kECg&amp;t=2m10s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Shell’s sort: </a:t>
            </a:r>
            <a:r>
              <a:rPr lang="en" sz="1400" u="sng">
                <a:solidFill>
                  <a:schemeClr val="hlink"/>
                </a:solidFill>
                <a:hlinkClick r:id="rId10"/>
              </a:rPr>
              <a:t>https://www.youtube.com/watch?v=kPRA0W1kECg&amp;t=3m37s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Questions to ponder (later… after class): 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 many items for selection 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Why does insertion sort take longer / more compares than selection 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what time stamp does the first partition complete for Quicksort?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Could the size of the input to mergesort be a power of 2?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do the colors mean for heapsort?</a:t>
            </a:r>
            <a:endParaRPr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Sorting Implementations (Extra)</a:t>
            </a:r>
            <a:endParaRPr sz="3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Implementations</a:t>
            </a:r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Concrete implementations are nice for solidifying understanding.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Implementing these yourself provides much deeper understanding than just reading my code.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You are not responsible for the details of these specific implementations.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Given enough time, you should be able to implement any of these sorts.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Methods For Sorting</a:t>
            </a:r>
            <a:endParaRPr/>
          </a:p>
        </p:txBody>
      </p:sp>
      <p:pic>
        <p:nvPicPr>
          <p:cNvPr id="476" name="Google Shape;4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991175"/>
            <a:ext cx="6629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363" y="2510500"/>
            <a:ext cx="60864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pic>
        <p:nvPicPr>
          <p:cNvPr id="483" name="Google Shape;4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778400"/>
            <a:ext cx="62960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6"/>
          <p:cNvSpPr txBox="1">
            <a:spLocks noGrp="1"/>
          </p:cNvSpPr>
          <p:nvPr>
            <p:ph type="body" idx="1"/>
          </p:nvPr>
        </p:nvSpPr>
        <p:spPr>
          <a:xfrm>
            <a:off x="243000" y="427377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Among unfixed items, find minimum in Θ(N) time and swap to the front. Subproblem has size N-1. Total runtime is N + N-1 + … + 1 = Θ(N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Arrays.sort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Java, Arrays.sort(someArray) uses: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Mergesort (specifically the TimSort variant) if someArray consists of Objects.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Quicksort if someArray consists of primitives.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Why?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you are using a primitive value, they are the ‘same’. A 4 is a 4. Unstable sort has no observable effect.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By contrast, objects can have many properties, e.g. section and name, so equivalent items CAN be differentiated.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</a:t>
            </a:r>
            <a:endParaRPr/>
          </a:p>
        </p:txBody>
      </p:sp>
      <p:pic>
        <p:nvPicPr>
          <p:cNvPr id="490" name="Google Shape;4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700275"/>
            <a:ext cx="6715125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7"/>
          <p:cNvSpPr txBox="1">
            <a:spLocks noGrp="1"/>
          </p:cNvSpPr>
          <p:nvPr>
            <p:ph type="body" idx="1"/>
          </p:nvPr>
        </p:nvSpPr>
        <p:spPr>
          <a:xfrm>
            <a:off x="243000" y="427377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For each item (starting at leftmost), swap leftwards until in place. For item k, takes Θ(k) worst case time. Runtime is 1 + 2 + … + N = Θ(N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and Insertion Sort Runtimes (Code Analysis)</a:t>
            </a:r>
            <a:endParaRPr/>
          </a:p>
        </p:txBody>
      </p:sp>
      <p:sp>
        <p:nvSpPr>
          <p:cNvPr id="497" name="Google Shape;497;p5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Selection sort: Runtime is independent of input, always Θ(N</a:t>
            </a:r>
            <a:r>
              <a:rPr lang="en" baseline="30000"/>
              <a:t>2</a:t>
            </a:r>
            <a:r>
              <a:rPr lang="en"/>
              <a:t>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~N</a:t>
            </a:r>
            <a:r>
              <a:rPr lang="en" baseline="30000"/>
              <a:t>2</a:t>
            </a:r>
            <a:r>
              <a:rPr lang="en"/>
              <a:t>/2 compares and ~N</a:t>
            </a:r>
            <a:r>
              <a:rPr lang="en" baseline="30000"/>
              <a:t>2</a:t>
            </a:r>
            <a:r>
              <a:rPr lang="en"/>
              <a:t>/2 exchanges. Θ(N</a:t>
            </a:r>
            <a:r>
              <a:rPr lang="en" baseline="30000"/>
              <a:t>2</a:t>
            </a:r>
            <a:r>
              <a:rPr lang="en"/>
              <a:t>) runtime.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Insertion sort: Runtime is strongly dependent on input. Ω(N), O(N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Best case (sorted): ~N compares, 0 exchanges: Θ(N)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Worst case (reverse sorted): ~N</a:t>
            </a:r>
            <a:r>
              <a:rPr lang="en" baseline="30000"/>
              <a:t>2</a:t>
            </a:r>
            <a:r>
              <a:rPr lang="en"/>
              <a:t>/2 compares, ~N</a:t>
            </a:r>
            <a:r>
              <a:rPr lang="en" baseline="30000"/>
              <a:t>2</a:t>
            </a:r>
            <a:r>
              <a:rPr lang="en"/>
              <a:t>/2 exchanges: Θ(N</a:t>
            </a:r>
            <a:r>
              <a:rPr lang="en" baseline="30000"/>
              <a:t>2</a:t>
            </a:r>
            <a:r>
              <a:rPr lang="en"/>
              <a:t>)</a:t>
            </a:r>
            <a:endParaRPr/>
          </a:p>
        </p:txBody>
      </p:sp>
      <p:pic>
        <p:nvPicPr>
          <p:cNvPr id="498" name="Google Shape;4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00" y="3048575"/>
            <a:ext cx="401955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275" y="3162875"/>
            <a:ext cx="38195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 (Merge Method)</a:t>
            </a:r>
            <a:endParaRPr/>
          </a:p>
        </p:txBody>
      </p:sp>
      <p:pic>
        <p:nvPicPr>
          <p:cNvPr id="505" name="Google Shape;50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13" y="1123650"/>
            <a:ext cx="77247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Mergesort</a:t>
            </a:r>
            <a:endParaRPr/>
          </a:p>
        </p:txBody>
      </p:sp>
      <p:pic>
        <p:nvPicPr>
          <p:cNvPr id="511" name="Google Shape;51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09825"/>
            <a:ext cx="7658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0"/>
          <p:cNvSpPr txBox="1">
            <a:spLocks noGrp="1"/>
          </p:cNvSpPr>
          <p:nvPr>
            <p:ph type="body" idx="1"/>
          </p:nvPr>
        </p:nvSpPr>
        <p:spPr>
          <a:xfrm>
            <a:off x="243000" y="381657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Each merge costs Θ(N) time and Θ(N) space, and generates two subproblems of size N/2. At level L of the sort, there are 2</a:t>
            </a:r>
            <a:r>
              <a:rPr lang="en" baseline="30000"/>
              <a:t>L</a:t>
            </a:r>
            <a:r>
              <a:rPr lang="en"/>
              <a:t> subproblems of size N/2</a:t>
            </a:r>
            <a:r>
              <a:rPr lang="en" baseline="30000"/>
              <a:t>L</a:t>
            </a:r>
            <a:r>
              <a:rPr lang="en"/>
              <a:t>. Since L = Θ(log N), runtime is Θ(N log N).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09825"/>
            <a:ext cx="7658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1"/>
          <p:cNvSpPr txBox="1">
            <a:spLocks noGrp="1"/>
          </p:cNvSpPr>
          <p:nvPr>
            <p:ph type="body" idx="1"/>
          </p:nvPr>
        </p:nvSpPr>
        <p:spPr>
          <a:xfrm>
            <a:off x="243000" y="3206975"/>
            <a:ext cx="84438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the above mergesort implementation be improved?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Try and avoid making copies a and b, by adding parameters to the merge routine. merge(input, 0, 5, 6, 10);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a diferent for small N: Like maybe insertion sort. Industrial strength mergesorts, use insertion sort for N &lt; 15.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Question</a:t>
            </a:r>
            <a:endParaRPr/>
          </a:p>
        </p:txBody>
      </p:sp>
      <p:pic>
        <p:nvPicPr>
          <p:cNvPr id="525" name="Google Shape;52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50" y="709825"/>
            <a:ext cx="76581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2"/>
          <p:cNvSpPr txBox="1">
            <a:spLocks noGrp="1"/>
          </p:cNvSpPr>
          <p:nvPr>
            <p:ph type="body" idx="1"/>
          </p:nvPr>
        </p:nvSpPr>
        <p:spPr>
          <a:xfrm>
            <a:off x="243000" y="320697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the above mergesort implementation be improved?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With Separate PQ</a:t>
            </a:r>
            <a:endParaRPr/>
          </a:p>
        </p:txBody>
      </p:sp>
      <p:sp>
        <p:nvSpPr>
          <p:cNvPr id="532" name="Google Shape;532;p63"/>
          <p:cNvSpPr txBox="1">
            <a:spLocks noGrp="1"/>
          </p:cNvSpPr>
          <p:nvPr>
            <p:ph type="body" idx="1"/>
          </p:nvPr>
        </p:nvSpPr>
        <p:spPr>
          <a:xfrm>
            <a:off x="243000" y="4022400"/>
            <a:ext cx="8443800" cy="6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Create a max heap of all items [Θ(N log N)], then delete max N times [Θ(log N) per delete]. Requires Θ(N) space.</a:t>
            </a:r>
            <a:endParaRPr/>
          </a:p>
        </p:txBody>
      </p:sp>
      <p:pic>
        <p:nvPicPr>
          <p:cNvPr id="533" name="Google Shape;53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075" y="714425"/>
            <a:ext cx="71056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(with root in position 0).</a:t>
            </a:r>
            <a:endParaRPr/>
          </a:p>
        </p:txBody>
      </p:sp>
      <p:pic>
        <p:nvPicPr>
          <p:cNvPr id="539" name="Google Shape;53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700" y="662175"/>
            <a:ext cx="70104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4"/>
          <p:cNvSpPr txBox="1">
            <a:spLocks noGrp="1"/>
          </p:cNvSpPr>
          <p:nvPr>
            <p:ph type="body" idx="1"/>
          </p:nvPr>
        </p:nvSpPr>
        <p:spPr>
          <a:xfrm>
            <a:off x="243000" y="4426175"/>
            <a:ext cx="84438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 Max-Heapfiy [Θ(N)], then delete max N times [Θ(log N) per delete]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In-Place Heapsort Sink Operation (with root in position 0).</a:t>
            </a:r>
            <a:endParaRPr/>
          </a:p>
        </p:txBody>
      </p:sp>
      <p:pic>
        <p:nvPicPr>
          <p:cNvPr id="546" name="Google Shape;5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950" y="737975"/>
            <a:ext cx="6504099" cy="42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552" name="Google Shape;552;p6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Title image: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http://www.angelfire.com/blog/ronz/Articles/999SortingNetworksReferen.html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Cubes: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http://www.clker.com/cliparts/6/9/3/2/1197122947130754155jean_victor_balin_Cubes.svg.hi.png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Scale: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http://www.clipartbest.com/cliparts/94T/bAe/94TbAejig.png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Puppy: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http://assets.nydailynews.com/polopoly_fs/1.1245686!/img/httpImage/image.jpg_gen/derivatives/article_970/afp-cute-puppy.jpg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Cat: </a:t>
            </a:r>
            <a:r>
              <a:rPr lang="en" sz="1400" u="sng">
                <a:solidFill>
                  <a:schemeClr val="hlink"/>
                </a:solidFill>
                <a:hlinkClick r:id="rId7"/>
              </a:rPr>
              <a:t>http://animalia-life.com/cat.html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Dog: </a:t>
            </a:r>
            <a:r>
              <a:rPr lang="en" sz="1400" u="sng">
                <a:solidFill>
                  <a:schemeClr val="hlink"/>
                </a:solidFill>
                <a:hlinkClick r:id="rId8"/>
              </a:rPr>
              <a:t>http://animalia-life.com/dogs.html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58200" cy="4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Sorting is a foundational problem.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Obviously useful for putting things in order.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But can also be used to solve other tasks, sometimes in non-trivial ways.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Sorting improves duplicate finding from a naive N</a:t>
            </a:r>
            <a:r>
              <a:rPr lang="en" baseline="30000"/>
              <a:t>2</a:t>
            </a:r>
            <a:r>
              <a:rPr lang="en"/>
              <a:t> to N log N.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Sorting improves 3SUM from a naive N</a:t>
            </a:r>
            <a:r>
              <a:rPr lang="en" baseline="30000"/>
              <a:t>3</a:t>
            </a:r>
            <a:r>
              <a:rPr lang="en"/>
              <a:t> to N</a:t>
            </a:r>
            <a:r>
              <a:rPr lang="en" baseline="30000"/>
              <a:t>2</a:t>
            </a:r>
            <a:r>
              <a:rPr lang="en"/>
              <a:t>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There are many ways to sort an array, each with its own interesting tradeoffs and algorithmic features.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 we’ll discuss the fundamental nature of the sorting problem itself: How hard is it to sort?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Sorts Summary</a:t>
            </a:r>
            <a:endParaRPr/>
          </a:p>
        </p:txBody>
      </p:sp>
      <p:graphicFrame>
        <p:nvGraphicFramePr>
          <p:cNvPr id="88" name="Google Shape;88;p14"/>
          <p:cNvGraphicFramePr/>
          <p:nvPr/>
        </p:nvGraphicFramePr>
        <p:xfrm>
          <a:off x="810464" y="808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{5E2D39AE-5E65-419A-BD8A-497CCE04BE7E}</a:tableStyleId>
              </a:tblPr>
              <a:tblGrid>
                <a:gridCol w="174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Compares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caching (61C)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lang="en" baseline="30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for almost sorted and N &lt; 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stable sort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Quicksort LTHS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Θ(log 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 log N) expected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Fastest 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9" name="Google Shape;89;p14"/>
          <p:cNvCxnSpPr/>
          <p:nvPr/>
        </p:nvCxnSpPr>
        <p:spPr>
          <a:xfrm rot="10800000" flipH="1">
            <a:off x="6651925" y="2936675"/>
            <a:ext cx="531600" cy="4821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4"/>
          <p:cNvSpPr txBox="1"/>
          <p:nvPr/>
        </p:nvSpPr>
        <p:spPr>
          <a:xfrm>
            <a:off x="3842625" y="3400350"/>
            <a:ext cx="4280400" cy="12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create a stable Quicksort. However, using unstable partitioning schemes (like Hoare partitioning) and using randomness to avoid bad pivots tend to yield better runtimes. 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1" name="Google Shape;91;p14"/>
          <p:cNvCxnSpPr/>
          <p:nvPr/>
        </p:nvCxnSpPr>
        <p:spPr>
          <a:xfrm rot="10800000" flipH="1">
            <a:off x="2340150" y="2960937"/>
            <a:ext cx="531600" cy="482100"/>
          </a:xfrm>
          <a:prstGeom prst="straightConnector1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66800" y="3400350"/>
            <a:ext cx="2705100" cy="1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due to the cost of tracking recursive calls by the computer, and is also an “expected” amount. The difference between log N and constant memory is trivial.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928950" y="1727525"/>
            <a:ext cx="7286100" cy="16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Math Problems out of Nowhere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 Problem out of Nowhere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58200" cy="4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N! and (N/2)</a:t>
            </a:r>
            <a:r>
              <a:rPr lang="en" baseline="30000"/>
              <a:t>N/2</a:t>
            </a: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aseline="30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N! ∈ Ω((N/2)</a:t>
            </a:r>
            <a:r>
              <a:rPr lang="en" baseline="30000"/>
              <a:t>N/2</a:t>
            </a:r>
            <a:r>
              <a:rPr lang="en"/>
              <a:t>)? Prove your answer.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Recall that ∈ Ω can be informally be interpreted to mean ≥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 other words, does factorial grow at least as quickly as (N/2)</a:t>
            </a:r>
            <a:r>
              <a:rPr lang="en" baseline="30000"/>
              <a:t>N/2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5129</Words>
  <Application>Microsoft Office PowerPoint</Application>
  <PresentationFormat>全屏显示(16:9)</PresentationFormat>
  <Paragraphs>597</Paragraphs>
  <Slides>59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2" baseType="lpstr">
      <vt:lpstr>Arial</vt:lpstr>
      <vt:lpstr>Calibri</vt:lpstr>
      <vt:lpstr>Custom</vt:lpstr>
      <vt:lpstr>CS61B</vt:lpstr>
      <vt:lpstr>Other Desirable Sorting Properties: Stability</vt:lpstr>
      <vt:lpstr>Other Desirable Sorting Properties: Stability</vt:lpstr>
      <vt:lpstr>Arrays.sort</vt:lpstr>
      <vt:lpstr>Arrays.sort</vt:lpstr>
      <vt:lpstr>Sorting</vt:lpstr>
      <vt:lpstr>Sorts Summary</vt:lpstr>
      <vt:lpstr>Math Problems out of Nowhere</vt:lpstr>
      <vt:lpstr>A Math Problem out of Nowhere</vt:lpstr>
      <vt:lpstr>A Math Problem out of Nowhere</vt:lpstr>
      <vt:lpstr>Another Math Problem</vt:lpstr>
      <vt:lpstr>Another Math Problem</vt:lpstr>
      <vt:lpstr>Last Math Problem</vt:lpstr>
      <vt:lpstr>Last Math Problem</vt:lpstr>
      <vt:lpstr>Omega and Theta: yellkey.com/out</vt:lpstr>
      <vt:lpstr>Omega and Theta</vt:lpstr>
      <vt:lpstr>Summary</vt:lpstr>
      <vt:lpstr>Theoretical Bounds on Sorting</vt:lpstr>
      <vt:lpstr>Sorting</vt:lpstr>
      <vt:lpstr>Sorting</vt:lpstr>
      <vt:lpstr>Sorting</vt:lpstr>
      <vt:lpstr>Sorting</vt:lpstr>
      <vt:lpstr>The Game of Puppy, Cat, Dog</vt:lpstr>
      <vt:lpstr>The Game of Puppy, Cat, Dog</vt:lpstr>
      <vt:lpstr>The Game of Puppy, Cat, Dog</vt:lpstr>
      <vt:lpstr>The Game of Puppy, Cat, Dog</vt:lpstr>
      <vt:lpstr>The Game of Puppy, Cat, Dog: http://yellkey.com/return</vt:lpstr>
      <vt:lpstr>The Game of Puppy, Cat, Dog</vt:lpstr>
      <vt:lpstr>The Game of Puppy, Cat, Dog</vt:lpstr>
      <vt:lpstr>Puppy, Cat, Dog - A Graphical Picture for N = 3</vt:lpstr>
      <vt:lpstr>The Game of Puppy, Cat, Dog, yellkey.com/guess</vt:lpstr>
      <vt:lpstr>The Game of Puppy, Cat, Dog</vt:lpstr>
      <vt:lpstr>Generalized Puppy, Cat, Dog</vt:lpstr>
      <vt:lpstr>Generalized Puppy, Cat, Dog</vt:lpstr>
      <vt:lpstr>Generalizing Puppy, Cat, Dog</vt:lpstr>
      <vt:lpstr>Sorting, Puppies, Cats, and Dogs</vt:lpstr>
      <vt:lpstr>Sorting Lower Bound</vt:lpstr>
      <vt:lpstr>Another Math Problem</vt:lpstr>
      <vt:lpstr>The Sorting Lower Bound (Finally)</vt:lpstr>
      <vt:lpstr>The Sorting Lower Bound (Finally)</vt:lpstr>
      <vt:lpstr>Optimality</vt:lpstr>
      <vt:lpstr>Next Time...</vt:lpstr>
      <vt:lpstr>Sounds of Sorting (Fun)</vt:lpstr>
      <vt:lpstr>Sounds of Sorting Algorithms (of 125 items)</vt:lpstr>
      <vt:lpstr>Sounds of Sorting Algorithms</vt:lpstr>
      <vt:lpstr>Sorting Implementations (Extra)</vt:lpstr>
      <vt:lpstr>A Note on Implementations</vt:lpstr>
      <vt:lpstr>Utility Methods For Sorting</vt:lpstr>
      <vt:lpstr>Selection Sort</vt:lpstr>
      <vt:lpstr>Insertion Sort</vt:lpstr>
      <vt:lpstr>Selection and Insertion Sort Runtimes (Code Analysis)</vt:lpstr>
      <vt:lpstr>Mergesort (Merge Method)</vt:lpstr>
      <vt:lpstr>Mergesort</vt:lpstr>
      <vt:lpstr>Interview Question</vt:lpstr>
      <vt:lpstr>Interview Question</vt:lpstr>
      <vt:lpstr>Heapsort With Separate PQ</vt:lpstr>
      <vt:lpstr>In-Place Heapsort (with root in position 0).</vt:lpstr>
      <vt:lpstr>In-Place Heapsort Sink Operation (with root in position 0).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</dc:title>
  <cp:lastModifiedBy>胡 晓晨</cp:lastModifiedBy>
  <cp:revision>1</cp:revision>
  <dcterms:modified xsi:type="dcterms:W3CDTF">2021-07-08T13:30:09Z</dcterms:modified>
</cp:coreProperties>
</file>