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A99A74-5E26-4A84-89C6-EE13C92742A2}">
  <a:tblStyle styleId="{2CA99A74-5E26-4A84-89C6-EE13C92742A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6BAD2B3-54F5-4351-8435-89F07518B89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23436B5-5E3B-480D-829E-AAFB3E0CFA4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409413421_06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409413421_0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65fbc6ea_1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65fbc6ea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a36da6d_0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a36da6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5fbc6ea_1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5fbc6ea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69f7b3162_3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69f7b316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6adfa6c9_0_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6adfa6c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b0ea46c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b0ea4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9f7b3162_3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9f7b3162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6adfa6c9_0_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6adfa6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bf303a97_0_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bf303a9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bf303a97_0_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bf303a9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6a36da6d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76a36da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6adfa6c9_0_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6adfa6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6adfa6c9_0_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6adfa6c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5fbc6ea_1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65fbc6ea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65fbc6ea_1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65fbc6ea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82db9d809_12_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82db9d809_1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82db9d809_12_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82db9d809_1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69f7b3162_3_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69f7b3162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6adfa6c9_0_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6adfa6c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6adfa6c9_0_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6adfa6c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6adfa6c9_0_1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6adfa6c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465e07215_01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465e07215_0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6adfa6c9_0_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6adfa6c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65fbc6ea_1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65fbc6ea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65fbc6ea_1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65fbc6ea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0841d522d_0_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0841d52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65fbc6ea_11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65fbc6ea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69f7b3162_3_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69f7b3162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6adfa6c9_0_1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6adfa6c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6adfa6c9_0_1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6adfa6c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671a419d_0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671a419d_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6a36da6d_0_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6a36da6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5e07215_01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5e07215_0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65e07215_01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65e07215_0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5fbc6ea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5fbc6ea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65fbc6ea_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65fbc6ea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65fbc6ea_1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65fbc6ea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5e07215_01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5e07215_0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presentation/d/1vmVKHRSwb5WN1rHvktplbPGecHChxOwWa7ovRuiLzbA/edit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youtube.com/watch?v=kPRA0W1kECg" TargetMode="External"/><Relationship Id="rId4" Type="http://schemas.openxmlformats.org/officeDocument/2006/relationships/hyperlink" Target="https://www.youtube.com/watch?v=kPRA0W1kECg&amp;t=0m9s" TargetMode="External"/><Relationship Id="rId10" Type="http://schemas.openxmlformats.org/officeDocument/2006/relationships/hyperlink" Target="https://www.youtube.com/watch?v=kPRA0W1kECg&amp;t=3m37s" TargetMode="External"/><Relationship Id="rId9" Type="http://schemas.openxmlformats.org/officeDocument/2006/relationships/hyperlink" Target="https://www.youtube.com/watch?v=kPRA0W1kECg&amp;t=2m10s" TargetMode="External"/><Relationship Id="rId5" Type="http://schemas.openxmlformats.org/officeDocument/2006/relationships/hyperlink" Target="https://www.youtube.com/watch?v=kPRA0W1kECg&amp;t=0m38s" TargetMode="External"/><Relationship Id="rId6" Type="http://schemas.openxmlformats.org/officeDocument/2006/relationships/hyperlink" Target="https://www.youtube.com/watch?v=kPRA0W1kECg&amp;t=1m05s" TargetMode="External"/><Relationship Id="rId7" Type="http://schemas.openxmlformats.org/officeDocument/2006/relationships/hyperlink" Target="https://www.youtube.com/watch?v=kPRA0W1kECg&amp;t=1m28s" TargetMode="External"/><Relationship Id="rId8" Type="http://schemas.openxmlformats.org/officeDocument/2006/relationships/hyperlink" Target="https://www.youtube.com/watch?v=kPRA0W1kECg&amp;t=1m54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photos3.meetupstatic.com/photos/event/a/3/f/4/highres_335141972.jpe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</a:t>
            </a:r>
            <a:endParaRPr/>
          </a:p>
        </p:txBody>
      </p:sp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161925" y="2612325"/>
            <a:ext cx="8557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35: Radix Sort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Counting Sort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LSD Radix Sort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LSD Radix Sort vs. Comparison Sorting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MSD Radix Sort</a:t>
            </a:r>
            <a:endParaRPr/>
          </a:p>
        </p:txBody>
      </p:sp>
      <p:pic>
        <p:nvPicPr>
          <p:cNvPr id="31" name="Google Shape;3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650" y="465400"/>
            <a:ext cx="20574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Sort: http://yellkey.com</a:t>
            </a:r>
            <a:r>
              <a:rPr lang="en">
                <a:solidFill>
                  <a:srgbClr val="38761D"/>
                </a:solidFill>
              </a:rPr>
              <a:t>/carry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Alphabet case: Keys belong to a finite ordered alphabet.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 (in that order)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Question: What will be the index of the first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? </a:t>
            </a:r>
            <a:endParaRPr/>
          </a:p>
        </p:txBody>
      </p:sp>
      <p:graphicFrame>
        <p:nvGraphicFramePr>
          <p:cNvPr id="97" name="Google Shape;97;p17"/>
          <p:cNvGraphicFramePr/>
          <p:nvPr/>
        </p:nvGraphicFramePr>
        <p:xfrm>
          <a:off x="1489225" y="15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♠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Lauren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Swimp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Bearman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Lisa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Google Shape;98;p17"/>
          <p:cNvGraphicFramePr/>
          <p:nvPr/>
        </p:nvGraphicFramePr>
        <p:xfrm>
          <a:off x="6580725" y="15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p17"/>
          <p:cNvSpPr txBox="1"/>
          <p:nvPr/>
        </p:nvSpPr>
        <p:spPr>
          <a:xfrm>
            <a:off x="6151053" y="1695514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4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5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6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8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9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7152656" y="4459886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Sorted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Alphabet case: Keys belong to a finite ordered alphabet.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 (in that order)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Question: What will be the index of the first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? </a:t>
            </a:r>
            <a:endParaRPr/>
          </a:p>
        </p:txBody>
      </p:sp>
      <p:graphicFrame>
        <p:nvGraphicFramePr>
          <p:cNvPr id="107" name="Google Shape;107;p18"/>
          <p:cNvGraphicFramePr/>
          <p:nvPr/>
        </p:nvGraphicFramePr>
        <p:xfrm>
          <a:off x="1489225" y="15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♠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Lauren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Swimp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Bearman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Lisa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Google Shape;108;p18"/>
          <p:cNvGraphicFramePr/>
          <p:nvPr/>
        </p:nvGraphicFramePr>
        <p:xfrm>
          <a:off x="6580725" y="15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♠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9" name="Google Shape;109;p18"/>
          <p:cNvSpPr txBox="1"/>
          <p:nvPr/>
        </p:nvSpPr>
        <p:spPr>
          <a:xfrm>
            <a:off x="6151053" y="1695514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4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5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6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8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9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7152656" y="4459886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Sorted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Counting Sort with Counting Arrays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Counting sort: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Count number of occurrences of each item.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Iterate through list, using count array to decide where to put everything.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Interactive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Bottom line, we can use counting sort to sort N objects in Θ(N) time.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Counting Sort Runtime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 vs. Quicksort: http://yellkey.com</a:t>
            </a:r>
            <a:r>
              <a:rPr lang="en">
                <a:solidFill>
                  <a:srgbClr val="38761D"/>
                </a:solidFill>
              </a:rPr>
              <a:t>/slack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sorting an array of the 100 largest cities by population, which sort do you think has a better expected worst case runtime in seconds?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Counting Sort (as described in our demo)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Quicksort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First question to ask yourself: What is the alphabet for counting sort here?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 vs. Quicksort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43000" y="556500"/>
            <a:ext cx="8675700" cy="19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sorting an array of the 100 largest cities by population, which sort do you  think has a better expected worst case runtime in seconds?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Counting Sort (as described in our demo)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Quicksort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Counting sort requires building an array of size 37,832,892 (population of Tokyo).</a:t>
            </a:r>
            <a:endParaRPr/>
          </a:p>
        </p:txBody>
      </p:sp>
      <p:graphicFrame>
        <p:nvGraphicFramePr>
          <p:cNvPr id="134" name="Google Shape;134;p22"/>
          <p:cNvGraphicFramePr/>
          <p:nvPr/>
        </p:nvGraphicFramePr>
        <p:xfrm>
          <a:off x="342900" y="310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1186375"/>
                <a:gridCol w="153072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6352</a:t>
                      </a:r>
                      <a:r>
                        <a:rPr lang="en"/>
                        <a:t>2</a:t>
                      </a:r>
                      <a:r>
                        <a:rPr lang="en"/>
                        <a:t>54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Ahmedabad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4778000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Alexandria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5346518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Ankara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6555956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Atlanta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8495928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Bandung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12517749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Bangalore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0" marB="0" marR="91425" marL="91425"/>
                </a:tc>
              </a:tr>
            </a:tbl>
          </a:graphicData>
        </a:graphic>
      </p:graphicFrame>
      <p:graphicFrame>
        <p:nvGraphicFramePr>
          <p:cNvPr id="135" name="Google Shape;135;p22"/>
          <p:cNvGraphicFramePr/>
          <p:nvPr/>
        </p:nvGraphicFramePr>
        <p:xfrm>
          <a:off x="3911650" y="310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1016575"/>
                <a:gridCol w="10965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4777999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4778000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4778001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4778002</a:t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37832892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36" name="Google Shape;136;p22"/>
          <p:cNvCxnSpPr/>
          <p:nvPr/>
        </p:nvCxnSpPr>
        <p:spPr>
          <a:xfrm>
            <a:off x="3203713" y="37981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2"/>
          <p:cNvSpPr txBox="1"/>
          <p:nvPr/>
        </p:nvSpPr>
        <p:spPr>
          <a:xfrm>
            <a:off x="4439435" y="48088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Counts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38" name="Google Shape;138;p22"/>
          <p:cNvCxnSpPr/>
          <p:nvPr/>
        </p:nvCxnSpPr>
        <p:spPr>
          <a:xfrm>
            <a:off x="6309563" y="37981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2"/>
          <p:cNvSpPr txBox="1"/>
          <p:nvPr/>
        </p:nvSpPr>
        <p:spPr>
          <a:xfrm>
            <a:off x="6826317" y="3567722"/>
            <a:ext cx="1293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 Runtime Analysis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for counting sort on</a:t>
            </a:r>
            <a:r>
              <a:rPr lang="en"/>
              <a:t> N keys with alphabet of size R?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Treat R as a variable, not a constant.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 Runtime Analysis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runtime on N keys with alphabet of size R: Θ(N+R)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array of size R to store counts: Θ(R)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Counting number of each item: Θ(N)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Calculating target positions of each item: Θ(R)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Creating an array of size N to store ordered data: Θ(N)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Copying items from original array to ordered array: Do N times: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Check target position: Θ(1)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Update target position: Θ(1)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Copying items from ordered array back to original array: Θ(N)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Memory usage: Θ(N+R)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Bottom line: If N is ≥ R, then we expect reasonable performance.</a:t>
            </a:r>
            <a:endParaRPr/>
          </a:p>
        </p:txBody>
      </p:sp>
      <p:grpSp>
        <p:nvGrpSpPr>
          <p:cNvPr id="152" name="Google Shape;152;p24"/>
          <p:cNvGrpSpPr/>
          <p:nvPr/>
        </p:nvGrpSpPr>
        <p:grpSpPr>
          <a:xfrm>
            <a:off x="5444275" y="3749050"/>
            <a:ext cx="3265350" cy="858125"/>
            <a:chOff x="5444275" y="3749050"/>
            <a:chExt cx="3265350" cy="858125"/>
          </a:xfrm>
        </p:grpSpPr>
        <p:sp>
          <p:nvSpPr>
            <p:cNvPr id="153" name="Google Shape;153;p24"/>
            <p:cNvSpPr txBox="1"/>
            <p:nvPr/>
          </p:nvSpPr>
          <p:spPr>
            <a:xfrm>
              <a:off x="5840725" y="3749050"/>
              <a:ext cx="2868900" cy="7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Empirical experiments needed to compare vs. Quicksort on practical inputs.</a:t>
              </a:r>
              <a:endParaRPr>
                <a:solidFill>
                  <a:srgbClr val="BE0712"/>
                </a:solidFill>
              </a:endParaRPr>
            </a:p>
          </p:txBody>
        </p:sp>
        <p:cxnSp>
          <p:nvCxnSpPr>
            <p:cNvPr id="154" name="Google Shape;154;p24"/>
            <p:cNvCxnSpPr/>
            <p:nvPr/>
          </p:nvCxnSpPr>
          <p:spPr>
            <a:xfrm flipH="1">
              <a:off x="5444275" y="4247775"/>
              <a:ext cx="359400" cy="3594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55" name="Google Shape;155;p24"/>
          <p:cNvGrpSpPr/>
          <p:nvPr/>
        </p:nvGrpSpPr>
        <p:grpSpPr>
          <a:xfrm>
            <a:off x="864775" y="3485175"/>
            <a:ext cx="4579650" cy="460575"/>
            <a:chOff x="864775" y="3485175"/>
            <a:chExt cx="4579650" cy="460575"/>
          </a:xfrm>
        </p:grpSpPr>
        <p:cxnSp>
          <p:nvCxnSpPr>
            <p:cNvPr id="156" name="Google Shape;156;p24"/>
            <p:cNvCxnSpPr/>
            <p:nvPr/>
          </p:nvCxnSpPr>
          <p:spPr>
            <a:xfrm>
              <a:off x="1998750" y="3829950"/>
              <a:ext cx="362100" cy="1158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7" name="Google Shape;157;p24"/>
            <p:cNvCxnSpPr/>
            <p:nvPr/>
          </p:nvCxnSpPr>
          <p:spPr>
            <a:xfrm flipH="1">
              <a:off x="2669013" y="3806013"/>
              <a:ext cx="454800" cy="1317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8" name="Google Shape;158;p24"/>
            <p:cNvSpPr txBox="1"/>
            <p:nvPr/>
          </p:nvSpPr>
          <p:spPr>
            <a:xfrm>
              <a:off x="864775" y="3497124"/>
              <a:ext cx="16965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For ordered array.</a:t>
              </a:r>
              <a:endParaRPr>
                <a:solidFill>
                  <a:srgbClr val="BE0712"/>
                </a:solidFill>
              </a:endParaRPr>
            </a:p>
          </p:txBody>
        </p:sp>
        <p:sp>
          <p:nvSpPr>
            <p:cNvPr id="159" name="Google Shape;159;p24"/>
            <p:cNvSpPr txBox="1"/>
            <p:nvPr/>
          </p:nvSpPr>
          <p:spPr>
            <a:xfrm>
              <a:off x="2788525" y="3485175"/>
              <a:ext cx="26559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For counts and starting points.</a:t>
              </a:r>
              <a:endParaRPr>
                <a:solidFill>
                  <a:srgbClr val="BE071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 vs. Quicksort: http://yellkey.com</a:t>
            </a:r>
            <a:r>
              <a:rPr lang="en">
                <a:solidFill>
                  <a:srgbClr val="38761D"/>
                </a:solidFill>
              </a:rPr>
              <a:t>/improve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sorting really really really big collections of items from some alphabet, which algorithm will be fastest?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Counting Sort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Quicksort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 vs. Quicksort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sorting really really really big collections of items from some alphabet, which algorithm will be fastest?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Counting Sort: Θ(N+R)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Quicksort: Θ(N log 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sufficiently large collections, counting sort will simply be faster.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Based Sorting</a:t>
            </a:r>
            <a:endParaRPr/>
          </a:p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key idea from our previous sorting lecture: Sorting requires Ω(N log N) compares in the worst case.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Thus, the ultimate comparison based sorting algorithm has a worst case runtime of Θ(N log 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From an asymptotic perspective, that means no matter how clever we are, we can never beat Merge Sort’s worst case runtime of Θ(N log N).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...but what if we don’t compare at all?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Summary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243000" y="4062450"/>
            <a:ext cx="84438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Counting sort is nice, but alphabetic restriction limits usefulness.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obvious way to sort hard-to-count things like Strings.</a:t>
            </a:r>
            <a:endParaRPr/>
          </a:p>
        </p:txBody>
      </p:sp>
      <p:graphicFrame>
        <p:nvGraphicFramePr>
          <p:cNvPr id="178" name="Google Shape;178;p27"/>
          <p:cNvGraphicFramePr/>
          <p:nvPr/>
        </p:nvGraphicFramePr>
        <p:xfrm>
          <a:off x="625939" y="9563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{F23436B5-5E3B-480D-829E-AAFB3E0CFA49}</a:tableStyleId>
              </a:tblPr>
              <a:tblGrid>
                <a:gridCol w="1740050"/>
                <a:gridCol w="906625"/>
                <a:gridCol w="1747375"/>
                <a:gridCol w="2071350"/>
                <a:gridCol w="1212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Stable?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Heapsort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 log 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Bad caching (61C)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Small N, almost sorted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 log 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Fastest stable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Quicksort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 log N) expected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Fastest compare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Counting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Θ(N+R)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Θ(N+R)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Alphabet keys only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5222875" y="3236200"/>
            <a:ext cx="30549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N: Number of keys. R: Size of alphabet.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LSD Radix Sort</a:t>
            </a:r>
            <a:endParaRPr sz="4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Sort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 all keys belong to finite alphabets, e.g. Strings.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However, Strings consist of characters from a finite alphabet.</a:t>
            </a:r>
            <a:endParaRPr/>
          </a:p>
        </p:txBody>
      </p:sp>
      <p:graphicFrame>
        <p:nvGraphicFramePr>
          <p:cNvPr id="191" name="Google Shape;191;p29"/>
          <p:cNvGraphicFramePr/>
          <p:nvPr/>
        </p:nvGraphicFramePr>
        <p:xfrm>
          <a:off x="3705225" y="15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♠♠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Lauren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♥️♦️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Delbert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♦️</a:t>
                      </a:r>
                      <a:r>
                        <a:rPr lang="en" sz="1600"/>
                        <a:t>♣️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Glaser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♣️</a:t>
                      </a: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♥️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Edith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</a:rPr>
                        <a:t>♠</a:t>
                      </a: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♥️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♦️</a:t>
                      </a:r>
                      <a:r>
                        <a:rPr lang="en" sz="1600"/>
                        <a:t>♣️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Sandra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♥️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♠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Swimp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♥️</a:t>
                      </a: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♦️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James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</a:rPr>
                        <a:t>♣️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♠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Lee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♥️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♣️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Dave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</a:rPr>
                        <a:t>♣️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♠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Bearman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♦️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♠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Lisa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" name="Google Shape;192;p29"/>
          <p:cNvGraphicFramePr/>
          <p:nvPr/>
        </p:nvGraphicFramePr>
        <p:xfrm>
          <a:off x="542100" y="15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925100"/>
                <a:gridCol w="13206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horse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Lauren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elf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Delbert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cat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Glaser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crab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Edith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monkey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rhino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Sandra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raccoon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Swimp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cat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James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fish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Lee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tree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Dave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virus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Bearman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human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Lisa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3" name="Google Shape;193;p29"/>
          <p:cNvGraphicFramePr/>
          <p:nvPr/>
        </p:nvGraphicFramePr>
        <p:xfrm>
          <a:off x="6509600" y="159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925100"/>
                <a:gridCol w="1320600"/>
              </a:tblGrid>
              <a:tr h="22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4238xz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Lauren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34163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Delbert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123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Glaser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43415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Edith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9918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767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Sandra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3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Swimp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634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James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724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Lee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2346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Dave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457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Bearman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312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Lisa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166800" y="92500"/>
            <a:ext cx="85200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LSD (Least Significant Digit) Radix Sort -- Using Counting Sort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Sort each digit independently from rightmost digit towards left.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Over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cxnSp>
        <p:nvCxnSpPr>
          <p:cNvPr id="200" name="Google Shape;200;p30"/>
          <p:cNvCxnSpPr>
            <a:stCxn id="201" idx="3"/>
            <a:endCxn id="202" idx="3"/>
          </p:cNvCxnSpPr>
          <p:nvPr/>
        </p:nvCxnSpPr>
        <p:spPr>
          <a:xfrm>
            <a:off x="5529275" y="2534000"/>
            <a:ext cx="1210800" cy="703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30"/>
          <p:cNvCxnSpPr>
            <a:stCxn id="204" idx="3"/>
            <a:endCxn id="205" idx="3"/>
          </p:cNvCxnSpPr>
          <p:nvPr/>
        </p:nvCxnSpPr>
        <p:spPr>
          <a:xfrm flipH="1" rot="10800000">
            <a:off x="5529275" y="3745157"/>
            <a:ext cx="1210800" cy="761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30"/>
          <p:cNvCxnSpPr>
            <a:stCxn id="207" idx="3"/>
            <a:endCxn id="208" idx="3"/>
          </p:cNvCxnSpPr>
          <p:nvPr/>
        </p:nvCxnSpPr>
        <p:spPr>
          <a:xfrm flipH="1" rot="10800000">
            <a:off x="5529275" y="3998786"/>
            <a:ext cx="1210800" cy="761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graphicFrame>
        <p:nvGraphicFramePr>
          <p:cNvPr id="209" name="Google Shape;209;p30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♠♠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Lauren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♥️♦️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Delbert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♦️</a:t>
                      </a:r>
                      <a:r>
                        <a:rPr lang="en" sz="1600"/>
                        <a:t>♣️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Glaser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♣️</a:t>
                      </a: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♥️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Edith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</a:rPr>
                        <a:t>♠</a:t>
                      </a: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♥️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♦️</a:t>
                      </a:r>
                      <a:r>
                        <a:rPr lang="en" sz="1600"/>
                        <a:t>♣️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Sandra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♥️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♠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Swimp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♥️♦️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James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</a:rPr>
                        <a:t>♣️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♠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Lee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♥️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♣️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Dave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</a:rPr>
                        <a:t>♣️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♠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Bearman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♦️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♠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Lisa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10" name="Google Shape;210;p30"/>
          <p:cNvCxnSpPr/>
          <p:nvPr/>
        </p:nvCxnSpPr>
        <p:spPr>
          <a:xfrm>
            <a:off x="2729274" y="33997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11" name="Google Shape;211;p30"/>
          <p:cNvGraphicFramePr/>
          <p:nvPr/>
        </p:nvGraphicFramePr>
        <p:xfrm>
          <a:off x="3567775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♦️</a:t>
                      </a:r>
                      <a:r>
                        <a:rPr lang="en" sz="1600"/>
                        <a:t>♣️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Glaser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♦️</a:t>
                      </a:r>
                      <a:r>
                        <a:rPr lang="en" sz="1600"/>
                        <a:t>♣️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Sandra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♥️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♣️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Dave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♥️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♠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Swimp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♠♠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Lauren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♣️♠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Lee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♣️♠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Bearman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♦️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♠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Lisa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♠</a:t>
                      </a: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♥️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♣️</a:t>
                      </a: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♥️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Edith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♥️♦️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James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♥️♦️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Delbert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2" name="Google Shape;212;p30"/>
          <p:cNvGraphicFramePr/>
          <p:nvPr/>
        </p:nvGraphicFramePr>
        <p:xfrm>
          <a:off x="6740150" y="164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♣️♠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Lee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♣️♠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Bearman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♣️</a:t>
                      </a: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♥️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Edith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♠♠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Lauren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♠</a:t>
                      </a: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♥️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♥️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♣️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Dave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♥️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♠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Swimp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♥️♦️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James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♥️♦️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Delbert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♦️</a:t>
                      </a:r>
                      <a:r>
                        <a:rPr lang="en" sz="1600"/>
                        <a:t>♣️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Glaser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♦️</a:t>
                      </a:r>
                      <a:r>
                        <a:rPr lang="en" sz="1600"/>
                        <a:t>♣️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Sandra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♦️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♠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Lisa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1" name="Google Shape;201;p30"/>
          <p:cNvSpPr txBox="1"/>
          <p:nvPr/>
        </p:nvSpPr>
        <p:spPr>
          <a:xfrm>
            <a:off x="5322875" y="2411150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5322875" y="2664779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5322875" y="4384007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 txBox="1"/>
          <p:nvPr/>
        </p:nvSpPr>
        <p:spPr>
          <a:xfrm>
            <a:off x="5322875" y="4637636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 txBox="1"/>
          <p:nvPr/>
        </p:nvSpPr>
        <p:spPr>
          <a:xfrm>
            <a:off x="6533750" y="3115082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6533750" y="3368711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 txBox="1"/>
          <p:nvPr/>
        </p:nvSpPr>
        <p:spPr>
          <a:xfrm>
            <a:off x="6533750" y="3622332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 txBox="1"/>
          <p:nvPr/>
        </p:nvSpPr>
        <p:spPr>
          <a:xfrm>
            <a:off x="6533750" y="3875961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30"/>
          <p:cNvCxnSpPr>
            <a:stCxn id="213" idx="3"/>
            <a:endCxn id="214" idx="3"/>
          </p:cNvCxnSpPr>
          <p:nvPr/>
        </p:nvCxnSpPr>
        <p:spPr>
          <a:xfrm>
            <a:off x="5529275" y="2787629"/>
            <a:ext cx="1210800" cy="703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166800" y="92500"/>
            <a:ext cx="85200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LSD (Least Significant Digit) Radix Sort -- Using Counting Sort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Sort each digit independently from rightmost digit towards left.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Over </a:t>
            </a:r>
            <a:r>
              <a:rPr lang="en"/>
              <a:t>{1, 2, 3, 4}</a:t>
            </a:r>
            <a:endParaRPr/>
          </a:p>
        </p:txBody>
      </p:sp>
      <p:cxnSp>
        <p:nvCxnSpPr>
          <p:cNvPr id="222" name="Google Shape;222;p31"/>
          <p:cNvCxnSpPr>
            <a:stCxn id="223" idx="3"/>
            <a:endCxn id="224" idx="3"/>
          </p:cNvCxnSpPr>
          <p:nvPr/>
        </p:nvCxnSpPr>
        <p:spPr>
          <a:xfrm>
            <a:off x="5529275" y="2534000"/>
            <a:ext cx="1210800" cy="703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1"/>
          <p:cNvCxnSpPr>
            <a:stCxn id="226" idx="3"/>
            <a:endCxn id="227" idx="3"/>
          </p:cNvCxnSpPr>
          <p:nvPr/>
        </p:nvCxnSpPr>
        <p:spPr>
          <a:xfrm flipH="1" rot="10800000">
            <a:off x="5529275" y="3745157"/>
            <a:ext cx="1210800" cy="761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1"/>
          <p:cNvCxnSpPr>
            <a:stCxn id="229" idx="3"/>
            <a:endCxn id="230" idx="3"/>
          </p:cNvCxnSpPr>
          <p:nvPr/>
        </p:nvCxnSpPr>
        <p:spPr>
          <a:xfrm flipH="1" rot="10800000">
            <a:off x="5529275" y="3998786"/>
            <a:ext cx="1210800" cy="761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graphicFrame>
        <p:nvGraphicFramePr>
          <p:cNvPr id="231" name="Google Shape;231;p31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Lauren</a:t>
                      </a:r>
                      <a:endParaRPr b="1"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3️4️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Delbert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Glaser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13️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Edith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23️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Sandra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Swimp</a:t>
                      </a:r>
                      <a:endParaRPr b="1"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3️4️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James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Lee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Dave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Bearman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Lisa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32" name="Google Shape;232;p31"/>
          <p:cNvCxnSpPr/>
          <p:nvPr/>
        </p:nvCxnSpPr>
        <p:spPr>
          <a:xfrm>
            <a:off x="2729274" y="33997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33" name="Google Shape;233;p31"/>
          <p:cNvGraphicFramePr/>
          <p:nvPr/>
        </p:nvGraphicFramePr>
        <p:xfrm>
          <a:off x="3567775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Glaser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Sandra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Dave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Swimp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Lauren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Lee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Bearman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Lisa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23️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13️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Edith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3️4️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James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3️4️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Delbert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" name="Google Shape;234;p31"/>
          <p:cNvGraphicFramePr/>
          <p:nvPr/>
        </p:nvGraphicFramePr>
        <p:xfrm>
          <a:off x="6740150" y="164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Lee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Bearman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13️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Edith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Lauren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23️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Dave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Swimp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3️4️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James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3️4️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Delbert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Glaser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Sandra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Lisa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3" name="Google Shape;223;p31"/>
          <p:cNvSpPr txBox="1"/>
          <p:nvPr/>
        </p:nvSpPr>
        <p:spPr>
          <a:xfrm>
            <a:off x="5322875" y="2411150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 txBox="1"/>
          <p:nvPr/>
        </p:nvSpPr>
        <p:spPr>
          <a:xfrm>
            <a:off x="5322875" y="2664779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1"/>
          <p:cNvSpPr txBox="1"/>
          <p:nvPr/>
        </p:nvSpPr>
        <p:spPr>
          <a:xfrm>
            <a:off x="5322875" y="4384007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 txBox="1"/>
          <p:nvPr/>
        </p:nvSpPr>
        <p:spPr>
          <a:xfrm>
            <a:off x="5322875" y="4637636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6533750" y="3115082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 txBox="1"/>
          <p:nvPr/>
        </p:nvSpPr>
        <p:spPr>
          <a:xfrm>
            <a:off x="6533750" y="3368711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6533750" y="3622332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6533750" y="3875961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31"/>
          <p:cNvCxnSpPr>
            <a:stCxn id="235" idx="3"/>
            <a:endCxn id="236" idx="3"/>
          </p:cNvCxnSpPr>
          <p:nvPr/>
        </p:nvCxnSpPr>
        <p:spPr>
          <a:xfrm>
            <a:off x="5529275" y="2787629"/>
            <a:ext cx="1210800" cy="703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38" name="Google Shape;238;p31"/>
          <p:cNvSpPr txBox="1"/>
          <p:nvPr/>
        </p:nvSpPr>
        <p:spPr>
          <a:xfrm>
            <a:off x="5582775" y="924300"/>
            <a:ext cx="2587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Note: Lauren and Swimp are backwards in middle column, same with Delbert and James, same with Edith and JS</a:t>
            </a:r>
            <a:endParaRPr sz="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LSD Runtime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243000" y="556500"/>
            <a:ext cx="84438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of LSD sort?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Pick appropriate letters to represent non-constant terms.</a:t>
            </a:r>
            <a:endParaRPr/>
          </a:p>
        </p:txBody>
      </p:sp>
      <p:cxnSp>
        <p:nvCxnSpPr>
          <p:cNvPr id="245" name="Google Shape;245;p32"/>
          <p:cNvCxnSpPr>
            <a:stCxn id="246" idx="3"/>
            <a:endCxn id="247" idx="3"/>
          </p:cNvCxnSpPr>
          <p:nvPr/>
        </p:nvCxnSpPr>
        <p:spPr>
          <a:xfrm>
            <a:off x="5681675" y="2686400"/>
            <a:ext cx="1210800" cy="703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32"/>
          <p:cNvCxnSpPr>
            <a:stCxn id="249" idx="3"/>
            <a:endCxn id="250" idx="3"/>
          </p:cNvCxnSpPr>
          <p:nvPr/>
        </p:nvCxnSpPr>
        <p:spPr>
          <a:xfrm flipH="1" rot="10800000">
            <a:off x="5681675" y="3897557"/>
            <a:ext cx="1210800" cy="761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2"/>
          <p:cNvCxnSpPr>
            <a:stCxn id="252" idx="3"/>
            <a:endCxn id="253" idx="3"/>
          </p:cNvCxnSpPr>
          <p:nvPr/>
        </p:nvCxnSpPr>
        <p:spPr>
          <a:xfrm flipH="1" rot="10800000">
            <a:off x="5681675" y="4151186"/>
            <a:ext cx="1210800" cy="761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graphicFrame>
        <p:nvGraphicFramePr>
          <p:cNvPr id="254" name="Google Shape;254;p32"/>
          <p:cNvGraphicFramePr/>
          <p:nvPr/>
        </p:nvGraphicFramePr>
        <p:xfrm>
          <a:off x="547800" y="1835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Lauren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3️4️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Delbert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Glaser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13️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Edith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23️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Sandra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Swimp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3️4️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James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Lee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Dave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Bearman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Lisa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55" name="Google Shape;255;p32"/>
          <p:cNvCxnSpPr/>
          <p:nvPr/>
        </p:nvCxnSpPr>
        <p:spPr>
          <a:xfrm>
            <a:off x="2881674" y="35521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56" name="Google Shape;256;p32"/>
          <p:cNvGraphicFramePr/>
          <p:nvPr/>
        </p:nvGraphicFramePr>
        <p:xfrm>
          <a:off x="3720175" y="1835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Glaser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Sandra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Dave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Swimp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Lauren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Lee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Bearman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Lisa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23️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13️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Edith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3️4️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James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3️4️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Delbert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7" name="Google Shape;257;p32"/>
          <p:cNvGraphicFramePr/>
          <p:nvPr/>
        </p:nvGraphicFramePr>
        <p:xfrm>
          <a:off x="6892550" y="1798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Lee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Bearman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13️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Edith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Lauren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23️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Dave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Swimp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3️4️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James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3️4️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Delbert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Glaser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Sandra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Lisa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6" name="Google Shape;246;p32"/>
          <p:cNvSpPr txBox="1"/>
          <p:nvPr/>
        </p:nvSpPr>
        <p:spPr>
          <a:xfrm>
            <a:off x="5475275" y="2563550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5475275" y="2817179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 txBox="1"/>
          <p:nvPr/>
        </p:nvSpPr>
        <p:spPr>
          <a:xfrm>
            <a:off x="5475275" y="4536407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5475275" y="4790036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2"/>
          <p:cNvSpPr txBox="1"/>
          <p:nvPr/>
        </p:nvSpPr>
        <p:spPr>
          <a:xfrm>
            <a:off x="6686150" y="3267482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2"/>
          <p:cNvSpPr txBox="1"/>
          <p:nvPr/>
        </p:nvSpPr>
        <p:spPr>
          <a:xfrm>
            <a:off x="6686150" y="3521111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6686150" y="3774732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6686150" y="4028361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32"/>
          <p:cNvCxnSpPr>
            <a:stCxn id="258" idx="3"/>
            <a:endCxn id="259" idx="3"/>
          </p:cNvCxnSpPr>
          <p:nvPr/>
        </p:nvCxnSpPr>
        <p:spPr>
          <a:xfrm>
            <a:off x="5681675" y="2940029"/>
            <a:ext cx="1210800" cy="703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LSD Runtime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243000" y="556500"/>
            <a:ext cx="84438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of LSD sort?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Θ(WN+WR)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N: Number of items, R: size of alphabet, W: Width of each item in # digits</a:t>
            </a:r>
            <a:endParaRPr/>
          </a:p>
        </p:txBody>
      </p:sp>
      <p:cxnSp>
        <p:nvCxnSpPr>
          <p:cNvPr id="267" name="Google Shape;267;p33"/>
          <p:cNvCxnSpPr>
            <a:stCxn id="268" idx="3"/>
            <a:endCxn id="269" idx="3"/>
          </p:cNvCxnSpPr>
          <p:nvPr/>
        </p:nvCxnSpPr>
        <p:spPr>
          <a:xfrm>
            <a:off x="5681675" y="2686400"/>
            <a:ext cx="1210800" cy="703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3"/>
          <p:cNvCxnSpPr>
            <a:stCxn id="271" idx="3"/>
            <a:endCxn id="272" idx="3"/>
          </p:cNvCxnSpPr>
          <p:nvPr/>
        </p:nvCxnSpPr>
        <p:spPr>
          <a:xfrm flipH="1" rot="10800000">
            <a:off x="5681675" y="3897557"/>
            <a:ext cx="1210800" cy="761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3"/>
          <p:cNvCxnSpPr>
            <a:stCxn id="274" idx="3"/>
            <a:endCxn id="275" idx="3"/>
          </p:cNvCxnSpPr>
          <p:nvPr/>
        </p:nvCxnSpPr>
        <p:spPr>
          <a:xfrm flipH="1" rot="10800000">
            <a:off x="5681675" y="4151186"/>
            <a:ext cx="1210800" cy="761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graphicFrame>
        <p:nvGraphicFramePr>
          <p:cNvPr id="276" name="Google Shape;276;p33"/>
          <p:cNvGraphicFramePr/>
          <p:nvPr/>
        </p:nvGraphicFramePr>
        <p:xfrm>
          <a:off x="547800" y="1835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Lauren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3️4️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Delbert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Glaser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13️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Edith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23️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Sandra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Swimp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3️4️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James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Lee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Dave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Bearman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Lisa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77" name="Google Shape;277;p33"/>
          <p:cNvCxnSpPr/>
          <p:nvPr/>
        </p:nvCxnSpPr>
        <p:spPr>
          <a:xfrm>
            <a:off x="2881674" y="35521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78" name="Google Shape;278;p33"/>
          <p:cNvGraphicFramePr/>
          <p:nvPr/>
        </p:nvGraphicFramePr>
        <p:xfrm>
          <a:off x="3720175" y="1835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Glaser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Sandra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Dave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Swimp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Lauren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Lee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Bearman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Lisa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23️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13️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Edith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3️4️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James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3️4️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Delbert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Google Shape;279;p33"/>
          <p:cNvGraphicFramePr/>
          <p:nvPr/>
        </p:nvGraphicFramePr>
        <p:xfrm>
          <a:off x="6892550" y="1798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Lee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Bearman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13️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Edith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Lauren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23️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Dave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Swimp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3️4️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James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3️4️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Delbert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Glaser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4️1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Sandra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4️2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Lisa</a:t>
                      </a:r>
                      <a:endParaRPr sz="1600"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8" name="Google Shape;268;p33"/>
          <p:cNvSpPr txBox="1"/>
          <p:nvPr/>
        </p:nvSpPr>
        <p:spPr>
          <a:xfrm>
            <a:off x="5475275" y="2563550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 txBox="1"/>
          <p:nvPr/>
        </p:nvSpPr>
        <p:spPr>
          <a:xfrm>
            <a:off x="5475275" y="2817179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 txBox="1"/>
          <p:nvPr/>
        </p:nvSpPr>
        <p:spPr>
          <a:xfrm>
            <a:off x="5475275" y="4536407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 txBox="1"/>
          <p:nvPr/>
        </p:nvSpPr>
        <p:spPr>
          <a:xfrm>
            <a:off x="5475275" y="4790036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3"/>
          <p:cNvSpPr txBox="1"/>
          <p:nvPr/>
        </p:nvSpPr>
        <p:spPr>
          <a:xfrm>
            <a:off x="6686150" y="3267482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 txBox="1"/>
          <p:nvPr/>
        </p:nvSpPr>
        <p:spPr>
          <a:xfrm>
            <a:off x="6686150" y="3521111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"/>
          <p:cNvSpPr txBox="1"/>
          <p:nvPr/>
        </p:nvSpPr>
        <p:spPr>
          <a:xfrm>
            <a:off x="6686150" y="3774732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6686150" y="4028361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" name="Google Shape;282;p33"/>
          <p:cNvCxnSpPr>
            <a:stCxn id="280" idx="3"/>
            <a:endCxn id="281" idx="3"/>
          </p:cNvCxnSpPr>
          <p:nvPr/>
        </p:nvCxnSpPr>
        <p:spPr>
          <a:xfrm>
            <a:off x="5681675" y="2940029"/>
            <a:ext cx="1210800" cy="703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Non-equal Key Lengths</a:t>
            </a:r>
            <a:endParaRPr/>
          </a:p>
        </p:txBody>
      </p:sp>
      <p:sp>
        <p:nvSpPr>
          <p:cNvPr id="288" name="Google Shape;288;p3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processing least significant digit, we have array shown below. Now what?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9" name="Google Shape;289;p34"/>
          <p:cNvCxnSpPr/>
          <p:nvPr/>
        </p:nvCxnSpPr>
        <p:spPr>
          <a:xfrm>
            <a:off x="2184850" y="3032400"/>
            <a:ext cx="42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90" name="Google Shape;290;p34"/>
          <p:cNvGraphicFramePr/>
          <p:nvPr/>
        </p:nvGraphicFramePr>
        <p:xfrm>
          <a:off x="876300" y="165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{F23436B5-5E3B-480D-829E-AAFB3E0CFA49}</a:tableStyleId>
              </a:tblPr>
              <a:tblGrid>
                <a:gridCol w="102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81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41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1" name="Google Shape;291;p34"/>
          <p:cNvGraphicFramePr/>
          <p:nvPr/>
        </p:nvGraphicFramePr>
        <p:xfrm>
          <a:off x="2998350" y="165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{F23436B5-5E3B-480D-829E-AAFB3E0CFA49}</a:tableStyleId>
              </a:tblPr>
              <a:tblGrid>
                <a:gridCol w="102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817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Non-equal Key Lengths</a:t>
            </a:r>
            <a:endParaRPr/>
          </a:p>
        </p:txBody>
      </p:sp>
      <p:sp>
        <p:nvSpPr>
          <p:cNvPr id="297" name="Google Shape;297;p35"/>
          <p:cNvSpPr txBox="1"/>
          <p:nvPr>
            <p:ph idx="1" type="body"/>
          </p:nvPr>
        </p:nvSpPr>
        <p:spPr>
          <a:xfrm>
            <a:off x="243000" y="556500"/>
            <a:ext cx="84438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keys are of different lengths, can treat empty spaces as less than all other characters.</a:t>
            </a:r>
            <a:endParaRPr/>
          </a:p>
        </p:txBody>
      </p:sp>
      <p:graphicFrame>
        <p:nvGraphicFramePr>
          <p:cNvPr id="298" name="Google Shape;298;p35"/>
          <p:cNvGraphicFramePr/>
          <p:nvPr/>
        </p:nvGraphicFramePr>
        <p:xfrm>
          <a:off x="876300" y="165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{F23436B5-5E3B-480D-829E-AAFB3E0CFA49}</a:tableStyleId>
              </a:tblPr>
              <a:tblGrid>
                <a:gridCol w="102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·4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··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81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41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·5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·3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·7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9" name="Google Shape;299;p35"/>
          <p:cNvGraphicFramePr/>
          <p:nvPr/>
        </p:nvGraphicFramePr>
        <p:xfrm>
          <a:off x="2998350" y="165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{F23436B5-5E3B-480D-829E-AAFB3E0CFA49}</a:tableStyleId>
              </a:tblPr>
              <a:tblGrid>
                <a:gridCol w="102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0" name="Google Shape;300;p35"/>
          <p:cNvCxnSpPr/>
          <p:nvPr/>
        </p:nvCxnSpPr>
        <p:spPr>
          <a:xfrm>
            <a:off x="2184850" y="3032400"/>
            <a:ext cx="42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01" name="Google Shape;301;p35"/>
          <p:cNvGraphicFramePr/>
          <p:nvPr/>
        </p:nvGraphicFramePr>
        <p:xfrm>
          <a:off x="5199050" y="165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{F23436B5-5E3B-480D-829E-AAFB3E0CFA49}</a:tableStyleId>
              </a:tblPr>
              <a:tblGrid>
                <a:gridCol w="102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2" name="Google Shape;302;p35"/>
          <p:cNvCxnSpPr/>
          <p:nvPr/>
        </p:nvCxnSpPr>
        <p:spPr>
          <a:xfrm>
            <a:off x="4401025" y="3032400"/>
            <a:ext cx="42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6631400" y="3032400"/>
            <a:ext cx="42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04" name="Google Shape;304;p35"/>
          <p:cNvGraphicFramePr/>
          <p:nvPr/>
        </p:nvGraphicFramePr>
        <p:xfrm>
          <a:off x="7479400" y="165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{F23436B5-5E3B-480D-829E-AAFB3E0CFA49}</a:tableStyleId>
              </a:tblPr>
              <a:tblGrid>
                <a:gridCol w="102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··9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·33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·43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·51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·71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412</a:t>
                      </a:r>
                      <a:endParaRPr b="1" u="sng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817</a:t>
                      </a:r>
                      <a:endParaRPr b="1" u="sng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Summary</a:t>
            </a:r>
            <a:endParaRPr/>
          </a:p>
        </p:txBody>
      </p:sp>
      <p:sp>
        <p:nvSpPr>
          <p:cNvPr id="310" name="Google Shape;310;p36"/>
          <p:cNvSpPr txBox="1"/>
          <p:nvPr>
            <p:ph idx="1" type="body"/>
          </p:nvPr>
        </p:nvSpPr>
        <p:spPr>
          <a:xfrm>
            <a:off x="243000" y="556500"/>
            <a:ext cx="8443800" cy="43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 passes of counting sort: Θ(WN+WR) runtime.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Annoying feature: Runtime depends on length of longest key.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1" name="Google Shape;311;p36"/>
          <p:cNvGraphicFramePr/>
          <p:nvPr/>
        </p:nvGraphicFramePr>
        <p:xfrm>
          <a:off x="625939" y="1565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{F23436B5-5E3B-480D-829E-AAFB3E0CFA49}</a:tableStyleId>
              </a:tblPr>
              <a:tblGrid>
                <a:gridCol w="1740050"/>
                <a:gridCol w="854875"/>
                <a:gridCol w="1799125"/>
                <a:gridCol w="1879850"/>
                <a:gridCol w="1404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Stable?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Heapsort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 log N)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Bad caching (61C)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Small N, almost sorted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 log N)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Fastest stable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Quicksort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 log N)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expected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Fastest compare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Counting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Θ(N+R)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Θ(N+R)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Alphabet keys only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LSD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Θ(N+R)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Θ(WN+WR)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Strings of alphabetical keys only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2" name="Google Shape;312;p36"/>
          <p:cNvSpPr txBox="1"/>
          <p:nvPr>
            <p:ph idx="1" type="body"/>
          </p:nvPr>
        </p:nvSpPr>
        <p:spPr>
          <a:xfrm>
            <a:off x="3461375" y="4379200"/>
            <a:ext cx="49350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N: Number of keys. R: Size of alphabet. W: Width of longest key.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*: Assumes constant compareTo time.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#1: Sleep Sort (for Sorting Integers) (not actually good)</a:t>
            </a:r>
            <a:endParaRPr/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243000" y="556500"/>
            <a:ext cx="8443800" cy="28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each integer x in array A, start a new program that: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Sleeps for x seconds.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Prints 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start at the same 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 + max(A)    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10"/>
          <p:cNvGrpSpPr/>
          <p:nvPr/>
        </p:nvGrpSpPr>
        <p:grpSpPr>
          <a:xfrm>
            <a:off x="3832363" y="1273427"/>
            <a:ext cx="5058400" cy="3970013"/>
            <a:chOff x="4061388" y="1273400"/>
            <a:chExt cx="4676775" cy="3670500"/>
          </a:xfrm>
        </p:grpSpPr>
        <p:sp>
          <p:nvSpPr>
            <p:cNvPr id="45" name="Google Shape;45;p10"/>
            <p:cNvSpPr txBox="1"/>
            <p:nvPr/>
          </p:nvSpPr>
          <p:spPr>
            <a:xfrm>
              <a:off x="5107225" y="4247900"/>
              <a:ext cx="2585100" cy="6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Invented by 4chan.</a:t>
              </a:r>
              <a:endParaRPr/>
            </a:p>
          </p:txBody>
        </p:sp>
        <p:pic>
          <p:nvPicPr>
            <p:cNvPr id="46" name="Google Shape;46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388" y="1273400"/>
              <a:ext cx="4676775" cy="3067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" name="Google Shape;47;p10"/>
          <p:cNvGrpSpPr/>
          <p:nvPr/>
        </p:nvGrpSpPr>
        <p:grpSpPr>
          <a:xfrm>
            <a:off x="152175" y="3673275"/>
            <a:ext cx="3527700" cy="764825"/>
            <a:chOff x="152175" y="3673275"/>
            <a:chExt cx="3527700" cy="764825"/>
          </a:xfrm>
        </p:grpSpPr>
        <p:cxnSp>
          <p:nvCxnSpPr>
            <p:cNvPr id="48" name="Google Shape;48;p10"/>
            <p:cNvCxnSpPr/>
            <p:nvPr/>
          </p:nvCxnSpPr>
          <p:spPr>
            <a:xfrm flipH="1" rot="10800000">
              <a:off x="816175" y="3673275"/>
              <a:ext cx="1800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9" name="Google Shape;49;p10"/>
            <p:cNvSpPr txBox="1"/>
            <p:nvPr/>
          </p:nvSpPr>
          <p:spPr>
            <a:xfrm>
              <a:off x="152175" y="3942800"/>
              <a:ext cx="35277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catch: On real machines, scheduling execution of programs must be done by an operating system. In practice requires list of running programs sorted by sleep time.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MSD Radix Sort</a:t>
            </a:r>
            <a:endParaRPr sz="4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MSD (Most Significant Digit) Radix Sort</a:t>
            </a:r>
            <a:endParaRPr/>
          </a:p>
        </p:txBody>
      </p:sp>
      <p:sp>
        <p:nvSpPr>
          <p:cNvPr id="323" name="Google Shape;323;p3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Basic idea: Just like LSD, but sort from leftmost digit towards the right.</a:t>
            </a:r>
            <a:endParaRPr/>
          </a:p>
        </p:txBody>
      </p:sp>
      <p:graphicFrame>
        <p:nvGraphicFramePr>
          <p:cNvPr id="324" name="Google Shape;324;p38"/>
          <p:cNvGraphicFramePr/>
          <p:nvPr/>
        </p:nvGraphicFramePr>
        <p:xfrm>
          <a:off x="2110375" y="179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{F23436B5-5E3B-480D-829E-AAFB3E0CFA49}</a:tableStyleId>
              </a:tblPr>
              <a:tblGrid>
                <a:gridCol w="4325825"/>
              </a:tblGrid>
              <a:tr h="4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Pseudopseudohypoparathyroidism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Floccinaucinihilipilification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Antidisestablishmentarianism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Honorificabilitudinitatibus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Pneumonoultramicroscopicsilicovolcanoconiosis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MSD Sort Question: http://yellkey.com</a:t>
            </a:r>
            <a:r>
              <a:rPr lang="en">
                <a:solidFill>
                  <a:srgbClr val="38761D"/>
                </a:solidFill>
              </a:rPr>
              <a:t>/yourself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30" name="Google Shape;330;p39"/>
          <p:cNvSpPr txBox="1"/>
          <p:nvPr>
            <p:ph idx="1" type="body"/>
          </p:nvPr>
        </p:nvSpPr>
        <p:spPr>
          <a:xfrm>
            <a:off x="243000" y="556500"/>
            <a:ext cx="84438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sort by topmost digit, then middle digit, then rightmost digit. Will we arrive at the correct result?    A. Yes,   B. No</a:t>
            </a:r>
            <a:endParaRPr/>
          </a:p>
        </p:txBody>
      </p:sp>
      <p:cxnSp>
        <p:nvCxnSpPr>
          <p:cNvPr id="331" name="Google Shape;331;p39"/>
          <p:cNvCxnSpPr/>
          <p:nvPr/>
        </p:nvCxnSpPr>
        <p:spPr>
          <a:xfrm>
            <a:off x="6826655" y="3274688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32" name="Google Shape;332;p39"/>
          <p:cNvGraphicFramePr/>
          <p:nvPr/>
        </p:nvGraphicFramePr>
        <p:xfrm>
          <a:off x="1048750" y="14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Google Shape;333;p39"/>
          <p:cNvGraphicFramePr/>
          <p:nvPr/>
        </p:nvGraphicFramePr>
        <p:xfrm>
          <a:off x="3223200" y="14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4" name="Google Shape;334;p39"/>
          <p:cNvGraphicFramePr/>
          <p:nvPr/>
        </p:nvGraphicFramePr>
        <p:xfrm>
          <a:off x="5397650" y="14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Google Shape;335;p39"/>
          <p:cNvGraphicFramePr/>
          <p:nvPr/>
        </p:nvGraphicFramePr>
        <p:xfrm>
          <a:off x="7572100" y="147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cxnSp>
        <p:nvCxnSpPr>
          <p:cNvPr id="336" name="Google Shape;336;p39"/>
          <p:cNvCxnSpPr/>
          <p:nvPr/>
        </p:nvCxnSpPr>
        <p:spPr>
          <a:xfrm>
            <a:off x="4652205" y="3253838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9"/>
          <p:cNvCxnSpPr/>
          <p:nvPr/>
        </p:nvCxnSpPr>
        <p:spPr>
          <a:xfrm>
            <a:off x="2477755" y="3253838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MSD Sort Question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43" name="Google Shape;343;p40"/>
          <p:cNvSpPr txBox="1"/>
          <p:nvPr>
            <p:ph idx="1" type="body"/>
          </p:nvPr>
        </p:nvSpPr>
        <p:spPr>
          <a:xfrm>
            <a:off x="243000" y="556500"/>
            <a:ext cx="84438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sort by topmost digit, then middle digit, then rightmost digit. Will we arrive at the correct result?    A. Yes,   </a:t>
            </a:r>
            <a:r>
              <a:rPr b="1" lang="en"/>
              <a:t>B. No.</a:t>
            </a:r>
            <a:r>
              <a:rPr lang="en"/>
              <a:t> How do we fix?</a:t>
            </a:r>
            <a:endParaRPr/>
          </a:p>
        </p:txBody>
      </p:sp>
      <p:cxnSp>
        <p:nvCxnSpPr>
          <p:cNvPr id="344" name="Google Shape;344;p40"/>
          <p:cNvCxnSpPr/>
          <p:nvPr/>
        </p:nvCxnSpPr>
        <p:spPr>
          <a:xfrm>
            <a:off x="6826655" y="3274688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45" name="Google Shape;345;p40"/>
          <p:cNvGraphicFramePr/>
          <p:nvPr/>
        </p:nvGraphicFramePr>
        <p:xfrm>
          <a:off x="1048750" y="14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6" name="Google Shape;346;p40"/>
          <p:cNvGraphicFramePr/>
          <p:nvPr/>
        </p:nvGraphicFramePr>
        <p:xfrm>
          <a:off x="3223200" y="14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7" name="Google Shape;347;p40"/>
          <p:cNvGraphicFramePr/>
          <p:nvPr/>
        </p:nvGraphicFramePr>
        <p:xfrm>
          <a:off x="5397650" y="14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" name="Google Shape;348;p40"/>
          <p:cNvGraphicFramePr/>
          <p:nvPr/>
        </p:nvGraphicFramePr>
        <p:xfrm>
          <a:off x="7572100" y="147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cxnSp>
        <p:nvCxnSpPr>
          <p:cNvPr id="349" name="Google Shape;349;p40"/>
          <p:cNvCxnSpPr/>
          <p:nvPr/>
        </p:nvCxnSpPr>
        <p:spPr>
          <a:xfrm>
            <a:off x="4652205" y="3253838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40"/>
          <p:cNvCxnSpPr/>
          <p:nvPr/>
        </p:nvCxnSpPr>
        <p:spPr>
          <a:xfrm>
            <a:off x="2477755" y="3253838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40"/>
          <p:cNvCxnSpPr/>
          <p:nvPr/>
        </p:nvCxnSpPr>
        <p:spPr>
          <a:xfrm flipH="1" rot="10800000">
            <a:off x="4446350" y="1681425"/>
            <a:ext cx="875100" cy="7509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40"/>
          <p:cNvCxnSpPr/>
          <p:nvPr/>
        </p:nvCxnSpPr>
        <p:spPr>
          <a:xfrm>
            <a:off x="4431325" y="1711200"/>
            <a:ext cx="975600" cy="18987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MSD Radix Sort (correct edition)</a:t>
            </a:r>
            <a:endParaRPr/>
          </a:p>
        </p:txBody>
      </p:sp>
      <p:sp>
        <p:nvSpPr>
          <p:cNvPr id="358" name="Google Shape;358;p4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idea: Sort each subproblem separately. </a:t>
            </a:r>
            <a:endParaRPr/>
          </a:p>
        </p:txBody>
      </p:sp>
      <p:cxnSp>
        <p:nvCxnSpPr>
          <p:cNvPr id="359" name="Google Shape;359;p41"/>
          <p:cNvCxnSpPr/>
          <p:nvPr/>
        </p:nvCxnSpPr>
        <p:spPr>
          <a:xfrm>
            <a:off x="1866687" y="2940475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41"/>
          <p:cNvCxnSpPr/>
          <p:nvPr/>
        </p:nvCxnSpPr>
        <p:spPr>
          <a:xfrm>
            <a:off x="4071700" y="1329475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41"/>
          <p:cNvCxnSpPr/>
          <p:nvPr/>
        </p:nvCxnSpPr>
        <p:spPr>
          <a:xfrm>
            <a:off x="4009800" y="2592313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41"/>
          <p:cNvCxnSpPr/>
          <p:nvPr/>
        </p:nvCxnSpPr>
        <p:spPr>
          <a:xfrm>
            <a:off x="4009800" y="4451738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63" name="Google Shape;363;p41"/>
          <p:cNvGraphicFramePr/>
          <p:nvPr/>
        </p:nvGraphicFramePr>
        <p:xfrm>
          <a:off x="614950" y="117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4" name="Google Shape;364;p41"/>
          <p:cNvGraphicFramePr/>
          <p:nvPr/>
        </p:nvGraphicFramePr>
        <p:xfrm>
          <a:off x="2509050" y="38631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5" name="Google Shape;365;p41"/>
          <p:cNvGraphicFramePr/>
          <p:nvPr/>
        </p:nvGraphicFramePr>
        <p:xfrm>
          <a:off x="2509050" y="1075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6" name="Google Shape;366;p41"/>
          <p:cNvGraphicFramePr/>
          <p:nvPr/>
        </p:nvGraphicFramePr>
        <p:xfrm>
          <a:off x="2509050" y="200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7" name="Google Shape;367;p41"/>
          <p:cNvGraphicFramePr/>
          <p:nvPr/>
        </p:nvGraphicFramePr>
        <p:xfrm>
          <a:off x="2509050" y="3325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8" name="Google Shape;368;p41"/>
          <p:cNvGraphicFramePr/>
          <p:nvPr/>
        </p:nvGraphicFramePr>
        <p:xfrm>
          <a:off x="4979400" y="860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9" name="Google Shape;369;p41"/>
          <p:cNvGraphicFramePr/>
          <p:nvPr/>
        </p:nvGraphicFramePr>
        <p:xfrm>
          <a:off x="4979400" y="20903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0" name="Google Shape;370;p41"/>
          <p:cNvGraphicFramePr/>
          <p:nvPr/>
        </p:nvGraphicFramePr>
        <p:xfrm>
          <a:off x="4979400" y="42441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1" name="Google Shape;371;p41"/>
          <p:cNvGraphicFramePr/>
          <p:nvPr/>
        </p:nvGraphicFramePr>
        <p:xfrm>
          <a:off x="4979400" y="1394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2" name="Google Shape;372;p41"/>
          <p:cNvGraphicFramePr/>
          <p:nvPr/>
        </p:nvGraphicFramePr>
        <p:xfrm>
          <a:off x="4979400" y="259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3" name="Google Shape;373;p41"/>
          <p:cNvGraphicFramePr/>
          <p:nvPr/>
        </p:nvGraphicFramePr>
        <p:xfrm>
          <a:off x="4979400" y="3757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74" name="Google Shape;374;p41"/>
          <p:cNvCxnSpPr/>
          <p:nvPr/>
        </p:nvCxnSpPr>
        <p:spPr>
          <a:xfrm>
            <a:off x="6567125" y="2985138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75" name="Google Shape;375;p41"/>
          <p:cNvGraphicFramePr/>
          <p:nvPr/>
        </p:nvGraphicFramePr>
        <p:xfrm>
          <a:off x="7374550" y="2482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6" name="Google Shape;376;p41"/>
          <p:cNvGraphicFramePr/>
          <p:nvPr/>
        </p:nvGraphicFramePr>
        <p:xfrm>
          <a:off x="7374550" y="3016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cxnSp>
        <p:nvCxnSpPr>
          <p:cNvPr id="377" name="Google Shape;377;p41"/>
          <p:cNvCxnSpPr/>
          <p:nvPr/>
        </p:nvCxnSpPr>
        <p:spPr>
          <a:xfrm>
            <a:off x="6567125" y="4643626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78" name="Google Shape;378;p41"/>
          <p:cNvGraphicFramePr/>
          <p:nvPr/>
        </p:nvGraphicFramePr>
        <p:xfrm>
          <a:off x="7374550" y="4141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9" name="Google Shape;379;p41"/>
          <p:cNvGraphicFramePr/>
          <p:nvPr/>
        </p:nvGraphicFramePr>
        <p:xfrm>
          <a:off x="7374550" y="4674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{66BAD2B3-54F5-4351-8435-89F07518B899}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of MSD</a:t>
            </a:r>
            <a:endParaRPr/>
          </a:p>
        </p:txBody>
      </p:sp>
      <p:sp>
        <p:nvSpPr>
          <p:cNvPr id="385" name="Google Shape;385;p4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lang="en"/>
              <a:t>Best Case of MSD sort (in terms of N, W, R)?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lang="en"/>
              <a:t>Worst Case of MSD sort (in terms of N, W, R)?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of MSD</a:t>
            </a:r>
            <a:endParaRPr/>
          </a:p>
        </p:txBody>
      </p:sp>
      <p:sp>
        <p:nvSpPr>
          <p:cNvPr id="391" name="Google Shape;391;p4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Best Case. 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finish in one counting sort pass, looking only at the top digit: Θ(N + 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Worst Case.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have to look at every character, degenerating to LSD sort: Θ(WN + WR)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Runtime Analysis</a:t>
            </a:r>
            <a:endParaRPr/>
          </a:p>
        </p:txBody>
      </p:sp>
      <p:sp>
        <p:nvSpPr>
          <p:cNvPr id="397" name="Google Shape;397;p44"/>
          <p:cNvSpPr txBox="1"/>
          <p:nvPr>
            <p:ph idx="1" type="body"/>
          </p:nvPr>
        </p:nvSpPr>
        <p:spPr>
          <a:xfrm>
            <a:off x="243000" y="556500"/>
            <a:ext cx="8443800" cy="43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8" name="Google Shape;398;p44"/>
          <p:cNvGraphicFramePr/>
          <p:nvPr/>
        </p:nvGraphicFramePr>
        <p:xfrm>
          <a:off x="625939" y="7277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{F23436B5-5E3B-480D-829E-AAFB3E0CFA49}</a:tableStyleId>
              </a:tblPr>
              <a:tblGrid>
                <a:gridCol w="1755875"/>
                <a:gridCol w="922100"/>
                <a:gridCol w="1856700"/>
                <a:gridCol w="1853575"/>
                <a:gridCol w="1535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Runtime (worst)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Stable?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Heapsort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 log N)*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Bad caching (61C)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Fastest for small N, almost sorted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 log N)*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Fastest stable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Quicksort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 log N)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expected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Fastest compare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Counting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Θ(N+R)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Θ(N+R)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Alphabet keys only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LSD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Θ(N+R)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Θ(WN+WR)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Strings of alphabetical keys only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MSD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Θ(N+WR)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Θ(N+R) (best)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Θ(WN+WR) (worst)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Bad caching (61C)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9" name="Google Shape;399;p44"/>
          <p:cNvSpPr txBox="1"/>
          <p:nvPr>
            <p:ph idx="1" type="body"/>
          </p:nvPr>
        </p:nvSpPr>
        <p:spPr>
          <a:xfrm>
            <a:off x="3461375" y="4400033"/>
            <a:ext cx="49350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N: Number of keys. R: Size of alphabet. W: Width of longest key.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*: Assumes constant compareTo time.</a:t>
            </a:r>
            <a:endParaRPr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Sounds of Sorting Algorithms</a:t>
            </a:r>
            <a:endParaRPr/>
          </a:p>
        </p:txBody>
      </p:sp>
      <p:sp>
        <p:nvSpPr>
          <p:cNvPr id="405" name="Google Shape;405;p4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Starts with selection sort: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https://www.youtube.com/watch?v=kPRA0W1kECg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Insertion sort: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https://www.youtube.com/watch?v=kPRA0W1kECg&amp;t=0m9s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Quicksort: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https://www.youtube.com/watch?v=kPRA0W1kECg&amp;t=0m38s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Mergesort: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https://www.youtube.com/watch?v=kPRA0W1kECg&amp;t=1m05s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Heapsort: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https://www.youtube.com/watch?v=kPRA0W1kECg&amp;t=1m28s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LSD sort: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https://www.youtube.com/watch?v=kPRA0W1kECg&amp;t=1m54s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MSD sort: </a:t>
            </a:r>
            <a:r>
              <a:rPr lang="en" sz="1400" u="sng">
                <a:solidFill>
                  <a:schemeClr val="hlink"/>
                </a:solidFill>
                <a:hlinkClick r:id="rId9"/>
              </a:rPr>
              <a:t>https://www.youtube.com/watch?v=kPRA0W1kECg&amp;t=2m10s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Shell’s sort: </a:t>
            </a:r>
            <a:r>
              <a:rPr lang="en" sz="1400" u="sng">
                <a:solidFill>
                  <a:schemeClr val="hlink"/>
                </a:solidFill>
                <a:hlinkClick r:id="rId10"/>
              </a:rPr>
              <a:t>https://www.youtube.com/watch?v=kPRA0W1kECg&amp;t=3m37s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Questions to ponder (later… after class): 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items are sorted in the video for selection sort?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Why does insertion sort take longer / more compares than selection sort?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 what time stamp does the first partition complete for Quicksort?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Could the size of the input used by mergesort in the video be a power of 2?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do the colors mean for heapsort?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characters are in the alphabet used for the LSD sort problem?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digits are in the keys used for the LSD sort problem?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411" name="Google Shape;411;p4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Creepy eye thing, title slide: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http://photos3.meetupstatic.com/photos/event/a/3/f/4/highres_335141972.jpeg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#2: Counting Sort: Exploiting Space Instead of Time</a:t>
            </a:r>
            <a:endParaRPr/>
          </a:p>
        </p:txBody>
      </p:sp>
      <p:sp>
        <p:nvSpPr>
          <p:cNvPr id="55" name="Google Shape;55;p11"/>
          <p:cNvSpPr txBox="1"/>
          <p:nvPr/>
        </p:nvSpPr>
        <p:spPr>
          <a:xfrm>
            <a:off x="4853100" y="719700"/>
            <a:ext cx="38112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Assuming keys are unique integers 0 to 11.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Idea: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Create a new array.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Copy item with key i into ith entry of new array.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" name="Google Shape;56;p11"/>
          <p:cNvGraphicFramePr/>
          <p:nvPr/>
        </p:nvGraphicFramePr>
        <p:xfrm>
          <a:off x="2517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{2CA99A74-5E26-4A84-89C6-EE13C92742A2}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Sandra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Grimes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Lauren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Mint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Jon Talabot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Lisa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Blue Peter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Dave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Chocolate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Superpope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Fish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The Filthy Reds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James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Rocky Road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Robots are Supreme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Edith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My Bloody Valentine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Swimp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Chocolate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Sef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Delbert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Strawberry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Ronald Jenkees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Glaser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Cardamom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Rx Nightly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Lee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La(r)va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Bearman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Butter Pecan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Extrobophile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#2: Counting Sort: Exploiting Space Instead of Time</a:t>
            </a:r>
            <a:endParaRPr/>
          </a:p>
        </p:txBody>
      </p:sp>
      <p:graphicFrame>
        <p:nvGraphicFramePr>
          <p:cNvPr id="62" name="Google Shape;62;p12"/>
          <p:cNvGraphicFramePr/>
          <p:nvPr/>
        </p:nvGraphicFramePr>
        <p:xfrm>
          <a:off x="2517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{2CA99A74-5E26-4A84-89C6-EE13C92742A2}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Sandra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Grimes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Lauren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Mint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Jon Talabot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Lisa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Blue Peter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Dave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Chocolate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Superpope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Fish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The Filthy Reds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James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Rocky Road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Robots are Supreme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Edith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My Bloody Valentine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Swimp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Chocolate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Sef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Delbert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Strawberry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Ronald Jenkees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Glaser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Cardamom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Rx Nightly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Lee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La(r)va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Bearman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Butter Pecan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Extrobophile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Google Shape;63;p12"/>
          <p:cNvGraphicFramePr/>
          <p:nvPr/>
        </p:nvGraphicFramePr>
        <p:xfrm>
          <a:off x="48016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{2CA99A74-5E26-4A84-89C6-EE13C92742A2}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Sandra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Grimes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#2: Counting Sort: Exploiting Space Instead of Time</a:t>
            </a:r>
            <a:endParaRPr/>
          </a:p>
        </p:txBody>
      </p:sp>
      <p:graphicFrame>
        <p:nvGraphicFramePr>
          <p:cNvPr id="69" name="Google Shape;69;p13"/>
          <p:cNvGraphicFramePr/>
          <p:nvPr/>
        </p:nvGraphicFramePr>
        <p:xfrm>
          <a:off x="2517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{2CA99A74-5E26-4A84-89C6-EE13C92742A2}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Sandra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Grimes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Lauren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Mint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Jon Talabot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Lisa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Blue Peter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Dave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Chocolate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Superpope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Fish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The Filthy Reds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James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Rocky Road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Robots are Supreme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Edith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My Bloody Valentine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Swimp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Chocolate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Sef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Delbert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Strawberry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Ronald Jenkees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Glaser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Cardamom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Rx Nightly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Lee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La(r)va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Bearman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Butter Pecan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Extrobophile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Google Shape;70;p13"/>
          <p:cNvGraphicFramePr/>
          <p:nvPr/>
        </p:nvGraphicFramePr>
        <p:xfrm>
          <a:off x="48016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{2CA99A74-5E26-4A84-89C6-EE13C92742A2}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Lauren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Mint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Jon Talabot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Sandra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Grimes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#2: Counting Sort: Exploiting Space Instead of Time</a:t>
            </a:r>
            <a:endParaRPr/>
          </a:p>
        </p:txBody>
      </p:sp>
      <p:graphicFrame>
        <p:nvGraphicFramePr>
          <p:cNvPr id="76" name="Google Shape;76;p14"/>
          <p:cNvGraphicFramePr/>
          <p:nvPr/>
        </p:nvGraphicFramePr>
        <p:xfrm>
          <a:off x="2517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{2CA99A74-5E26-4A84-89C6-EE13C92742A2}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Sandra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Grimes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Lauren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Mint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Jon Talabot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Lisa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Blue Peter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Dave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Chocolate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Superpope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Fish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The Filthy Reds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James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Rocky Road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Robots are Supreme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Edith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My Bloody Valentine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Swimp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Chocolate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Sef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Delbert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Strawberry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Ronald Jenkees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Glaser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Cardamom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Rx Nightly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Lee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La(r)va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Bearman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Butter Pecan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Extrobophile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Google Shape;77;p14"/>
          <p:cNvGraphicFramePr/>
          <p:nvPr/>
        </p:nvGraphicFramePr>
        <p:xfrm>
          <a:off x="48016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{2CA99A74-5E26-4A84-89C6-EE13C92742A2}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Lauren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Mint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Jon Talabot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Sandra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Grimes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Lisa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Blue Peter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#2: Counting Sort: Exploiting Space Instead of Time</a:t>
            </a:r>
            <a:endParaRPr/>
          </a:p>
        </p:txBody>
      </p:sp>
      <p:graphicFrame>
        <p:nvGraphicFramePr>
          <p:cNvPr id="83" name="Google Shape;83;p15"/>
          <p:cNvGraphicFramePr/>
          <p:nvPr/>
        </p:nvGraphicFramePr>
        <p:xfrm>
          <a:off x="2517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{2CA99A74-5E26-4A84-89C6-EE13C92742A2}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Sandra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Grimes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Lauren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Mint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Jon Talabot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Lisa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Blue Peter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Dave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Chocolate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Superpope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Fish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The Filthy Reds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James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Rocky Road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Robots are Supreme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Edith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My Bloody Valentine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Swimp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Chocolate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Sef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Delbert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Strawberry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Ronald Jenkees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Glaser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Cardamom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Rx Nightly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Lee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La(r)va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Bearman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Butter Pecan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Extrobophile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Google Shape;84;p15"/>
          <p:cNvGraphicFramePr/>
          <p:nvPr/>
        </p:nvGraphicFramePr>
        <p:xfrm>
          <a:off x="48016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{2CA99A74-5E26-4A84-89C6-EE13C92742A2}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Lauren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Mint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Jon Talabot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Delbert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Strawberry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Ronald Jenkees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Glaser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Cardamom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Rx Nightly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Edith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My Bloody Valentine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Fish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The Filthy Reds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Sandra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Grimes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Swimp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Chocolate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Sef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James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Rocky Road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Robots are Supreme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Lee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La(r)va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Dave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Chocolate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Superpope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Bearman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Butter Pecan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Extrobophile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</a:t>
                      </a:r>
                      <a:endParaRPr sz="1300"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Lisa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Vanilla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Blue Peter</a:t>
                      </a:r>
                      <a:endParaRPr sz="1300"/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Counting Sort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just sorted N items in Θ(N) worst case time.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Avoiding yes/no questions lets us dodge our lower bound based on puppy, cat, dog!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Simplest case: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Keys are unique integers from 0 to N-1.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More complex cases: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Non-unique keys.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Non-consecutive keys.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Non-numerical keys.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