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6381DF-5D78-4A4F-861E-9157D497AA1F}">
  <a:tblStyle styleId="{EB6381DF-5D78-4A4F-861E-9157D497AA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DB0045-9896-4579-A7C7-362E7DE8BEA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576"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cd24d73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cd24d73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1593356b7_0_1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1593356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8f07c792c_0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8f07c79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36bf0065_015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36bf0065_0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36bf0065_019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36bf0065_0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36bf0065_02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36bf0065_0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36bf0065_02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36bf0065_0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36bf0065_0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36bf0065_0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36bf0065_0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36bf0065_0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36bf0065_0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36bf0065_0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536bf0065_0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536bf0065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sorcery is this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8f07c792c_0_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8f07c79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36bf0065_08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36bf0065_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3705ba95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3705ba95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8f07c792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8f07c792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58f07c792c_0_3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58f07c79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58f07c792c_0_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58f07c792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8f07c792c_0_5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8f07c792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53705ba95_0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53705ba95_0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8f07c792c_0_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8f07c792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74e591c2_0_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74e591c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36bf0065_03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36bf0065_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9acb87931_55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9acb87931_5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1593356b7_0_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1593356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9acb87931_55_1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9acb87931_5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58f07c792c_0_6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58f07c792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58f07c792c_0_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58f07c792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58f07c792c_0_9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58f07c792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96aa99777b164d5_24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396aa99777b164d5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1593356b7_0_7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1593356b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1593356b7_0_1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1593356b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8f07c792c_0_10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8f07c792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3705ba95_024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3705ba95_0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1593356b7_0_13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1593356b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593356b7_0_1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593356b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21593356b7_0_20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21593356b7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379302a5_16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5379302a5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7742bd016_0_2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7742bd0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7742bd016_1_83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7742bd016_1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d93bae897_3_1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d93bae897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96aa99777b164d5_43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396aa99777b164d5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396aa99777b164d5_3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396aa99777b164d5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396aa99777b164d5_4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396aa99777b164d5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36bf0065_0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36bf0065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96aa99777b164d5_4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396aa99777b164d5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d93bae897_3_10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d93bae897_3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d93bae897_3_7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d93bae897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396aa99777b164d5_5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396aa99777b164d5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96aa99777b164d5_6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96aa99777b164d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396aa99777b164d5_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396aa99777b164d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396aa99777b164d5_5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396aa99777b164d5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396aa99777b164d5_8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396aa99777b164d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53705ba95_024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53705ba95_0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536bf0065_09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536bf0065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36bf0065_0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36bf0065_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53705ba95_02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53705ba95_0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3705ba95_3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53705ba95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53705ba95_027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53705ba95_0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53705ba95_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53705ba95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53705ba95_3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3705ba95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53705ba95_3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53705ba95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5379302a5_16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5379302a5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593356b7_0_2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593356b7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d24d732_0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cd24d7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36bf0065_0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36bf0065_0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1" name="Google Shape;11;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4" name="Google Shape;14;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5" name="Google Shape;15;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9" name="Google Shape;19;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huffmancoding.com/my-uncle/scientific-america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oogle.com/presentation/d/1DWuSkE9MxQPUTjbSJCMe54rCim4eAwM4aFRvhqq5_Hs/edit?usp=shari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google.com/presentation/d/1x7WXK5-X0bvxk6Q1IBuYXGibZzyRDgr8IIb30YiR4iU/edit?usp=sharin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lgs4.cs.princeton.edu/55compression/Huffman.jav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goo.gl/68Dncw"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goo.gl/fdYU9C"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upload.wikimedia.org/wikipedia/commons/thumb/1/19/Morse-code-tree.svg/2000px-Morse-code-tree.svg.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30" name="Google Shape;30;p8"/>
          <p:cNvSpPr txBox="1">
            <a:spLocks noGrp="1"/>
          </p:cNvSpPr>
          <p:nvPr>
            <p:ph type="subTitle" idx="1"/>
          </p:nvPr>
        </p:nvSpPr>
        <p:spPr>
          <a:xfrm>
            <a:off x="161925" y="2688525"/>
            <a:ext cx="8871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Lectures 38: Compression</a:t>
            </a:r>
            <a:endParaRPr/>
          </a:p>
          <a:p>
            <a:pPr marL="457200" lvl="0" indent="-381000" algn="l" rtl="0">
              <a:spcBef>
                <a:spcPts val="0"/>
              </a:spcBef>
              <a:spcAft>
                <a:spcPts val="0"/>
              </a:spcAft>
              <a:buSzPts val="2400"/>
              <a:buChar char="●"/>
            </a:pPr>
            <a:r>
              <a:rPr lang="en"/>
              <a:t>Prefix Free Codes</a:t>
            </a:r>
            <a:endParaRPr/>
          </a:p>
          <a:p>
            <a:pPr marL="457200" lvl="0" indent="-381000" algn="l" rtl="0">
              <a:spcBef>
                <a:spcPts val="0"/>
              </a:spcBef>
              <a:spcAft>
                <a:spcPts val="0"/>
              </a:spcAft>
              <a:buSzPts val="2400"/>
              <a:buChar char="●"/>
            </a:pPr>
            <a:r>
              <a:rPr lang="en"/>
              <a:t>Huffman Coding</a:t>
            </a:r>
            <a:endParaRPr/>
          </a:p>
          <a:p>
            <a:pPr marL="457200" lvl="0" indent="-381000" algn="l" rtl="0">
              <a:spcBef>
                <a:spcPts val="0"/>
              </a:spcBef>
              <a:spcAft>
                <a:spcPts val="0"/>
              </a:spcAft>
              <a:buSzPts val="2400"/>
              <a:buChar char="●"/>
            </a:pPr>
            <a:r>
              <a:rPr lang="en"/>
              <a:t>Theory of Compression</a:t>
            </a:r>
            <a:endParaRPr/>
          </a:p>
          <a:p>
            <a:pPr marL="457200" lvl="0" indent="-381000" algn="l" rtl="0">
              <a:spcBef>
                <a:spcPts val="0"/>
              </a:spcBef>
              <a:spcAft>
                <a:spcPts val="0"/>
              </a:spcAft>
              <a:buSzPts val="2400"/>
              <a:buChar char="●"/>
            </a:pPr>
            <a:r>
              <a:rPr lang="en"/>
              <a:t>LZW (Extra)</a:t>
            </a:r>
            <a:endParaRPr/>
          </a:p>
          <a:p>
            <a:pPr marL="457200" lvl="0" indent="-381000" algn="l" rtl="0">
              <a:spcBef>
                <a:spcPts val="0"/>
              </a:spcBef>
              <a:spcAft>
                <a:spcPts val="0"/>
              </a:spcAft>
              <a:buSzPts val="2400"/>
              <a:buChar char="●"/>
            </a:pPr>
            <a:r>
              <a:rPr lang="en"/>
              <a:t>Lossy Compression (Extra)</a:t>
            </a:r>
            <a:endParaRPr/>
          </a:p>
        </p:txBody>
      </p:sp>
      <p:pic>
        <p:nvPicPr>
          <p:cNvPr id="31" name="Google Shape;31;p8"/>
          <p:cNvPicPr preferRelativeResize="0"/>
          <p:nvPr/>
        </p:nvPicPr>
        <p:blipFill>
          <a:blip r:embed="rId3">
            <a:alphaModFix/>
          </a:blip>
          <a:stretch>
            <a:fillRect/>
          </a:stretch>
        </p:blipFill>
        <p:spPr>
          <a:xfrm>
            <a:off x="5158150" y="138775"/>
            <a:ext cx="3591124" cy="2394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body" idx="1"/>
          </p:nvPr>
        </p:nvSpPr>
        <p:spPr>
          <a:xfrm>
            <a:off x="243000" y="556500"/>
            <a:ext cx="88167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prefix-free code is one in which no codeword is a prefix of any other. Example for English:</a:t>
            </a:r>
            <a:endParaRPr/>
          </a:p>
        </p:txBody>
      </p:sp>
      <p:sp>
        <p:nvSpPr>
          <p:cNvPr id="165" name="Google Shape;165;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 [Example 2]</a:t>
            </a:r>
            <a:endParaRPr/>
          </a:p>
        </p:txBody>
      </p:sp>
      <p:graphicFrame>
        <p:nvGraphicFramePr>
          <p:cNvPr id="166" name="Google Shape;166;p17"/>
          <p:cNvGraphicFramePr/>
          <p:nvPr/>
        </p:nvGraphicFramePr>
        <p:xfrm>
          <a:off x="6547475" y="1637700"/>
          <a:ext cx="1574100" cy="277347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tc>
                <a:tc>
                  <a:txBody>
                    <a:bodyPr/>
                    <a:lstStyle/>
                    <a:p>
                      <a:pPr marL="0" lvl="0" indent="0" algn="l" rtl="0">
                        <a:spcBef>
                          <a:spcPts val="0"/>
                        </a:spcBef>
                        <a:spcAft>
                          <a:spcPts val="0"/>
                        </a:spcAft>
                        <a:buNone/>
                      </a:pPr>
                      <a:r>
                        <a:rPr lang="en"/>
                        <a:t>111</a:t>
                      </a:r>
                      <a:endParaRPr/>
                    </a:p>
                  </a:txBody>
                  <a:tcPr marL="91425" marR="91425" marT="91425" marB="91425"/>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tc>
                <a:tc>
                  <a:txBody>
                    <a:bodyPr/>
                    <a:lstStyle/>
                    <a:p>
                      <a:pPr marL="0" lvl="0" indent="0" algn="l" rtl="0">
                        <a:spcBef>
                          <a:spcPts val="0"/>
                        </a:spcBef>
                        <a:spcAft>
                          <a:spcPts val="0"/>
                        </a:spcAft>
                        <a:buNone/>
                      </a:pPr>
                      <a:r>
                        <a:rPr lang="en"/>
                        <a:t>010</a:t>
                      </a:r>
                      <a:endParaRPr/>
                    </a:p>
                  </a:txBody>
                  <a:tcPr marL="91425" marR="91425" marT="91425" marB="91425"/>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tc>
                <a:tc>
                  <a:txBody>
                    <a:bodyPr/>
                    <a:lstStyle/>
                    <a:p>
                      <a:pPr marL="0" lvl="0" indent="0" algn="l" rtl="0">
                        <a:spcBef>
                          <a:spcPts val="0"/>
                        </a:spcBef>
                        <a:spcAft>
                          <a:spcPts val="0"/>
                        </a:spcAft>
                        <a:buNone/>
                      </a:pPr>
                      <a:r>
                        <a:rPr lang="en"/>
                        <a:t>1101</a:t>
                      </a:r>
                      <a:endParaRPr/>
                    </a:p>
                  </a:txBody>
                  <a:tcPr marL="91425" marR="91425" marT="91425" marB="91425"/>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1011</a:t>
                      </a:r>
                      <a:endParaRPr/>
                    </a:p>
                  </a:txBody>
                  <a:tcPr marL="91425" marR="91425" marT="91425" marB="91425"/>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tc>
                <a:tc>
                  <a:txBody>
                    <a:bodyPr/>
                    <a:lstStyle/>
                    <a:p>
                      <a:pPr marL="0" lvl="0" indent="0" algn="l" rtl="0">
                        <a:spcBef>
                          <a:spcPts val="0"/>
                        </a:spcBef>
                        <a:spcAft>
                          <a:spcPts val="0"/>
                        </a:spcAft>
                        <a:buNone/>
                      </a:pPr>
                      <a:r>
                        <a:rPr lang="en"/>
                        <a:t>1001</a:t>
                      </a:r>
                      <a:endParaRPr/>
                    </a:p>
                  </a:txBody>
                  <a:tcPr marL="91425" marR="91425" marT="91425" marB="91425"/>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tc>
                <a:tc>
                  <a:txBody>
                    <a:bodyPr/>
                    <a:lstStyle/>
                    <a:p>
                      <a:pPr marL="0" lvl="0" indent="0" algn="l" rtl="0">
                        <a:spcBef>
                          <a:spcPts val="0"/>
                        </a:spcBef>
                        <a:spcAft>
                          <a:spcPts val="0"/>
                        </a:spcAft>
                        <a:buNone/>
                      </a:pPr>
                      <a:r>
                        <a:rPr lang="en"/>
                        <a:t>1000</a:t>
                      </a:r>
                      <a:endParaRPr/>
                    </a:p>
                  </a:txBody>
                  <a:tcPr marL="91425" marR="91425" marT="91425" marB="91425"/>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167" name="Google Shape;167;p17"/>
          <p:cNvSpPr txBox="1"/>
          <p:nvPr/>
        </p:nvSpPr>
        <p:spPr>
          <a:xfrm>
            <a:off x="53725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3C78D8"/>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3C78D8"/>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
        <p:nvSpPr>
          <p:cNvPr id="168" name="Google Shape;168;p17"/>
          <p:cNvSpPr/>
          <p:nvPr/>
        </p:nvSpPr>
        <p:spPr>
          <a:xfrm>
            <a:off x="2375703" y="1688550"/>
            <a:ext cx="688500" cy="363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rPr>
              <a:t>start</a:t>
            </a:r>
            <a:endParaRPr>
              <a:solidFill>
                <a:srgbClr val="FFFFFF"/>
              </a:solidFill>
            </a:endParaRPr>
          </a:p>
        </p:txBody>
      </p:sp>
      <p:sp>
        <p:nvSpPr>
          <p:cNvPr id="169" name="Google Shape;169;p17"/>
          <p:cNvSpPr/>
          <p:nvPr/>
        </p:nvSpPr>
        <p:spPr>
          <a:xfrm>
            <a:off x="878375" y="2256859"/>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70" name="Google Shape;170;p17"/>
          <p:cNvCxnSpPr>
            <a:stCxn id="168" idx="2"/>
            <a:endCxn id="169" idx="0"/>
          </p:cNvCxnSpPr>
          <p:nvPr/>
        </p:nvCxnSpPr>
        <p:spPr>
          <a:xfrm flipH="1">
            <a:off x="1103253" y="2051850"/>
            <a:ext cx="1616700" cy="204900"/>
          </a:xfrm>
          <a:prstGeom prst="straightConnector1">
            <a:avLst/>
          </a:prstGeom>
          <a:noFill/>
          <a:ln w="28575" cap="flat" cmpd="sng">
            <a:solidFill>
              <a:schemeClr val="dk2"/>
            </a:solidFill>
            <a:prstDash val="solid"/>
            <a:round/>
            <a:headEnd type="none" w="med" len="med"/>
            <a:tailEnd type="none" w="med" len="med"/>
          </a:ln>
        </p:spPr>
      </p:cxnSp>
      <p:cxnSp>
        <p:nvCxnSpPr>
          <p:cNvPr id="171" name="Google Shape;171;p17"/>
          <p:cNvCxnSpPr>
            <a:stCxn id="168" idx="2"/>
            <a:endCxn id="172" idx="0"/>
          </p:cNvCxnSpPr>
          <p:nvPr/>
        </p:nvCxnSpPr>
        <p:spPr>
          <a:xfrm>
            <a:off x="2719953" y="2051850"/>
            <a:ext cx="1401900" cy="204900"/>
          </a:xfrm>
          <a:prstGeom prst="straightConnector1">
            <a:avLst/>
          </a:prstGeom>
          <a:noFill/>
          <a:ln w="28575" cap="flat" cmpd="sng">
            <a:solidFill>
              <a:schemeClr val="dk2"/>
            </a:solidFill>
            <a:prstDash val="solid"/>
            <a:round/>
            <a:headEnd type="none" w="med" len="med"/>
            <a:tailEnd type="none" w="med" len="med"/>
          </a:ln>
        </p:spPr>
      </p:cxnSp>
      <p:cxnSp>
        <p:nvCxnSpPr>
          <p:cNvPr id="173" name="Google Shape;173;p17"/>
          <p:cNvCxnSpPr>
            <a:stCxn id="169" idx="2"/>
            <a:endCxn id="174" idx="0"/>
          </p:cNvCxnSpPr>
          <p:nvPr/>
        </p:nvCxnSpPr>
        <p:spPr>
          <a:xfrm>
            <a:off x="1103225" y="2620159"/>
            <a:ext cx="587400" cy="258300"/>
          </a:xfrm>
          <a:prstGeom prst="straightConnector1">
            <a:avLst/>
          </a:prstGeom>
          <a:noFill/>
          <a:ln w="28575" cap="flat" cmpd="sng">
            <a:solidFill>
              <a:schemeClr val="dk2"/>
            </a:solidFill>
            <a:prstDash val="solid"/>
            <a:round/>
            <a:headEnd type="none" w="med" len="med"/>
            <a:tailEnd type="none" w="med" len="med"/>
          </a:ln>
        </p:spPr>
      </p:cxnSp>
      <p:cxnSp>
        <p:nvCxnSpPr>
          <p:cNvPr id="175" name="Google Shape;175;p17"/>
          <p:cNvCxnSpPr>
            <a:stCxn id="169" idx="2"/>
          </p:cNvCxnSpPr>
          <p:nvPr/>
        </p:nvCxnSpPr>
        <p:spPr>
          <a:xfrm flipH="1">
            <a:off x="467525" y="2620159"/>
            <a:ext cx="635700" cy="263400"/>
          </a:xfrm>
          <a:prstGeom prst="straightConnector1">
            <a:avLst/>
          </a:prstGeom>
          <a:noFill/>
          <a:ln w="28575" cap="flat" cmpd="sng">
            <a:solidFill>
              <a:schemeClr val="dk2"/>
            </a:solidFill>
            <a:prstDash val="solid"/>
            <a:round/>
            <a:headEnd type="none" w="med" len="med"/>
            <a:tailEnd type="none" w="med" len="med"/>
          </a:ln>
        </p:spPr>
      </p:cxnSp>
      <p:cxnSp>
        <p:nvCxnSpPr>
          <p:cNvPr id="176" name="Google Shape;176;p17"/>
          <p:cNvCxnSpPr/>
          <p:nvPr/>
        </p:nvCxnSpPr>
        <p:spPr>
          <a:xfrm>
            <a:off x="3458450" y="1859975"/>
            <a:ext cx="1028700" cy="0"/>
          </a:xfrm>
          <a:prstGeom prst="straightConnector1">
            <a:avLst/>
          </a:prstGeom>
          <a:noFill/>
          <a:ln w="38100" cap="flat" cmpd="sng">
            <a:solidFill>
              <a:schemeClr val="dk2"/>
            </a:solidFill>
            <a:prstDash val="solid"/>
            <a:round/>
            <a:headEnd type="none" w="med" len="med"/>
            <a:tailEnd type="triangle" w="med" len="med"/>
          </a:ln>
        </p:spPr>
      </p:cxnSp>
      <p:cxnSp>
        <p:nvCxnSpPr>
          <p:cNvPr id="177" name="Google Shape;177;p17"/>
          <p:cNvCxnSpPr/>
          <p:nvPr/>
        </p:nvCxnSpPr>
        <p:spPr>
          <a:xfrm rot="10800000">
            <a:off x="948175" y="1856495"/>
            <a:ext cx="998400" cy="0"/>
          </a:xfrm>
          <a:prstGeom prst="straightConnector1">
            <a:avLst/>
          </a:prstGeom>
          <a:noFill/>
          <a:ln w="38100" cap="flat" cmpd="sng">
            <a:solidFill>
              <a:schemeClr val="dk2"/>
            </a:solidFill>
            <a:prstDash val="solid"/>
            <a:round/>
            <a:headEnd type="none" w="med" len="med"/>
            <a:tailEnd type="triangle" w="med" len="med"/>
          </a:ln>
        </p:spPr>
      </p:cxnSp>
      <p:sp>
        <p:nvSpPr>
          <p:cNvPr id="178" name="Google Shape;178;p17"/>
          <p:cNvSpPr txBox="1"/>
          <p:nvPr/>
        </p:nvSpPr>
        <p:spPr>
          <a:xfrm>
            <a:off x="1388909" y="1440861"/>
            <a:ext cx="6885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0</a:t>
            </a:r>
            <a:endParaRPr sz="2000"/>
          </a:p>
        </p:txBody>
      </p:sp>
      <p:sp>
        <p:nvSpPr>
          <p:cNvPr id="179" name="Google Shape;179;p17"/>
          <p:cNvSpPr txBox="1"/>
          <p:nvPr/>
        </p:nvSpPr>
        <p:spPr>
          <a:xfrm>
            <a:off x="3699148" y="1433941"/>
            <a:ext cx="6885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1</a:t>
            </a:r>
            <a:endParaRPr sz="2000"/>
          </a:p>
        </p:txBody>
      </p:sp>
      <p:sp>
        <p:nvSpPr>
          <p:cNvPr id="172" name="Google Shape;172;p17"/>
          <p:cNvSpPr/>
          <p:nvPr/>
        </p:nvSpPr>
        <p:spPr>
          <a:xfrm>
            <a:off x="3896934" y="2256859"/>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17"/>
          <p:cNvSpPr/>
          <p:nvPr/>
        </p:nvSpPr>
        <p:spPr>
          <a:xfrm>
            <a:off x="4811334" y="2878482"/>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17"/>
          <p:cNvSpPr/>
          <p:nvPr/>
        </p:nvSpPr>
        <p:spPr>
          <a:xfrm>
            <a:off x="5270625" y="3607425"/>
            <a:ext cx="8445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space</a:t>
            </a:r>
            <a:endParaRPr sz="1800"/>
          </a:p>
        </p:txBody>
      </p:sp>
      <p:cxnSp>
        <p:nvCxnSpPr>
          <p:cNvPr id="182" name="Google Shape;182;p17"/>
          <p:cNvCxnSpPr>
            <a:stCxn id="172" idx="2"/>
            <a:endCxn id="180" idx="0"/>
          </p:cNvCxnSpPr>
          <p:nvPr/>
        </p:nvCxnSpPr>
        <p:spPr>
          <a:xfrm>
            <a:off x="4121784" y="2620159"/>
            <a:ext cx="914400" cy="258300"/>
          </a:xfrm>
          <a:prstGeom prst="straightConnector1">
            <a:avLst/>
          </a:prstGeom>
          <a:noFill/>
          <a:ln w="28575" cap="flat" cmpd="sng">
            <a:solidFill>
              <a:schemeClr val="dk2"/>
            </a:solidFill>
            <a:prstDash val="solid"/>
            <a:round/>
            <a:headEnd type="none" w="med" len="med"/>
            <a:tailEnd type="none" w="med" len="med"/>
          </a:ln>
        </p:spPr>
      </p:cxnSp>
      <p:cxnSp>
        <p:nvCxnSpPr>
          <p:cNvPr id="183" name="Google Shape;183;p17"/>
          <p:cNvCxnSpPr>
            <a:stCxn id="180" idx="2"/>
            <a:endCxn id="181" idx="0"/>
          </p:cNvCxnSpPr>
          <p:nvPr/>
        </p:nvCxnSpPr>
        <p:spPr>
          <a:xfrm>
            <a:off x="5036184" y="3241782"/>
            <a:ext cx="656700" cy="365700"/>
          </a:xfrm>
          <a:prstGeom prst="straightConnector1">
            <a:avLst/>
          </a:prstGeom>
          <a:noFill/>
          <a:ln w="28575" cap="flat" cmpd="sng">
            <a:solidFill>
              <a:schemeClr val="dk2"/>
            </a:solidFill>
            <a:prstDash val="solid"/>
            <a:round/>
            <a:headEnd type="none" w="med" len="med"/>
            <a:tailEnd type="none" w="med" len="med"/>
          </a:ln>
        </p:spPr>
      </p:cxnSp>
      <p:sp>
        <p:nvSpPr>
          <p:cNvPr id="174" name="Google Shape;174;p17"/>
          <p:cNvSpPr/>
          <p:nvPr/>
        </p:nvSpPr>
        <p:spPr>
          <a:xfrm>
            <a:off x="1465722" y="2878482"/>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17"/>
          <p:cNvSpPr/>
          <p:nvPr/>
        </p:nvSpPr>
        <p:spPr>
          <a:xfrm>
            <a:off x="1077272" y="3607434"/>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85" name="Google Shape;185;p17"/>
          <p:cNvCxnSpPr>
            <a:stCxn id="174" idx="2"/>
            <a:endCxn id="184" idx="0"/>
          </p:cNvCxnSpPr>
          <p:nvPr/>
        </p:nvCxnSpPr>
        <p:spPr>
          <a:xfrm flipH="1">
            <a:off x="1302072" y="3241782"/>
            <a:ext cx="388500" cy="365700"/>
          </a:xfrm>
          <a:prstGeom prst="straightConnector1">
            <a:avLst/>
          </a:prstGeom>
          <a:noFill/>
          <a:ln w="28575" cap="flat" cmpd="sng">
            <a:solidFill>
              <a:schemeClr val="dk2"/>
            </a:solidFill>
            <a:prstDash val="solid"/>
            <a:round/>
            <a:headEnd type="none" w="med" len="med"/>
            <a:tailEnd type="none" w="med" len="med"/>
          </a:ln>
        </p:spPr>
      </p:cxnSp>
      <p:sp>
        <p:nvSpPr>
          <p:cNvPr id="186" name="Google Shape;186;p17"/>
          <p:cNvSpPr/>
          <p:nvPr/>
        </p:nvSpPr>
        <p:spPr>
          <a:xfrm>
            <a:off x="2831859" y="2878482"/>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7" name="Google Shape;187;p17"/>
          <p:cNvCxnSpPr>
            <a:stCxn id="172" idx="2"/>
            <a:endCxn id="186" idx="0"/>
          </p:cNvCxnSpPr>
          <p:nvPr/>
        </p:nvCxnSpPr>
        <p:spPr>
          <a:xfrm flipH="1">
            <a:off x="3056784" y="2620159"/>
            <a:ext cx="1065000" cy="258300"/>
          </a:xfrm>
          <a:prstGeom prst="straightConnector1">
            <a:avLst/>
          </a:prstGeom>
          <a:noFill/>
          <a:ln w="28575" cap="flat" cmpd="sng">
            <a:solidFill>
              <a:schemeClr val="dk2"/>
            </a:solidFill>
            <a:prstDash val="solid"/>
            <a:round/>
            <a:headEnd type="none" w="med" len="med"/>
            <a:tailEnd type="none" w="med" len="med"/>
          </a:ln>
        </p:spPr>
      </p:cxnSp>
      <p:sp>
        <p:nvSpPr>
          <p:cNvPr id="188" name="Google Shape;188;p17"/>
          <p:cNvSpPr/>
          <p:nvPr/>
        </p:nvSpPr>
        <p:spPr>
          <a:xfrm>
            <a:off x="3350197" y="3607434"/>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9" name="Google Shape;189;p17"/>
          <p:cNvCxnSpPr>
            <a:stCxn id="186" idx="2"/>
            <a:endCxn id="188" idx="0"/>
          </p:cNvCxnSpPr>
          <p:nvPr/>
        </p:nvCxnSpPr>
        <p:spPr>
          <a:xfrm>
            <a:off x="3056709" y="3241782"/>
            <a:ext cx="518400" cy="365700"/>
          </a:xfrm>
          <a:prstGeom prst="straightConnector1">
            <a:avLst/>
          </a:prstGeom>
          <a:noFill/>
          <a:ln w="28575" cap="flat" cmpd="sng">
            <a:solidFill>
              <a:schemeClr val="dk2"/>
            </a:solidFill>
            <a:prstDash val="solid"/>
            <a:round/>
            <a:headEnd type="none" w="med" len="med"/>
            <a:tailEnd type="none" w="med" len="med"/>
          </a:ln>
        </p:spPr>
      </p:cxnSp>
      <p:sp>
        <p:nvSpPr>
          <p:cNvPr id="190" name="Google Shape;190;p17"/>
          <p:cNvSpPr/>
          <p:nvPr/>
        </p:nvSpPr>
        <p:spPr>
          <a:xfrm>
            <a:off x="3668322" y="4360064"/>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91" name="Google Shape;191;p17"/>
          <p:cNvCxnSpPr>
            <a:stCxn id="188" idx="2"/>
            <a:endCxn id="190" idx="0"/>
          </p:cNvCxnSpPr>
          <p:nvPr/>
        </p:nvCxnSpPr>
        <p:spPr>
          <a:xfrm>
            <a:off x="3575047" y="3970734"/>
            <a:ext cx="318000" cy="389400"/>
          </a:xfrm>
          <a:prstGeom prst="straightConnector1">
            <a:avLst/>
          </a:prstGeom>
          <a:noFill/>
          <a:ln w="28575" cap="flat" cmpd="sng">
            <a:solidFill>
              <a:schemeClr val="dk2"/>
            </a:solidFill>
            <a:prstDash val="solid"/>
            <a:round/>
            <a:headEnd type="none" w="med" len="med"/>
            <a:tailEnd type="none" w="med" len="med"/>
          </a:ln>
        </p:spPr>
      </p:cxnSp>
      <p:sp>
        <p:nvSpPr>
          <p:cNvPr id="192" name="Google Shape;192;p17"/>
          <p:cNvSpPr/>
          <p:nvPr/>
        </p:nvSpPr>
        <p:spPr>
          <a:xfrm>
            <a:off x="4386615" y="3607434"/>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17"/>
          <p:cNvSpPr/>
          <p:nvPr/>
        </p:nvSpPr>
        <p:spPr>
          <a:xfrm>
            <a:off x="4702272" y="4360064"/>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94" name="Google Shape;194;p17"/>
          <p:cNvCxnSpPr>
            <a:stCxn id="180" idx="2"/>
            <a:endCxn id="192" idx="0"/>
          </p:cNvCxnSpPr>
          <p:nvPr/>
        </p:nvCxnSpPr>
        <p:spPr>
          <a:xfrm flipH="1">
            <a:off x="4611384" y="3241782"/>
            <a:ext cx="424800" cy="365700"/>
          </a:xfrm>
          <a:prstGeom prst="straightConnector1">
            <a:avLst/>
          </a:prstGeom>
          <a:noFill/>
          <a:ln w="28575" cap="flat" cmpd="sng">
            <a:solidFill>
              <a:schemeClr val="dk2"/>
            </a:solidFill>
            <a:prstDash val="solid"/>
            <a:round/>
            <a:headEnd type="none" w="med" len="med"/>
            <a:tailEnd type="none" w="med" len="med"/>
          </a:ln>
        </p:spPr>
      </p:cxnSp>
      <p:cxnSp>
        <p:nvCxnSpPr>
          <p:cNvPr id="195" name="Google Shape;195;p17"/>
          <p:cNvCxnSpPr>
            <a:stCxn id="192" idx="2"/>
            <a:endCxn id="193" idx="0"/>
          </p:cNvCxnSpPr>
          <p:nvPr/>
        </p:nvCxnSpPr>
        <p:spPr>
          <a:xfrm>
            <a:off x="4611465" y="3970734"/>
            <a:ext cx="315600" cy="389400"/>
          </a:xfrm>
          <a:prstGeom prst="straightConnector1">
            <a:avLst/>
          </a:prstGeom>
          <a:noFill/>
          <a:ln w="28575" cap="flat" cmpd="sng">
            <a:solidFill>
              <a:schemeClr val="dk2"/>
            </a:solidFill>
            <a:prstDash val="solid"/>
            <a:round/>
            <a:headEnd type="none" w="med" len="med"/>
            <a:tailEnd type="none" w="med" len="med"/>
          </a:ln>
        </p:spPr>
      </p:cxnSp>
      <p:sp>
        <p:nvSpPr>
          <p:cNvPr id="196" name="Google Shape;196;p17"/>
          <p:cNvSpPr/>
          <p:nvPr/>
        </p:nvSpPr>
        <p:spPr>
          <a:xfrm>
            <a:off x="2320159" y="3607434"/>
            <a:ext cx="449700" cy="36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17"/>
          <p:cNvSpPr/>
          <p:nvPr/>
        </p:nvSpPr>
        <p:spPr>
          <a:xfrm>
            <a:off x="2648834" y="4360064"/>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98" name="Google Shape;198;p17"/>
          <p:cNvCxnSpPr>
            <a:stCxn id="186" idx="2"/>
            <a:endCxn id="196" idx="0"/>
          </p:cNvCxnSpPr>
          <p:nvPr/>
        </p:nvCxnSpPr>
        <p:spPr>
          <a:xfrm flipH="1">
            <a:off x="2544909" y="3241782"/>
            <a:ext cx="511800" cy="365700"/>
          </a:xfrm>
          <a:prstGeom prst="straightConnector1">
            <a:avLst/>
          </a:prstGeom>
          <a:noFill/>
          <a:ln w="28575" cap="flat" cmpd="sng">
            <a:solidFill>
              <a:schemeClr val="dk2"/>
            </a:solidFill>
            <a:prstDash val="solid"/>
            <a:round/>
            <a:headEnd type="none" w="med" len="med"/>
            <a:tailEnd type="none" w="med" len="med"/>
          </a:ln>
        </p:spPr>
      </p:cxnSp>
      <p:cxnSp>
        <p:nvCxnSpPr>
          <p:cNvPr id="199" name="Google Shape;199;p17"/>
          <p:cNvCxnSpPr>
            <a:stCxn id="196" idx="2"/>
            <a:endCxn id="197" idx="0"/>
          </p:cNvCxnSpPr>
          <p:nvPr/>
        </p:nvCxnSpPr>
        <p:spPr>
          <a:xfrm>
            <a:off x="2545009" y="3970734"/>
            <a:ext cx="328800" cy="389400"/>
          </a:xfrm>
          <a:prstGeom prst="straightConnector1">
            <a:avLst/>
          </a:prstGeom>
          <a:noFill/>
          <a:ln w="28575" cap="flat" cmpd="sng">
            <a:solidFill>
              <a:schemeClr val="dk2"/>
            </a:solidFill>
            <a:prstDash val="solid"/>
            <a:round/>
            <a:headEnd type="none" w="med" len="med"/>
            <a:tailEnd type="none" w="med" len="med"/>
          </a:ln>
        </p:spPr>
      </p:cxnSp>
      <p:cxnSp>
        <p:nvCxnSpPr>
          <p:cNvPr id="200" name="Google Shape;200;p17"/>
          <p:cNvCxnSpPr>
            <a:stCxn id="196" idx="2"/>
            <a:endCxn id="201" idx="0"/>
          </p:cNvCxnSpPr>
          <p:nvPr/>
        </p:nvCxnSpPr>
        <p:spPr>
          <a:xfrm flipH="1">
            <a:off x="2254609" y="3970734"/>
            <a:ext cx="290400" cy="389400"/>
          </a:xfrm>
          <a:prstGeom prst="straightConnector1">
            <a:avLst/>
          </a:prstGeom>
          <a:noFill/>
          <a:ln w="28575" cap="flat" cmpd="sng">
            <a:solidFill>
              <a:schemeClr val="dk2"/>
            </a:solidFill>
            <a:prstDash val="solid"/>
            <a:round/>
            <a:headEnd type="none" w="med" len="med"/>
            <a:tailEnd type="none" w="med" len="med"/>
          </a:ln>
        </p:spPr>
      </p:cxnSp>
      <p:sp>
        <p:nvSpPr>
          <p:cNvPr id="201" name="Google Shape;201;p17"/>
          <p:cNvSpPr/>
          <p:nvPr/>
        </p:nvSpPr>
        <p:spPr>
          <a:xfrm>
            <a:off x="2029663" y="4360064"/>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202" name="Google Shape;202;p17"/>
          <p:cNvSpPr txBox="1"/>
          <p:nvPr/>
        </p:nvSpPr>
        <p:spPr>
          <a:xfrm>
            <a:off x="139957" y="2768514"/>
            <a:ext cx="6963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cxnSp>
        <p:nvCxnSpPr>
          <p:cNvPr id="203" name="Google Shape;203;p17"/>
          <p:cNvCxnSpPr>
            <a:stCxn id="188" idx="2"/>
          </p:cNvCxnSpPr>
          <p:nvPr/>
        </p:nvCxnSpPr>
        <p:spPr>
          <a:xfrm flipH="1">
            <a:off x="3281947" y="3970734"/>
            <a:ext cx="293100" cy="293100"/>
          </a:xfrm>
          <a:prstGeom prst="straightConnector1">
            <a:avLst/>
          </a:prstGeom>
          <a:noFill/>
          <a:ln w="28575" cap="flat" cmpd="sng">
            <a:solidFill>
              <a:schemeClr val="dk2"/>
            </a:solidFill>
            <a:prstDash val="solid"/>
            <a:round/>
            <a:headEnd type="none" w="med" len="med"/>
            <a:tailEnd type="none" w="med" len="med"/>
          </a:ln>
        </p:spPr>
      </p:cxnSp>
      <p:cxnSp>
        <p:nvCxnSpPr>
          <p:cNvPr id="204" name="Google Shape;204;p17"/>
          <p:cNvCxnSpPr>
            <a:stCxn id="192" idx="2"/>
          </p:cNvCxnSpPr>
          <p:nvPr/>
        </p:nvCxnSpPr>
        <p:spPr>
          <a:xfrm flipH="1">
            <a:off x="4386165" y="3970734"/>
            <a:ext cx="225300" cy="390600"/>
          </a:xfrm>
          <a:prstGeom prst="straightConnector1">
            <a:avLst/>
          </a:prstGeom>
          <a:noFill/>
          <a:ln w="28575" cap="flat" cmpd="sng">
            <a:solidFill>
              <a:schemeClr val="dk2"/>
            </a:solidFill>
            <a:prstDash val="solid"/>
            <a:round/>
            <a:headEnd type="none" w="med" len="med"/>
            <a:tailEnd type="none" w="med" len="med"/>
          </a:ln>
        </p:spPr>
      </p:cxnSp>
      <p:sp>
        <p:nvSpPr>
          <p:cNvPr id="205" name="Google Shape;205;p17"/>
          <p:cNvSpPr txBox="1"/>
          <p:nvPr/>
        </p:nvSpPr>
        <p:spPr>
          <a:xfrm>
            <a:off x="3087744" y="4245757"/>
            <a:ext cx="6963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06" name="Google Shape;206;p17"/>
          <p:cNvSpPr txBox="1"/>
          <p:nvPr/>
        </p:nvSpPr>
        <p:spPr>
          <a:xfrm>
            <a:off x="4154544" y="4259611"/>
            <a:ext cx="6963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07" name="Google Shape;207;p17"/>
          <p:cNvSpPr txBox="1"/>
          <p:nvPr/>
        </p:nvSpPr>
        <p:spPr>
          <a:xfrm>
            <a:off x="3334889" y="1856598"/>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08" name="Google Shape;208;p17"/>
          <p:cNvSpPr txBox="1"/>
          <p:nvPr/>
        </p:nvSpPr>
        <p:spPr>
          <a:xfrm>
            <a:off x="1469580" y="185659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09" name="Google Shape;209;p17"/>
          <p:cNvSpPr txBox="1"/>
          <p:nvPr/>
        </p:nvSpPr>
        <p:spPr>
          <a:xfrm>
            <a:off x="510152" y="2481780"/>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10" name="Google Shape;210;p17"/>
          <p:cNvSpPr txBox="1"/>
          <p:nvPr/>
        </p:nvSpPr>
        <p:spPr>
          <a:xfrm>
            <a:off x="1369275" y="2481784"/>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11" name="Google Shape;211;p17"/>
          <p:cNvSpPr txBox="1"/>
          <p:nvPr/>
        </p:nvSpPr>
        <p:spPr>
          <a:xfrm>
            <a:off x="1174127" y="314156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cxnSp>
        <p:nvCxnSpPr>
          <p:cNvPr id="212" name="Google Shape;212;p17"/>
          <p:cNvCxnSpPr>
            <a:stCxn id="174" idx="2"/>
          </p:cNvCxnSpPr>
          <p:nvPr/>
        </p:nvCxnSpPr>
        <p:spPr>
          <a:xfrm>
            <a:off x="1690572" y="3241782"/>
            <a:ext cx="339300" cy="339300"/>
          </a:xfrm>
          <a:prstGeom prst="straightConnector1">
            <a:avLst/>
          </a:prstGeom>
          <a:noFill/>
          <a:ln w="28575" cap="flat" cmpd="sng">
            <a:solidFill>
              <a:schemeClr val="dk2"/>
            </a:solidFill>
            <a:prstDash val="solid"/>
            <a:round/>
            <a:headEnd type="none" w="med" len="med"/>
            <a:tailEnd type="none" w="med" len="med"/>
          </a:ln>
        </p:spPr>
      </p:cxnSp>
      <p:sp>
        <p:nvSpPr>
          <p:cNvPr id="213" name="Google Shape;213;p17"/>
          <p:cNvSpPr txBox="1"/>
          <p:nvPr/>
        </p:nvSpPr>
        <p:spPr>
          <a:xfrm>
            <a:off x="1734541" y="3538773"/>
            <a:ext cx="6963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14" name="Google Shape;214;p17"/>
          <p:cNvSpPr txBox="1"/>
          <p:nvPr/>
        </p:nvSpPr>
        <p:spPr>
          <a:xfrm>
            <a:off x="1890688" y="3169090"/>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15" name="Google Shape;215;p17"/>
          <p:cNvSpPr txBox="1"/>
          <p:nvPr/>
        </p:nvSpPr>
        <p:spPr>
          <a:xfrm>
            <a:off x="3273674" y="245420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16" name="Google Shape;216;p17"/>
          <p:cNvSpPr txBox="1"/>
          <p:nvPr/>
        </p:nvSpPr>
        <p:spPr>
          <a:xfrm>
            <a:off x="4568661" y="243669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17" name="Google Shape;217;p17"/>
          <p:cNvSpPr txBox="1"/>
          <p:nvPr/>
        </p:nvSpPr>
        <p:spPr>
          <a:xfrm>
            <a:off x="2508217" y="3165708"/>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18" name="Google Shape;218;p17"/>
          <p:cNvSpPr txBox="1"/>
          <p:nvPr/>
        </p:nvSpPr>
        <p:spPr>
          <a:xfrm>
            <a:off x="3367340" y="316571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19" name="Google Shape;219;p17"/>
          <p:cNvSpPr txBox="1"/>
          <p:nvPr/>
        </p:nvSpPr>
        <p:spPr>
          <a:xfrm>
            <a:off x="2097776" y="397446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20" name="Google Shape;220;p17"/>
          <p:cNvSpPr txBox="1"/>
          <p:nvPr/>
        </p:nvSpPr>
        <p:spPr>
          <a:xfrm>
            <a:off x="2697126" y="3974472"/>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21" name="Google Shape;221;p17"/>
          <p:cNvSpPr txBox="1"/>
          <p:nvPr/>
        </p:nvSpPr>
        <p:spPr>
          <a:xfrm>
            <a:off x="3102231" y="396061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22" name="Google Shape;222;p17"/>
          <p:cNvSpPr txBox="1"/>
          <p:nvPr/>
        </p:nvSpPr>
        <p:spPr>
          <a:xfrm>
            <a:off x="3701581" y="396061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23" name="Google Shape;223;p17"/>
          <p:cNvSpPr txBox="1"/>
          <p:nvPr/>
        </p:nvSpPr>
        <p:spPr>
          <a:xfrm>
            <a:off x="4198472" y="397446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24" name="Google Shape;224;p17"/>
          <p:cNvSpPr txBox="1"/>
          <p:nvPr/>
        </p:nvSpPr>
        <p:spPr>
          <a:xfrm>
            <a:off x="4797822" y="3974472"/>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25" name="Google Shape;225;p17"/>
          <p:cNvSpPr txBox="1"/>
          <p:nvPr/>
        </p:nvSpPr>
        <p:spPr>
          <a:xfrm>
            <a:off x="4537045" y="3205580"/>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26" name="Google Shape;226;p17"/>
          <p:cNvSpPr txBox="1"/>
          <p:nvPr/>
        </p:nvSpPr>
        <p:spPr>
          <a:xfrm>
            <a:off x="5380582" y="3189998"/>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 Free Code Design</a:t>
            </a:r>
            <a:endParaRPr/>
          </a:p>
        </p:txBody>
      </p:sp>
      <p:sp>
        <p:nvSpPr>
          <p:cNvPr id="232" name="Google Shape;232;p18"/>
          <p:cNvSpPr txBox="1">
            <a:spLocks noGrp="1"/>
          </p:cNvSpPr>
          <p:nvPr>
            <p:ph type="body" idx="1"/>
          </p:nvPr>
        </p:nvSpPr>
        <p:spPr>
          <a:xfrm>
            <a:off x="243000" y="556500"/>
            <a:ext cx="8443800" cy="75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b="1"/>
              <a:t>Observation:</a:t>
            </a:r>
            <a:r>
              <a:rPr lang="en"/>
              <a:t> Some prefix-free codes are better for some texts than others.</a:t>
            </a:r>
            <a:endParaRPr/>
          </a:p>
        </p:txBody>
      </p:sp>
      <p:graphicFrame>
        <p:nvGraphicFramePr>
          <p:cNvPr id="233" name="Google Shape;233;p18"/>
          <p:cNvGraphicFramePr/>
          <p:nvPr/>
        </p:nvGraphicFramePr>
        <p:xfrm>
          <a:off x="2722450" y="13075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tc>
                <a:tc>
                  <a:txBody>
                    <a:bodyPr/>
                    <a:lstStyle/>
                    <a:p>
                      <a:pPr marL="0" lvl="0" indent="0" algn="l" rtl="0">
                        <a:spcBef>
                          <a:spcPts val="0"/>
                        </a:spcBef>
                        <a:spcAft>
                          <a:spcPts val="0"/>
                        </a:spcAft>
                        <a:buNone/>
                      </a:pPr>
                      <a:r>
                        <a:rPr lang="en"/>
                        <a:t>001</a:t>
                      </a:r>
                      <a:endParaRPr/>
                    </a:p>
                  </a:txBody>
                  <a:tcPr marL="91425" marR="91425" marT="91425" marB="91425"/>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0001</a:t>
                      </a:r>
                      <a:endParaRPr/>
                    </a:p>
                  </a:txBody>
                  <a:tcPr marL="91425" marR="91425" marT="91425" marB="91425"/>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tc>
                <a:tc>
                  <a:txBody>
                    <a:bodyPr/>
                    <a:lstStyle/>
                    <a:p>
                      <a:pPr marL="0" lvl="0" indent="0" algn="l" rtl="0">
                        <a:spcBef>
                          <a:spcPts val="0"/>
                        </a:spcBef>
                        <a:spcAft>
                          <a:spcPts val="0"/>
                        </a:spcAft>
                        <a:buNone/>
                      </a:pPr>
                      <a:r>
                        <a:rPr lang="en"/>
                        <a:t>00001</a:t>
                      </a:r>
                      <a:endParaRPr/>
                    </a:p>
                  </a:txBody>
                  <a:tcPr marL="91425" marR="91425" marT="91425" marB="91425"/>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tc>
                <a:tc>
                  <a:txBody>
                    <a:bodyPr/>
                    <a:lstStyle/>
                    <a:p>
                      <a:pPr marL="0" lvl="0" indent="0" algn="l" rtl="0">
                        <a:spcBef>
                          <a:spcPts val="0"/>
                        </a:spcBef>
                        <a:spcAft>
                          <a:spcPts val="0"/>
                        </a:spcAft>
                        <a:buNone/>
                      </a:pPr>
                      <a:r>
                        <a:rPr lang="en"/>
                        <a:t>000001</a:t>
                      </a:r>
                      <a:endParaRPr/>
                    </a:p>
                  </a:txBody>
                  <a:tcPr marL="91425" marR="91425" marT="91425" marB="91425"/>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234" name="Google Shape;234;p18"/>
          <p:cNvGraphicFramePr/>
          <p:nvPr/>
        </p:nvGraphicFramePr>
        <p:xfrm>
          <a:off x="5556875" y="13329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tc>
                <a:tc>
                  <a:txBody>
                    <a:bodyPr/>
                    <a:lstStyle/>
                    <a:p>
                      <a:pPr marL="0" lvl="0" indent="0" algn="l" rtl="0">
                        <a:spcBef>
                          <a:spcPts val="0"/>
                        </a:spcBef>
                        <a:spcAft>
                          <a:spcPts val="0"/>
                        </a:spcAft>
                        <a:buNone/>
                      </a:pPr>
                      <a:r>
                        <a:rPr lang="en"/>
                        <a:t>111</a:t>
                      </a:r>
                      <a:endParaRPr/>
                    </a:p>
                  </a:txBody>
                  <a:tcPr marL="91425" marR="91425" marT="91425" marB="91425"/>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tc>
                <a:tc>
                  <a:txBody>
                    <a:bodyPr/>
                    <a:lstStyle/>
                    <a:p>
                      <a:pPr marL="0" lvl="0" indent="0" algn="l" rtl="0">
                        <a:spcBef>
                          <a:spcPts val="0"/>
                        </a:spcBef>
                        <a:spcAft>
                          <a:spcPts val="0"/>
                        </a:spcAft>
                        <a:buNone/>
                      </a:pPr>
                      <a:r>
                        <a:rPr lang="en"/>
                        <a:t>010</a:t>
                      </a:r>
                      <a:endParaRPr/>
                    </a:p>
                  </a:txBody>
                  <a:tcPr marL="91425" marR="91425" marT="91425" marB="91425"/>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tc>
                <a:tc>
                  <a:txBody>
                    <a:bodyPr/>
                    <a:lstStyle/>
                    <a:p>
                      <a:pPr marL="0" lvl="0" indent="0" algn="l" rtl="0">
                        <a:spcBef>
                          <a:spcPts val="0"/>
                        </a:spcBef>
                        <a:spcAft>
                          <a:spcPts val="0"/>
                        </a:spcAft>
                        <a:buNone/>
                      </a:pPr>
                      <a:r>
                        <a:rPr lang="en"/>
                        <a:t>1101</a:t>
                      </a:r>
                      <a:endParaRPr/>
                    </a:p>
                  </a:txBody>
                  <a:tcPr marL="91425" marR="91425" marT="91425" marB="91425"/>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1011</a:t>
                      </a:r>
                      <a:endParaRPr/>
                    </a:p>
                  </a:txBody>
                  <a:tcPr marL="91425" marR="91425" marT="91425" marB="91425"/>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tc>
                <a:tc>
                  <a:txBody>
                    <a:bodyPr/>
                    <a:lstStyle/>
                    <a:p>
                      <a:pPr marL="0" lvl="0" indent="0" algn="l" rtl="0">
                        <a:spcBef>
                          <a:spcPts val="0"/>
                        </a:spcBef>
                        <a:spcAft>
                          <a:spcPts val="0"/>
                        </a:spcAft>
                        <a:buNone/>
                      </a:pPr>
                      <a:r>
                        <a:rPr lang="en"/>
                        <a:t>1001</a:t>
                      </a:r>
                      <a:endParaRPr/>
                    </a:p>
                  </a:txBody>
                  <a:tcPr marL="91425" marR="91425" marT="91425" marB="91425"/>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tc>
                <a:tc>
                  <a:txBody>
                    <a:bodyPr/>
                    <a:lstStyle/>
                    <a:p>
                      <a:pPr marL="0" lvl="0" indent="0" algn="l" rtl="0">
                        <a:spcBef>
                          <a:spcPts val="0"/>
                        </a:spcBef>
                        <a:spcAft>
                          <a:spcPts val="0"/>
                        </a:spcAft>
                        <a:buNone/>
                      </a:pPr>
                      <a:r>
                        <a:rPr lang="en"/>
                        <a:t>1000</a:t>
                      </a:r>
                      <a:endParaRPr/>
                    </a:p>
                  </a:txBody>
                  <a:tcPr marL="91425" marR="91425" marT="91425" marB="91425"/>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235" name="Google Shape;235;p18"/>
          <p:cNvSpPr txBox="1"/>
          <p:nvPr/>
        </p:nvSpPr>
        <p:spPr>
          <a:xfrm>
            <a:off x="152400" y="1212425"/>
            <a:ext cx="23262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Better for EEEEAT            (8+3+4 = 15 bits).</a:t>
            </a:r>
            <a:endParaRPr>
              <a:solidFill>
                <a:srgbClr val="BE071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36" name="Google Shape;236;p18"/>
          <p:cNvCxnSpPr/>
          <p:nvPr/>
        </p:nvCxnSpPr>
        <p:spPr>
          <a:xfrm>
            <a:off x="1703925" y="1768825"/>
            <a:ext cx="879600" cy="404100"/>
          </a:xfrm>
          <a:prstGeom prst="straightConnector1">
            <a:avLst/>
          </a:prstGeom>
          <a:noFill/>
          <a:ln w="9525" cap="flat" cmpd="sng">
            <a:solidFill>
              <a:srgbClr val="BE0712"/>
            </a:solidFill>
            <a:prstDash val="solid"/>
            <a:round/>
            <a:headEnd type="none" w="med" len="med"/>
            <a:tailEnd type="triangle" w="med" len="med"/>
          </a:ln>
        </p:spPr>
      </p:cxnSp>
      <p:sp>
        <p:nvSpPr>
          <p:cNvPr id="237" name="Google Shape;237;p18"/>
          <p:cNvSpPr txBox="1"/>
          <p:nvPr/>
        </p:nvSpPr>
        <p:spPr>
          <a:xfrm>
            <a:off x="95475" y="3322350"/>
            <a:ext cx="2036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Much worse for JOSH (25+5+8+10 = 48 bits).</a:t>
            </a:r>
            <a:endParaRPr>
              <a:solidFill>
                <a:srgbClr val="BE0712"/>
              </a:solidFill>
            </a:endParaRPr>
          </a:p>
          <a:p>
            <a:pPr marL="0" lvl="0" indent="0" algn="l" rtl="0">
              <a:spcBef>
                <a:spcPts val="0"/>
              </a:spcBef>
              <a:spcAft>
                <a:spcPts val="0"/>
              </a:spcAft>
              <a:buNone/>
            </a:pPr>
            <a:r>
              <a:rPr lang="en">
                <a:solidFill>
                  <a:srgbClr val="BE0712"/>
                </a:solidFill>
              </a:rPr>
              <a:t> </a:t>
            </a:r>
            <a:endParaRPr>
              <a:solidFill>
                <a:srgbClr val="BE071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38" name="Google Shape;238;p18"/>
          <p:cNvCxnSpPr/>
          <p:nvPr/>
        </p:nvCxnSpPr>
        <p:spPr>
          <a:xfrm rot="10800000" flipH="1">
            <a:off x="1854525" y="3116150"/>
            <a:ext cx="697500" cy="229800"/>
          </a:xfrm>
          <a:prstGeom prst="straightConnector1">
            <a:avLst/>
          </a:prstGeom>
          <a:noFill/>
          <a:ln w="9525" cap="flat" cmpd="sng">
            <a:solidFill>
              <a:srgbClr val="BE0712"/>
            </a:solidFill>
            <a:prstDash val="solid"/>
            <a:round/>
            <a:headEnd type="none" w="med" len="med"/>
            <a:tailEnd type="triangle" w="med" len="med"/>
          </a:ln>
        </p:spPr>
      </p:cxnSp>
      <p:sp>
        <p:nvSpPr>
          <p:cNvPr id="239" name="Google Shape;239;p18"/>
          <p:cNvSpPr txBox="1"/>
          <p:nvPr/>
        </p:nvSpPr>
        <p:spPr>
          <a:xfrm>
            <a:off x="7227750" y="1231350"/>
            <a:ext cx="19455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Worse for EEEEAT               (12+4+4 = 20 bits).</a:t>
            </a:r>
            <a:endParaRPr>
              <a:solidFill>
                <a:srgbClr val="BE071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40" name="Google Shape;240;p18"/>
          <p:cNvCxnSpPr/>
          <p:nvPr/>
        </p:nvCxnSpPr>
        <p:spPr>
          <a:xfrm flipH="1">
            <a:off x="7196300" y="1848075"/>
            <a:ext cx="332700" cy="388500"/>
          </a:xfrm>
          <a:prstGeom prst="straightConnector1">
            <a:avLst/>
          </a:prstGeom>
          <a:noFill/>
          <a:ln w="9525" cap="flat" cmpd="sng">
            <a:solidFill>
              <a:srgbClr val="BE0712"/>
            </a:solidFill>
            <a:prstDash val="solid"/>
            <a:round/>
            <a:headEnd type="none" w="med" len="med"/>
            <a:tailEnd type="triangle" w="med" len="med"/>
          </a:ln>
        </p:spPr>
      </p:cxnSp>
      <p:sp>
        <p:nvSpPr>
          <p:cNvPr id="241" name="Google Shape;241;p18"/>
          <p:cNvSpPr txBox="1"/>
          <p:nvPr/>
        </p:nvSpPr>
        <p:spPr>
          <a:xfrm>
            <a:off x="7271100" y="3608925"/>
            <a:ext cx="18729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Better for JOSH (7+4+6+6 = 23 bits).  </a:t>
            </a:r>
            <a:endParaRPr>
              <a:solidFill>
                <a:srgbClr val="BE071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42" name="Google Shape;242;p18"/>
          <p:cNvCxnSpPr/>
          <p:nvPr/>
        </p:nvCxnSpPr>
        <p:spPr>
          <a:xfrm rot="10800000">
            <a:off x="7227750" y="3258900"/>
            <a:ext cx="562800" cy="443700"/>
          </a:xfrm>
          <a:prstGeom prst="straightConnector1">
            <a:avLst/>
          </a:prstGeom>
          <a:noFill/>
          <a:ln w="9525" cap="flat" cmpd="sng">
            <a:solidFill>
              <a:srgbClr val="BE0712"/>
            </a:solidFill>
            <a:prstDash val="solid"/>
            <a:round/>
            <a:headEnd type="none" w="med" len="med"/>
            <a:tailEnd type="triangle" w="med" len="med"/>
          </a:ln>
        </p:spPr>
      </p:cxnSp>
      <p:sp>
        <p:nvSpPr>
          <p:cNvPr id="243" name="Google Shape;243;p18"/>
          <p:cNvSpPr txBox="1">
            <a:spLocks noGrp="1"/>
          </p:cNvSpPr>
          <p:nvPr>
            <p:ph type="body" idx="1"/>
          </p:nvPr>
        </p:nvSpPr>
        <p:spPr>
          <a:xfrm>
            <a:off x="289525" y="4099100"/>
            <a:ext cx="8443800" cy="756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b="1"/>
              <a:t>Observation:</a:t>
            </a:r>
            <a:r>
              <a:rPr lang="en"/>
              <a:t> It’d be useful to have a procedure that calculates the “best” code for a given 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Shannon Fano Codes (Extra)</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#1 (Shannon-Fano Coding)</a:t>
            </a:r>
            <a:endParaRPr/>
          </a:p>
        </p:txBody>
      </p:sp>
      <p:sp>
        <p:nvSpPr>
          <p:cNvPr id="254" name="Google Shape;254;p2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Count relative frequencies of all characters in a text.</a:t>
            </a:r>
            <a:endParaRPr/>
          </a:p>
          <a:p>
            <a:pPr marL="457200" lvl="0" indent="-355600" algn="l" rtl="0">
              <a:spcBef>
                <a:spcPts val="0"/>
              </a:spcBef>
              <a:spcAft>
                <a:spcPts val="0"/>
              </a:spcAft>
              <a:buSzPts val="2000"/>
              <a:buChar char="●"/>
            </a:pPr>
            <a:r>
              <a:rPr lang="en"/>
              <a:t>Split into ‘left’ and ‘right halves’ of roughly equal frequency.</a:t>
            </a:r>
            <a:endParaRPr/>
          </a:p>
          <a:p>
            <a:pPr marL="914400" lvl="1" indent="-355600" algn="l" rtl="0">
              <a:spcBef>
                <a:spcPts val="0"/>
              </a:spcBef>
              <a:spcAft>
                <a:spcPts val="0"/>
              </a:spcAft>
              <a:buSzPts val="2000"/>
              <a:buChar char="○"/>
            </a:pPr>
            <a:r>
              <a:rPr lang="en"/>
              <a:t>Left half gets a leading zero. Right half gets a leading one.</a:t>
            </a:r>
            <a:endParaRPr/>
          </a:p>
          <a:p>
            <a:pPr marL="914400" lvl="1" indent="-355600" algn="l" rtl="0">
              <a:spcBef>
                <a:spcPts val="0"/>
              </a:spcBef>
              <a:spcAft>
                <a:spcPts val="0"/>
              </a:spcAft>
              <a:buSzPts val="2000"/>
              <a:buChar char="○"/>
            </a:pPr>
            <a:r>
              <a:rPr lang="en"/>
              <a:t>Repeat.</a:t>
            </a:r>
            <a:endParaRPr/>
          </a:p>
        </p:txBody>
      </p:sp>
      <p:graphicFrame>
        <p:nvGraphicFramePr>
          <p:cNvPr id="255" name="Google Shape;255;p20"/>
          <p:cNvGraphicFramePr/>
          <p:nvPr/>
        </p:nvGraphicFramePr>
        <p:xfrm>
          <a:off x="1344150" y="2264900"/>
          <a:ext cx="3000000" cy="3000000"/>
        </p:xfrm>
        <a:graphic>
          <a:graphicData uri="http://schemas.openxmlformats.org/drawingml/2006/table">
            <a:tbl>
              <a:tblPr>
                <a:noFill/>
                <a:tableStyleId>{6BDB0045-9896-4579-A7C7-362E7DE8BEA2}</a:tableStyleId>
              </a:tblPr>
              <a:tblGrid>
                <a:gridCol w="1999700">
                  <a:extLst>
                    <a:ext uri="{9D8B030D-6E8A-4147-A177-3AD203B41FA5}">
                      <a16:colId xmlns:a16="http://schemas.microsoft.com/office/drawing/2014/main" val="20000"/>
                    </a:ext>
                  </a:extLst>
                </a:gridCol>
                <a:gridCol w="1999700">
                  <a:extLst>
                    <a:ext uri="{9D8B030D-6E8A-4147-A177-3AD203B41FA5}">
                      <a16:colId xmlns:a16="http://schemas.microsoft.com/office/drawing/2014/main" val="20001"/>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0.35</a:t>
                      </a:r>
                      <a:endParaRPr/>
                    </a:p>
                  </a:txBody>
                  <a:tcPr marL="91425" marR="91425" marT="91425" marB="91425" anchor="ctr">
                    <a:solidFill>
                      <a:srgbClr val="CCCCCC"/>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0.17</a:t>
                      </a:r>
                      <a:endParaRPr/>
                    </a:p>
                  </a:txBody>
                  <a:tcPr marL="91425" marR="91425" marT="91425" marB="91425" anchor="ctr">
                    <a:solidFill>
                      <a:srgbClr val="CCCCCC"/>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0.17</a:t>
                      </a:r>
                      <a:endParaRPr/>
                    </a:p>
                  </a:txBody>
                  <a:tcPr marL="91425" marR="91425" marT="91425" marB="91425" anchor="ctr">
                    <a:solidFill>
                      <a:srgbClr val="F3F3F3"/>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0.16</a:t>
                      </a:r>
                      <a:endParaRPr/>
                    </a:p>
                  </a:txBody>
                  <a:tcPr marL="91425" marR="91425" marT="91425" marB="91425" anchor="ctr">
                    <a:solidFill>
                      <a:srgbClr val="F3F3F3"/>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0.15</a:t>
                      </a:r>
                      <a:endParaRPr/>
                    </a:p>
                  </a:txBody>
                  <a:tcPr marL="91425" marR="91425" marT="91425" marB="91425" anchor="ctr">
                    <a:solidFill>
                      <a:srgbClr val="F3F3F3"/>
                    </a:solidFill>
                  </a:tcPr>
                </a:tc>
                <a:extLst>
                  <a:ext uri="{0D108BD9-81ED-4DB2-BD59-A6C34878D82A}">
                    <a16:rowId xmlns:a16="http://schemas.microsoft.com/office/drawing/2014/main" val="10005"/>
                  </a:ext>
                </a:extLst>
              </a:tr>
            </a:tbl>
          </a:graphicData>
        </a:graphic>
      </p:graphicFrame>
      <p:sp>
        <p:nvSpPr>
          <p:cNvPr id="256" name="Google Shape;256;p20"/>
          <p:cNvSpPr/>
          <p:nvPr/>
        </p:nvSpPr>
        <p:spPr>
          <a:xfrm>
            <a:off x="972450" y="2636200"/>
            <a:ext cx="187500" cy="9141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972450" y="3655517"/>
            <a:ext cx="187500" cy="1273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181727" y="2894126"/>
            <a:ext cx="855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Left half</a:t>
            </a:r>
            <a:endParaRPr/>
          </a:p>
        </p:txBody>
      </p:sp>
      <p:sp>
        <p:nvSpPr>
          <p:cNvPr id="259" name="Google Shape;259;p20"/>
          <p:cNvSpPr txBox="1"/>
          <p:nvPr/>
        </p:nvSpPr>
        <p:spPr>
          <a:xfrm>
            <a:off x="70298" y="4083484"/>
            <a:ext cx="1037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Right half</a:t>
            </a:r>
            <a:endParaRPr/>
          </a:p>
        </p:txBody>
      </p:sp>
      <p:sp>
        <p:nvSpPr>
          <p:cNvPr id="260" name="Google Shape;260;p20"/>
          <p:cNvSpPr/>
          <p:nvPr/>
        </p:nvSpPr>
        <p:spPr>
          <a:xfrm>
            <a:off x="5928500" y="31634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61" name="Google Shape;261;p20"/>
          <p:cNvSpPr/>
          <p:nvPr/>
        </p:nvSpPr>
        <p:spPr>
          <a:xfrm>
            <a:off x="6397250" y="31634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262" name="Google Shape;262;p20"/>
          <p:cNvSpPr/>
          <p:nvPr/>
        </p:nvSpPr>
        <p:spPr>
          <a:xfrm>
            <a:off x="6866000" y="31634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263" name="Google Shape;263;p20"/>
          <p:cNvSpPr/>
          <p:nvPr/>
        </p:nvSpPr>
        <p:spPr>
          <a:xfrm>
            <a:off x="7334750" y="31634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264" name="Google Shape;264;p20"/>
          <p:cNvSpPr/>
          <p:nvPr/>
        </p:nvSpPr>
        <p:spPr>
          <a:xfrm>
            <a:off x="7803500" y="31634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cxnSp>
        <p:nvCxnSpPr>
          <p:cNvPr id="265" name="Google Shape;265;p20"/>
          <p:cNvCxnSpPr/>
          <p:nvPr/>
        </p:nvCxnSpPr>
        <p:spPr>
          <a:xfrm flipH="1">
            <a:off x="5412850" y="2501600"/>
            <a:ext cx="657900" cy="333900"/>
          </a:xfrm>
          <a:prstGeom prst="straightConnector1">
            <a:avLst/>
          </a:prstGeom>
          <a:noFill/>
          <a:ln w="9525" cap="flat" cmpd="sng">
            <a:solidFill>
              <a:srgbClr val="BE0712"/>
            </a:solidFill>
            <a:prstDash val="solid"/>
            <a:round/>
            <a:headEnd type="none" w="med" len="med"/>
            <a:tailEnd type="triangle" w="med" len="med"/>
          </a:ln>
        </p:spPr>
      </p:cxnSp>
      <p:sp>
        <p:nvSpPr>
          <p:cNvPr id="266" name="Google Shape;266;p20"/>
          <p:cNvSpPr txBox="1"/>
          <p:nvPr/>
        </p:nvSpPr>
        <p:spPr>
          <a:xfrm>
            <a:off x="6134150" y="2219325"/>
            <a:ext cx="28056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35% of all characters are </a:t>
            </a:r>
            <a:r>
              <a:rPr lang="en" sz="1800">
                <a:solidFill>
                  <a:srgbClr val="BE0712"/>
                </a:solidFill>
                <a:latin typeface="Calibri"/>
                <a:ea typeface="Calibri"/>
                <a:cs typeface="Calibri"/>
                <a:sym typeface="Calibri"/>
              </a:rPr>
              <a:t>我</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#1 (Shannon-Fano Coding)</a:t>
            </a:r>
            <a:endParaRPr/>
          </a:p>
        </p:txBody>
      </p:sp>
      <p:sp>
        <p:nvSpPr>
          <p:cNvPr id="272" name="Google Shape;272;p2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Count relative frequencies of all characters in a text.</a:t>
            </a:r>
            <a:endParaRPr/>
          </a:p>
          <a:p>
            <a:pPr marL="457200" lvl="0" indent="-355600" algn="l" rtl="0">
              <a:spcBef>
                <a:spcPts val="0"/>
              </a:spcBef>
              <a:spcAft>
                <a:spcPts val="0"/>
              </a:spcAft>
              <a:buSzPts val="2000"/>
              <a:buChar char="●"/>
            </a:pPr>
            <a:r>
              <a:rPr lang="en"/>
              <a:t>Split into ‘left’ and ‘right halves’ of roughly equal frequency.</a:t>
            </a:r>
            <a:endParaRPr/>
          </a:p>
          <a:p>
            <a:pPr marL="914400" lvl="1" indent="-355600" algn="l" rtl="0">
              <a:spcBef>
                <a:spcPts val="0"/>
              </a:spcBef>
              <a:spcAft>
                <a:spcPts val="0"/>
              </a:spcAft>
              <a:buSzPts val="2000"/>
              <a:buChar char="○"/>
            </a:pPr>
            <a:r>
              <a:rPr lang="en"/>
              <a:t>Left half gets a leading zero. Right half gets a leading one.</a:t>
            </a:r>
            <a:endParaRPr/>
          </a:p>
          <a:p>
            <a:pPr marL="914400" lvl="1" indent="-355600" algn="l" rtl="0">
              <a:spcBef>
                <a:spcPts val="0"/>
              </a:spcBef>
              <a:spcAft>
                <a:spcPts val="0"/>
              </a:spcAft>
              <a:buSzPts val="2000"/>
              <a:buChar char="○"/>
            </a:pPr>
            <a:r>
              <a:rPr lang="en"/>
              <a:t>Repeat.</a:t>
            </a:r>
            <a:endParaRPr/>
          </a:p>
          <a:p>
            <a:pPr marL="0" marR="0" lvl="0" indent="0" algn="l" rtl="0">
              <a:lnSpc>
                <a:spcPct val="100000"/>
              </a:lnSpc>
              <a:spcBef>
                <a:spcPts val="600"/>
              </a:spcBef>
              <a:spcAft>
                <a:spcPts val="0"/>
              </a:spcAft>
              <a:buNone/>
            </a:pPr>
            <a:endParaRPr/>
          </a:p>
        </p:txBody>
      </p:sp>
      <p:graphicFrame>
        <p:nvGraphicFramePr>
          <p:cNvPr id="273" name="Google Shape;273;p21"/>
          <p:cNvGraphicFramePr/>
          <p:nvPr/>
        </p:nvGraphicFramePr>
        <p:xfrm>
          <a:off x="1344150" y="2264900"/>
          <a:ext cx="3000000" cy="300000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a:t>
                      </a:r>
                      <a:endParaRPr/>
                    </a:p>
                  </a:txBody>
                  <a:tcPr marL="91425" marR="91425" marT="91425" marB="91425">
                    <a:solidFill>
                      <a:srgbClr val="CCCCCC"/>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a:t>
                      </a:r>
                      <a:endParaRPr/>
                    </a:p>
                  </a:txBody>
                  <a:tcPr marL="91425" marR="91425" marT="91425" marB="91425">
                    <a:solidFill>
                      <a:srgbClr val="CCCCCC"/>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3F3F3"/>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3F3F3"/>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3F3F3"/>
                    </a:solidFill>
                  </a:tcPr>
                </a:tc>
                <a:extLst>
                  <a:ext uri="{0D108BD9-81ED-4DB2-BD59-A6C34878D82A}">
                    <a16:rowId xmlns:a16="http://schemas.microsoft.com/office/drawing/2014/main" val="10005"/>
                  </a:ext>
                </a:extLst>
              </a:tr>
            </a:tbl>
          </a:graphicData>
        </a:graphic>
      </p:graphicFrame>
      <p:sp>
        <p:nvSpPr>
          <p:cNvPr id="274" name="Google Shape;274;p21"/>
          <p:cNvSpPr/>
          <p:nvPr/>
        </p:nvSpPr>
        <p:spPr>
          <a:xfrm>
            <a:off x="60047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75" name="Google Shape;275;p21"/>
          <p:cNvSpPr/>
          <p:nvPr/>
        </p:nvSpPr>
        <p:spPr>
          <a:xfrm>
            <a:off x="647345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276" name="Google Shape;276;p21"/>
          <p:cNvSpPr/>
          <p:nvPr/>
        </p:nvSpPr>
        <p:spPr>
          <a:xfrm>
            <a:off x="72470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277" name="Google Shape;277;p21"/>
          <p:cNvSpPr/>
          <p:nvPr/>
        </p:nvSpPr>
        <p:spPr>
          <a:xfrm>
            <a:off x="771575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278" name="Google Shape;278;p21"/>
          <p:cNvSpPr/>
          <p:nvPr/>
        </p:nvSpPr>
        <p:spPr>
          <a:xfrm>
            <a:off x="81845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279" name="Google Shape;279;p21"/>
          <p:cNvSpPr/>
          <p:nvPr/>
        </p:nvSpPr>
        <p:spPr>
          <a:xfrm>
            <a:off x="6924141" y="2747442"/>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1"/>
          <p:cNvCxnSpPr>
            <a:stCxn id="279" idx="2"/>
            <a:endCxn id="281" idx="0"/>
          </p:cNvCxnSpPr>
          <p:nvPr/>
        </p:nvCxnSpPr>
        <p:spPr>
          <a:xfrm flipH="1">
            <a:off x="6417891" y="3110742"/>
            <a:ext cx="687900" cy="416400"/>
          </a:xfrm>
          <a:prstGeom prst="straightConnector1">
            <a:avLst/>
          </a:prstGeom>
          <a:noFill/>
          <a:ln w="19050" cap="flat" cmpd="sng">
            <a:solidFill>
              <a:schemeClr val="dk2"/>
            </a:solidFill>
            <a:prstDash val="solid"/>
            <a:round/>
            <a:headEnd type="none" w="med" len="med"/>
            <a:tailEnd type="none" w="med" len="med"/>
          </a:ln>
        </p:spPr>
      </p:cxnSp>
      <p:cxnSp>
        <p:nvCxnSpPr>
          <p:cNvPr id="282" name="Google Shape;282;p21"/>
          <p:cNvCxnSpPr>
            <a:stCxn id="279" idx="2"/>
            <a:endCxn id="283" idx="0"/>
          </p:cNvCxnSpPr>
          <p:nvPr/>
        </p:nvCxnSpPr>
        <p:spPr>
          <a:xfrm>
            <a:off x="7105791" y="3110742"/>
            <a:ext cx="785100" cy="416400"/>
          </a:xfrm>
          <a:prstGeom prst="straightConnector1">
            <a:avLst/>
          </a:prstGeom>
          <a:noFill/>
          <a:ln w="19050" cap="flat" cmpd="sng">
            <a:solidFill>
              <a:schemeClr val="dk2"/>
            </a:solidFill>
            <a:prstDash val="solid"/>
            <a:round/>
            <a:headEnd type="none" w="med" len="med"/>
            <a:tailEnd type="none" w="med" len="med"/>
          </a:ln>
        </p:spPr>
      </p:cxnSp>
      <p:sp>
        <p:nvSpPr>
          <p:cNvPr id="283" name="Google Shape;283;p21"/>
          <p:cNvSpPr/>
          <p:nvPr/>
        </p:nvSpPr>
        <p:spPr>
          <a:xfrm>
            <a:off x="7182150" y="3527025"/>
            <a:ext cx="1417500" cy="550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5940225" y="3527025"/>
            <a:ext cx="955200" cy="550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972450" y="2636200"/>
            <a:ext cx="187500" cy="9141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txBox="1"/>
          <p:nvPr/>
        </p:nvSpPr>
        <p:spPr>
          <a:xfrm>
            <a:off x="181727" y="2894126"/>
            <a:ext cx="855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Left half</a:t>
            </a:r>
            <a:endParaRPr/>
          </a:p>
        </p:txBody>
      </p:sp>
      <p:sp>
        <p:nvSpPr>
          <p:cNvPr id="286" name="Google Shape;286;p21"/>
          <p:cNvSpPr txBox="1"/>
          <p:nvPr/>
        </p:nvSpPr>
        <p:spPr>
          <a:xfrm>
            <a:off x="70298" y="4083484"/>
            <a:ext cx="1037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Right half</a:t>
            </a:r>
            <a:endParaRPr/>
          </a:p>
        </p:txBody>
      </p:sp>
      <p:sp>
        <p:nvSpPr>
          <p:cNvPr id="287" name="Google Shape;287;p21"/>
          <p:cNvSpPr/>
          <p:nvPr/>
        </p:nvSpPr>
        <p:spPr>
          <a:xfrm>
            <a:off x="972450" y="3655517"/>
            <a:ext cx="187500" cy="1273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txBox="1"/>
          <p:nvPr/>
        </p:nvSpPr>
        <p:spPr>
          <a:xfrm>
            <a:off x="6444025"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289" name="Google Shape;289;p21"/>
          <p:cNvSpPr txBox="1"/>
          <p:nvPr/>
        </p:nvSpPr>
        <p:spPr>
          <a:xfrm>
            <a:off x="7486800"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#1 (Shannon-Fano Coding)</a:t>
            </a:r>
            <a:endParaRPr/>
          </a:p>
        </p:txBody>
      </p:sp>
      <p:sp>
        <p:nvSpPr>
          <p:cNvPr id="295" name="Google Shape;295;p22"/>
          <p:cNvSpPr txBox="1">
            <a:spLocks noGrp="1"/>
          </p:cNvSpPr>
          <p:nvPr>
            <p:ph type="body" idx="1"/>
          </p:nvPr>
        </p:nvSpPr>
        <p:spPr>
          <a:xfrm>
            <a:off x="243000" y="556500"/>
            <a:ext cx="8443800" cy="168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Count relative frequencies of all characters in a text.</a:t>
            </a:r>
            <a:endParaRPr/>
          </a:p>
          <a:p>
            <a:pPr marL="457200" lvl="0" indent="-355600" algn="l" rtl="0">
              <a:spcBef>
                <a:spcPts val="0"/>
              </a:spcBef>
              <a:spcAft>
                <a:spcPts val="0"/>
              </a:spcAft>
              <a:buSzPts val="2000"/>
              <a:buChar char="●"/>
            </a:pPr>
            <a:r>
              <a:rPr lang="en"/>
              <a:t>Split into ‘left’ and ‘right halves’ of roughly equal frequency.</a:t>
            </a:r>
            <a:endParaRPr/>
          </a:p>
          <a:p>
            <a:pPr marL="914400" lvl="1" indent="-355600" algn="l" rtl="0">
              <a:spcBef>
                <a:spcPts val="0"/>
              </a:spcBef>
              <a:spcAft>
                <a:spcPts val="0"/>
              </a:spcAft>
              <a:buSzPts val="2000"/>
              <a:buChar char="○"/>
            </a:pPr>
            <a:r>
              <a:rPr lang="en"/>
              <a:t>Left half gets a leading zero. Right half gets a leading one.</a:t>
            </a:r>
            <a:endParaRPr/>
          </a:p>
          <a:p>
            <a:pPr marL="914400" lvl="1" indent="-355600" algn="l" rtl="0">
              <a:spcBef>
                <a:spcPts val="0"/>
              </a:spcBef>
              <a:spcAft>
                <a:spcPts val="0"/>
              </a:spcAft>
              <a:buSzPts val="2000"/>
              <a:buChar char="○"/>
            </a:pPr>
            <a:r>
              <a:rPr lang="en"/>
              <a:t>Repeat.</a:t>
            </a:r>
            <a:endParaRPr/>
          </a:p>
          <a:p>
            <a:pPr marL="0" marR="0" lvl="0" indent="0" algn="l" rtl="0">
              <a:lnSpc>
                <a:spcPct val="100000"/>
              </a:lnSpc>
              <a:spcBef>
                <a:spcPts val="600"/>
              </a:spcBef>
              <a:spcAft>
                <a:spcPts val="0"/>
              </a:spcAft>
              <a:buNone/>
            </a:pPr>
            <a:endParaRPr/>
          </a:p>
        </p:txBody>
      </p:sp>
      <p:graphicFrame>
        <p:nvGraphicFramePr>
          <p:cNvPr id="296" name="Google Shape;296;p22"/>
          <p:cNvGraphicFramePr/>
          <p:nvPr/>
        </p:nvGraphicFramePr>
        <p:xfrm>
          <a:off x="1344150" y="2264900"/>
          <a:ext cx="3000000" cy="300000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CCCCCC"/>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3F3F3"/>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5"/>
                  </a:ext>
                </a:extLst>
              </a:tr>
            </a:tbl>
          </a:graphicData>
        </a:graphic>
      </p:graphicFrame>
      <p:sp>
        <p:nvSpPr>
          <p:cNvPr id="297" name="Google Shape;297;p22"/>
          <p:cNvSpPr/>
          <p:nvPr/>
        </p:nvSpPr>
        <p:spPr>
          <a:xfrm>
            <a:off x="5817250"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98" name="Google Shape;298;p22"/>
          <p:cNvSpPr/>
          <p:nvPr/>
        </p:nvSpPr>
        <p:spPr>
          <a:xfrm>
            <a:off x="6501875"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299" name="Google Shape;299;p22"/>
          <p:cNvSpPr/>
          <p:nvPr/>
        </p:nvSpPr>
        <p:spPr>
          <a:xfrm>
            <a:off x="72470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300" name="Google Shape;300;p22"/>
          <p:cNvSpPr/>
          <p:nvPr/>
        </p:nvSpPr>
        <p:spPr>
          <a:xfrm>
            <a:off x="771575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301" name="Google Shape;301;p22"/>
          <p:cNvSpPr/>
          <p:nvPr/>
        </p:nvSpPr>
        <p:spPr>
          <a:xfrm>
            <a:off x="81845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302" name="Google Shape;302;p22"/>
          <p:cNvSpPr/>
          <p:nvPr/>
        </p:nvSpPr>
        <p:spPr>
          <a:xfrm>
            <a:off x="6924141" y="2747442"/>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 name="Google Shape;303;p22"/>
          <p:cNvCxnSpPr>
            <a:stCxn id="302" idx="2"/>
            <a:endCxn id="304" idx="0"/>
          </p:cNvCxnSpPr>
          <p:nvPr/>
        </p:nvCxnSpPr>
        <p:spPr>
          <a:xfrm flipH="1">
            <a:off x="6362091" y="3110742"/>
            <a:ext cx="743700" cy="416400"/>
          </a:xfrm>
          <a:prstGeom prst="straightConnector1">
            <a:avLst/>
          </a:prstGeom>
          <a:noFill/>
          <a:ln w="19050" cap="flat" cmpd="sng">
            <a:solidFill>
              <a:schemeClr val="dk2"/>
            </a:solidFill>
            <a:prstDash val="solid"/>
            <a:round/>
            <a:headEnd type="none" w="med" len="med"/>
            <a:tailEnd type="none" w="med" len="med"/>
          </a:ln>
        </p:spPr>
      </p:cxnSp>
      <p:cxnSp>
        <p:nvCxnSpPr>
          <p:cNvPr id="305" name="Google Shape;305;p22"/>
          <p:cNvCxnSpPr>
            <a:stCxn id="302" idx="2"/>
            <a:endCxn id="306" idx="0"/>
          </p:cNvCxnSpPr>
          <p:nvPr/>
        </p:nvCxnSpPr>
        <p:spPr>
          <a:xfrm>
            <a:off x="7105791" y="3110742"/>
            <a:ext cx="785100" cy="416400"/>
          </a:xfrm>
          <a:prstGeom prst="straightConnector1">
            <a:avLst/>
          </a:prstGeom>
          <a:noFill/>
          <a:ln w="19050" cap="flat" cmpd="sng">
            <a:solidFill>
              <a:schemeClr val="dk2"/>
            </a:solidFill>
            <a:prstDash val="solid"/>
            <a:round/>
            <a:headEnd type="none" w="med" len="med"/>
            <a:tailEnd type="none" w="med" len="med"/>
          </a:ln>
        </p:spPr>
      </p:cxnSp>
      <p:sp>
        <p:nvSpPr>
          <p:cNvPr id="306" name="Google Shape;306;p22"/>
          <p:cNvSpPr/>
          <p:nvPr/>
        </p:nvSpPr>
        <p:spPr>
          <a:xfrm>
            <a:off x="7182150" y="3527025"/>
            <a:ext cx="1417500" cy="550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972450" y="2636200"/>
            <a:ext cx="187500" cy="4953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txBox="1"/>
          <p:nvPr/>
        </p:nvSpPr>
        <p:spPr>
          <a:xfrm>
            <a:off x="181727" y="2672885"/>
            <a:ext cx="855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Left half</a:t>
            </a:r>
            <a:endParaRPr/>
          </a:p>
        </p:txBody>
      </p:sp>
      <p:sp>
        <p:nvSpPr>
          <p:cNvPr id="309" name="Google Shape;309;p22"/>
          <p:cNvSpPr txBox="1"/>
          <p:nvPr/>
        </p:nvSpPr>
        <p:spPr>
          <a:xfrm>
            <a:off x="67391" y="3140120"/>
            <a:ext cx="1037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Right half</a:t>
            </a:r>
            <a:endParaRPr/>
          </a:p>
        </p:txBody>
      </p:sp>
      <p:sp>
        <p:nvSpPr>
          <p:cNvPr id="310" name="Google Shape;310;p22"/>
          <p:cNvSpPr/>
          <p:nvPr/>
        </p:nvSpPr>
        <p:spPr>
          <a:xfrm>
            <a:off x="972450" y="3134178"/>
            <a:ext cx="187500" cy="4164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6180541" y="35270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2"/>
          <p:cNvCxnSpPr>
            <a:stCxn id="304" idx="2"/>
            <a:endCxn id="297" idx="0"/>
          </p:cNvCxnSpPr>
          <p:nvPr/>
        </p:nvCxnSpPr>
        <p:spPr>
          <a:xfrm flipH="1">
            <a:off x="5998891" y="3890317"/>
            <a:ext cx="363300" cy="503700"/>
          </a:xfrm>
          <a:prstGeom prst="straightConnector1">
            <a:avLst/>
          </a:prstGeom>
          <a:noFill/>
          <a:ln w="19050" cap="flat" cmpd="sng">
            <a:solidFill>
              <a:schemeClr val="dk2"/>
            </a:solidFill>
            <a:prstDash val="solid"/>
            <a:round/>
            <a:headEnd type="none" w="med" len="med"/>
            <a:tailEnd type="none" w="med" len="med"/>
          </a:ln>
        </p:spPr>
      </p:cxnSp>
      <p:cxnSp>
        <p:nvCxnSpPr>
          <p:cNvPr id="312" name="Google Shape;312;p22"/>
          <p:cNvCxnSpPr>
            <a:stCxn id="304" idx="2"/>
            <a:endCxn id="298" idx="0"/>
          </p:cNvCxnSpPr>
          <p:nvPr/>
        </p:nvCxnSpPr>
        <p:spPr>
          <a:xfrm>
            <a:off x="6362191" y="3890317"/>
            <a:ext cx="321300" cy="503700"/>
          </a:xfrm>
          <a:prstGeom prst="straightConnector1">
            <a:avLst/>
          </a:prstGeom>
          <a:noFill/>
          <a:ln w="19050" cap="flat" cmpd="sng">
            <a:solidFill>
              <a:schemeClr val="dk2"/>
            </a:solidFill>
            <a:prstDash val="solid"/>
            <a:round/>
            <a:headEnd type="none" w="med" len="med"/>
            <a:tailEnd type="none" w="med" len="med"/>
          </a:ln>
        </p:spPr>
      </p:cxnSp>
      <p:sp>
        <p:nvSpPr>
          <p:cNvPr id="313" name="Google Shape;313;p22"/>
          <p:cNvSpPr txBox="1"/>
          <p:nvPr/>
        </p:nvSpPr>
        <p:spPr>
          <a:xfrm>
            <a:off x="7486800"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14" name="Google Shape;314;p22"/>
          <p:cNvSpPr txBox="1"/>
          <p:nvPr/>
        </p:nvSpPr>
        <p:spPr>
          <a:xfrm>
            <a:off x="6444025"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15" name="Google Shape;315;p22"/>
          <p:cNvSpPr txBox="1"/>
          <p:nvPr/>
        </p:nvSpPr>
        <p:spPr>
          <a:xfrm>
            <a:off x="5913713"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16" name="Google Shape;316;p22"/>
          <p:cNvSpPr txBox="1"/>
          <p:nvPr/>
        </p:nvSpPr>
        <p:spPr>
          <a:xfrm>
            <a:off x="6499288"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#1 (Shannon-Fano Coding)</a:t>
            </a:r>
            <a:endParaRPr/>
          </a:p>
        </p:txBody>
      </p:sp>
      <p:sp>
        <p:nvSpPr>
          <p:cNvPr id="322" name="Google Shape;322;p23"/>
          <p:cNvSpPr txBox="1">
            <a:spLocks noGrp="1"/>
          </p:cNvSpPr>
          <p:nvPr>
            <p:ph type="body" idx="1"/>
          </p:nvPr>
        </p:nvSpPr>
        <p:spPr>
          <a:xfrm>
            <a:off x="243000" y="556500"/>
            <a:ext cx="8443800" cy="168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Count relative frequencies of all characters in a text.</a:t>
            </a:r>
            <a:endParaRPr/>
          </a:p>
          <a:p>
            <a:pPr marL="457200" lvl="0" indent="-355600" algn="l" rtl="0">
              <a:spcBef>
                <a:spcPts val="0"/>
              </a:spcBef>
              <a:spcAft>
                <a:spcPts val="0"/>
              </a:spcAft>
              <a:buSzPts val="2000"/>
              <a:buChar char="●"/>
            </a:pPr>
            <a:r>
              <a:rPr lang="en"/>
              <a:t>Split into ‘left’ and ‘right halves’ of roughly equal frequency.</a:t>
            </a:r>
            <a:endParaRPr/>
          </a:p>
          <a:p>
            <a:pPr marL="914400" lvl="1" indent="-355600" algn="l" rtl="0">
              <a:spcBef>
                <a:spcPts val="0"/>
              </a:spcBef>
              <a:spcAft>
                <a:spcPts val="0"/>
              </a:spcAft>
              <a:buSzPts val="2000"/>
              <a:buChar char="○"/>
            </a:pPr>
            <a:r>
              <a:rPr lang="en"/>
              <a:t>Left half gets a leading zero. Right half gets a leading one.</a:t>
            </a:r>
            <a:endParaRPr/>
          </a:p>
          <a:p>
            <a:pPr marL="914400" lvl="1" indent="-355600" algn="l" rtl="0">
              <a:spcBef>
                <a:spcPts val="0"/>
              </a:spcBef>
              <a:spcAft>
                <a:spcPts val="0"/>
              </a:spcAft>
              <a:buSzPts val="2000"/>
              <a:buChar char="○"/>
            </a:pPr>
            <a:r>
              <a:rPr lang="en"/>
              <a:t>Repeat.</a:t>
            </a:r>
            <a:endParaRPr/>
          </a:p>
          <a:p>
            <a:pPr marL="0" marR="0" lvl="0" indent="0" algn="l" rtl="0">
              <a:lnSpc>
                <a:spcPct val="100000"/>
              </a:lnSpc>
              <a:spcBef>
                <a:spcPts val="600"/>
              </a:spcBef>
              <a:spcAft>
                <a:spcPts val="0"/>
              </a:spcAft>
              <a:buNone/>
            </a:pPr>
            <a:endParaRPr/>
          </a:p>
        </p:txBody>
      </p:sp>
      <p:graphicFrame>
        <p:nvGraphicFramePr>
          <p:cNvPr id="323" name="Google Shape;323;p23"/>
          <p:cNvGraphicFramePr/>
          <p:nvPr/>
        </p:nvGraphicFramePr>
        <p:xfrm>
          <a:off x="1344150" y="2264900"/>
          <a:ext cx="3000000" cy="300000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1...</a:t>
                      </a:r>
                      <a:endParaRPr/>
                    </a:p>
                  </a:txBody>
                  <a:tcPr marL="91425" marR="91425" marT="91425" marB="91425">
                    <a:solidFill>
                      <a:srgbClr val="F3F3F3"/>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1...</a:t>
                      </a:r>
                      <a:endParaRPr/>
                    </a:p>
                  </a:txBody>
                  <a:tcPr marL="91425" marR="91425" marT="91425" marB="91425">
                    <a:solidFill>
                      <a:srgbClr val="CCCCCC"/>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1...</a:t>
                      </a:r>
                      <a:endParaRPr/>
                    </a:p>
                  </a:txBody>
                  <a:tcPr marL="91425" marR="91425" marT="91425" marB="91425">
                    <a:solidFill>
                      <a:srgbClr val="CCCCCC"/>
                    </a:solidFill>
                  </a:tcPr>
                </a:tc>
                <a:extLst>
                  <a:ext uri="{0D108BD9-81ED-4DB2-BD59-A6C34878D82A}">
                    <a16:rowId xmlns:a16="http://schemas.microsoft.com/office/drawing/2014/main" val="10005"/>
                  </a:ext>
                </a:extLst>
              </a:tr>
            </a:tbl>
          </a:graphicData>
        </a:graphic>
      </p:graphicFrame>
      <p:sp>
        <p:nvSpPr>
          <p:cNvPr id="324" name="Google Shape;324;p23"/>
          <p:cNvSpPr/>
          <p:nvPr/>
        </p:nvSpPr>
        <p:spPr>
          <a:xfrm>
            <a:off x="5817250"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25" name="Google Shape;325;p23"/>
          <p:cNvSpPr/>
          <p:nvPr/>
        </p:nvSpPr>
        <p:spPr>
          <a:xfrm>
            <a:off x="6501875"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326" name="Google Shape;326;p23"/>
          <p:cNvSpPr/>
          <p:nvPr/>
        </p:nvSpPr>
        <p:spPr>
          <a:xfrm>
            <a:off x="72470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327" name="Google Shape;327;p23"/>
          <p:cNvSpPr/>
          <p:nvPr/>
        </p:nvSpPr>
        <p:spPr>
          <a:xfrm>
            <a:off x="771575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328" name="Google Shape;328;p23"/>
          <p:cNvSpPr/>
          <p:nvPr/>
        </p:nvSpPr>
        <p:spPr>
          <a:xfrm>
            <a:off x="8184500" y="36206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329" name="Google Shape;329;p23"/>
          <p:cNvSpPr/>
          <p:nvPr/>
        </p:nvSpPr>
        <p:spPr>
          <a:xfrm>
            <a:off x="6924141" y="2747442"/>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23"/>
          <p:cNvCxnSpPr>
            <a:stCxn id="329" idx="2"/>
            <a:endCxn id="331" idx="0"/>
          </p:cNvCxnSpPr>
          <p:nvPr/>
        </p:nvCxnSpPr>
        <p:spPr>
          <a:xfrm flipH="1">
            <a:off x="6362091" y="3110742"/>
            <a:ext cx="743700" cy="416400"/>
          </a:xfrm>
          <a:prstGeom prst="straightConnector1">
            <a:avLst/>
          </a:prstGeom>
          <a:noFill/>
          <a:ln w="19050" cap="flat" cmpd="sng">
            <a:solidFill>
              <a:schemeClr val="dk2"/>
            </a:solidFill>
            <a:prstDash val="solid"/>
            <a:round/>
            <a:headEnd type="none" w="med" len="med"/>
            <a:tailEnd type="none" w="med" len="med"/>
          </a:ln>
        </p:spPr>
      </p:cxnSp>
      <p:cxnSp>
        <p:nvCxnSpPr>
          <p:cNvPr id="332" name="Google Shape;332;p23"/>
          <p:cNvCxnSpPr>
            <a:stCxn id="329" idx="2"/>
            <a:endCxn id="333" idx="0"/>
          </p:cNvCxnSpPr>
          <p:nvPr/>
        </p:nvCxnSpPr>
        <p:spPr>
          <a:xfrm>
            <a:off x="7105791" y="3110742"/>
            <a:ext cx="785100" cy="416400"/>
          </a:xfrm>
          <a:prstGeom prst="straightConnector1">
            <a:avLst/>
          </a:prstGeom>
          <a:noFill/>
          <a:ln w="19050" cap="flat" cmpd="sng">
            <a:solidFill>
              <a:schemeClr val="dk2"/>
            </a:solidFill>
            <a:prstDash val="solid"/>
            <a:round/>
            <a:headEnd type="none" w="med" len="med"/>
            <a:tailEnd type="none" w="med" len="med"/>
          </a:ln>
        </p:spPr>
      </p:cxnSp>
      <p:sp>
        <p:nvSpPr>
          <p:cNvPr id="333" name="Google Shape;333;p23"/>
          <p:cNvSpPr/>
          <p:nvPr/>
        </p:nvSpPr>
        <p:spPr>
          <a:xfrm>
            <a:off x="7182150" y="3527025"/>
            <a:ext cx="1417500" cy="550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972450" y="3550600"/>
            <a:ext cx="187500" cy="4953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txBox="1"/>
          <p:nvPr/>
        </p:nvSpPr>
        <p:spPr>
          <a:xfrm>
            <a:off x="181727" y="3587285"/>
            <a:ext cx="855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Left half</a:t>
            </a:r>
            <a:endParaRPr/>
          </a:p>
        </p:txBody>
      </p:sp>
      <p:sp>
        <p:nvSpPr>
          <p:cNvPr id="336" name="Google Shape;336;p23"/>
          <p:cNvSpPr txBox="1"/>
          <p:nvPr/>
        </p:nvSpPr>
        <p:spPr>
          <a:xfrm>
            <a:off x="63091" y="4276620"/>
            <a:ext cx="1037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Right half</a:t>
            </a:r>
            <a:endParaRPr/>
          </a:p>
        </p:txBody>
      </p:sp>
      <p:sp>
        <p:nvSpPr>
          <p:cNvPr id="337" name="Google Shape;337;p23"/>
          <p:cNvSpPr/>
          <p:nvPr/>
        </p:nvSpPr>
        <p:spPr>
          <a:xfrm>
            <a:off x="968150" y="4077525"/>
            <a:ext cx="187500" cy="78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6180541" y="35270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23"/>
          <p:cNvCxnSpPr>
            <a:stCxn id="331" idx="2"/>
            <a:endCxn id="324" idx="0"/>
          </p:cNvCxnSpPr>
          <p:nvPr/>
        </p:nvCxnSpPr>
        <p:spPr>
          <a:xfrm flipH="1">
            <a:off x="5998891" y="3890317"/>
            <a:ext cx="363300" cy="503700"/>
          </a:xfrm>
          <a:prstGeom prst="straightConnector1">
            <a:avLst/>
          </a:prstGeom>
          <a:noFill/>
          <a:ln w="19050" cap="flat" cmpd="sng">
            <a:solidFill>
              <a:schemeClr val="dk2"/>
            </a:solidFill>
            <a:prstDash val="solid"/>
            <a:round/>
            <a:headEnd type="none" w="med" len="med"/>
            <a:tailEnd type="none" w="med" len="med"/>
          </a:ln>
        </p:spPr>
      </p:cxnSp>
      <p:cxnSp>
        <p:nvCxnSpPr>
          <p:cNvPr id="339" name="Google Shape;339;p23"/>
          <p:cNvCxnSpPr>
            <a:stCxn id="331" idx="2"/>
            <a:endCxn id="325" idx="0"/>
          </p:cNvCxnSpPr>
          <p:nvPr/>
        </p:nvCxnSpPr>
        <p:spPr>
          <a:xfrm>
            <a:off x="6362191" y="3890317"/>
            <a:ext cx="321300" cy="503700"/>
          </a:xfrm>
          <a:prstGeom prst="straightConnector1">
            <a:avLst/>
          </a:prstGeom>
          <a:noFill/>
          <a:ln w="19050" cap="flat" cmpd="sng">
            <a:solidFill>
              <a:schemeClr val="dk2"/>
            </a:solidFill>
            <a:prstDash val="solid"/>
            <a:round/>
            <a:headEnd type="none" w="med" len="med"/>
            <a:tailEnd type="none" w="med" len="med"/>
          </a:ln>
        </p:spPr>
      </p:cxnSp>
      <p:sp>
        <p:nvSpPr>
          <p:cNvPr id="340" name="Google Shape;340;p23"/>
          <p:cNvSpPr txBox="1"/>
          <p:nvPr/>
        </p:nvSpPr>
        <p:spPr>
          <a:xfrm>
            <a:off x="7486800"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41" name="Google Shape;341;p23"/>
          <p:cNvSpPr txBox="1"/>
          <p:nvPr/>
        </p:nvSpPr>
        <p:spPr>
          <a:xfrm>
            <a:off x="6444025"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42" name="Google Shape;342;p23"/>
          <p:cNvSpPr txBox="1"/>
          <p:nvPr/>
        </p:nvSpPr>
        <p:spPr>
          <a:xfrm>
            <a:off x="5913713"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43" name="Google Shape;343;p23"/>
          <p:cNvSpPr txBox="1"/>
          <p:nvPr/>
        </p:nvSpPr>
        <p:spPr>
          <a:xfrm>
            <a:off x="6499288"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 Calculation Approach #1 (Shannon-Fano Coding)</a:t>
            </a:r>
            <a:endParaRPr dirty="0"/>
          </a:p>
        </p:txBody>
      </p:sp>
      <p:sp>
        <p:nvSpPr>
          <p:cNvPr id="349" name="Google Shape;349;p24"/>
          <p:cNvSpPr txBox="1">
            <a:spLocks noGrp="1"/>
          </p:cNvSpPr>
          <p:nvPr>
            <p:ph type="body" idx="1"/>
          </p:nvPr>
        </p:nvSpPr>
        <p:spPr>
          <a:xfrm>
            <a:off x="243000" y="556500"/>
            <a:ext cx="8443800" cy="168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dirty="0"/>
              <a:t>Count relative frequencies of all characters in a text.</a:t>
            </a:r>
            <a:endParaRPr dirty="0"/>
          </a:p>
          <a:p>
            <a:pPr marL="457200" lvl="0" indent="-355600" algn="l" rtl="0">
              <a:spcBef>
                <a:spcPts val="0"/>
              </a:spcBef>
              <a:spcAft>
                <a:spcPts val="0"/>
              </a:spcAft>
              <a:buSzPts val="2000"/>
              <a:buChar char="●"/>
            </a:pPr>
            <a:r>
              <a:rPr lang="en" dirty="0"/>
              <a:t>Split into ‘left’ and ‘right halves’ of roughly equal frequency.</a:t>
            </a:r>
            <a:endParaRPr dirty="0"/>
          </a:p>
          <a:p>
            <a:pPr marL="914400" lvl="1" indent="-355600" algn="l" rtl="0">
              <a:spcBef>
                <a:spcPts val="0"/>
              </a:spcBef>
              <a:spcAft>
                <a:spcPts val="0"/>
              </a:spcAft>
              <a:buSzPts val="2000"/>
              <a:buChar char="○"/>
            </a:pPr>
            <a:r>
              <a:rPr lang="en" dirty="0"/>
              <a:t>Left half gets a leading zero. Right half gets a leading one.</a:t>
            </a:r>
            <a:endParaRPr dirty="0"/>
          </a:p>
          <a:p>
            <a:pPr marL="914400" lvl="1" indent="-355600" algn="l" rtl="0">
              <a:spcBef>
                <a:spcPts val="0"/>
              </a:spcBef>
              <a:spcAft>
                <a:spcPts val="0"/>
              </a:spcAft>
              <a:buSzPts val="2000"/>
              <a:buChar char="○"/>
            </a:pPr>
            <a:r>
              <a:rPr lang="en" dirty="0"/>
              <a:t>Repeat.</a:t>
            </a:r>
            <a:endParaRPr dirty="0"/>
          </a:p>
          <a:p>
            <a:pPr marL="0" marR="0" lvl="0" indent="0" algn="l" rtl="0">
              <a:lnSpc>
                <a:spcPct val="100000"/>
              </a:lnSpc>
              <a:spcBef>
                <a:spcPts val="600"/>
              </a:spcBef>
              <a:spcAft>
                <a:spcPts val="0"/>
              </a:spcAft>
              <a:buNone/>
            </a:pPr>
            <a:endParaRPr dirty="0"/>
          </a:p>
        </p:txBody>
      </p:sp>
      <p:graphicFrame>
        <p:nvGraphicFramePr>
          <p:cNvPr id="350" name="Google Shape;350;p24"/>
          <p:cNvGraphicFramePr/>
          <p:nvPr/>
        </p:nvGraphicFramePr>
        <p:xfrm>
          <a:off x="1344150" y="2264900"/>
          <a:ext cx="3999375" cy="268206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3F3F3"/>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3F3F3"/>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11...</a:t>
                      </a:r>
                      <a:endParaRPr/>
                    </a:p>
                  </a:txBody>
                  <a:tcPr marL="91425" marR="91425" marT="91425" marB="91425">
                    <a:solidFill>
                      <a:srgbClr val="CCCCCC"/>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CCCCCC"/>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CCCCCC"/>
                    </a:solidFill>
                  </a:tcPr>
                </a:tc>
                <a:tc>
                  <a:txBody>
                    <a:bodyPr/>
                    <a:lstStyle/>
                    <a:p>
                      <a:pPr marL="0" lvl="0" indent="0" algn="ctr" rtl="0">
                        <a:spcBef>
                          <a:spcPts val="0"/>
                        </a:spcBef>
                        <a:spcAft>
                          <a:spcPts val="0"/>
                        </a:spcAft>
                        <a:buNone/>
                      </a:pPr>
                      <a:r>
                        <a:rPr lang="en"/>
                        <a:t>11...</a:t>
                      </a:r>
                      <a:endParaRPr/>
                    </a:p>
                  </a:txBody>
                  <a:tcPr marL="91425" marR="91425" marT="91425" marB="91425">
                    <a:solidFill>
                      <a:srgbClr val="CCCCCC"/>
                    </a:solidFill>
                  </a:tcPr>
                </a:tc>
                <a:extLst>
                  <a:ext uri="{0D108BD9-81ED-4DB2-BD59-A6C34878D82A}">
                    <a16:rowId xmlns:a16="http://schemas.microsoft.com/office/drawing/2014/main" val="10005"/>
                  </a:ext>
                </a:extLst>
              </a:tr>
            </a:tbl>
          </a:graphicData>
        </a:graphic>
      </p:graphicFrame>
      <p:sp>
        <p:nvSpPr>
          <p:cNvPr id="351" name="Google Shape;351;p24"/>
          <p:cNvSpPr/>
          <p:nvPr/>
        </p:nvSpPr>
        <p:spPr>
          <a:xfrm>
            <a:off x="5817250"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52" name="Google Shape;352;p24"/>
          <p:cNvSpPr/>
          <p:nvPr/>
        </p:nvSpPr>
        <p:spPr>
          <a:xfrm>
            <a:off x="6501875" y="43939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353" name="Google Shape;353;p24"/>
          <p:cNvSpPr/>
          <p:nvPr/>
        </p:nvSpPr>
        <p:spPr>
          <a:xfrm>
            <a:off x="7287450" y="4400200"/>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354" name="Google Shape;354;p24"/>
          <p:cNvSpPr/>
          <p:nvPr/>
        </p:nvSpPr>
        <p:spPr>
          <a:xfrm>
            <a:off x="8023525" y="4411543"/>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355" name="Google Shape;355;p24"/>
          <p:cNvSpPr/>
          <p:nvPr/>
        </p:nvSpPr>
        <p:spPr>
          <a:xfrm>
            <a:off x="8492275" y="4411543"/>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356" name="Google Shape;356;p24"/>
          <p:cNvSpPr/>
          <p:nvPr/>
        </p:nvSpPr>
        <p:spPr>
          <a:xfrm>
            <a:off x="6924141" y="2747442"/>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 name="Google Shape;357;p24"/>
          <p:cNvCxnSpPr>
            <a:stCxn id="356" idx="2"/>
            <a:endCxn id="358" idx="0"/>
          </p:cNvCxnSpPr>
          <p:nvPr/>
        </p:nvCxnSpPr>
        <p:spPr>
          <a:xfrm flipH="1">
            <a:off x="6362091" y="3110742"/>
            <a:ext cx="743700" cy="416400"/>
          </a:xfrm>
          <a:prstGeom prst="straightConnector1">
            <a:avLst/>
          </a:prstGeom>
          <a:noFill/>
          <a:ln w="19050" cap="flat" cmpd="sng">
            <a:solidFill>
              <a:schemeClr val="dk2"/>
            </a:solidFill>
            <a:prstDash val="solid"/>
            <a:round/>
            <a:headEnd type="none" w="med" len="med"/>
            <a:tailEnd type="none" w="med" len="med"/>
          </a:ln>
        </p:spPr>
      </p:cxnSp>
      <p:cxnSp>
        <p:nvCxnSpPr>
          <p:cNvPr id="359" name="Google Shape;359;p24"/>
          <p:cNvCxnSpPr>
            <a:stCxn id="356" idx="2"/>
            <a:endCxn id="360" idx="0"/>
          </p:cNvCxnSpPr>
          <p:nvPr/>
        </p:nvCxnSpPr>
        <p:spPr>
          <a:xfrm>
            <a:off x="7105791" y="3110742"/>
            <a:ext cx="777900" cy="459000"/>
          </a:xfrm>
          <a:prstGeom prst="straightConnector1">
            <a:avLst/>
          </a:prstGeom>
          <a:noFill/>
          <a:ln w="19050" cap="flat" cmpd="sng">
            <a:solidFill>
              <a:schemeClr val="dk2"/>
            </a:solidFill>
            <a:prstDash val="solid"/>
            <a:round/>
            <a:headEnd type="none" w="med" len="med"/>
            <a:tailEnd type="none" w="med" len="med"/>
          </a:ln>
        </p:spPr>
      </p:cxnSp>
      <p:sp>
        <p:nvSpPr>
          <p:cNvPr id="361" name="Google Shape;361;p24"/>
          <p:cNvSpPr/>
          <p:nvPr/>
        </p:nvSpPr>
        <p:spPr>
          <a:xfrm>
            <a:off x="972450" y="3550600"/>
            <a:ext cx="187500" cy="4953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txBox="1"/>
          <p:nvPr/>
        </p:nvSpPr>
        <p:spPr>
          <a:xfrm>
            <a:off x="181727" y="3587285"/>
            <a:ext cx="855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Left half</a:t>
            </a:r>
            <a:endParaRPr/>
          </a:p>
        </p:txBody>
      </p:sp>
      <p:sp>
        <p:nvSpPr>
          <p:cNvPr id="363" name="Google Shape;363;p24"/>
          <p:cNvSpPr txBox="1"/>
          <p:nvPr/>
        </p:nvSpPr>
        <p:spPr>
          <a:xfrm>
            <a:off x="63091" y="4276620"/>
            <a:ext cx="1037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Right half</a:t>
            </a:r>
            <a:endParaRPr/>
          </a:p>
        </p:txBody>
      </p:sp>
      <p:sp>
        <p:nvSpPr>
          <p:cNvPr id="364" name="Google Shape;364;p24"/>
          <p:cNvSpPr/>
          <p:nvPr/>
        </p:nvSpPr>
        <p:spPr>
          <a:xfrm>
            <a:off x="968150" y="4077525"/>
            <a:ext cx="187500" cy="78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6180541" y="35270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24"/>
          <p:cNvCxnSpPr>
            <a:stCxn id="358" idx="2"/>
            <a:endCxn id="351" idx="0"/>
          </p:cNvCxnSpPr>
          <p:nvPr/>
        </p:nvCxnSpPr>
        <p:spPr>
          <a:xfrm flipH="1">
            <a:off x="5998891" y="3890317"/>
            <a:ext cx="363300" cy="503700"/>
          </a:xfrm>
          <a:prstGeom prst="straightConnector1">
            <a:avLst/>
          </a:prstGeom>
          <a:noFill/>
          <a:ln w="19050" cap="flat" cmpd="sng">
            <a:solidFill>
              <a:schemeClr val="dk2"/>
            </a:solidFill>
            <a:prstDash val="solid"/>
            <a:round/>
            <a:headEnd type="none" w="med" len="med"/>
            <a:tailEnd type="none" w="med" len="med"/>
          </a:ln>
        </p:spPr>
      </p:cxnSp>
      <p:cxnSp>
        <p:nvCxnSpPr>
          <p:cNvPr id="366" name="Google Shape;366;p24"/>
          <p:cNvCxnSpPr>
            <a:stCxn id="358" idx="2"/>
            <a:endCxn id="352" idx="0"/>
          </p:cNvCxnSpPr>
          <p:nvPr/>
        </p:nvCxnSpPr>
        <p:spPr>
          <a:xfrm>
            <a:off x="6362191" y="3890317"/>
            <a:ext cx="321300" cy="503700"/>
          </a:xfrm>
          <a:prstGeom prst="straightConnector1">
            <a:avLst/>
          </a:prstGeom>
          <a:noFill/>
          <a:ln w="19050" cap="flat" cmpd="sng">
            <a:solidFill>
              <a:schemeClr val="dk2"/>
            </a:solidFill>
            <a:prstDash val="solid"/>
            <a:round/>
            <a:headEnd type="none" w="med" len="med"/>
            <a:tailEnd type="none" w="med" len="med"/>
          </a:ln>
        </p:spPr>
      </p:cxnSp>
      <p:sp>
        <p:nvSpPr>
          <p:cNvPr id="367" name="Google Shape;367;p24"/>
          <p:cNvSpPr txBox="1"/>
          <p:nvPr/>
        </p:nvSpPr>
        <p:spPr>
          <a:xfrm>
            <a:off x="7486800"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68" name="Google Shape;368;p24"/>
          <p:cNvSpPr txBox="1"/>
          <p:nvPr/>
        </p:nvSpPr>
        <p:spPr>
          <a:xfrm>
            <a:off x="6444025" y="30579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69" name="Google Shape;369;p24"/>
          <p:cNvSpPr txBox="1"/>
          <p:nvPr/>
        </p:nvSpPr>
        <p:spPr>
          <a:xfrm>
            <a:off x="5913713"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70" name="Google Shape;370;p24"/>
          <p:cNvSpPr txBox="1"/>
          <p:nvPr/>
        </p:nvSpPr>
        <p:spPr>
          <a:xfrm>
            <a:off x="6499288" y="39195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60" name="Google Shape;360;p24"/>
          <p:cNvSpPr/>
          <p:nvPr/>
        </p:nvSpPr>
        <p:spPr>
          <a:xfrm>
            <a:off x="7702166" y="35697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0" idx="2"/>
            <a:endCxn id="353" idx="0"/>
          </p:cNvCxnSpPr>
          <p:nvPr/>
        </p:nvCxnSpPr>
        <p:spPr>
          <a:xfrm flipH="1">
            <a:off x="7469216" y="3933017"/>
            <a:ext cx="414600" cy="467100"/>
          </a:xfrm>
          <a:prstGeom prst="straightConnector1">
            <a:avLst/>
          </a:prstGeom>
          <a:noFill/>
          <a:ln w="19050" cap="flat" cmpd="sng">
            <a:solidFill>
              <a:schemeClr val="dk2"/>
            </a:solidFill>
            <a:prstDash val="solid"/>
            <a:round/>
            <a:headEnd type="none" w="med" len="med"/>
            <a:tailEnd type="none" w="med" len="med"/>
          </a:ln>
        </p:spPr>
      </p:cxnSp>
      <p:sp>
        <p:nvSpPr>
          <p:cNvPr id="372" name="Google Shape;372;p24"/>
          <p:cNvSpPr txBox="1"/>
          <p:nvPr/>
        </p:nvSpPr>
        <p:spPr>
          <a:xfrm>
            <a:off x="7348331" y="3931241"/>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73" name="Google Shape;373;p24"/>
          <p:cNvSpPr/>
          <p:nvPr/>
        </p:nvSpPr>
        <p:spPr>
          <a:xfrm>
            <a:off x="7936175" y="4332756"/>
            <a:ext cx="1037100" cy="503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4" name="Google Shape;374;p24"/>
          <p:cNvCxnSpPr>
            <a:stCxn id="373" idx="0"/>
            <a:endCxn id="360" idx="2"/>
          </p:cNvCxnSpPr>
          <p:nvPr/>
        </p:nvCxnSpPr>
        <p:spPr>
          <a:xfrm rot="10800000">
            <a:off x="7883825" y="3933156"/>
            <a:ext cx="570900" cy="399600"/>
          </a:xfrm>
          <a:prstGeom prst="straightConnector1">
            <a:avLst/>
          </a:prstGeom>
          <a:noFill/>
          <a:ln w="19050" cap="flat" cmpd="sng">
            <a:solidFill>
              <a:schemeClr val="dk2"/>
            </a:solidFill>
            <a:prstDash val="solid"/>
            <a:round/>
            <a:headEnd type="none" w="med" len="med"/>
            <a:tailEnd type="none" w="med" len="med"/>
          </a:ln>
        </p:spPr>
      </p:cxnSp>
      <p:sp>
        <p:nvSpPr>
          <p:cNvPr id="375" name="Google Shape;375;p24"/>
          <p:cNvSpPr txBox="1"/>
          <p:nvPr/>
        </p:nvSpPr>
        <p:spPr>
          <a:xfrm>
            <a:off x="8182241" y="390780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0" name="文本框 29">
            <a:extLst>
              <a:ext uri="{FF2B5EF4-FFF2-40B4-BE49-F238E27FC236}">
                <a16:creationId xmlns:a16="http://schemas.microsoft.com/office/drawing/2014/main" id="{9D5BBB33-557E-401D-B4E2-75FDC9EE1F76}"/>
              </a:ext>
            </a:extLst>
          </p:cNvPr>
          <p:cNvSpPr txBox="1"/>
          <p:nvPr/>
        </p:nvSpPr>
        <p:spPr>
          <a:xfrm>
            <a:off x="5065438" y="1848500"/>
            <a:ext cx="3000028" cy="307777"/>
          </a:xfrm>
          <a:prstGeom prst="rect">
            <a:avLst/>
          </a:prstGeom>
          <a:noFill/>
        </p:spPr>
        <p:txBody>
          <a:bodyPr wrap="square" rtlCol="0">
            <a:spAutoFit/>
          </a:bodyPr>
          <a:lstStyle/>
          <a:p>
            <a:r>
              <a:rPr lang="en" altLang="zh-CN" dirty="0">
                <a:solidFill>
                  <a:srgbClr val="00B0F0"/>
                </a:solidFill>
              </a:rPr>
              <a:t>Does a good job, but not the best.</a:t>
            </a:r>
            <a:endParaRPr lang="zh-CN" altLang="en-US" dirty="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#1 (Shannon-Fano Coding)</a:t>
            </a:r>
            <a:endParaRPr/>
          </a:p>
        </p:txBody>
      </p:sp>
      <p:sp>
        <p:nvSpPr>
          <p:cNvPr id="381" name="Google Shape;381;p25"/>
          <p:cNvSpPr txBox="1">
            <a:spLocks noGrp="1"/>
          </p:cNvSpPr>
          <p:nvPr>
            <p:ph type="body" idx="1"/>
          </p:nvPr>
        </p:nvSpPr>
        <p:spPr>
          <a:xfrm>
            <a:off x="243000" y="556500"/>
            <a:ext cx="8443800" cy="168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Count relative frequencies of all characters in a text.</a:t>
            </a:r>
            <a:endParaRPr/>
          </a:p>
          <a:p>
            <a:pPr marL="457200" lvl="0" indent="-355600" algn="l" rtl="0">
              <a:spcBef>
                <a:spcPts val="0"/>
              </a:spcBef>
              <a:spcAft>
                <a:spcPts val="0"/>
              </a:spcAft>
              <a:buSzPts val="2000"/>
              <a:buChar char="●"/>
            </a:pPr>
            <a:r>
              <a:rPr lang="en"/>
              <a:t>Split into ‘left’ and ‘right halves’ of roughly equal frequency.</a:t>
            </a:r>
            <a:endParaRPr/>
          </a:p>
          <a:p>
            <a:pPr marL="914400" lvl="1" indent="-355600" algn="l" rtl="0">
              <a:spcBef>
                <a:spcPts val="0"/>
              </a:spcBef>
              <a:spcAft>
                <a:spcPts val="0"/>
              </a:spcAft>
              <a:buSzPts val="2000"/>
              <a:buChar char="○"/>
            </a:pPr>
            <a:r>
              <a:rPr lang="en"/>
              <a:t>Left half gets a leading zero. Right half gets a leading one.</a:t>
            </a:r>
            <a:endParaRPr/>
          </a:p>
          <a:p>
            <a:pPr marL="914400" lvl="1" indent="-355600" algn="l" rtl="0">
              <a:spcBef>
                <a:spcPts val="0"/>
              </a:spcBef>
              <a:spcAft>
                <a:spcPts val="0"/>
              </a:spcAft>
              <a:buSzPts val="2000"/>
              <a:buChar char="○"/>
            </a:pPr>
            <a:r>
              <a:rPr lang="en"/>
              <a:t>Repeat.</a:t>
            </a:r>
            <a:endParaRPr/>
          </a:p>
          <a:p>
            <a:pPr marL="0" marR="0" lvl="0" indent="0" algn="l" rtl="0">
              <a:lnSpc>
                <a:spcPct val="100000"/>
              </a:lnSpc>
              <a:spcBef>
                <a:spcPts val="600"/>
              </a:spcBef>
              <a:spcAft>
                <a:spcPts val="0"/>
              </a:spcAft>
              <a:buNone/>
            </a:pPr>
            <a:endParaRPr/>
          </a:p>
        </p:txBody>
      </p:sp>
      <p:graphicFrame>
        <p:nvGraphicFramePr>
          <p:cNvPr id="382" name="Google Shape;382;p25"/>
          <p:cNvGraphicFramePr/>
          <p:nvPr/>
        </p:nvGraphicFramePr>
        <p:xfrm>
          <a:off x="1344150" y="2264900"/>
          <a:ext cx="3999375" cy="268206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5"/>
                  </a:ext>
                </a:extLst>
              </a:tr>
            </a:tbl>
          </a:graphicData>
        </a:graphic>
      </p:graphicFrame>
      <p:sp>
        <p:nvSpPr>
          <p:cNvPr id="383" name="Google Shape;383;p25"/>
          <p:cNvSpPr/>
          <p:nvPr/>
        </p:nvSpPr>
        <p:spPr>
          <a:xfrm>
            <a:off x="5817250" y="39367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84" name="Google Shape;384;p25"/>
          <p:cNvSpPr/>
          <p:nvPr/>
        </p:nvSpPr>
        <p:spPr>
          <a:xfrm>
            <a:off x="6501875" y="393672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385" name="Google Shape;385;p25"/>
          <p:cNvSpPr/>
          <p:nvPr/>
        </p:nvSpPr>
        <p:spPr>
          <a:xfrm>
            <a:off x="7287450" y="3943000"/>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386" name="Google Shape;386;p25"/>
          <p:cNvSpPr/>
          <p:nvPr/>
        </p:nvSpPr>
        <p:spPr>
          <a:xfrm>
            <a:off x="7967100" y="4534118"/>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387" name="Google Shape;387;p25"/>
          <p:cNvSpPr/>
          <p:nvPr/>
        </p:nvSpPr>
        <p:spPr>
          <a:xfrm>
            <a:off x="8597750" y="4534118"/>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388" name="Google Shape;388;p25"/>
          <p:cNvSpPr/>
          <p:nvPr/>
        </p:nvSpPr>
        <p:spPr>
          <a:xfrm>
            <a:off x="6924141" y="2290242"/>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 name="Google Shape;389;p25"/>
          <p:cNvCxnSpPr>
            <a:stCxn id="388" idx="2"/>
            <a:endCxn id="390" idx="0"/>
          </p:cNvCxnSpPr>
          <p:nvPr/>
        </p:nvCxnSpPr>
        <p:spPr>
          <a:xfrm flipH="1">
            <a:off x="6362091" y="2653542"/>
            <a:ext cx="743700" cy="416400"/>
          </a:xfrm>
          <a:prstGeom prst="straightConnector1">
            <a:avLst/>
          </a:prstGeom>
          <a:noFill/>
          <a:ln w="19050" cap="flat" cmpd="sng">
            <a:solidFill>
              <a:schemeClr val="dk2"/>
            </a:solidFill>
            <a:prstDash val="solid"/>
            <a:round/>
            <a:headEnd type="none" w="med" len="med"/>
            <a:tailEnd type="none" w="med" len="med"/>
          </a:ln>
        </p:spPr>
      </p:cxnSp>
      <p:cxnSp>
        <p:nvCxnSpPr>
          <p:cNvPr id="391" name="Google Shape;391;p25"/>
          <p:cNvCxnSpPr>
            <a:stCxn id="388" idx="2"/>
            <a:endCxn id="392" idx="0"/>
          </p:cNvCxnSpPr>
          <p:nvPr/>
        </p:nvCxnSpPr>
        <p:spPr>
          <a:xfrm>
            <a:off x="7105791" y="2653542"/>
            <a:ext cx="777900" cy="459000"/>
          </a:xfrm>
          <a:prstGeom prst="straightConnector1">
            <a:avLst/>
          </a:prstGeom>
          <a:noFill/>
          <a:ln w="19050" cap="flat" cmpd="sng">
            <a:solidFill>
              <a:schemeClr val="dk2"/>
            </a:solidFill>
            <a:prstDash val="solid"/>
            <a:round/>
            <a:headEnd type="none" w="med" len="med"/>
            <a:tailEnd type="none" w="med" len="med"/>
          </a:ln>
        </p:spPr>
      </p:cxnSp>
      <p:sp>
        <p:nvSpPr>
          <p:cNvPr id="390" name="Google Shape;390;p25"/>
          <p:cNvSpPr/>
          <p:nvPr/>
        </p:nvSpPr>
        <p:spPr>
          <a:xfrm>
            <a:off x="6180541" y="30698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3" name="Google Shape;393;p25"/>
          <p:cNvCxnSpPr>
            <a:stCxn id="390" idx="2"/>
            <a:endCxn id="383" idx="0"/>
          </p:cNvCxnSpPr>
          <p:nvPr/>
        </p:nvCxnSpPr>
        <p:spPr>
          <a:xfrm flipH="1">
            <a:off x="5998891" y="3433117"/>
            <a:ext cx="363300" cy="503700"/>
          </a:xfrm>
          <a:prstGeom prst="straightConnector1">
            <a:avLst/>
          </a:prstGeom>
          <a:noFill/>
          <a:ln w="19050" cap="flat" cmpd="sng">
            <a:solidFill>
              <a:schemeClr val="dk2"/>
            </a:solidFill>
            <a:prstDash val="solid"/>
            <a:round/>
            <a:headEnd type="none" w="med" len="med"/>
            <a:tailEnd type="none" w="med" len="med"/>
          </a:ln>
        </p:spPr>
      </p:cxnSp>
      <p:cxnSp>
        <p:nvCxnSpPr>
          <p:cNvPr id="394" name="Google Shape;394;p25"/>
          <p:cNvCxnSpPr>
            <a:stCxn id="390" idx="2"/>
            <a:endCxn id="384" idx="0"/>
          </p:cNvCxnSpPr>
          <p:nvPr/>
        </p:nvCxnSpPr>
        <p:spPr>
          <a:xfrm>
            <a:off x="6362191" y="3433117"/>
            <a:ext cx="321300" cy="503700"/>
          </a:xfrm>
          <a:prstGeom prst="straightConnector1">
            <a:avLst/>
          </a:prstGeom>
          <a:noFill/>
          <a:ln w="19050" cap="flat" cmpd="sng">
            <a:solidFill>
              <a:schemeClr val="dk2"/>
            </a:solidFill>
            <a:prstDash val="solid"/>
            <a:round/>
            <a:headEnd type="none" w="med" len="med"/>
            <a:tailEnd type="none" w="med" len="med"/>
          </a:ln>
        </p:spPr>
      </p:cxnSp>
      <p:sp>
        <p:nvSpPr>
          <p:cNvPr id="395" name="Google Shape;395;p25"/>
          <p:cNvSpPr txBox="1"/>
          <p:nvPr/>
        </p:nvSpPr>
        <p:spPr>
          <a:xfrm>
            <a:off x="7486800" y="26007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96" name="Google Shape;396;p25"/>
          <p:cNvSpPr txBox="1"/>
          <p:nvPr/>
        </p:nvSpPr>
        <p:spPr>
          <a:xfrm>
            <a:off x="6444025" y="26007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97" name="Google Shape;397;p25"/>
          <p:cNvSpPr txBox="1"/>
          <p:nvPr/>
        </p:nvSpPr>
        <p:spPr>
          <a:xfrm>
            <a:off x="5913713" y="34623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398" name="Google Shape;398;p25"/>
          <p:cNvSpPr txBox="1"/>
          <p:nvPr/>
        </p:nvSpPr>
        <p:spPr>
          <a:xfrm>
            <a:off x="6499288" y="346232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392" name="Google Shape;392;p25"/>
          <p:cNvSpPr/>
          <p:nvPr/>
        </p:nvSpPr>
        <p:spPr>
          <a:xfrm>
            <a:off x="7702166" y="3112517"/>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25"/>
          <p:cNvCxnSpPr>
            <a:stCxn id="392" idx="2"/>
            <a:endCxn id="385" idx="0"/>
          </p:cNvCxnSpPr>
          <p:nvPr/>
        </p:nvCxnSpPr>
        <p:spPr>
          <a:xfrm flipH="1">
            <a:off x="7469216" y="3475817"/>
            <a:ext cx="414600" cy="467100"/>
          </a:xfrm>
          <a:prstGeom prst="straightConnector1">
            <a:avLst/>
          </a:prstGeom>
          <a:noFill/>
          <a:ln w="19050" cap="flat" cmpd="sng">
            <a:solidFill>
              <a:schemeClr val="dk2"/>
            </a:solidFill>
            <a:prstDash val="solid"/>
            <a:round/>
            <a:headEnd type="none" w="med" len="med"/>
            <a:tailEnd type="none" w="med" len="med"/>
          </a:ln>
        </p:spPr>
      </p:cxnSp>
      <p:sp>
        <p:nvSpPr>
          <p:cNvPr id="400" name="Google Shape;400;p25"/>
          <p:cNvSpPr txBox="1"/>
          <p:nvPr/>
        </p:nvSpPr>
        <p:spPr>
          <a:xfrm>
            <a:off x="7348331" y="3474041"/>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cxnSp>
        <p:nvCxnSpPr>
          <p:cNvPr id="401" name="Google Shape;401;p25"/>
          <p:cNvCxnSpPr>
            <a:stCxn id="402" idx="0"/>
            <a:endCxn id="392" idx="2"/>
          </p:cNvCxnSpPr>
          <p:nvPr/>
        </p:nvCxnSpPr>
        <p:spPr>
          <a:xfrm rot="10800000">
            <a:off x="7883699" y="3475680"/>
            <a:ext cx="580200" cy="433200"/>
          </a:xfrm>
          <a:prstGeom prst="straightConnector1">
            <a:avLst/>
          </a:prstGeom>
          <a:noFill/>
          <a:ln w="19050" cap="flat" cmpd="sng">
            <a:solidFill>
              <a:schemeClr val="dk2"/>
            </a:solidFill>
            <a:prstDash val="solid"/>
            <a:round/>
            <a:headEnd type="none" w="med" len="med"/>
            <a:tailEnd type="none" w="med" len="med"/>
          </a:ln>
        </p:spPr>
      </p:cxnSp>
      <p:sp>
        <p:nvSpPr>
          <p:cNvPr id="402" name="Google Shape;402;p25"/>
          <p:cNvSpPr/>
          <p:nvPr/>
        </p:nvSpPr>
        <p:spPr>
          <a:xfrm>
            <a:off x="8282249" y="3908880"/>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txBox="1"/>
          <p:nvPr/>
        </p:nvSpPr>
        <p:spPr>
          <a:xfrm>
            <a:off x="8182241" y="345060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cxnSp>
        <p:nvCxnSpPr>
          <p:cNvPr id="404" name="Google Shape;404;p25"/>
          <p:cNvCxnSpPr>
            <a:stCxn id="402" idx="2"/>
            <a:endCxn id="386" idx="0"/>
          </p:cNvCxnSpPr>
          <p:nvPr/>
        </p:nvCxnSpPr>
        <p:spPr>
          <a:xfrm flipH="1">
            <a:off x="8148899" y="4272180"/>
            <a:ext cx="315000" cy="261900"/>
          </a:xfrm>
          <a:prstGeom prst="straightConnector1">
            <a:avLst/>
          </a:prstGeom>
          <a:noFill/>
          <a:ln w="19050" cap="flat" cmpd="sng">
            <a:solidFill>
              <a:schemeClr val="dk2"/>
            </a:solidFill>
            <a:prstDash val="solid"/>
            <a:round/>
            <a:headEnd type="none" w="med" len="med"/>
            <a:tailEnd type="none" w="med" len="med"/>
          </a:ln>
        </p:spPr>
      </p:cxnSp>
      <p:cxnSp>
        <p:nvCxnSpPr>
          <p:cNvPr id="405" name="Google Shape;405;p25"/>
          <p:cNvCxnSpPr>
            <a:stCxn id="402" idx="2"/>
            <a:endCxn id="387" idx="0"/>
          </p:cNvCxnSpPr>
          <p:nvPr/>
        </p:nvCxnSpPr>
        <p:spPr>
          <a:xfrm>
            <a:off x="8463899" y="4272180"/>
            <a:ext cx="315600" cy="261900"/>
          </a:xfrm>
          <a:prstGeom prst="straightConnector1">
            <a:avLst/>
          </a:prstGeom>
          <a:noFill/>
          <a:ln w="19050" cap="flat" cmpd="sng">
            <a:solidFill>
              <a:schemeClr val="dk2"/>
            </a:solidFill>
            <a:prstDash val="solid"/>
            <a:round/>
            <a:headEnd type="none" w="med" len="med"/>
            <a:tailEnd type="none" w="med" len="med"/>
          </a:ln>
        </p:spPr>
      </p:cxnSp>
      <p:sp>
        <p:nvSpPr>
          <p:cNvPr id="406" name="Google Shape;406;p25"/>
          <p:cNvSpPr txBox="1"/>
          <p:nvPr/>
        </p:nvSpPr>
        <p:spPr>
          <a:xfrm>
            <a:off x="8029077" y="415368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07" name="Google Shape;407;p25"/>
          <p:cNvSpPr txBox="1"/>
          <p:nvPr/>
        </p:nvSpPr>
        <p:spPr>
          <a:xfrm>
            <a:off x="8605052" y="415368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 name="文本框 1">
            <a:extLst>
              <a:ext uri="{FF2B5EF4-FFF2-40B4-BE49-F238E27FC236}">
                <a16:creationId xmlns:a16="http://schemas.microsoft.com/office/drawing/2014/main" id="{4F7E446F-E802-42D6-9AD9-CB349D45CB02}"/>
              </a:ext>
            </a:extLst>
          </p:cNvPr>
          <p:cNvSpPr txBox="1"/>
          <p:nvPr/>
        </p:nvSpPr>
        <p:spPr>
          <a:xfrm>
            <a:off x="5065438" y="1848500"/>
            <a:ext cx="3000028" cy="307777"/>
          </a:xfrm>
          <a:prstGeom prst="rect">
            <a:avLst/>
          </a:prstGeom>
          <a:noFill/>
        </p:spPr>
        <p:txBody>
          <a:bodyPr wrap="square" rtlCol="0">
            <a:spAutoFit/>
          </a:bodyPr>
          <a:lstStyle/>
          <a:p>
            <a:r>
              <a:rPr lang="en" altLang="zh-CN" dirty="0">
                <a:solidFill>
                  <a:srgbClr val="00B0F0"/>
                </a:solidFill>
              </a:rPr>
              <a:t>Does a good job, but not the best.</a:t>
            </a:r>
            <a:endParaRPr lang="zh-CN" altLang="en-US"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Code Calculation Approach #1 (Shannon-Fano Coding)</a:t>
            </a:r>
            <a:endParaRPr/>
          </a:p>
        </p:txBody>
      </p:sp>
      <p:sp>
        <p:nvSpPr>
          <p:cNvPr id="413" name="Google Shape;413;p26"/>
          <p:cNvSpPr txBox="1">
            <a:spLocks noGrp="1"/>
          </p:cNvSpPr>
          <p:nvPr>
            <p:ph type="body" idx="1"/>
          </p:nvPr>
        </p:nvSpPr>
        <p:spPr>
          <a:xfrm>
            <a:off x="243000" y="556500"/>
            <a:ext cx="8718000" cy="1681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dirty="0"/>
              <a:t>Shannon-Fano coding is NOT optimal. Does a good job, but possible to find ‘better’ codes (see CS170).</a:t>
            </a:r>
            <a:endParaRPr dirty="0"/>
          </a:p>
          <a:p>
            <a:pPr marL="457200" marR="0" lvl="0" indent="-355600" algn="l" rtl="0">
              <a:lnSpc>
                <a:spcPct val="100000"/>
              </a:lnSpc>
              <a:spcBef>
                <a:spcPts val="600"/>
              </a:spcBef>
              <a:spcAft>
                <a:spcPts val="0"/>
              </a:spcAft>
              <a:buSzPts val="2000"/>
              <a:buChar char="●"/>
            </a:pPr>
            <a:r>
              <a:rPr lang="en" dirty="0"/>
              <a:t>Optimal solution assigned (and solved) as alternative to a final exam: </a:t>
            </a:r>
            <a:r>
              <a:rPr lang="en" u="sng" dirty="0">
                <a:solidFill>
                  <a:schemeClr val="hlink"/>
                </a:solidFill>
                <a:hlinkClick r:id="rId3"/>
              </a:rPr>
              <a:t>http://www.huffmancoding.com/my-uncle/scientific-american</a:t>
            </a:r>
            <a:endParaRPr dirty="0"/>
          </a:p>
          <a:p>
            <a:pPr marL="0" marR="0" lvl="0" indent="0" algn="l" rtl="0">
              <a:lnSpc>
                <a:spcPct val="100000"/>
              </a:lnSpc>
              <a:spcBef>
                <a:spcPts val="600"/>
              </a:spcBef>
              <a:spcAft>
                <a:spcPts val="0"/>
              </a:spcAft>
              <a:buNone/>
            </a:pPr>
            <a:endParaRPr sz="2200" dirty="0"/>
          </a:p>
        </p:txBody>
      </p:sp>
      <p:graphicFrame>
        <p:nvGraphicFramePr>
          <p:cNvPr id="414" name="Google Shape;414;p26"/>
          <p:cNvGraphicFramePr/>
          <p:nvPr/>
        </p:nvGraphicFramePr>
        <p:xfrm>
          <a:off x="1344150" y="2294631"/>
          <a:ext cx="3999375" cy="2682060"/>
        </p:xfrm>
        <a:graphic>
          <a:graphicData uri="http://schemas.openxmlformats.org/drawingml/2006/table">
            <a:tbl>
              <a:tblPr>
                <a:noFill/>
                <a:tableStyleId>{6BDB0045-9896-4579-A7C7-362E7DE8BEA2}</a:tableStyleId>
              </a:tblPr>
              <a:tblGrid>
                <a:gridCol w="1333125">
                  <a:extLst>
                    <a:ext uri="{9D8B030D-6E8A-4147-A177-3AD203B41FA5}">
                      <a16:colId xmlns:a16="http://schemas.microsoft.com/office/drawing/2014/main" val="20000"/>
                    </a:ext>
                  </a:extLst>
                </a:gridCol>
                <a:gridCol w="1333125">
                  <a:extLst>
                    <a:ext uri="{9D8B030D-6E8A-4147-A177-3AD203B41FA5}">
                      <a16:colId xmlns:a16="http://schemas.microsoft.com/office/drawing/2014/main" val="20001"/>
                    </a:ext>
                  </a:extLst>
                </a:gridCol>
                <a:gridCol w="13331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5"/>
                  </a:ext>
                </a:extLst>
              </a:tr>
            </a:tbl>
          </a:graphicData>
        </a:graphic>
      </p:graphicFrame>
      <p:sp>
        <p:nvSpPr>
          <p:cNvPr id="415" name="Google Shape;415;p26"/>
          <p:cNvSpPr/>
          <p:nvPr/>
        </p:nvSpPr>
        <p:spPr>
          <a:xfrm>
            <a:off x="5817250" y="3966456"/>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416" name="Google Shape;416;p26"/>
          <p:cNvSpPr/>
          <p:nvPr/>
        </p:nvSpPr>
        <p:spPr>
          <a:xfrm>
            <a:off x="6501875" y="3966456"/>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417" name="Google Shape;417;p26"/>
          <p:cNvSpPr/>
          <p:nvPr/>
        </p:nvSpPr>
        <p:spPr>
          <a:xfrm>
            <a:off x="7287450" y="3972731"/>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418" name="Google Shape;418;p26"/>
          <p:cNvSpPr/>
          <p:nvPr/>
        </p:nvSpPr>
        <p:spPr>
          <a:xfrm>
            <a:off x="7967100" y="456384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419" name="Google Shape;419;p26"/>
          <p:cNvSpPr/>
          <p:nvPr/>
        </p:nvSpPr>
        <p:spPr>
          <a:xfrm>
            <a:off x="8597750" y="456384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420" name="Google Shape;420;p26"/>
          <p:cNvSpPr/>
          <p:nvPr/>
        </p:nvSpPr>
        <p:spPr>
          <a:xfrm>
            <a:off x="6924141" y="2319973"/>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1" name="Google Shape;421;p26"/>
          <p:cNvCxnSpPr>
            <a:stCxn id="420" idx="2"/>
            <a:endCxn id="422" idx="0"/>
          </p:cNvCxnSpPr>
          <p:nvPr/>
        </p:nvCxnSpPr>
        <p:spPr>
          <a:xfrm flipH="1">
            <a:off x="6362091" y="2683273"/>
            <a:ext cx="743700" cy="416400"/>
          </a:xfrm>
          <a:prstGeom prst="straightConnector1">
            <a:avLst/>
          </a:prstGeom>
          <a:noFill/>
          <a:ln w="19050" cap="flat" cmpd="sng">
            <a:solidFill>
              <a:schemeClr val="dk2"/>
            </a:solidFill>
            <a:prstDash val="solid"/>
            <a:round/>
            <a:headEnd type="none" w="med" len="med"/>
            <a:tailEnd type="none" w="med" len="med"/>
          </a:ln>
        </p:spPr>
      </p:cxnSp>
      <p:cxnSp>
        <p:nvCxnSpPr>
          <p:cNvPr id="423" name="Google Shape;423;p26"/>
          <p:cNvCxnSpPr>
            <a:stCxn id="420" idx="2"/>
            <a:endCxn id="424" idx="0"/>
          </p:cNvCxnSpPr>
          <p:nvPr/>
        </p:nvCxnSpPr>
        <p:spPr>
          <a:xfrm>
            <a:off x="7105791" y="2683273"/>
            <a:ext cx="777900" cy="459000"/>
          </a:xfrm>
          <a:prstGeom prst="straightConnector1">
            <a:avLst/>
          </a:prstGeom>
          <a:noFill/>
          <a:ln w="19050" cap="flat" cmpd="sng">
            <a:solidFill>
              <a:schemeClr val="dk2"/>
            </a:solidFill>
            <a:prstDash val="solid"/>
            <a:round/>
            <a:headEnd type="none" w="med" len="med"/>
            <a:tailEnd type="none" w="med" len="med"/>
          </a:ln>
        </p:spPr>
      </p:cxnSp>
      <p:sp>
        <p:nvSpPr>
          <p:cNvPr id="422" name="Google Shape;422;p26"/>
          <p:cNvSpPr/>
          <p:nvPr/>
        </p:nvSpPr>
        <p:spPr>
          <a:xfrm>
            <a:off x="6180541" y="3099548"/>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26"/>
          <p:cNvCxnSpPr>
            <a:stCxn id="422" idx="2"/>
            <a:endCxn id="415" idx="0"/>
          </p:cNvCxnSpPr>
          <p:nvPr/>
        </p:nvCxnSpPr>
        <p:spPr>
          <a:xfrm flipH="1">
            <a:off x="5998891" y="3462848"/>
            <a:ext cx="363300" cy="503700"/>
          </a:xfrm>
          <a:prstGeom prst="straightConnector1">
            <a:avLst/>
          </a:prstGeom>
          <a:noFill/>
          <a:ln w="19050" cap="flat" cmpd="sng">
            <a:solidFill>
              <a:schemeClr val="dk2"/>
            </a:solidFill>
            <a:prstDash val="solid"/>
            <a:round/>
            <a:headEnd type="none" w="med" len="med"/>
            <a:tailEnd type="none" w="med" len="med"/>
          </a:ln>
        </p:spPr>
      </p:cxnSp>
      <p:cxnSp>
        <p:nvCxnSpPr>
          <p:cNvPr id="426" name="Google Shape;426;p26"/>
          <p:cNvCxnSpPr>
            <a:stCxn id="422" idx="2"/>
            <a:endCxn id="416" idx="0"/>
          </p:cNvCxnSpPr>
          <p:nvPr/>
        </p:nvCxnSpPr>
        <p:spPr>
          <a:xfrm>
            <a:off x="6362191" y="3462848"/>
            <a:ext cx="321300" cy="503700"/>
          </a:xfrm>
          <a:prstGeom prst="straightConnector1">
            <a:avLst/>
          </a:prstGeom>
          <a:noFill/>
          <a:ln w="19050" cap="flat" cmpd="sng">
            <a:solidFill>
              <a:schemeClr val="dk2"/>
            </a:solidFill>
            <a:prstDash val="solid"/>
            <a:round/>
            <a:headEnd type="none" w="med" len="med"/>
            <a:tailEnd type="none" w="med" len="med"/>
          </a:ln>
        </p:spPr>
      </p:cxnSp>
      <p:sp>
        <p:nvSpPr>
          <p:cNvPr id="427" name="Google Shape;427;p26"/>
          <p:cNvSpPr txBox="1"/>
          <p:nvPr/>
        </p:nvSpPr>
        <p:spPr>
          <a:xfrm>
            <a:off x="7486800" y="2630506"/>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428" name="Google Shape;428;p26"/>
          <p:cNvSpPr txBox="1"/>
          <p:nvPr/>
        </p:nvSpPr>
        <p:spPr>
          <a:xfrm>
            <a:off x="6444025" y="2630506"/>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29" name="Google Shape;429;p26"/>
          <p:cNvSpPr txBox="1"/>
          <p:nvPr/>
        </p:nvSpPr>
        <p:spPr>
          <a:xfrm>
            <a:off x="5913713" y="3492056"/>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30" name="Google Shape;430;p26"/>
          <p:cNvSpPr txBox="1"/>
          <p:nvPr/>
        </p:nvSpPr>
        <p:spPr>
          <a:xfrm>
            <a:off x="6499288" y="3492056"/>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424" name="Google Shape;424;p26"/>
          <p:cNvSpPr/>
          <p:nvPr/>
        </p:nvSpPr>
        <p:spPr>
          <a:xfrm>
            <a:off x="7702166" y="3142248"/>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26"/>
          <p:cNvCxnSpPr>
            <a:stCxn id="424" idx="2"/>
            <a:endCxn id="417" idx="0"/>
          </p:cNvCxnSpPr>
          <p:nvPr/>
        </p:nvCxnSpPr>
        <p:spPr>
          <a:xfrm flipH="1">
            <a:off x="7469216" y="3505548"/>
            <a:ext cx="414600" cy="467100"/>
          </a:xfrm>
          <a:prstGeom prst="straightConnector1">
            <a:avLst/>
          </a:prstGeom>
          <a:noFill/>
          <a:ln w="19050" cap="flat" cmpd="sng">
            <a:solidFill>
              <a:schemeClr val="dk2"/>
            </a:solidFill>
            <a:prstDash val="solid"/>
            <a:round/>
            <a:headEnd type="none" w="med" len="med"/>
            <a:tailEnd type="none" w="med" len="med"/>
          </a:ln>
        </p:spPr>
      </p:cxnSp>
      <p:sp>
        <p:nvSpPr>
          <p:cNvPr id="432" name="Google Shape;432;p26"/>
          <p:cNvSpPr txBox="1"/>
          <p:nvPr/>
        </p:nvSpPr>
        <p:spPr>
          <a:xfrm>
            <a:off x="7348331" y="350377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cxnSp>
        <p:nvCxnSpPr>
          <p:cNvPr id="433" name="Google Shape;433;p26"/>
          <p:cNvCxnSpPr>
            <a:stCxn id="434" idx="0"/>
            <a:endCxn id="424" idx="2"/>
          </p:cNvCxnSpPr>
          <p:nvPr/>
        </p:nvCxnSpPr>
        <p:spPr>
          <a:xfrm rot="10800000">
            <a:off x="7883699" y="3505411"/>
            <a:ext cx="580200" cy="433200"/>
          </a:xfrm>
          <a:prstGeom prst="straightConnector1">
            <a:avLst/>
          </a:prstGeom>
          <a:noFill/>
          <a:ln w="19050" cap="flat" cmpd="sng">
            <a:solidFill>
              <a:schemeClr val="dk2"/>
            </a:solidFill>
            <a:prstDash val="solid"/>
            <a:round/>
            <a:headEnd type="none" w="med" len="med"/>
            <a:tailEnd type="none" w="med" len="med"/>
          </a:ln>
        </p:spPr>
      </p:cxnSp>
      <p:sp>
        <p:nvSpPr>
          <p:cNvPr id="434" name="Google Shape;434;p26"/>
          <p:cNvSpPr/>
          <p:nvPr/>
        </p:nvSpPr>
        <p:spPr>
          <a:xfrm>
            <a:off x="8282249" y="3938611"/>
            <a:ext cx="3633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txBox="1"/>
          <p:nvPr/>
        </p:nvSpPr>
        <p:spPr>
          <a:xfrm>
            <a:off x="8182241" y="3480340"/>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cxnSp>
        <p:nvCxnSpPr>
          <p:cNvPr id="436" name="Google Shape;436;p26"/>
          <p:cNvCxnSpPr>
            <a:stCxn id="434" idx="2"/>
            <a:endCxn id="418" idx="0"/>
          </p:cNvCxnSpPr>
          <p:nvPr/>
        </p:nvCxnSpPr>
        <p:spPr>
          <a:xfrm flipH="1">
            <a:off x="8148899" y="4301911"/>
            <a:ext cx="315000" cy="261900"/>
          </a:xfrm>
          <a:prstGeom prst="straightConnector1">
            <a:avLst/>
          </a:prstGeom>
          <a:noFill/>
          <a:ln w="19050" cap="flat" cmpd="sng">
            <a:solidFill>
              <a:schemeClr val="dk2"/>
            </a:solidFill>
            <a:prstDash val="solid"/>
            <a:round/>
            <a:headEnd type="none" w="med" len="med"/>
            <a:tailEnd type="none" w="med" len="med"/>
          </a:ln>
        </p:spPr>
      </p:cxnSp>
      <p:cxnSp>
        <p:nvCxnSpPr>
          <p:cNvPr id="437" name="Google Shape;437;p26"/>
          <p:cNvCxnSpPr>
            <a:stCxn id="434" idx="2"/>
            <a:endCxn id="419" idx="0"/>
          </p:cNvCxnSpPr>
          <p:nvPr/>
        </p:nvCxnSpPr>
        <p:spPr>
          <a:xfrm>
            <a:off x="8463899" y="4301911"/>
            <a:ext cx="315600" cy="261900"/>
          </a:xfrm>
          <a:prstGeom prst="straightConnector1">
            <a:avLst/>
          </a:prstGeom>
          <a:noFill/>
          <a:ln w="19050" cap="flat" cmpd="sng">
            <a:solidFill>
              <a:schemeClr val="dk2"/>
            </a:solidFill>
            <a:prstDash val="solid"/>
            <a:round/>
            <a:headEnd type="none" w="med" len="med"/>
            <a:tailEnd type="none" w="med" len="med"/>
          </a:ln>
        </p:spPr>
      </p:cxnSp>
      <p:sp>
        <p:nvSpPr>
          <p:cNvPr id="438" name="Google Shape;438;p26"/>
          <p:cNvSpPr txBox="1"/>
          <p:nvPr/>
        </p:nvSpPr>
        <p:spPr>
          <a:xfrm>
            <a:off x="8029077" y="4183414"/>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39" name="Google Shape;439;p26"/>
          <p:cNvSpPr txBox="1"/>
          <p:nvPr/>
        </p:nvSpPr>
        <p:spPr>
          <a:xfrm>
            <a:off x="8605052" y="4183414"/>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cxnSp>
        <p:nvCxnSpPr>
          <p:cNvPr id="440" name="Google Shape;440;p26"/>
          <p:cNvCxnSpPr/>
          <p:nvPr/>
        </p:nvCxnSpPr>
        <p:spPr>
          <a:xfrm>
            <a:off x="1355225" y="2358950"/>
            <a:ext cx="7568700" cy="2472600"/>
          </a:xfrm>
          <a:prstGeom prst="straightConnector1">
            <a:avLst/>
          </a:prstGeom>
          <a:noFill/>
          <a:ln w="28575" cap="flat" cmpd="sng">
            <a:solidFill>
              <a:srgbClr val="BE0712"/>
            </a:solidFill>
            <a:prstDash val="solid"/>
            <a:round/>
            <a:headEnd type="none" w="med" len="med"/>
            <a:tailEnd type="none" w="med" len="med"/>
          </a:ln>
        </p:spPr>
      </p:cxnSp>
      <p:cxnSp>
        <p:nvCxnSpPr>
          <p:cNvPr id="441" name="Google Shape;441;p26"/>
          <p:cNvCxnSpPr/>
          <p:nvPr/>
        </p:nvCxnSpPr>
        <p:spPr>
          <a:xfrm rot="10800000" flipH="1">
            <a:off x="1394850" y="2351150"/>
            <a:ext cx="7465500" cy="2551800"/>
          </a:xfrm>
          <a:prstGeom prst="straightConnector1">
            <a:avLst/>
          </a:prstGeom>
          <a:noFill/>
          <a:ln w="28575" cap="flat" cmpd="sng">
            <a:solidFill>
              <a:srgbClr val="BE071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Zip Files, How Do They Work?</a:t>
            </a:r>
            <a:endParaRPr/>
          </a:p>
        </p:txBody>
      </p:sp>
      <p:cxnSp>
        <p:nvCxnSpPr>
          <p:cNvPr id="37" name="Google Shape;37;p9"/>
          <p:cNvCxnSpPr>
            <a:stCxn id="38" idx="0"/>
            <a:endCxn id="39" idx="2"/>
          </p:cNvCxnSpPr>
          <p:nvPr/>
        </p:nvCxnSpPr>
        <p:spPr>
          <a:xfrm rot="10800000">
            <a:off x="3649421" y="2331927"/>
            <a:ext cx="3300" cy="243300"/>
          </a:xfrm>
          <a:prstGeom prst="straightConnector1">
            <a:avLst/>
          </a:prstGeom>
          <a:noFill/>
          <a:ln w="19050" cap="flat" cmpd="sng">
            <a:solidFill>
              <a:srgbClr val="BE0712"/>
            </a:solidFill>
            <a:prstDash val="solid"/>
            <a:round/>
            <a:headEnd type="none" w="med" len="med"/>
            <a:tailEnd type="triangle" w="med" len="med"/>
          </a:ln>
        </p:spPr>
      </p:cxnSp>
      <p:sp>
        <p:nvSpPr>
          <p:cNvPr id="38" name="Google Shape;38;p9"/>
          <p:cNvSpPr txBox="1"/>
          <p:nvPr/>
        </p:nvSpPr>
        <p:spPr>
          <a:xfrm>
            <a:off x="3037571" y="2575227"/>
            <a:ext cx="12303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Size in Bytes</a:t>
            </a:r>
            <a:endParaRPr>
              <a:solidFill>
                <a:srgbClr val="BE0712"/>
              </a:solidFill>
            </a:endParaRPr>
          </a:p>
        </p:txBody>
      </p:sp>
      <p:sp>
        <p:nvSpPr>
          <p:cNvPr id="40" name="Google Shape;40;p9"/>
          <p:cNvSpPr txBox="1"/>
          <p:nvPr/>
        </p:nvSpPr>
        <p:spPr>
          <a:xfrm>
            <a:off x="510175" y="718700"/>
            <a:ext cx="8299800" cy="1576800"/>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zip mobydick.zip mobydick.txt </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FFFFFF"/>
                </a:solidFill>
                <a:highlight>
                  <a:srgbClr val="000000"/>
                </a:highlight>
                <a:latin typeface="Consolas"/>
                <a:ea typeface="Consolas"/>
                <a:cs typeface="Consolas"/>
                <a:sym typeface="Consolas"/>
              </a:rPr>
              <a:t>  adding: mobydick.txt (deflated 59%)</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ls -l</a:t>
            </a:r>
            <a:endParaRPr sz="1800">
              <a:solidFill>
                <a:schemeClr val="lt1"/>
              </a:solidFill>
              <a:highlight>
                <a:schemeClr val="dk1"/>
              </a:highlight>
              <a:latin typeface="Consolas"/>
              <a:ea typeface="Consolas"/>
              <a:cs typeface="Consolas"/>
              <a:sym typeface="Consolas"/>
            </a:endParaRPr>
          </a:p>
          <a:p>
            <a:pPr marL="0" lvl="0" indent="0" algn="l" rtl="0">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643207 Apr 24 10:55 mobydick.txt</a:t>
            </a:r>
            <a:endParaRPr sz="1800">
              <a:solidFill>
                <a:schemeClr val="lt1"/>
              </a:solidFill>
              <a:highlight>
                <a:schemeClr val="dk1"/>
              </a:highlight>
              <a:latin typeface="Consolas"/>
              <a:ea typeface="Consolas"/>
              <a:cs typeface="Consolas"/>
              <a:sym typeface="Consolas"/>
            </a:endParaRPr>
          </a:p>
          <a:p>
            <a:pPr marL="0" lvl="0" indent="0" algn="l" rtl="0">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261375 Apr 24 10:55 mobydick.zip</a:t>
            </a:r>
            <a:endParaRPr sz="1800">
              <a:solidFill>
                <a:srgbClr val="FFFFFF"/>
              </a:solidFill>
              <a:highlight>
                <a:srgbClr val="000000"/>
              </a:highlight>
              <a:latin typeface="Consolas"/>
              <a:ea typeface="Consolas"/>
              <a:cs typeface="Consolas"/>
              <a:sym typeface="Consolas"/>
            </a:endParaRPr>
          </a:p>
        </p:txBody>
      </p:sp>
      <p:grpSp>
        <p:nvGrpSpPr>
          <p:cNvPr id="41" name="Google Shape;41;p9"/>
          <p:cNvGrpSpPr/>
          <p:nvPr/>
        </p:nvGrpSpPr>
        <p:grpSpPr>
          <a:xfrm>
            <a:off x="70200" y="3218250"/>
            <a:ext cx="9021550" cy="1791000"/>
            <a:chOff x="70200" y="3218250"/>
            <a:chExt cx="9021550" cy="1791000"/>
          </a:xfrm>
        </p:grpSpPr>
        <p:cxnSp>
          <p:nvCxnSpPr>
            <p:cNvPr id="42" name="Google Shape;42;p9"/>
            <p:cNvCxnSpPr/>
            <p:nvPr/>
          </p:nvCxnSpPr>
          <p:spPr>
            <a:xfrm>
              <a:off x="533225" y="4545975"/>
              <a:ext cx="597600" cy="0"/>
            </a:xfrm>
            <a:prstGeom prst="straightConnector1">
              <a:avLst/>
            </a:prstGeom>
            <a:noFill/>
            <a:ln w="19050" cap="flat" cmpd="sng">
              <a:solidFill>
                <a:srgbClr val="BE0712"/>
              </a:solidFill>
              <a:prstDash val="solid"/>
              <a:round/>
              <a:headEnd type="none" w="med" len="med"/>
              <a:tailEnd type="triangle" w="med" len="med"/>
            </a:ln>
          </p:spPr>
        </p:cxnSp>
        <p:sp>
          <p:nvSpPr>
            <p:cNvPr id="43" name="Google Shape;43;p9"/>
            <p:cNvSpPr txBox="1"/>
            <p:nvPr/>
          </p:nvSpPr>
          <p:spPr>
            <a:xfrm>
              <a:off x="70200" y="3438550"/>
              <a:ext cx="1136400" cy="9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File is unchanged by zipping / unzipping.</a:t>
              </a:r>
              <a:endParaRPr>
                <a:solidFill>
                  <a:srgbClr val="BE0712"/>
                </a:solidFill>
              </a:endParaRPr>
            </a:p>
          </p:txBody>
        </p:sp>
        <p:sp>
          <p:nvSpPr>
            <p:cNvPr id="44" name="Google Shape;44;p9"/>
            <p:cNvSpPr txBox="1"/>
            <p:nvPr/>
          </p:nvSpPr>
          <p:spPr>
            <a:xfrm>
              <a:off x="1173850" y="3218250"/>
              <a:ext cx="7917900" cy="1791000"/>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unzip mobydick.zip</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FFFFFF"/>
                  </a:solidFill>
                  <a:highlight>
                    <a:srgbClr val="000000"/>
                  </a:highlight>
                  <a:latin typeface="Consolas"/>
                  <a:ea typeface="Consolas"/>
                  <a:cs typeface="Consolas"/>
                  <a:sym typeface="Consolas"/>
                </a:rPr>
                <a:t>replace mobydick.txt? [y]es, [n]o, [A]ll, [N]one, [r]ename: r</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FFFFFF"/>
                  </a:solidFill>
                  <a:highlight>
                    <a:srgbClr val="000000"/>
                  </a:highlight>
                  <a:latin typeface="Consolas"/>
                  <a:ea typeface="Consolas"/>
                  <a:cs typeface="Consolas"/>
                  <a:sym typeface="Consolas"/>
                </a:rPr>
                <a:t>new name: unzipped.txt</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FFFFFF"/>
                  </a:solidFill>
                  <a:highlight>
                    <a:srgbClr val="000000"/>
                  </a:highlight>
                  <a:latin typeface="Consolas"/>
                  <a:ea typeface="Consolas"/>
                  <a:cs typeface="Consolas"/>
                  <a:sym typeface="Consolas"/>
                </a:rPr>
                <a:t>  inflating: unzipped.txt    </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diff mobydick.txt unzipped.txt</a:t>
              </a:r>
              <a:endParaRPr sz="1800">
                <a:solidFill>
                  <a:schemeClr val="lt1"/>
                </a:solidFill>
                <a:highlight>
                  <a:schemeClr val="dk1"/>
                </a:highlight>
                <a:latin typeface="Consolas"/>
                <a:ea typeface="Consolas"/>
                <a:cs typeface="Consolas"/>
                <a:sym typeface="Consolas"/>
              </a:endParaRPr>
            </a:p>
            <a:p>
              <a:pPr marL="0" lvl="0" indent="0" algn="l" rtl="0">
                <a:spcBef>
                  <a:spcPts val="0"/>
                </a:spcBef>
                <a:spcAft>
                  <a:spcPts val="0"/>
                </a:spcAft>
                <a:buNone/>
              </a:pPr>
              <a:r>
                <a:rPr lang="en" sz="1800">
                  <a:solidFill>
                    <a:srgbClr val="93C47D"/>
                  </a:solidFill>
                  <a:highlight>
                    <a:schemeClr val="dk1"/>
                  </a:highlight>
                  <a:latin typeface="Consolas"/>
                  <a:ea typeface="Consolas"/>
                  <a:cs typeface="Consolas"/>
                  <a:sym typeface="Consolas"/>
                </a:rPr>
                <a:t>$</a:t>
              </a:r>
              <a:endParaRPr sz="1800">
                <a:solidFill>
                  <a:schemeClr val="lt1"/>
                </a:solidFill>
                <a:highlight>
                  <a:schemeClr val="dk1"/>
                </a:highlight>
                <a:latin typeface="Consolas"/>
                <a:ea typeface="Consolas"/>
                <a:cs typeface="Consolas"/>
                <a:sym typeface="Consolas"/>
              </a:endParaRPr>
            </a:p>
            <a:p>
              <a:pPr marL="0" lvl="0" indent="0" algn="l" rtl="0">
                <a:spcBef>
                  <a:spcPts val="0"/>
                </a:spcBef>
                <a:spcAft>
                  <a:spcPts val="0"/>
                </a:spcAft>
                <a:buNone/>
              </a:pPr>
              <a:endParaRPr sz="1800">
                <a:solidFill>
                  <a:srgbClr val="FFFFFF"/>
                </a:solidFill>
                <a:highlight>
                  <a:srgbClr val="000000"/>
                </a:highlight>
                <a:latin typeface="Consolas"/>
                <a:ea typeface="Consolas"/>
                <a:cs typeface="Consolas"/>
                <a:sym typeface="Consola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445"/>
        <p:cNvGrpSpPr/>
        <p:nvPr/>
      </p:nvGrpSpPr>
      <p:grpSpPr>
        <a:xfrm>
          <a:off x="0" y="0"/>
          <a:ext cx="0" cy="0"/>
          <a:chOff x="0" y="0"/>
          <a:chExt cx="0" cy="0"/>
        </a:xfrm>
      </p:grpSpPr>
      <p:sp>
        <p:nvSpPr>
          <p:cNvPr id="446" name="Google Shape;446;p27"/>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Huffman Coding</a:t>
            </a:r>
            <a:endParaRPr sz="4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Calculation Approach #2: Huffman Coding</a:t>
            </a:r>
            <a:endParaRPr/>
          </a:p>
        </p:txBody>
      </p:sp>
      <p:sp>
        <p:nvSpPr>
          <p:cNvPr id="452" name="Google Shape;452;p28"/>
          <p:cNvSpPr txBox="1">
            <a:spLocks noGrp="1"/>
          </p:cNvSpPr>
          <p:nvPr>
            <p:ph type="body" idx="1"/>
          </p:nvPr>
        </p:nvSpPr>
        <p:spPr>
          <a:xfrm>
            <a:off x="243000" y="556500"/>
            <a:ext cx="8443800" cy="230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Calculate relative frequencies.</a:t>
            </a:r>
            <a:endParaRPr/>
          </a:p>
          <a:p>
            <a:pPr marL="457200" lvl="0" indent="-355600" algn="l" rtl="0">
              <a:spcBef>
                <a:spcPts val="600"/>
              </a:spcBef>
              <a:spcAft>
                <a:spcPts val="0"/>
              </a:spcAft>
              <a:buSzPts val="2000"/>
              <a:buChar char="●"/>
            </a:pPr>
            <a:r>
              <a:rPr lang="en"/>
              <a:t>Assign each symbol to a node with weight = relative frequency.</a:t>
            </a:r>
            <a:endParaRPr/>
          </a:p>
          <a:p>
            <a:pPr marL="457200" lvl="0" indent="-355600" algn="l" rtl="0">
              <a:spcBef>
                <a:spcPts val="0"/>
              </a:spcBef>
              <a:spcAft>
                <a:spcPts val="0"/>
              </a:spcAft>
              <a:buSzPts val="2000"/>
              <a:buChar char="●"/>
            </a:pPr>
            <a:r>
              <a:rPr lang="en"/>
              <a:t>Take the two smallest nodes and merge them into a super node with weight equal to sum of weights.</a:t>
            </a:r>
            <a:endParaRPr/>
          </a:p>
          <a:p>
            <a:pPr marL="457200" lvl="0" indent="-355600" algn="l" rtl="0">
              <a:spcBef>
                <a:spcPts val="0"/>
              </a:spcBef>
              <a:spcAft>
                <a:spcPts val="0"/>
              </a:spcAft>
              <a:buSzPts val="2000"/>
              <a:buChar char="●"/>
            </a:pPr>
            <a:r>
              <a:rPr lang="en"/>
              <a:t>Repeat until everything is part of a tree.</a:t>
            </a:r>
            <a:endParaRPr/>
          </a:p>
        </p:txBody>
      </p:sp>
      <p:sp>
        <p:nvSpPr>
          <p:cNvPr id="453" name="Google Shape;453;p28"/>
          <p:cNvSpPr/>
          <p:nvPr/>
        </p:nvSpPr>
        <p:spPr>
          <a:xfrm>
            <a:off x="4976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454" name="Google Shape;454;p28"/>
          <p:cNvSpPr/>
          <p:nvPr/>
        </p:nvSpPr>
        <p:spPr>
          <a:xfrm>
            <a:off x="96635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455" name="Google Shape;455;p28"/>
          <p:cNvSpPr/>
          <p:nvPr/>
        </p:nvSpPr>
        <p:spPr>
          <a:xfrm>
            <a:off x="14351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456" name="Google Shape;456;p28"/>
          <p:cNvSpPr/>
          <p:nvPr/>
        </p:nvSpPr>
        <p:spPr>
          <a:xfrm>
            <a:off x="190385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457" name="Google Shape;457;p28"/>
          <p:cNvSpPr/>
          <p:nvPr/>
        </p:nvSpPr>
        <p:spPr>
          <a:xfrm>
            <a:off x="23726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458" name="Google Shape;458;p28"/>
          <p:cNvSpPr txBox="1"/>
          <p:nvPr/>
        </p:nvSpPr>
        <p:spPr>
          <a:xfrm>
            <a:off x="398625"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459" name="Google Shape;459;p28"/>
          <p:cNvSpPr txBox="1"/>
          <p:nvPr/>
        </p:nvSpPr>
        <p:spPr>
          <a:xfrm>
            <a:off x="884719"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460" name="Google Shape;460;p28"/>
          <p:cNvSpPr txBox="1"/>
          <p:nvPr/>
        </p:nvSpPr>
        <p:spPr>
          <a:xfrm>
            <a:off x="1355875"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461" name="Google Shape;461;p28"/>
          <p:cNvSpPr txBox="1"/>
          <p:nvPr/>
        </p:nvSpPr>
        <p:spPr>
          <a:xfrm>
            <a:off x="1821515"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0.16</a:t>
            </a:r>
            <a:endParaRPr/>
          </a:p>
        </p:txBody>
      </p:sp>
      <p:sp>
        <p:nvSpPr>
          <p:cNvPr id="462" name="Google Shape;462;p28"/>
          <p:cNvSpPr txBox="1"/>
          <p:nvPr/>
        </p:nvSpPr>
        <p:spPr>
          <a:xfrm>
            <a:off x="2287086"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0.15</a:t>
            </a:r>
            <a:endParaRPr/>
          </a:p>
        </p:txBody>
      </p:sp>
      <p:grpSp>
        <p:nvGrpSpPr>
          <p:cNvPr id="463" name="Google Shape;463;p28"/>
          <p:cNvGrpSpPr/>
          <p:nvPr/>
        </p:nvGrpSpPr>
        <p:grpSpPr>
          <a:xfrm>
            <a:off x="3460825" y="3419775"/>
            <a:ext cx="2337275" cy="1285146"/>
            <a:chOff x="3460825" y="3419775"/>
            <a:chExt cx="2337275" cy="1285146"/>
          </a:xfrm>
        </p:grpSpPr>
        <p:sp>
          <p:nvSpPr>
            <p:cNvPr id="464" name="Google Shape;464;p28"/>
            <p:cNvSpPr/>
            <p:nvPr/>
          </p:nvSpPr>
          <p:spPr>
            <a:xfrm>
              <a:off x="35598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465" name="Google Shape;465;p28"/>
            <p:cNvSpPr/>
            <p:nvPr/>
          </p:nvSpPr>
          <p:spPr>
            <a:xfrm>
              <a:off x="402855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466" name="Google Shape;466;p28"/>
            <p:cNvSpPr/>
            <p:nvPr/>
          </p:nvSpPr>
          <p:spPr>
            <a:xfrm>
              <a:off x="44973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467" name="Google Shape;467;p28"/>
            <p:cNvSpPr/>
            <p:nvPr/>
          </p:nvSpPr>
          <p:spPr>
            <a:xfrm>
              <a:off x="496605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468" name="Google Shape;468;p28"/>
            <p:cNvSpPr/>
            <p:nvPr/>
          </p:nvSpPr>
          <p:spPr>
            <a:xfrm>
              <a:off x="5434800"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469" name="Google Shape;469;p28"/>
            <p:cNvSpPr txBox="1"/>
            <p:nvPr/>
          </p:nvSpPr>
          <p:spPr>
            <a:xfrm>
              <a:off x="3460825"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470" name="Google Shape;470;p28"/>
            <p:cNvSpPr txBox="1"/>
            <p:nvPr/>
          </p:nvSpPr>
          <p:spPr>
            <a:xfrm>
              <a:off x="3946919"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471" name="Google Shape;471;p28"/>
            <p:cNvSpPr txBox="1"/>
            <p:nvPr/>
          </p:nvSpPr>
          <p:spPr>
            <a:xfrm>
              <a:off x="4418075"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472" name="Google Shape;472;p28"/>
            <p:cNvSpPr/>
            <p:nvPr/>
          </p:nvSpPr>
          <p:spPr>
            <a:xfrm>
              <a:off x="5112654" y="3419775"/>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0.31</a:t>
              </a:r>
              <a:endParaRPr/>
            </a:p>
          </p:txBody>
        </p:sp>
        <p:cxnSp>
          <p:nvCxnSpPr>
            <p:cNvPr id="473" name="Google Shape;473;p28"/>
            <p:cNvCxnSpPr>
              <a:stCxn id="472" idx="2"/>
              <a:endCxn id="467" idx="0"/>
            </p:cNvCxnSpPr>
            <p:nvPr/>
          </p:nvCxnSpPr>
          <p:spPr>
            <a:xfrm flipH="1">
              <a:off x="5147754" y="3783075"/>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474" name="Google Shape;474;p28"/>
            <p:cNvCxnSpPr>
              <a:stCxn id="472" idx="2"/>
              <a:endCxn id="468" idx="0"/>
            </p:cNvCxnSpPr>
            <p:nvPr/>
          </p:nvCxnSpPr>
          <p:spPr>
            <a:xfrm>
              <a:off x="5396454" y="3783075"/>
              <a:ext cx="219900" cy="257100"/>
            </a:xfrm>
            <a:prstGeom prst="straightConnector1">
              <a:avLst/>
            </a:prstGeom>
            <a:noFill/>
            <a:ln w="19050" cap="flat" cmpd="sng">
              <a:solidFill>
                <a:schemeClr val="dk2"/>
              </a:solidFill>
              <a:prstDash val="solid"/>
              <a:round/>
              <a:headEnd type="none" w="med" len="med"/>
              <a:tailEnd type="none" w="med" len="med"/>
            </a:ln>
          </p:spPr>
        </p:cxnSp>
        <p:sp>
          <p:nvSpPr>
            <p:cNvPr id="475" name="Google Shape;475;p28"/>
            <p:cNvSpPr txBox="1"/>
            <p:nvPr/>
          </p:nvSpPr>
          <p:spPr>
            <a:xfrm>
              <a:off x="4994850" y="3716394"/>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76" name="Google Shape;476;p28"/>
            <p:cNvSpPr txBox="1"/>
            <p:nvPr/>
          </p:nvSpPr>
          <p:spPr>
            <a:xfrm>
              <a:off x="5489938" y="3706483"/>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grpSp>
      <p:grpSp>
        <p:nvGrpSpPr>
          <p:cNvPr id="477" name="Google Shape;477;p28"/>
          <p:cNvGrpSpPr/>
          <p:nvPr/>
        </p:nvGrpSpPr>
        <p:grpSpPr>
          <a:xfrm>
            <a:off x="6620950" y="3419775"/>
            <a:ext cx="2337275" cy="1285146"/>
            <a:chOff x="6620950" y="3419775"/>
            <a:chExt cx="2337275" cy="1285146"/>
          </a:xfrm>
        </p:grpSpPr>
        <p:sp>
          <p:nvSpPr>
            <p:cNvPr id="478" name="Google Shape;478;p28"/>
            <p:cNvSpPr/>
            <p:nvPr/>
          </p:nvSpPr>
          <p:spPr>
            <a:xfrm>
              <a:off x="67199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479" name="Google Shape;479;p28"/>
            <p:cNvSpPr/>
            <p:nvPr/>
          </p:nvSpPr>
          <p:spPr>
            <a:xfrm>
              <a:off x="718867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480" name="Google Shape;480;p28"/>
            <p:cNvSpPr/>
            <p:nvPr/>
          </p:nvSpPr>
          <p:spPr>
            <a:xfrm>
              <a:off x="76574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481" name="Google Shape;481;p28"/>
            <p:cNvSpPr/>
            <p:nvPr/>
          </p:nvSpPr>
          <p:spPr>
            <a:xfrm>
              <a:off x="812617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482" name="Google Shape;482;p28"/>
            <p:cNvSpPr/>
            <p:nvPr/>
          </p:nvSpPr>
          <p:spPr>
            <a:xfrm>
              <a:off x="85949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483" name="Google Shape;483;p28"/>
            <p:cNvSpPr txBox="1"/>
            <p:nvPr/>
          </p:nvSpPr>
          <p:spPr>
            <a:xfrm>
              <a:off x="6620950"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484" name="Google Shape;484;p28"/>
            <p:cNvSpPr/>
            <p:nvPr/>
          </p:nvSpPr>
          <p:spPr>
            <a:xfrm>
              <a:off x="8272779" y="3419775"/>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0.31</a:t>
              </a:r>
              <a:endParaRPr/>
            </a:p>
          </p:txBody>
        </p:sp>
        <p:cxnSp>
          <p:nvCxnSpPr>
            <p:cNvPr id="485" name="Google Shape;485;p28"/>
            <p:cNvCxnSpPr>
              <a:stCxn id="484" idx="2"/>
              <a:endCxn id="481" idx="0"/>
            </p:cNvCxnSpPr>
            <p:nvPr/>
          </p:nvCxnSpPr>
          <p:spPr>
            <a:xfrm flipH="1">
              <a:off x="8307879" y="3783075"/>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486" name="Google Shape;486;p28"/>
            <p:cNvCxnSpPr>
              <a:stCxn id="484" idx="2"/>
              <a:endCxn id="482" idx="0"/>
            </p:cNvCxnSpPr>
            <p:nvPr/>
          </p:nvCxnSpPr>
          <p:spPr>
            <a:xfrm>
              <a:off x="8556579" y="3783075"/>
              <a:ext cx="219900" cy="257100"/>
            </a:xfrm>
            <a:prstGeom prst="straightConnector1">
              <a:avLst/>
            </a:prstGeom>
            <a:noFill/>
            <a:ln w="19050" cap="flat" cmpd="sng">
              <a:solidFill>
                <a:schemeClr val="dk2"/>
              </a:solidFill>
              <a:prstDash val="solid"/>
              <a:round/>
              <a:headEnd type="none" w="med" len="med"/>
              <a:tailEnd type="none" w="med" len="med"/>
            </a:ln>
          </p:spPr>
        </p:cxnSp>
        <p:sp>
          <p:nvSpPr>
            <p:cNvPr id="487" name="Google Shape;487;p28"/>
            <p:cNvSpPr txBox="1"/>
            <p:nvPr/>
          </p:nvSpPr>
          <p:spPr>
            <a:xfrm>
              <a:off x="8154975" y="3716394"/>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88" name="Google Shape;488;p28"/>
            <p:cNvSpPr txBox="1"/>
            <p:nvPr/>
          </p:nvSpPr>
          <p:spPr>
            <a:xfrm>
              <a:off x="8650063" y="3706483"/>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489" name="Google Shape;489;p28"/>
            <p:cNvSpPr/>
            <p:nvPr/>
          </p:nvSpPr>
          <p:spPr>
            <a:xfrm>
              <a:off x="7335030" y="3421213"/>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0.34</a:t>
              </a:r>
              <a:endParaRPr/>
            </a:p>
          </p:txBody>
        </p:sp>
        <p:cxnSp>
          <p:nvCxnSpPr>
            <p:cNvPr id="490" name="Google Shape;490;p28"/>
            <p:cNvCxnSpPr>
              <a:stCxn id="489" idx="2"/>
              <a:endCxn id="479" idx="0"/>
            </p:cNvCxnSpPr>
            <p:nvPr/>
          </p:nvCxnSpPr>
          <p:spPr>
            <a:xfrm flipH="1">
              <a:off x="7370430" y="3784513"/>
              <a:ext cx="248400" cy="255600"/>
            </a:xfrm>
            <a:prstGeom prst="straightConnector1">
              <a:avLst/>
            </a:prstGeom>
            <a:noFill/>
            <a:ln w="19050" cap="flat" cmpd="sng">
              <a:solidFill>
                <a:schemeClr val="dk2"/>
              </a:solidFill>
              <a:prstDash val="solid"/>
              <a:round/>
              <a:headEnd type="none" w="med" len="med"/>
              <a:tailEnd type="none" w="med" len="med"/>
            </a:ln>
          </p:spPr>
        </p:cxnSp>
        <p:cxnSp>
          <p:nvCxnSpPr>
            <p:cNvPr id="491" name="Google Shape;491;p28"/>
            <p:cNvCxnSpPr>
              <a:stCxn id="489" idx="2"/>
              <a:endCxn id="480" idx="0"/>
            </p:cNvCxnSpPr>
            <p:nvPr/>
          </p:nvCxnSpPr>
          <p:spPr>
            <a:xfrm>
              <a:off x="7618830" y="3784513"/>
              <a:ext cx="220200" cy="255600"/>
            </a:xfrm>
            <a:prstGeom prst="straightConnector1">
              <a:avLst/>
            </a:prstGeom>
            <a:noFill/>
            <a:ln w="19050" cap="flat" cmpd="sng">
              <a:solidFill>
                <a:schemeClr val="dk2"/>
              </a:solidFill>
              <a:prstDash val="solid"/>
              <a:round/>
              <a:headEnd type="none" w="med" len="med"/>
              <a:tailEnd type="none" w="med" len="med"/>
            </a:ln>
          </p:spPr>
        </p:cxnSp>
        <p:sp>
          <p:nvSpPr>
            <p:cNvPr id="492" name="Google Shape;492;p28"/>
            <p:cNvSpPr txBox="1"/>
            <p:nvPr/>
          </p:nvSpPr>
          <p:spPr>
            <a:xfrm>
              <a:off x="7222890" y="371320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493" name="Google Shape;493;p28"/>
            <p:cNvSpPr txBox="1"/>
            <p:nvPr/>
          </p:nvSpPr>
          <p:spPr>
            <a:xfrm>
              <a:off x="7717977" y="370329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grpSp>
      <p:cxnSp>
        <p:nvCxnSpPr>
          <p:cNvPr id="494" name="Google Shape;494;p28"/>
          <p:cNvCxnSpPr/>
          <p:nvPr/>
        </p:nvCxnSpPr>
        <p:spPr>
          <a:xfrm flipH="1">
            <a:off x="695600" y="3525225"/>
            <a:ext cx="123000" cy="407100"/>
          </a:xfrm>
          <a:prstGeom prst="straightConnector1">
            <a:avLst/>
          </a:prstGeom>
          <a:noFill/>
          <a:ln w="9525" cap="flat" cmpd="sng">
            <a:solidFill>
              <a:schemeClr val="dk2"/>
            </a:solidFill>
            <a:prstDash val="solid"/>
            <a:round/>
            <a:headEnd type="none" w="med" len="med"/>
            <a:tailEnd type="triangle" w="med" len="med"/>
          </a:ln>
        </p:spPr>
      </p:cxnSp>
      <p:cxnSp>
        <p:nvCxnSpPr>
          <p:cNvPr id="495" name="Google Shape;495;p28"/>
          <p:cNvCxnSpPr/>
          <p:nvPr/>
        </p:nvCxnSpPr>
        <p:spPr>
          <a:xfrm flipH="1">
            <a:off x="2162575" y="3667175"/>
            <a:ext cx="241200" cy="241200"/>
          </a:xfrm>
          <a:prstGeom prst="straightConnector1">
            <a:avLst/>
          </a:prstGeom>
          <a:noFill/>
          <a:ln w="9525" cap="flat" cmpd="sng">
            <a:solidFill>
              <a:schemeClr val="dk2"/>
            </a:solidFill>
            <a:prstDash val="solid"/>
            <a:round/>
            <a:headEnd type="none" w="med" len="med"/>
            <a:tailEnd type="triangle" w="med" len="med"/>
          </a:ln>
        </p:spPr>
      </p:cxnSp>
      <p:sp>
        <p:nvSpPr>
          <p:cNvPr id="496" name="Google Shape;496;p28"/>
          <p:cNvSpPr txBox="1"/>
          <p:nvPr/>
        </p:nvSpPr>
        <p:spPr>
          <a:xfrm>
            <a:off x="542700" y="2960175"/>
            <a:ext cx="18027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35% of characters in input are 我.</a:t>
            </a:r>
            <a:endParaRPr/>
          </a:p>
        </p:txBody>
      </p:sp>
      <p:sp>
        <p:nvSpPr>
          <p:cNvPr id="497" name="Google Shape;497;p28"/>
          <p:cNvSpPr txBox="1"/>
          <p:nvPr/>
        </p:nvSpPr>
        <p:spPr>
          <a:xfrm>
            <a:off x="2372600" y="3178825"/>
            <a:ext cx="18027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16% of characters in input are 李.</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animEffect transition="in" filter="fade">
                                      <p:cBhvr>
                                        <p:cTn id="7" dur="1000"/>
                                        <p:tgtEl>
                                          <p:spTgt spid="4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7"/>
                                        </p:tgtEl>
                                        <p:attrNameLst>
                                          <p:attrName>style.visibility</p:attrName>
                                        </p:attrNameLst>
                                      </p:cBhvr>
                                      <p:to>
                                        <p:strVal val="visible"/>
                                      </p:to>
                                    </p:set>
                                    <p:animEffect transition="in" filter="fade">
                                      <p:cBhvr>
                                        <p:cTn id="12" dur="10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Code Calculation Approach #2: Huffman Coding</a:t>
            </a:r>
            <a:endParaRPr/>
          </a:p>
        </p:txBody>
      </p:sp>
      <p:sp>
        <p:nvSpPr>
          <p:cNvPr id="503" name="Google Shape;503;p29"/>
          <p:cNvSpPr txBox="1">
            <a:spLocks noGrp="1"/>
          </p:cNvSpPr>
          <p:nvPr>
            <p:ph type="body" idx="1"/>
          </p:nvPr>
        </p:nvSpPr>
        <p:spPr>
          <a:xfrm>
            <a:off x="243000" y="556500"/>
            <a:ext cx="8443800" cy="230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Calculate relative frequencies.</a:t>
            </a:r>
            <a:endParaRPr/>
          </a:p>
          <a:p>
            <a:pPr marL="457200" lvl="0" indent="-355600" algn="l" rtl="0">
              <a:spcBef>
                <a:spcPts val="600"/>
              </a:spcBef>
              <a:spcAft>
                <a:spcPts val="0"/>
              </a:spcAft>
              <a:buSzPts val="2000"/>
              <a:buChar char="●"/>
            </a:pPr>
            <a:r>
              <a:rPr lang="en"/>
              <a:t>Assign each symbol to a node with weight = relative frequency.</a:t>
            </a:r>
            <a:endParaRPr/>
          </a:p>
          <a:p>
            <a:pPr marL="457200" lvl="0" indent="-355600" algn="l" rtl="0">
              <a:spcBef>
                <a:spcPts val="0"/>
              </a:spcBef>
              <a:spcAft>
                <a:spcPts val="0"/>
              </a:spcAft>
              <a:buSzPts val="2000"/>
              <a:buChar char="●"/>
            </a:pPr>
            <a:r>
              <a:rPr lang="en"/>
              <a:t>Take the two smallest nodes and merge them into a super node with weight equal to sum of weights.</a:t>
            </a:r>
            <a:endParaRPr/>
          </a:p>
          <a:p>
            <a:pPr marL="457200" lvl="0" indent="-355600" algn="l" rtl="0">
              <a:spcBef>
                <a:spcPts val="0"/>
              </a:spcBef>
              <a:spcAft>
                <a:spcPts val="0"/>
              </a:spcAft>
              <a:buSzPts val="2000"/>
              <a:buChar char="●"/>
            </a:pPr>
            <a:r>
              <a:rPr lang="en"/>
              <a:t>Repeat until everything is part of a tree.</a:t>
            </a:r>
            <a:endParaRPr/>
          </a:p>
        </p:txBody>
      </p:sp>
      <p:grpSp>
        <p:nvGrpSpPr>
          <p:cNvPr id="504" name="Google Shape;504;p29"/>
          <p:cNvGrpSpPr/>
          <p:nvPr/>
        </p:nvGrpSpPr>
        <p:grpSpPr>
          <a:xfrm>
            <a:off x="404031" y="3721479"/>
            <a:ext cx="2337275" cy="1285146"/>
            <a:chOff x="6620950" y="3419775"/>
            <a:chExt cx="2337275" cy="1285146"/>
          </a:xfrm>
        </p:grpSpPr>
        <p:sp>
          <p:nvSpPr>
            <p:cNvPr id="505" name="Google Shape;505;p29"/>
            <p:cNvSpPr/>
            <p:nvPr/>
          </p:nvSpPr>
          <p:spPr>
            <a:xfrm>
              <a:off x="67199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506" name="Google Shape;506;p29"/>
            <p:cNvSpPr/>
            <p:nvPr/>
          </p:nvSpPr>
          <p:spPr>
            <a:xfrm>
              <a:off x="718867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507" name="Google Shape;507;p29"/>
            <p:cNvSpPr/>
            <p:nvPr/>
          </p:nvSpPr>
          <p:spPr>
            <a:xfrm>
              <a:off x="76574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508" name="Google Shape;508;p29"/>
            <p:cNvSpPr/>
            <p:nvPr/>
          </p:nvSpPr>
          <p:spPr>
            <a:xfrm>
              <a:off x="812617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509" name="Google Shape;509;p29"/>
            <p:cNvSpPr/>
            <p:nvPr/>
          </p:nvSpPr>
          <p:spPr>
            <a:xfrm>
              <a:off x="8594925" y="4040075"/>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510" name="Google Shape;510;p29"/>
            <p:cNvSpPr txBox="1"/>
            <p:nvPr/>
          </p:nvSpPr>
          <p:spPr>
            <a:xfrm>
              <a:off x="6620950" y="4341621"/>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511" name="Google Shape;511;p29"/>
            <p:cNvSpPr/>
            <p:nvPr/>
          </p:nvSpPr>
          <p:spPr>
            <a:xfrm>
              <a:off x="8272779" y="3419775"/>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0.31</a:t>
              </a:r>
              <a:endParaRPr/>
            </a:p>
          </p:txBody>
        </p:sp>
        <p:cxnSp>
          <p:nvCxnSpPr>
            <p:cNvPr id="512" name="Google Shape;512;p29"/>
            <p:cNvCxnSpPr>
              <a:stCxn id="511" idx="2"/>
              <a:endCxn id="508" idx="0"/>
            </p:cNvCxnSpPr>
            <p:nvPr/>
          </p:nvCxnSpPr>
          <p:spPr>
            <a:xfrm flipH="1">
              <a:off x="8307879" y="3783075"/>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513" name="Google Shape;513;p29"/>
            <p:cNvCxnSpPr>
              <a:stCxn id="511" idx="2"/>
              <a:endCxn id="509" idx="0"/>
            </p:cNvCxnSpPr>
            <p:nvPr/>
          </p:nvCxnSpPr>
          <p:spPr>
            <a:xfrm>
              <a:off x="8556579" y="3783075"/>
              <a:ext cx="219900" cy="257100"/>
            </a:xfrm>
            <a:prstGeom prst="straightConnector1">
              <a:avLst/>
            </a:prstGeom>
            <a:noFill/>
            <a:ln w="19050" cap="flat" cmpd="sng">
              <a:solidFill>
                <a:schemeClr val="dk2"/>
              </a:solidFill>
              <a:prstDash val="solid"/>
              <a:round/>
              <a:headEnd type="none" w="med" len="med"/>
              <a:tailEnd type="none" w="med" len="med"/>
            </a:ln>
          </p:spPr>
        </p:cxnSp>
        <p:sp>
          <p:nvSpPr>
            <p:cNvPr id="514" name="Google Shape;514;p29"/>
            <p:cNvSpPr txBox="1"/>
            <p:nvPr/>
          </p:nvSpPr>
          <p:spPr>
            <a:xfrm>
              <a:off x="8154975" y="3716394"/>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15" name="Google Shape;515;p29"/>
            <p:cNvSpPr txBox="1"/>
            <p:nvPr/>
          </p:nvSpPr>
          <p:spPr>
            <a:xfrm>
              <a:off x="8650063" y="3706483"/>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16" name="Google Shape;516;p29"/>
            <p:cNvSpPr/>
            <p:nvPr/>
          </p:nvSpPr>
          <p:spPr>
            <a:xfrm>
              <a:off x="7335030" y="3421213"/>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0.34</a:t>
              </a:r>
              <a:endParaRPr/>
            </a:p>
          </p:txBody>
        </p:sp>
        <p:cxnSp>
          <p:nvCxnSpPr>
            <p:cNvPr id="517" name="Google Shape;517;p29"/>
            <p:cNvCxnSpPr>
              <a:stCxn id="516" idx="2"/>
              <a:endCxn id="506" idx="0"/>
            </p:cNvCxnSpPr>
            <p:nvPr/>
          </p:nvCxnSpPr>
          <p:spPr>
            <a:xfrm flipH="1">
              <a:off x="7370430" y="3784513"/>
              <a:ext cx="248400" cy="255600"/>
            </a:xfrm>
            <a:prstGeom prst="straightConnector1">
              <a:avLst/>
            </a:prstGeom>
            <a:noFill/>
            <a:ln w="19050" cap="flat" cmpd="sng">
              <a:solidFill>
                <a:schemeClr val="dk2"/>
              </a:solidFill>
              <a:prstDash val="solid"/>
              <a:round/>
              <a:headEnd type="none" w="med" len="med"/>
              <a:tailEnd type="none" w="med" len="med"/>
            </a:ln>
          </p:spPr>
        </p:cxnSp>
        <p:cxnSp>
          <p:nvCxnSpPr>
            <p:cNvPr id="518" name="Google Shape;518;p29"/>
            <p:cNvCxnSpPr>
              <a:stCxn id="516" idx="2"/>
              <a:endCxn id="507" idx="0"/>
            </p:cNvCxnSpPr>
            <p:nvPr/>
          </p:nvCxnSpPr>
          <p:spPr>
            <a:xfrm>
              <a:off x="7618830" y="3784513"/>
              <a:ext cx="220200" cy="255600"/>
            </a:xfrm>
            <a:prstGeom prst="straightConnector1">
              <a:avLst/>
            </a:prstGeom>
            <a:noFill/>
            <a:ln w="19050" cap="flat" cmpd="sng">
              <a:solidFill>
                <a:schemeClr val="dk2"/>
              </a:solidFill>
              <a:prstDash val="solid"/>
              <a:round/>
              <a:headEnd type="none" w="med" len="med"/>
              <a:tailEnd type="none" w="med" len="med"/>
            </a:ln>
          </p:spPr>
        </p:cxnSp>
        <p:sp>
          <p:nvSpPr>
            <p:cNvPr id="519" name="Google Shape;519;p29"/>
            <p:cNvSpPr txBox="1"/>
            <p:nvPr/>
          </p:nvSpPr>
          <p:spPr>
            <a:xfrm>
              <a:off x="7222890" y="371320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20" name="Google Shape;520;p29"/>
            <p:cNvSpPr txBox="1"/>
            <p:nvPr/>
          </p:nvSpPr>
          <p:spPr>
            <a:xfrm>
              <a:off x="7717977" y="370329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grpSp>
      <p:grpSp>
        <p:nvGrpSpPr>
          <p:cNvPr id="521" name="Google Shape;521;p29"/>
          <p:cNvGrpSpPr/>
          <p:nvPr/>
        </p:nvGrpSpPr>
        <p:grpSpPr>
          <a:xfrm>
            <a:off x="3470731" y="3091269"/>
            <a:ext cx="2337275" cy="1915356"/>
            <a:chOff x="3470731" y="3091269"/>
            <a:chExt cx="2337275" cy="1915356"/>
          </a:xfrm>
        </p:grpSpPr>
        <p:sp>
          <p:nvSpPr>
            <p:cNvPr id="522" name="Google Shape;522;p29"/>
            <p:cNvSpPr/>
            <p:nvPr/>
          </p:nvSpPr>
          <p:spPr>
            <a:xfrm>
              <a:off x="3569706"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523" name="Google Shape;523;p29"/>
            <p:cNvSpPr/>
            <p:nvPr/>
          </p:nvSpPr>
          <p:spPr>
            <a:xfrm>
              <a:off x="4038456"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524" name="Google Shape;524;p29"/>
            <p:cNvSpPr/>
            <p:nvPr/>
          </p:nvSpPr>
          <p:spPr>
            <a:xfrm>
              <a:off x="4507206"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525" name="Google Shape;525;p29"/>
            <p:cNvSpPr/>
            <p:nvPr/>
          </p:nvSpPr>
          <p:spPr>
            <a:xfrm>
              <a:off x="4975956"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526" name="Google Shape;526;p29"/>
            <p:cNvSpPr/>
            <p:nvPr/>
          </p:nvSpPr>
          <p:spPr>
            <a:xfrm>
              <a:off x="5444706"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527" name="Google Shape;527;p29"/>
            <p:cNvSpPr txBox="1"/>
            <p:nvPr/>
          </p:nvSpPr>
          <p:spPr>
            <a:xfrm>
              <a:off x="3470731" y="464332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528" name="Google Shape;528;p29"/>
            <p:cNvSpPr/>
            <p:nvPr/>
          </p:nvSpPr>
          <p:spPr>
            <a:xfrm>
              <a:off x="5122560" y="3721479"/>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29"/>
            <p:cNvCxnSpPr>
              <a:stCxn id="528" idx="2"/>
              <a:endCxn id="525" idx="0"/>
            </p:cNvCxnSpPr>
            <p:nvPr/>
          </p:nvCxnSpPr>
          <p:spPr>
            <a:xfrm flipH="1">
              <a:off x="5157660" y="4084779"/>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530" name="Google Shape;530;p29"/>
            <p:cNvCxnSpPr>
              <a:stCxn id="528" idx="2"/>
              <a:endCxn id="526" idx="0"/>
            </p:cNvCxnSpPr>
            <p:nvPr/>
          </p:nvCxnSpPr>
          <p:spPr>
            <a:xfrm>
              <a:off x="5406360" y="4084779"/>
              <a:ext cx="219900" cy="257100"/>
            </a:xfrm>
            <a:prstGeom prst="straightConnector1">
              <a:avLst/>
            </a:prstGeom>
            <a:noFill/>
            <a:ln w="19050" cap="flat" cmpd="sng">
              <a:solidFill>
                <a:schemeClr val="dk2"/>
              </a:solidFill>
              <a:prstDash val="solid"/>
              <a:round/>
              <a:headEnd type="none" w="med" len="med"/>
              <a:tailEnd type="none" w="med" len="med"/>
            </a:ln>
          </p:spPr>
        </p:cxnSp>
        <p:sp>
          <p:nvSpPr>
            <p:cNvPr id="531" name="Google Shape;531;p29"/>
            <p:cNvSpPr txBox="1"/>
            <p:nvPr/>
          </p:nvSpPr>
          <p:spPr>
            <a:xfrm>
              <a:off x="5004756" y="401809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32" name="Google Shape;532;p29"/>
            <p:cNvSpPr txBox="1"/>
            <p:nvPr/>
          </p:nvSpPr>
          <p:spPr>
            <a:xfrm>
              <a:off x="5499844" y="400818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33" name="Google Shape;533;p29"/>
            <p:cNvSpPr/>
            <p:nvPr/>
          </p:nvSpPr>
          <p:spPr>
            <a:xfrm>
              <a:off x="4184812" y="3722917"/>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4" name="Google Shape;534;p29"/>
            <p:cNvCxnSpPr>
              <a:stCxn id="533" idx="2"/>
              <a:endCxn id="523" idx="0"/>
            </p:cNvCxnSpPr>
            <p:nvPr/>
          </p:nvCxnSpPr>
          <p:spPr>
            <a:xfrm flipH="1">
              <a:off x="4220212" y="4086217"/>
              <a:ext cx="248400" cy="255600"/>
            </a:xfrm>
            <a:prstGeom prst="straightConnector1">
              <a:avLst/>
            </a:prstGeom>
            <a:noFill/>
            <a:ln w="19050" cap="flat" cmpd="sng">
              <a:solidFill>
                <a:schemeClr val="dk2"/>
              </a:solidFill>
              <a:prstDash val="solid"/>
              <a:round/>
              <a:headEnd type="none" w="med" len="med"/>
              <a:tailEnd type="none" w="med" len="med"/>
            </a:ln>
          </p:spPr>
        </p:cxnSp>
        <p:cxnSp>
          <p:nvCxnSpPr>
            <p:cNvPr id="535" name="Google Shape;535;p29"/>
            <p:cNvCxnSpPr>
              <a:stCxn id="533" idx="2"/>
              <a:endCxn id="524" idx="0"/>
            </p:cNvCxnSpPr>
            <p:nvPr/>
          </p:nvCxnSpPr>
          <p:spPr>
            <a:xfrm>
              <a:off x="4468612" y="4086217"/>
              <a:ext cx="220200" cy="255600"/>
            </a:xfrm>
            <a:prstGeom prst="straightConnector1">
              <a:avLst/>
            </a:prstGeom>
            <a:noFill/>
            <a:ln w="19050" cap="flat" cmpd="sng">
              <a:solidFill>
                <a:schemeClr val="dk2"/>
              </a:solidFill>
              <a:prstDash val="solid"/>
              <a:round/>
              <a:headEnd type="none" w="med" len="med"/>
              <a:tailEnd type="none" w="med" len="med"/>
            </a:ln>
          </p:spPr>
        </p:cxnSp>
        <p:sp>
          <p:nvSpPr>
            <p:cNvPr id="536" name="Google Shape;536;p29"/>
            <p:cNvSpPr txBox="1"/>
            <p:nvPr/>
          </p:nvSpPr>
          <p:spPr>
            <a:xfrm>
              <a:off x="4072671" y="401490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37" name="Google Shape;537;p29"/>
            <p:cNvSpPr txBox="1"/>
            <p:nvPr/>
          </p:nvSpPr>
          <p:spPr>
            <a:xfrm>
              <a:off x="4567758" y="400499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38" name="Google Shape;538;p29"/>
            <p:cNvSpPr/>
            <p:nvPr/>
          </p:nvSpPr>
          <p:spPr>
            <a:xfrm>
              <a:off x="4659079" y="3091269"/>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0.65</a:t>
              </a:r>
              <a:endParaRPr/>
            </a:p>
          </p:txBody>
        </p:sp>
        <p:cxnSp>
          <p:nvCxnSpPr>
            <p:cNvPr id="539" name="Google Shape;539;p29"/>
            <p:cNvCxnSpPr>
              <a:stCxn id="538" idx="2"/>
              <a:endCxn id="533" idx="0"/>
            </p:cNvCxnSpPr>
            <p:nvPr/>
          </p:nvCxnSpPr>
          <p:spPr>
            <a:xfrm flipH="1">
              <a:off x="4468579" y="3454569"/>
              <a:ext cx="474300" cy="268200"/>
            </a:xfrm>
            <a:prstGeom prst="straightConnector1">
              <a:avLst/>
            </a:prstGeom>
            <a:noFill/>
            <a:ln w="19050" cap="flat" cmpd="sng">
              <a:solidFill>
                <a:schemeClr val="dk2"/>
              </a:solidFill>
              <a:prstDash val="solid"/>
              <a:round/>
              <a:headEnd type="none" w="med" len="med"/>
              <a:tailEnd type="none" w="med" len="med"/>
            </a:ln>
          </p:spPr>
        </p:cxnSp>
        <p:cxnSp>
          <p:nvCxnSpPr>
            <p:cNvPr id="540" name="Google Shape;540;p29"/>
            <p:cNvCxnSpPr>
              <a:stCxn id="538" idx="2"/>
              <a:endCxn id="528" idx="0"/>
            </p:cNvCxnSpPr>
            <p:nvPr/>
          </p:nvCxnSpPr>
          <p:spPr>
            <a:xfrm>
              <a:off x="4942879" y="3454569"/>
              <a:ext cx="463500" cy="267000"/>
            </a:xfrm>
            <a:prstGeom prst="straightConnector1">
              <a:avLst/>
            </a:prstGeom>
            <a:noFill/>
            <a:ln w="19050" cap="flat" cmpd="sng">
              <a:solidFill>
                <a:schemeClr val="dk2"/>
              </a:solidFill>
              <a:prstDash val="solid"/>
              <a:round/>
              <a:headEnd type="none" w="med" len="med"/>
              <a:tailEnd type="none" w="med" len="med"/>
            </a:ln>
          </p:spPr>
        </p:cxnSp>
        <p:sp>
          <p:nvSpPr>
            <p:cNvPr id="541" name="Google Shape;541;p29"/>
            <p:cNvSpPr txBox="1"/>
            <p:nvPr/>
          </p:nvSpPr>
          <p:spPr>
            <a:xfrm>
              <a:off x="5149166" y="334137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42" name="Google Shape;542;p29"/>
            <p:cNvSpPr txBox="1"/>
            <p:nvPr/>
          </p:nvSpPr>
          <p:spPr>
            <a:xfrm>
              <a:off x="4406319" y="335128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grpSp>
      <p:sp>
        <p:nvSpPr>
          <p:cNvPr id="543" name="Google Shape;543;p29"/>
          <p:cNvSpPr/>
          <p:nvPr/>
        </p:nvSpPr>
        <p:spPr>
          <a:xfrm>
            <a:off x="6662881"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我</a:t>
            </a:r>
            <a:endParaRPr/>
          </a:p>
        </p:txBody>
      </p:sp>
      <p:sp>
        <p:nvSpPr>
          <p:cNvPr id="544" name="Google Shape;544;p29"/>
          <p:cNvSpPr/>
          <p:nvPr/>
        </p:nvSpPr>
        <p:spPr>
          <a:xfrm>
            <a:off x="7131631"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545" name="Google Shape;545;p29"/>
          <p:cNvSpPr/>
          <p:nvPr/>
        </p:nvSpPr>
        <p:spPr>
          <a:xfrm>
            <a:off x="7600381"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是</a:t>
            </a:r>
            <a:endParaRPr/>
          </a:p>
        </p:txBody>
      </p:sp>
      <p:sp>
        <p:nvSpPr>
          <p:cNvPr id="546" name="Google Shape;546;p29"/>
          <p:cNvSpPr/>
          <p:nvPr/>
        </p:nvSpPr>
        <p:spPr>
          <a:xfrm>
            <a:off x="8069131"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547" name="Google Shape;547;p29"/>
          <p:cNvSpPr/>
          <p:nvPr/>
        </p:nvSpPr>
        <p:spPr>
          <a:xfrm>
            <a:off x="8537881" y="4341779"/>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刚</a:t>
            </a:r>
            <a:endParaRPr/>
          </a:p>
        </p:txBody>
      </p:sp>
      <p:sp>
        <p:nvSpPr>
          <p:cNvPr id="548" name="Google Shape;548;p29"/>
          <p:cNvSpPr txBox="1"/>
          <p:nvPr/>
        </p:nvSpPr>
        <p:spPr>
          <a:xfrm>
            <a:off x="6563906" y="464332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8215735" y="3721479"/>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29"/>
          <p:cNvCxnSpPr>
            <a:stCxn id="549" idx="2"/>
            <a:endCxn id="546" idx="0"/>
          </p:cNvCxnSpPr>
          <p:nvPr/>
        </p:nvCxnSpPr>
        <p:spPr>
          <a:xfrm flipH="1">
            <a:off x="8250835" y="4084779"/>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551" name="Google Shape;551;p29"/>
          <p:cNvCxnSpPr>
            <a:stCxn id="549" idx="2"/>
            <a:endCxn id="547" idx="0"/>
          </p:cNvCxnSpPr>
          <p:nvPr/>
        </p:nvCxnSpPr>
        <p:spPr>
          <a:xfrm>
            <a:off x="8499535" y="4084779"/>
            <a:ext cx="219900" cy="257100"/>
          </a:xfrm>
          <a:prstGeom prst="straightConnector1">
            <a:avLst/>
          </a:prstGeom>
          <a:noFill/>
          <a:ln w="19050" cap="flat" cmpd="sng">
            <a:solidFill>
              <a:schemeClr val="dk2"/>
            </a:solidFill>
            <a:prstDash val="solid"/>
            <a:round/>
            <a:headEnd type="none" w="med" len="med"/>
            <a:tailEnd type="none" w="med" len="med"/>
          </a:ln>
        </p:spPr>
      </p:cxnSp>
      <p:sp>
        <p:nvSpPr>
          <p:cNvPr id="552" name="Google Shape;552;p29"/>
          <p:cNvSpPr txBox="1"/>
          <p:nvPr/>
        </p:nvSpPr>
        <p:spPr>
          <a:xfrm>
            <a:off x="8097931" y="401809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53" name="Google Shape;553;p29"/>
          <p:cNvSpPr txBox="1"/>
          <p:nvPr/>
        </p:nvSpPr>
        <p:spPr>
          <a:xfrm>
            <a:off x="8593019" y="400818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54" name="Google Shape;554;p29"/>
          <p:cNvSpPr/>
          <p:nvPr/>
        </p:nvSpPr>
        <p:spPr>
          <a:xfrm>
            <a:off x="7277987" y="3722917"/>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29"/>
          <p:cNvCxnSpPr>
            <a:stCxn id="554" idx="2"/>
            <a:endCxn id="544" idx="0"/>
          </p:cNvCxnSpPr>
          <p:nvPr/>
        </p:nvCxnSpPr>
        <p:spPr>
          <a:xfrm flipH="1">
            <a:off x="7313387" y="4086217"/>
            <a:ext cx="248400" cy="255600"/>
          </a:xfrm>
          <a:prstGeom prst="straightConnector1">
            <a:avLst/>
          </a:prstGeom>
          <a:noFill/>
          <a:ln w="19050" cap="flat" cmpd="sng">
            <a:solidFill>
              <a:schemeClr val="dk2"/>
            </a:solidFill>
            <a:prstDash val="solid"/>
            <a:round/>
            <a:headEnd type="none" w="med" len="med"/>
            <a:tailEnd type="none" w="med" len="med"/>
          </a:ln>
        </p:spPr>
      </p:cxnSp>
      <p:cxnSp>
        <p:nvCxnSpPr>
          <p:cNvPr id="556" name="Google Shape;556;p29"/>
          <p:cNvCxnSpPr>
            <a:stCxn id="554" idx="2"/>
            <a:endCxn id="545" idx="0"/>
          </p:cNvCxnSpPr>
          <p:nvPr/>
        </p:nvCxnSpPr>
        <p:spPr>
          <a:xfrm>
            <a:off x="7561787" y="4086217"/>
            <a:ext cx="220200" cy="255600"/>
          </a:xfrm>
          <a:prstGeom prst="straightConnector1">
            <a:avLst/>
          </a:prstGeom>
          <a:noFill/>
          <a:ln w="19050" cap="flat" cmpd="sng">
            <a:solidFill>
              <a:schemeClr val="dk2"/>
            </a:solidFill>
            <a:prstDash val="solid"/>
            <a:round/>
            <a:headEnd type="none" w="med" len="med"/>
            <a:tailEnd type="none" w="med" len="med"/>
          </a:ln>
        </p:spPr>
      </p:cxnSp>
      <p:sp>
        <p:nvSpPr>
          <p:cNvPr id="557" name="Google Shape;557;p29"/>
          <p:cNvSpPr txBox="1"/>
          <p:nvPr/>
        </p:nvSpPr>
        <p:spPr>
          <a:xfrm>
            <a:off x="7165846" y="401490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58" name="Google Shape;558;p29"/>
          <p:cNvSpPr txBox="1"/>
          <p:nvPr/>
        </p:nvSpPr>
        <p:spPr>
          <a:xfrm>
            <a:off x="7660934" y="400499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59" name="Google Shape;559;p29"/>
          <p:cNvSpPr/>
          <p:nvPr/>
        </p:nvSpPr>
        <p:spPr>
          <a:xfrm>
            <a:off x="7752254" y="3091269"/>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0" name="Google Shape;560;p29"/>
          <p:cNvCxnSpPr>
            <a:stCxn id="559" idx="2"/>
            <a:endCxn id="554" idx="0"/>
          </p:cNvCxnSpPr>
          <p:nvPr/>
        </p:nvCxnSpPr>
        <p:spPr>
          <a:xfrm flipH="1">
            <a:off x="7561754" y="3454569"/>
            <a:ext cx="474300" cy="268200"/>
          </a:xfrm>
          <a:prstGeom prst="straightConnector1">
            <a:avLst/>
          </a:prstGeom>
          <a:noFill/>
          <a:ln w="19050" cap="flat" cmpd="sng">
            <a:solidFill>
              <a:schemeClr val="dk2"/>
            </a:solidFill>
            <a:prstDash val="solid"/>
            <a:round/>
            <a:headEnd type="none" w="med" len="med"/>
            <a:tailEnd type="none" w="med" len="med"/>
          </a:ln>
        </p:spPr>
      </p:cxnSp>
      <p:cxnSp>
        <p:nvCxnSpPr>
          <p:cNvPr id="561" name="Google Shape;561;p29"/>
          <p:cNvCxnSpPr>
            <a:stCxn id="559" idx="2"/>
            <a:endCxn id="549" idx="0"/>
          </p:cNvCxnSpPr>
          <p:nvPr/>
        </p:nvCxnSpPr>
        <p:spPr>
          <a:xfrm>
            <a:off x="8036054" y="3454569"/>
            <a:ext cx="463500" cy="267000"/>
          </a:xfrm>
          <a:prstGeom prst="straightConnector1">
            <a:avLst/>
          </a:prstGeom>
          <a:noFill/>
          <a:ln w="19050" cap="flat" cmpd="sng">
            <a:solidFill>
              <a:schemeClr val="dk2"/>
            </a:solidFill>
            <a:prstDash val="solid"/>
            <a:round/>
            <a:headEnd type="none" w="med" len="med"/>
            <a:tailEnd type="none" w="med" len="med"/>
          </a:ln>
        </p:spPr>
      </p:cxnSp>
      <p:sp>
        <p:nvSpPr>
          <p:cNvPr id="562" name="Google Shape;562;p29"/>
          <p:cNvSpPr txBox="1"/>
          <p:nvPr/>
        </p:nvSpPr>
        <p:spPr>
          <a:xfrm>
            <a:off x="8242341" y="334137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63" name="Google Shape;563;p29"/>
          <p:cNvSpPr txBox="1"/>
          <p:nvPr/>
        </p:nvSpPr>
        <p:spPr>
          <a:xfrm>
            <a:off x="7499494" y="335128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64" name="Google Shape;564;p29"/>
          <p:cNvSpPr/>
          <p:nvPr/>
        </p:nvSpPr>
        <p:spPr>
          <a:xfrm>
            <a:off x="7277979" y="2459619"/>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65" name="Google Shape;565;p29"/>
          <p:cNvCxnSpPr>
            <a:stCxn id="564" idx="2"/>
            <a:endCxn id="559" idx="0"/>
          </p:cNvCxnSpPr>
          <p:nvPr/>
        </p:nvCxnSpPr>
        <p:spPr>
          <a:xfrm>
            <a:off x="7561779" y="2822919"/>
            <a:ext cx="474300" cy="268200"/>
          </a:xfrm>
          <a:prstGeom prst="straightConnector1">
            <a:avLst/>
          </a:prstGeom>
          <a:noFill/>
          <a:ln w="19050" cap="flat" cmpd="sng">
            <a:solidFill>
              <a:schemeClr val="dk2"/>
            </a:solidFill>
            <a:prstDash val="solid"/>
            <a:round/>
            <a:headEnd type="none" w="med" len="med"/>
            <a:tailEnd type="none" w="med" len="med"/>
          </a:ln>
        </p:spPr>
      </p:cxnSp>
      <p:cxnSp>
        <p:nvCxnSpPr>
          <p:cNvPr id="566" name="Google Shape;566;p29"/>
          <p:cNvCxnSpPr>
            <a:stCxn id="543" idx="0"/>
            <a:endCxn id="564" idx="2"/>
          </p:cNvCxnSpPr>
          <p:nvPr/>
        </p:nvCxnSpPr>
        <p:spPr>
          <a:xfrm rot="10800000" flipH="1">
            <a:off x="6844531" y="2822879"/>
            <a:ext cx="717300" cy="1518900"/>
          </a:xfrm>
          <a:prstGeom prst="straightConnector1">
            <a:avLst/>
          </a:prstGeom>
          <a:noFill/>
          <a:ln w="19050" cap="flat" cmpd="sng">
            <a:solidFill>
              <a:schemeClr val="dk2"/>
            </a:solidFill>
            <a:prstDash val="solid"/>
            <a:round/>
            <a:headEnd type="none" w="med" len="med"/>
            <a:tailEnd type="none" w="med" len="med"/>
          </a:ln>
        </p:spPr>
      </p:cxnSp>
      <p:sp>
        <p:nvSpPr>
          <p:cNvPr id="567" name="Google Shape;567;p29"/>
          <p:cNvSpPr txBox="1"/>
          <p:nvPr/>
        </p:nvSpPr>
        <p:spPr>
          <a:xfrm>
            <a:off x="7002585" y="3246017"/>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568" name="Google Shape;568;p29"/>
          <p:cNvSpPr txBox="1"/>
          <p:nvPr/>
        </p:nvSpPr>
        <p:spPr>
          <a:xfrm>
            <a:off x="7772063" y="271783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2" name="文本框 1">
            <a:extLst>
              <a:ext uri="{FF2B5EF4-FFF2-40B4-BE49-F238E27FC236}">
                <a16:creationId xmlns:a16="http://schemas.microsoft.com/office/drawing/2014/main" id="{9C6C3BDD-EB8F-445A-A8E2-9EE87B13A939}"/>
              </a:ext>
            </a:extLst>
          </p:cNvPr>
          <p:cNvSpPr txBox="1"/>
          <p:nvPr/>
        </p:nvSpPr>
        <p:spPr>
          <a:xfrm>
            <a:off x="1005971" y="2568635"/>
            <a:ext cx="2288231" cy="307777"/>
          </a:xfrm>
          <a:prstGeom prst="rect">
            <a:avLst/>
          </a:prstGeom>
          <a:noFill/>
        </p:spPr>
        <p:txBody>
          <a:bodyPr wrap="square" rtlCol="0">
            <a:spAutoFit/>
          </a:bodyPr>
          <a:lstStyle/>
          <a:p>
            <a:r>
              <a:rPr lang="zh-CN" altLang="en-US" dirty="0">
                <a:solidFill>
                  <a:srgbClr val="00B0F0"/>
                </a:solidFill>
              </a:rPr>
              <a:t>已经证明是最佳的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fade">
                                      <p:cBhvr>
                                        <p:cTn id="7" dur="1000"/>
                                        <p:tgtEl>
                                          <p:spTgt spid="5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3"/>
                                        </p:tgtEl>
                                        <p:attrNameLst>
                                          <p:attrName>style.visibility</p:attrName>
                                        </p:attrNameLst>
                                      </p:cBhvr>
                                      <p:to>
                                        <p:strVal val="visible"/>
                                      </p:to>
                                    </p:set>
                                    <p:animEffect transition="in" filter="fade">
                                      <p:cBhvr>
                                        <p:cTn id="12" dur="1000"/>
                                        <p:tgtEl>
                                          <p:spTgt spid="543"/>
                                        </p:tgtEl>
                                      </p:cBhvr>
                                    </p:animEffect>
                                  </p:childTnLst>
                                </p:cTn>
                              </p:par>
                              <p:par>
                                <p:cTn id="13" presetID="10" presetClass="entr" presetSubtype="0" fill="hold" nodeType="withEffect">
                                  <p:stCondLst>
                                    <p:cond delay="0"/>
                                  </p:stCondLst>
                                  <p:childTnLst>
                                    <p:set>
                                      <p:cBhvr>
                                        <p:cTn id="14" dur="1" fill="hold">
                                          <p:stCondLst>
                                            <p:cond delay="0"/>
                                          </p:stCondLst>
                                        </p:cTn>
                                        <p:tgtEl>
                                          <p:spTgt spid="544"/>
                                        </p:tgtEl>
                                        <p:attrNameLst>
                                          <p:attrName>style.visibility</p:attrName>
                                        </p:attrNameLst>
                                      </p:cBhvr>
                                      <p:to>
                                        <p:strVal val="visible"/>
                                      </p:to>
                                    </p:set>
                                    <p:animEffect transition="in" filter="fade">
                                      <p:cBhvr>
                                        <p:cTn id="15" dur="1000"/>
                                        <p:tgtEl>
                                          <p:spTgt spid="544"/>
                                        </p:tgtEl>
                                      </p:cBhvr>
                                    </p:animEffect>
                                  </p:childTnLst>
                                </p:cTn>
                              </p:par>
                              <p:par>
                                <p:cTn id="16" presetID="10" presetClass="entr" presetSubtype="0" fill="hold" nodeType="withEffect">
                                  <p:stCondLst>
                                    <p:cond delay="0"/>
                                  </p:stCondLst>
                                  <p:childTnLst>
                                    <p:set>
                                      <p:cBhvr>
                                        <p:cTn id="17" dur="1" fill="hold">
                                          <p:stCondLst>
                                            <p:cond delay="0"/>
                                          </p:stCondLst>
                                        </p:cTn>
                                        <p:tgtEl>
                                          <p:spTgt spid="545"/>
                                        </p:tgtEl>
                                        <p:attrNameLst>
                                          <p:attrName>style.visibility</p:attrName>
                                        </p:attrNameLst>
                                      </p:cBhvr>
                                      <p:to>
                                        <p:strVal val="visible"/>
                                      </p:to>
                                    </p:set>
                                    <p:animEffect transition="in" filter="fade">
                                      <p:cBhvr>
                                        <p:cTn id="18" dur="1000"/>
                                        <p:tgtEl>
                                          <p:spTgt spid="545"/>
                                        </p:tgtEl>
                                      </p:cBhvr>
                                    </p:animEffect>
                                  </p:childTnLst>
                                </p:cTn>
                              </p:par>
                              <p:par>
                                <p:cTn id="19" presetID="10" presetClass="entr" presetSubtype="0" fill="hold" nodeType="withEffect">
                                  <p:stCondLst>
                                    <p:cond delay="0"/>
                                  </p:stCondLst>
                                  <p:childTnLst>
                                    <p:set>
                                      <p:cBhvr>
                                        <p:cTn id="20" dur="1" fill="hold">
                                          <p:stCondLst>
                                            <p:cond delay="0"/>
                                          </p:stCondLst>
                                        </p:cTn>
                                        <p:tgtEl>
                                          <p:spTgt spid="546"/>
                                        </p:tgtEl>
                                        <p:attrNameLst>
                                          <p:attrName>style.visibility</p:attrName>
                                        </p:attrNameLst>
                                      </p:cBhvr>
                                      <p:to>
                                        <p:strVal val="visible"/>
                                      </p:to>
                                    </p:set>
                                    <p:animEffect transition="in" filter="fade">
                                      <p:cBhvr>
                                        <p:cTn id="21" dur="1000"/>
                                        <p:tgtEl>
                                          <p:spTgt spid="546"/>
                                        </p:tgtEl>
                                      </p:cBhvr>
                                    </p:animEffect>
                                  </p:childTnLst>
                                </p:cTn>
                              </p:par>
                              <p:par>
                                <p:cTn id="22" presetID="10" presetClass="entr" presetSubtype="0" fill="hold" nodeType="withEffect">
                                  <p:stCondLst>
                                    <p:cond delay="0"/>
                                  </p:stCondLst>
                                  <p:childTnLst>
                                    <p:set>
                                      <p:cBhvr>
                                        <p:cTn id="23" dur="1" fill="hold">
                                          <p:stCondLst>
                                            <p:cond delay="0"/>
                                          </p:stCondLst>
                                        </p:cTn>
                                        <p:tgtEl>
                                          <p:spTgt spid="547"/>
                                        </p:tgtEl>
                                        <p:attrNameLst>
                                          <p:attrName>style.visibility</p:attrName>
                                        </p:attrNameLst>
                                      </p:cBhvr>
                                      <p:to>
                                        <p:strVal val="visible"/>
                                      </p:to>
                                    </p:set>
                                    <p:animEffect transition="in" filter="fade">
                                      <p:cBhvr>
                                        <p:cTn id="24" dur="1000"/>
                                        <p:tgtEl>
                                          <p:spTgt spid="547"/>
                                        </p:tgtEl>
                                      </p:cBhvr>
                                    </p:animEffect>
                                  </p:childTnLst>
                                </p:cTn>
                              </p:par>
                              <p:par>
                                <p:cTn id="25" presetID="10" presetClass="entr" presetSubtype="0" fill="hold" nodeType="withEffect">
                                  <p:stCondLst>
                                    <p:cond delay="0"/>
                                  </p:stCondLst>
                                  <p:childTnLst>
                                    <p:set>
                                      <p:cBhvr>
                                        <p:cTn id="26" dur="1" fill="hold">
                                          <p:stCondLst>
                                            <p:cond delay="0"/>
                                          </p:stCondLst>
                                        </p:cTn>
                                        <p:tgtEl>
                                          <p:spTgt spid="548"/>
                                        </p:tgtEl>
                                        <p:attrNameLst>
                                          <p:attrName>style.visibility</p:attrName>
                                        </p:attrNameLst>
                                      </p:cBhvr>
                                      <p:to>
                                        <p:strVal val="visible"/>
                                      </p:to>
                                    </p:set>
                                    <p:animEffect transition="in" filter="fade">
                                      <p:cBhvr>
                                        <p:cTn id="27" dur="1000"/>
                                        <p:tgtEl>
                                          <p:spTgt spid="548"/>
                                        </p:tgtEl>
                                      </p:cBhvr>
                                    </p:animEffect>
                                  </p:childTnLst>
                                </p:cTn>
                              </p:par>
                              <p:par>
                                <p:cTn id="28" presetID="10" presetClass="entr" presetSubtype="0" fill="hold" nodeType="withEffect">
                                  <p:stCondLst>
                                    <p:cond delay="0"/>
                                  </p:stCondLst>
                                  <p:childTnLst>
                                    <p:set>
                                      <p:cBhvr>
                                        <p:cTn id="29" dur="1" fill="hold">
                                          <p:stCondLst>
                                            <p:cond delay="0"/>
                                          </p:stCondLst>
                                        </p:cTn>
                                        <p:tgtEl>
                                          <p:spTgt spid="549"/>
                                        </p:tgtEl>
                                        <p:attrNameLst>
                                          <p:attrName>style.visibility</p:attrName>
                                        </p:attrNameLst>
                                      </p:cBhvr>
                                      <p:to>
                                        <p:strVal val="visible"/>
                                      </p:to>
                                    </p:set>
                                    <p:animEffect transition="in" filter="fade">
                                      <p:cBhvr>
                                        <p:cTn id="30" dur="1000"/>
                                        <p:tgtEl>
                                          <p:spTgt spid="549"/>
                                        </p:tgtEl>
                                      </p:cBhvr>
                                    </p:animEffect>
                                  </p:childTnLst>
                                </p:cTn>
                              </p:par>
                              <p:par>
                                <p:cTn id="31" presetID="10" presetClass="entr" presetSubtype="0" fill="hold" nodeType="withEffect">
                                  <p:stCondLst>
                                    <p:cond delay="0"/>
                                  </p:stCondLst>
                                  <p:childTnLst>
                                    <p:set>
                                      <p:cBhvr>
                                        <p:cTn id="32" dur="1" fill="hold">
                                          <p:stCondLst>
                                            <p:cond delay="0"/>
                                          </p:stCondLst>
                                        </p:cTn>
                                        <p:tgtEl>
                                          <p:spTgt spid="550"/>
                                        </p:tgtEl>
                                        <p:attrNameLst>
                                          <p:attrName>style.visibility</p:attrName>
                                        </p:attrNameLst>
                                      </p:cBhvr>
                                      <p:to>
                                        <p:strVal val="visible"/>
                                      </p:to>
                                    </p:set>
                                    <p:animEffect transition="in" filter="fade">
                                      <p:cBhvr>
                                        <p:cTn id="33" dur="1000"/>
                                        <p:tgtEl>
                                          <p:spTgt spid="550"/>
                                        </p:tgtEl>
                                      </p:cBhvr>
                                    </p:animEffect>
                                  </p:childTnLst>
                                </p:cTn>
                              </p:par>
                              <p:par>
                                <p:cTn id="34" presetID="10" presetClass="entr" presetSubtype="0" fill="hold" nodeType="withEffect">
                                  <p:stCondLst>
                                    <p:cond delay="0"/>
                                  </p:stCondLst>
                                  <p:childTnLst>
                                    <p:set>
                                      <p:cBhvr>
                                        <p:cTn id="35" dur="1" fill="hold">
                                          <p:stCondLst>
                                            <p:cond delay="0"/>
                                          </p:stCondLst>
                                        </p:cTn>
                                        <p:tgtEl>
                                          <p:spTgt spid="551"/>
                                        </p:tgtEl>
                                        <p:attrNameLst>
                                          <p:attrName>style.visibility</p:attrName>
                                        </p:attrNameLst>
                                      </p:cBhvr>
                                      <p:to>
                                        <p:strVal val="visible"/>
                                      </p:to>
                                    </p:set>
                                    <p:animEffect transition="in" filter="fade">
                                      <p:cBhvr>
                                        <p:cTn id="36" dur="1000"/>
                                        <p:tgtEl>
                                          <p:spTgt spid="551"/>
                                        </p:tgtEl>
                                      </p:cBhvr>
                                    </p:animEffect>
                                  </p:childTnLst>
                                </p:cTn>
                              </p:par>
                              <p:par>
                                <p:cTn id="37" presetID="10" presetClass="entr" presetSubtype="0" fill="hold" nodeType="withEffect">
                                  <p:stCondLst>
                                    <p:cond delay="0"/>
                                  </p:stCondLst>
                                  <p:childTnLst>
                                    <p:set>
                                      <p:cBhvr>
                                        <p:cTn id="38" dur="1" fill="hold">
                                          <p:stCondLst>
                                            <p:cond delay="0"/>
                                          </p:stCondLst>
                                        </p:cTn>
                                        <p:tgtEl>
                                          <p:spTgt spid="552"/>
                                        </p:tgtEl>
                                        <p:attrNameLst>
                                          <p:attrName>style.visibility</p:attrName>
                                        </p:attrNameLst>
                                      </p:cBhvr>
                                      <p:to>
                                        <p:strVal val="visible"/>
                                      </p:to>
                                    </p:set>
                                    <p:animEffect transition="in" filter="fade">
                                      <p:cBhvr>
                                        <p:cTn id="39" dur="1000"/>
                                        <p:tgtEl>
                                          <p:spTgt spid="552"/>
                                        </p:tgtEl>
                                      </p:cBhvr>
                                    </p:animEffect>
                                  </p:childTnLst>
                                </p:cTn>
                              </p:par>
                              <p:par>
                                <p:cTn id="40" presetID="10" presetClass="entr" presetSubtype="0" fill="hold" nodeType="withEffect">
                                  <p:stCondLst>
                                    <p:cond delay="0"/>
                                  </p:stCondLst>
                                  <p:childTnLst>
                                    <p:set>
                                      <p:cBhvr>
                                        <p:cTn id="41" dur="1" fill="hold">
                                          <p:stCondLst>
                                            <p:cond delay="0"/>
                                          </p:stCondLst>
                                        </p:cTn>
                                        <p:tgtEl>
                                          <p:spTgt spid="553"/>
                                        </p:tgtEl>
                                        <p:attrNameLst>
                                          <p:attrName>style.visibility</p:attrName>
                                        </p:attrNameLst>
                                      </p:cBhvr>
                                      <p:to>
                                        <p:strVal val="visible"/>
                                      </p:to>
                                    </p:set>
                                    <p:animEffect transition="in" filter="fade">
                                      <p:cBhvr>
                                        <p:cTn id="42" dur="1000"/>
                                        <p:tgtEl>
                                          <p:spTgt spid="553"/>
                                        </p:tgtEl>
                                      </p:cBhvr>
                                    </p:animEffect>
                                  </p:childTnLst>
                                </p:cTn>
                              </p:par>
                              <p:par>
                                <p:cTn id="43" presetID="10" presetClass="entr" presetSubtype="0" fill="hold" nodeType="withEffect">
                                  <p:stCondLst>
                                    <p:cond delay="0"/>
                                  </p:stCondLst>
                                  <p:childTnLst>
                                    <p:set>
                                      <p:cBhvr>
                                        <p:cTn id="44" dur="1" fill="hold">
                                          <p:stCondLst>
                                            <p:cond delay="0"/>
                                          </p:stCondLst>
                                        </p:cTn>
                                        <p:tgtEl>
                                          <p:spTgt spid="554"/>
                                        </p:tgtEl>
                                        <p:attrNameLst>
                                          <p:attrName>style.visibility</p:attrName>
                                        </p:attrNameLst>
                                      </p:cBhvr>
                                      <p:to>
                                        <p:strVal val="visible"/>
                                      </p:to>
                                    </p:set>
                                    <p:animEffect transition="in" filter="fade">
                                      <p:cBhvr>
                                        <p:cTn id="45" dur="1000"/>
                                        <p:tgtEl>
                                          <p:spTgt spid="554"/>
                                        </p:tgtEl>
                                      </p:cBhvr>
                                    </p:animEffect>
                                  </p:childTnLst>
                                </p:cTn>
                              </p:par>
                              <p:par>
                                <p:cTn id="46" presetID="10" presetClass="entr" presetSubtype="0" fill="hold" nodeType="withEffect">
                                  <p:stCondLst>
                                    <p:cond delay="0"/>
                                  </p:stCondLst>
                                  <p:childTnLst>
                                    <p:set>
                                      <p:cBhvr>
                                        <p:cTn id="47" dur="1" fill="hold">
                                          <p:stCondLst>
                                            <p:cond delay="0"/>
                                          </p:stCondLst>
                                        </p:cTn>
                                        <p:tgtEl>
                                          <p:spTgt spid="555"/>
                                        </p:tgtEl>
                                        <p:attrNameLst>
                                          <p:attrName>style.visibility</p:attrName>
                                        </p:attrNameLst>
                                      </p:cBhvr>
                                      <p:to>
                                        <p:strVal val="visible"/>
                                      </p:to>
                                    </p:set>
                                    <p:animEffect transition="in" filter="fade">
                                      <p:cBhvr>
                                        <p:cTn id="48" dur="1000"/>
                                        <p:tgtEl>
                                          <p:spTgt spid="555"/>
                                        </p:tgtEl>
                                      </p:cBhvr>
                                    </p:animEffect>
                                  </p:childTnLst>
                                </p:cTn>
                              </p:par>
                              <p:par>
                                <p:cTn id="49" presetID="10" presetClass="entr" presetSubtype="0" fill="hold" nodeType="withEffect">
                                  <p:stCondLst>
                                    <p:cond delay="0"/>
                                  </p:stCondLst>
                                  <p:childTnLst>
                                    <p:set>
                                      <p:cBhvr>
                                        <p:cTn id="50" dur="1" fill="hold">
                                          <p:stCondLst>
                                            <p:cond delay="0"/>
                                          </p:stCondLst>
                                        </p:cTn>
                                        <p:tgtEl>
                                          <p:spTgt spid="556"/>
                                        </p:tgtEl>
                                        <p:attrNameLst>
                                          <p:attrName>style.visibility</p:attrName>
                                        </p:attrNameLst>
                                      </p:cBhvr>
                                      <p:to>
                                        <p:strVal val="visible"/>
                                      </p:to>
                                    </p:set>
                                    <p:animEffect transition="in" filter="fade">
                                      <p:cBhvr>
                                        <p:cTn id="51" dur="1000"/>
                                        <p:tgtEl>
                                          <p:spTgt spid="556"/>
                                        </p:tgtEl>
                                      </p:cBhvr>
                                    </p:animEffect>
                                  </p:childTnLst>
                                </p:cTn>
                              </p:par>
                              <p:par>
                                <p:cTn id="52" presetID="10" presetClass="entr" presetSubtype="0" fill="hold" nodeType="withEffect">
                                  <p:stCondLst>
                                    <p:cond delay="0"/>
                                  </p:stCondLst>
                                  <p:childTnLst>
                                    <p:set>
                                      <p:cBhvr>
                                        <p:cTn id="53" dur="1" fill="hold">
                                          <p:stCondLst>
                                            <p:cond delay="0"/>
                                          </p:stCondLst>
                                        </p:cTn>
                                        <p:tgtEl>
                                          <p:spTgt spid="557"/>
                                        </p:tgtEl>
                                        <p:attrNameLst>
                                          <p:attrName>style.visibility</p:attrName>
                                        </p:attrNameLst>
                                      </p:cBhvr>
                                      <p:to>
                                        <p:strVal val="visible"/>
                                      </p:to>
                                    </p:set>
                                    <p:animEffect transition="in" filter="fade">
                                      <p:cBhvr>
                                        <p:cTn id="54" dur="1000"/>
                                        <p:tgtEl>
                                          <p:spTgt spid="557"/>
                                        </p:tgtEl>
                                      </p:cBhvr>
                                    </p:animEffect>
                                  </p:childTnLst>
                                </p:cTn>
                              </p:par>
                              <p:par>
                                <p:cTn id="55" presetID="10" presetClass="entr" presetSubtype="0" fill="hold" nodeType="withEffect">
                                  <p:stCondLst>
                                    <p:cond delay="0"/>
                                  </p:stCondLst>
                                  <p:childTnLst>
                                    <p:set>
                                      <p:cBhvr>
                                        <p:cTn id="56" dur="1" fill="hold">
                                          <p:stCondLst>
                                            <p:cond delay="0"/>
                                          </p:stCondLst>
                                        </p:cTn>
                                        <p:tgtEl>
                                          <p:spTgt spid="558"/>
                                        </p:tgtEl>
                                        <p:attrNameLst>
                                          <p:attrName>style.visibility</p:attrName>
                                        </p:attrNameLst>
                                      </p:cBhvr>
                                      <p:to>
                                        <p:strVal val="visible"/>
                                      </p:to>
                                    </p:set>
                                    <p:animEffect transition="in" filter="fade">
                                      <p:cBhvr>
                                        <p:cTn id="57" dur="1000"/>
                                        <p:tgtEl>
                                          <p:spTgt spid="558"/>
                                        </p:tgtEl>
                                      </p:cBhvr>
                                    </p:animEffect>
                                  </p:childTnLst>
                                </p:cTn>
                              </p:par>
                              <p:par>
                                <p:cTn id="58" presetID="10" presetClass="entr" presetSubtype="0" fill="hold" nodeType="withEffect">
                                  <p:stCondLst>
                                    <p:cond delay="0"/>
                                  </p:stCondLst>
                                  <p:childTnLst>
                                    <p:set>
                                      <p:cBhvr>
                                        <p:cTn id="59" dur="1" fill="hold">
                                          <p:stCondLst>
                                            <p:cond delay="0"/>
                                          </p:stCondLst>
                                        </p:cTn>
                                        <p:tgtEl>
                                          <p:spTgt spid="559"/>
                                        </p:tgtEl>
                                        <p:attrNameLst>
                                          <p:attrName>style.visibility</p:attrName>
                                        </p:attrNameLst>
                                      </p:cBhvr>
                                      <p:to>
                                        <p:strVal val="visible"/>
                                      </p:to>
                                    </p:set>
                                    <p:animEffect transition="in" filter="fade">
                                      <p:cBhvr>
                                        <p:cTn id="60" dur="1000"/>
                                        <p:tgtEl>
                                          <p:spTgt spid="559"/>
                                        </p:tgtEl>
                                      </p:cBhvr>
                                    </p:animEffect>
                                  </p:childTnLst>
                                </p:cTn>
                              </p:par>
                              <p:par>
                                <p:cTn id="61" presetID="10" presetClass="entr" presetSubtype="0" fill="hold" nodeType="withEffect">
                                  <p:stCondLst>
                                    <p:cond delay="0"/>
                                  </p:stCondLst>
                                  <p:childTnLst>
                                    <p:set>
                                      <p:cBhvr>
                                        <p:cTn id="62" dur="1" fill="hold">
                                          <p:stCondLst>
                                            <p:cond delay="0"/>
                                          </p:stCondLst>
                                        </p:cTn>
                                        <p:tgtEl>
                                          <p:spTgt spid="560"/>
                                        </p:tgtEl>
                                        <p:attrNameLst>
                                          <p:attrName>style.visibility</p:attrName>
                                        </p:attrNameLst>
                                      </p:cBhvr>
                                      <p:to>
                                        <p:strVal val="visible"/>
                                      </p:to>
                                    </p:set>
                                    <p:animEffect transition="in" filter="fade">
                                      <p:cBhvr>
                                        <p:cTn id="63" dur="1000"/>
                                        <p:tgtEl>
                                          <p:spTgt spid="560"/>
                                        </p:tgtEl>
                                      </p:cBhvr>
                                    </p:animEffect>
                                  </p:childTnLst>
                                </p:cTn>
                              </p:par>
                              <p:par>
                                <p:cTn id="64" presetID="10" presetClass="entr" presetSubtype="0" fill="hold" nodeType="withEffect">
                                  <p:stCondLst>
                                    <p:cond delay="0"/>
                                  </p:stCondLst>
                                  <p:childTnLst>
                                    <p:set>
                                      <p:cBhvr>
                                        <p:cTn id="65" dur="1" fill="hold">
                                          <p:stCondLst>
                                            <p:cond delay="0"/>
                                          </p:stCondLst>
                                        </p:cTn>
                                        <p:tgtEl>
                                          <p:spTgt spid="561"/>
                                        </p:tgtEl>
                                        <p:attrNameLst>
                                          <p:attrName>style.visibility</p:attrName>
                                        </p:attrNameLst>
                                      </p:cBhvr>
                                      <p:to>
                                        <p:strVal val="visible"/>
                                      </p:to>
                                    </p:set>
                                    <p:animEffect transition="in" filter="fade">
                                      <p:cBhvr>
                                        <p:cTn id="66" dur="1000"/>
                                        <p:tgtEl>
                                          <p:spTgt spid="561"/>
                                        </p:tgtEl>
                                      </p:cBhvr>
                                    </p:animEffect>
                                  </p:childTnLst>
                                </p:cTn>
                              </p:par>
                              <p:par>
                                <p:cTn id="67" presetID="10" presetClass="entr" presetSubtype="0" fill="hold" nodeType="withEffect">
                                  <p:stCondLst>
                                    <p:cond delay="0"/>
                                  </p:stCondLst>
                                  <p:childTnLst>
                                    <p:set>
                                      <p:cBhvr>
                                        <p:cTn id="68" dur="1" fill="hold">
                                          <p:stCondLst>
                                            <p:cond delay="0"/>
                                          </p:stCondLst>
                                        </p:cTn>
                                        <p:tgtEl>
                                          <p:spTgt spid="562"/>
                                        </p:tgtEl>
                                        <p:attrNameLst>
                                          <p:attrName>style.visibility</p:attrName>
                                        </p:attrNameLst>
                                      </p:cBhvr>
                                      <p:to>
                                        <p:strVal val="visible"/>
                                      </p:to>
                                    </p:set>
                                    <p:animEffect transition="in" filter="fade">
                                      <p:cBhvr>
                                        <p:cTn id="69" dur="1000"/>
                                        <p:tgtEl>
                                          <p:spTgt spid="562"/>
                                        </p:tgtEl>
                                      </p:cBhvr>
                                    </p:animEffect>
                                  </p:childTnLst>
                                </p:cTn>
                              </p:par>
                              <p:par>
                                <p:cTn id="70" presetID="10" presetClass="entr" presetSubtype="0" fill="hold" nodeType="withEffect">
                                  <p:stCondLst>
                                    <p:cond delay="0"/>
                                  </p:stCondLst>
                                  <p:childTnLst>
                                    <p:set>
                                      <p:cBhvr>
                                        <p:cTn id="71" dur="1" fill="hold">
                                          <p:stCondLst>
                                            <p:cond delay="0"/>
                                          </p:stCondLst>
                                        </p:cTn>
                                        <p:tgtEl>
                                          <p:spTgt spid="563"/>
                                        </p:tgtEl>
                                        <p:attrNameLst>
                                          <p:attrName>style.visibility</p:attrName>
                                        </p:attrNameLst>
                                      </p:cBhvr>
                                      <p:to>
                                        <p:strVal val="visible"/>
                                      </p:to>
                                    </p:set>
                                    <p:animEffect transition="in" filter="fade">
                                      <p:cBhvr>
                                        <p:cTn id="72" dur="1000"/>
                                        <p:tgtEl>
                                          <p:spTgt spid="563"/>
                                        </p:tgtEl>
                                      </p:cBhvr>
                                    </p:animEffect>
                                  </p:childTnLst>
                                </p:cTn>
                              </p:par>
                              <p:par>
                                <p:cTn id="73" presetID="10" presetClass="entr" presetSubtype="0" fill="hold" nodeType="withEffect">
                                  <p:stCondLst>
                                    <p:cond delay="0"/>
                                  </p:stCondLst>
                                  <p:childTnLst>
                                    <p:set>
                                      <p:cBhvr>
                                        <p:cTn id="74" dur="1" fill="hold">
                                          <p:stCondLst>
                                            <p:cond delay="0"/>
                                          </p:stCondLst>
                                        </p:cTn>
                                        <p:tgtEl>
                                          <p:spTgt spid="564"/>
                                        </p:tgtEl>
                                        <p:attrNameLst>
                                          <p:attrName>style.visibility</p:attrName>
                                        </p:attrNameLst>
                                      </p:cBhvr>
                                      <p:to>
                                        <p:strVal val="visible"/>
                                      </p:to>
                                    </p:set>
                                    <p:animEffect transition="in" filter="fade">
                                      <p:cBhvr>
                                        <p:cTn id="75" dur="1000"/>
                                        <p:tgtEl>
                                          <p:spTgt spid="564"/>
                                        </p:tgtEl>
                                      </p:cBhvr>
                                    </p:animEffect>
                                  </p:childTnLst>
                                </p:cTn>
                              </p:par>
                              <p:par>
                                <p:cTn id="76" presetID="10" presetClass="entr" presetSubtype="0" fill="hold" nodeType="withEffect">
                                  <p:stCondLst>
                                    <p:cond delay="0"/>
                                  </p:stCondLst>
                                  <p:childTnLst>
                                    <p:set>
                                      <p:cBhvr>
                                        <p:cTn id="77" dur="1" fill="hold">
                                          <p:stCondLst>
                                            <p:cond delay="0"/>
                                          </p:stCondLst>
                                        </p:cTn>
                                        <p:tgtEl>
                                          <p:spTgt spid="565"/>
                                        </p:tgtEl>
                                        <p:attrNameLst>
                                          <p:attrName>style.visibility</p:attrName>
                                        </p:attrNameLst>
                                      </p:cBhvr>
                                      <p:to>
                                        <p:strVal val="visible"/>
                                      </p:to>
                                    </p:set>
                                    <p:animEffect transition="in" filter="fade">
                                      <p:cBhvr>
                                        <p:cTn id="78" dur="1000"/>
                                        <p:tgtEl>
                                          <p:spTgt spid="565"/>
                                        </p:tgtEl>
                                      </p:cBhvr>
                                    </p:animEffect>
                                  </p:childTnLst>
                                </p:cTn>
                              </p:par>
                              <p:par>
                                <p:cTn id="79" presetID="10" presetClass="entr" presetSubtype="0" fill="hold" nodeType="withEffect">
                                  <p:stCondLst>
                                    <p:cond delay="0"/>
                                  </p:stCondLst>
                                  <p:childTnLst>
                                    <p:set>
                                      <p:cBhvr>
                                        <p:cTn id="80" dur="1" fill="hold">
                                          <p:stCondLst>
                                            <p:cond delay="0"/>
                                          </p:stCondLst>
                                        </p:cTn>
                                        <p:tgtEl>
                                          <p:spTgt spid="566"/>
                                        </p:tgtEl>
                                        <p:attrNameLst>
                                          <p:attrName>style.visibility</p:attrName>
                                        </p:attrNameLst>
                                      </p:cBhvr>
                                      <p:to>
                                        <p:strVal val="visible"/>
                                      </p:to>
                                    </p:set>
                                    <p:animEffect transition="in" filter="fade">
                                      <p:cBhvr>
                                        <p:cTn id="81" dur="1000"/>
                                        <p:tgtEl>
                                          <p:spTgt spid="566"/>
                                        </p:tgtEl>
                                      </p:cBhvr>
                                    </p:animEffect>
                                  </p:childTnLst>
                                </p:cTn>
                              </p:par>
                              <p:par>
                                <p:cTn id="82" presetID="10" presetClass="entr" presetSubtype="0" fill="hold" nodeType="withEffect">
                                  <p:stCondLst>
                                    <p:cond delay="0"/>
                                  </p:stCondLst>
                                  <p:childTnLst>
                                    <p:set>
                                      <p:cBhvr>
                                        <p:cTn id="83" dur="1" fill="hold">
                                          <p:stCondLst>
                                            <p:cond delay="0"/>
                                          </p:stCondLst>
                                        </p:cTn>
                                        <p:tgtEl>
                                          <p:spTgt spid="567"/>
                                        </p:tgtEl>
                                        <p:attrNameLst>
                                          <p:attrName>style.visibility</p:attrName>
                                        </p:attrNameLst>
                                      </p:cBhvr>
                                      <p:to>
                                        <p:strVal val="visible"/>
                                      </p:to>
                                    </p:set>
                                    <p:animEffect transition="in" filter="fade">
                                      <p:cBhvr>
                                        <p:cTn id="84" dur="1000"/>
                                        <p:tgtEl>
                                          <p:spTgt spid="567"/>
                                        </p:tgtEl>
                                      </p:cBhvr>
                                    </p:animEffect>
                                  </p:childTnLst>
                                </p:cTn>
                              </p:par>
                              <p:par>
                                <p:cTn id="85" presetID="10" presetClass="entr" presetSubtype="0" fill="hold" nodeType="withEffect">
                                  <p:stCondLst>
                                    <p:cond delay="0"/>
                                  </p:stCondLst>
                                  <p:childTnLst>
                                    <p:set>
                                      <p:cBhvr>
                                        <p:cTn id="86" dur="1" fill="hold">
                                          <p:stCondLst>
                                            <p:cond delay="0"/>
                                          </p:stCondLst>
                                        </p:cTn>
                                        <p:tgtEl>
                                          <p:spTgt spid="568"/>
                                        </p:tgtEl>
                                        <p:attrNameLst>
                                          <p:attrName>style.visibility</p:attrName>
                                        </p:attrNameLst>
                                      </p:cBhvr>
                                      <p:to>
                                        <p:strVal val="visible"/>
                                      </p:to>
                                    </p:set>
                                    <p:animEffect transition="in" filter="fade">
                                      <p:cBhvr>
                                        <p:cTn id="87" dur="10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72"/>
        <p:cNvGrpSpPr/>
        <p:nvPr/>
      </p:nvGrpSpPr>
      <p:grpSpPr>
        <a:xfrm>
          <a:off x="0" y="0"/>
          <a:ext cx="0" cy="0"/>
          <a:chOff x="0" y="0"/>
          <a:chExt cx="0" cy="0"/>
        </a:xfrm>
      </p:grpSpPr>
      <p:sp>
        <p:nvSpPr>
          <p:cNvPr id="573" name="Google Shape;573;p3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Efficiency Assessment: http://yellkey.com</a:t>
            </a:r>
            <a:r>
              <a:rPr lang="en">
                <a:solidFill>
                  <a:srgbClr val="38761D"/>
                </a:solidFill>
              </a:rPr>
              <a:t>/start</a:t>
            </a:r>
            <a:endParaRPr>
              <a:solidFill>
                <a:srgbClr val="38761D"/>
              </a:solidFill>
            </a:endParaRPr>
          </a:p>
        </p:txBody>
      </p:sp>
      <p:sp>
        <p:nvSpPr>
          <p:cNvPr id="574" name="Google Shape;574;p30"/>
          <p:cNvSpPr txBox="1">
            <a:spLocks noGrp="1"/>
          </p:cNvSpPr>
          <p:nvPr>
            <p:ph type="body" idx="1"/>
          </p:nvPr>
        </p:nvSpPr>
        <p:spPr>
          <a:xfrm>
            <a:off x="243000" y="556500"/>
            <a:ext cx="8443800" cy="104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many </a:t>
            </a:r>
            <a:r>
              <a:rPr lang="en" u="sng"/>
              <a:t>bits per symbol</a:t>
            </a:r>
            <a:r>
              <a:rPr lang="en"/>
              <a:t> do we need to compress a file with the character frequencies listed below using the Huffman code that we created? </a:t>
            </a:r>
            <a:endParaRPr/>
          </a:p>
        </p:txBody>
      </p:sp>
      <p:graphicFrame>
        <p:nvGraphicFramePr>
          <p:cNvPr id="575" name="Google Shape;575;p30"/>
          <p:cNvGraphicFramePr/>
          <p:nvPr/>
        </p:nvGraphicFramePr>
        <p:xfrm>
          <a:off x="5254163" y="1967581"/>
          <a:ext cx="3360075" cy="2895420"/>
        </p:xfrm>
        <a:graphic>
          <a:graphicData uri="http://schemas.openxmlformats.org/drawingml/2006/table">
            <a:tbl>
              <a:tblPr>
                <a:noFill/>
                <a:tableStyleId>{6BDB0045-9896-4579-A7C7-362E7DE8BEA2}</a:tableStyleId>
              </a:tblPr>
              <a:tblGrid>
                <a:gridCol w="1120025">
                  <a:extLst>
                    <a:ext uri="{9D8B030D-6E8A-4147-A177-3AD203B41FA5}">
                      <a16:colId xmlns:a16="http://schemas.microsoft.com/office/drawing/2014/main" val="20000"/>
                    </a:ext>
                  </a:extLst>
                </a:gridCol>
                <a:gridCol w="1120025">
                  <a:extLst>
                    <a:ext uri="{9D8B030D-6E8A-4147-A177-3AD203B41FA5}">
                      <a16:colId xmlns:a16="http://schemas.microsoft.com/office/drawing/2014/main" val="20001"/>
                    </a:ext>
                  </a:extLst>
                </a:gridCol>
                <a:gridCol w="11200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Frequency</a:t>
                      </a:r>
                      <a:endParaRPr/>
                    </a:p>
                  </a:txBody>
                  <a:tcPr marL="91425" marR="91425" marT="91425" marB="91425">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Huffman Code</a:t>
                      </a:r>
                      <a:endParaRPr/>
                    </a:p>
                  </a:txBody>
                  <a:tcPr marL="91425" marR="91425" marT="91425" marB="91425">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100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101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576" name="Google Shape;576;p30"/>
          <p:cNvSpPr txBox="1"/>
          <p:nvPr/>
        </p:nvSpPr>
        <p:spPr>
          <a:xfrm>
            <a:off x="348700" y="1780450"/>
            <a:ext cx="4826400" cy="28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 (1*1 + 4*3) / 5 </a:t>
            </a:r>
            <a:endParaRPr sz="2000">
              <a:latin typeface="Calibri"/>
              <a:ea typeface="Calibri"/>
              <a:cs typeface="Calibri"/>
              <a:sym typeface="Calibri"/>
            </a:endParaRPr>
          </a:p>
          <a:p>
            <a:pPr marL="0" lvl="0" indent="0" algn="l" rtl="0">
              <a:spcBef>
                <a:spcPts val="0"/>
              </a:spcBef>
              <a:spcAft>
                <a:spcPts val="0"/>
              </a:spcAft>
              <a:buNone/>
            </a:pPr>
            <a:r>
              <a:rPr lang="en" sz="2000">
                <a:latin typeface="Calibri"/>
                <a:ea typeface="Calibri"/>
                <a:cs typeface="Calibri"/>
                <a:sym typeface="Calibri"/>
              </a:rPr>
              <a:t>     = 2.6 bits per symbol</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 sz="2000">
                <a:latin typeface="Calibri"/>
                <a:ea typeface="Calibri"/>
                <a:cs typeface="Calibri"/>
                <a:sym typeface="Calibri"/>
              </a:rPr>
              <a:t>B. </a:t>
            </a:r>
            <a:r>
              <a:rPr lang="en" sz="2000">
                <a:solidFill>
                  <a:schemeClr val="dk1"/>
                </a:solidFill>
                <a:latin typeface="Calibri"/>
                <a:ea typeface="Calibri"/>
                <a:cs typeface="Calibri"/>
                <a:sym typeface="Calibri"/>
              </a:rPr>
              <a:t>(0.35) * 1 + (0.17 + 0.17 + 0.16 + 0.15) * 3  </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 sz="2000">
                <a:solidFill>
                  <a:schemeClr val="dk1"/>
                </a:solidFill>
                <a:latin typeface="Calibri"/>
                <a:ea typeface="Calibri"/>
                <a:cs typeface="Calibri"/>
                <a:sym typeface="Calibri"/>
              </a:rPr>
              <a:t>     = 2.3 bits per symbol</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 sz="2000">
                <a:solidFill>
                  <a:schemeClr val="dk1"/>
                </a:solidFill>
                <a:latin typeface="Calibri"/>
                <a:ea typeface="Calibri"/>
                <a:cs typeface="Calibri"/>
                <a:sym typeface="Calibri"/>
              </a:rPr>
              <a:t>C. Not enough information, we need to know the exact characters in the file being compressed.</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Efficiency Assessment of Huffman Coding</a:t>
            </a:r>
            <a:endParaRPr/>
          </a:p>
        </p:txBody>
      </p:sp>
      <p:sp>
        <p:nvSpPr>
          <p:cNvPr id="582" name="Google Shape;582;p31"/>
          <p:cNvSpPr txBox="1">
            <a:spLocks noGrp="1"/>
          </p:cNvSpPr>
          <p:nvPr>
            <p:ph type="body" idx="1"/>
          </p:nvPr>
        </p:nvSpPr>
        <p:spPr>
          <a:xfrm>
            <a:off x="243000" y="556500"/>
            <a:ext cx="8443800" cy="104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many bits per symbol do we need to compress a file with the character frequencies listed below using the Huffman code that we created? </a:t>
            </a:r>
            <a:endParaRPr/>
          </a:p>
          <a:p>
            <a:pPr marL="0" lvl="0" indent="0" algn="l" rtl="0">
              <a:spcBef>
                <a:spcPts val="600"/>
              </a:spcBef>
              <a:spcAft>
                <a:spcPts val="0"/>
              </a:spcAft>
              <a:buNone/>
            </a:pPr>
            <a:r>
              <a:rPr lang="en" b="1"/>
              <a:t>B. (0.35) * 1 + (0.17 + 0.17 + 0.16 + 0.15) * 3   = 2.3 bits per symbol.</a:t>
            </a:r>
            <a:endParaRPr b="1"/>
          </a:p>
        </p:txBody>
      </p:sp>
      <p:graphicFrame>
        <p:nvGraphicFramePr>
          <p:cNvPr id="583" name="Google Shape;583;p31"/>
          <p:cNvGraphicFramePr/>
          <p:nvPr/>
        </p:nvGraphicFramePr>
        <p:xfrm>
          <a:off x="2891963" y="1967581"/>
          <a:ext cx="3000000" cy="3000000"/>
        </p:xfrm>
        <a:graphic>
          <a:graphicData uri="http://schemas.openxmlformats.org/drawingml/2006/table">
            <a:tbl>
              <a:tblPr>
                <a:noFill/>
                <a:tableStyleId>{6BDB0045-9896-4579-A7C7-362E7DE8BEA2}</a:tableStyleId>
              </a:tblPr>
              <a:tblGrid>
                <a:gridCol w="1120025">
                  <a:extLst>
                    <a:ext uri="{9D8B030D-6E8A-4147-A177-3AD203B41FA5}">
                      <a16:colId xmlns:a16="http://schemas.microsoft.com/office/drawing/2014/main" val="20000"/>
                    </a:ext>
                  </a:extLst>
                </a:gridCol>
                <a:gridCol w="1120025">
                  <a:extLst>
                    <a:ext uri="{9D8B030D-6E8A-4147-A177-3AD203B41FA5}">
                      <a16:colId xmlns:a16="http://schemas.microsoft.com/office/drawing/2014/main" val="20001"/>
                    </a:ext>
                  </a:extLst>
                </a:gridCol>
                <a:gridCol w="11200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Huffman Code</a:t>
                      </a:r>
                      <a:endParaRPr/>
                    </a:p>
                  </a:txBody>
                  <a:tcPr marL="91425" marR="91425" marT="91425" marB="91425">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584" name="Google Shape;584;p31"/>
          <p:cNvSpPr txBox="1"/>
          <p:nvPr/>
        </p:nvSpPr>
        <p:spPr>
          <a:xfrm>
            <a:off x="6373409" y="1659280"/>
            <a:ext cx="2709000" cy="29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Example assuming we have 100 symbols:</a:t>
            </a:r>
            <a:endParaRPr sz="2000"/>
          </a:p>
          <a:p>
            <a:pPr marL="457200" lvl="0" indent="-355600" algn="l" rtl="0">
              <a:spcBef>
                <a:spcPts val="0"/>
              </a:spcBef>
              <a:spcAft>
                <a:spcPts val="0"/>
              </a:spcAft>
              <a:buSzPts val="2000"/>
              <a:buChar char="●"/>
            </a:pPr>
            <a:r>
              <a:rPr lang="en" sz="2000"/>
              <a:t>35 * 1 = 35 bits</a:t>
            </a:r>
            <a:endParaRPr sz="2000"/>
          </a:p>
          <a:p>
            <a:pPr marL="457200" lvl="0" indent="-355600" algn="l" rtl="0">
              <a:spcBef>
                <a:spcPts val="0"/>
              </a:spcBef>
              <a:spcAft>
                <a:spcPts val="0"/>
              </a:spcAft>
              <a:buSzPts val="2000"/>
              <a:buChar char="●"/>
            </a:pPr>
            <a:r>
              <a:rPr lang="en" sz="2000"/>
              <a:t>17 * 3 = 51 bits</a:t>
            </a:r>
            <a:endParaRPr sz="2000"/>
          </a:p>
          <a:p>
            <a:pPr marL="457200" lvl="0" indent="-355600" algn="l" rtl="0">
              <a:spcBef>
                <a:spcPts val="0"/>
              </a:spcBef>
              <a:spcAft>
                <a:spcPts val="0"/>
              </a:spcAft>
              <a:buSzPts val="2000"/>
              <a:buChar char="●"/>
            </a:pPr>
            <a:r>
              <a:rPr lang="en" sz="2000"/>
              <a:t>17 * 3 = 51 bits</a:t>
            </a:r>
            <a:endParaRPr sz="2000"/>
          </a:p>
          <a:p>
            <a:pPr marL="457200" lvl="0" indent="-355600" algn="l" rtl="0">
              <a:spcBef>
                <a:spcPts val="0"/>
              </a:spcBef>
              <a:spcAft>
                <a:spcPts val="0"/>
              </a:spcAft>
              <a:buSzPts val="2000"/>
              <a:buChar char="●"/>
            </a:pPr>
            <a:r>
              <a:rPr lang="en" sz="2000"/>
              <a:t>16 * 3 = 48 bits</a:t>
            </a:r>
            <a:endParaRPr sz="2000"/>
          </a:p>
          <a:p>
            <a:pPr marL="457200" lvl="0" indent="-355600" algn="l" rtl="0">
              <a:spcBef>
                <a:spcPts val="0"/>
              </a:spcBef>
              <a:spcAft>
                <a:spcPts val="0"/>
              </a:spcAft>
              <a:buSzPts val="2000"/>
              <a:buChar char="●"/>
            </a:pPr>
            <a:r>
              <a:rPr lang="en" sz="2000"/>
              <a:t>15 * 3 = 45 bits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Total: 230 bits</a:t>
            </a:r>
            <a:endParaRPr sz="2000"/>
          </a:p>
          <a:p>
            <a:pPr marL="0" lvl="0" indent="0" algn="l" rtl="0">
              <a:spcBef>
                <a:spcPts val="0"/>
              </a:spcBef>
              <a:spcAft>
                <a:spcPts val="0"/>
              </a:spcAft>
              <a:buNone/>
            </a:pPr>
            <a:r>
              <a:rPr lang="en" sz="2000"/>
              <a:t>230 / 100 = 2.3 bits/symbol</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88"/>
        <p:cNvGrpSpPr/>
        <p:nvPr/>
      </p:nvGrpSpPr>
      <p:grpSpPr>
        <a:xfrm>
          <a:off x="0" y="0"/>
          <a:ext cx="0" cy="0"/>
          <a:chOff x="0" y="0"/>
          <a:chExt cx="0" cy="0"/>
        </a:xfrm>
      </p:grpSpPr>
      <p:sp>
        <p:nvSpPr>
          <p:cNvPr id="589" name="Google Shape;589;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Efficiency Assessment of Huffman Coding</a:t>
            </a:r>
            <a:endParaRPr/>
          </a:p>
        </p:txBody>
      </p:sp>
      <p:sp>
        <p:nvSpPr>
          <p:cNvPr id="590" name="Google Shape;590;p32"/>
          <p:cNvSpPr txBox="1">
            <a:spLocks noGrp="1"/>
          </p:cNvSpPr>
          <p:nvPr>
            <p:ph type="body" idx="1"/>
          </p:nvPr>
        </p:nvSpPr>
        <p:spPr>
          <a:xfrm>
            <a:off x="243000" y="556500"/>
            <a:ext cx="8443800" cy="431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we had a file with 350 我 characters , 170 爸 characters , 170 是 characters, 160 李 characters, and 150 刚 characters, how many total bits would we need to encode this file using 32 bit Unicode? Using our Huffman code? </a:t>
            </a:r>
            <a:endParaRPr sz="1800">
              <a:latin typeface="Arial"/>
              <a:ea typeface="Arial"/>
              <a:cs typeface="Arial"/>
              <a:sym typeface="Arial"/>
            </a:endParaRPr>
          </a:p>
          <a:p>
            <a:pPr marL="0" lvl="0" indent="0" algn="l" rtl="0">
              <a:spcBef>
                <a:spcPts val="600"/>
              </a:spcBef>
              <a:spcAft>
                <a:spcPts val="0"/>
              </a:spcAft>
              <a:buNone/>
            </a:pPr>
            <a:endParaRPr sz="1800">
              <a:latin typeface="Arial"/>
              <a:ea typeface="Arial"/>
              <a:cs typeface="Arial"/>
              <a:sym typeface="Arial"/>
            </a:endParaRPr>
          </a:p>
          <a:p>
            <a:pPr marL="0" lvl="0" indent="0" algn="l" rtl="0">
              <a:spcBef>
                <a:spcPts val="600"/>
              </a:spcBef>
              <a:spcAft>
                <a:spcPts val="0"/>
              </a:spcAft>
              <a:buNone/>
            </a:pPr>
            <a:r>
              <a:rPr lang="en" sz="1800">
                <a:latin typeface="Arial"/>
                <a:ea typeface="Arial"/>
                <a:cs typeface="Arial"/>
                <a:sym typeface="Arial"/>
              </a:rPr>
              <a:t>You don’t need a calculator.</a:t>
            </a:r>
            <a:endParaRPr sz="1800">
              <a:latin typeface="Arial"/>
              <a:ea typeface="Arial"/>
              <a:cs typeface="Arial"/>
              <a:sym typeface="Arial"/>
            </a:endParaRPr>
          </a:p>
        </p:txBody>
      </p:sp>
      <p:graphicFrame>
        <p:nvGraphicFramePr>
          <p:cNvPr id="591" name="Google Shape;591;p32"/>
          <p:cNvGraphicFramePr/>
          <p:nvPr/>
        </p:nvGraphicFramePr>
        <p:xfrm>
          <a:off x="5177963" y="1738981"/>
          <a:ext cx="3000000" cy="3000000"/>
        </p:xfrm>
        <a:graphic>
          <a:graphicData uri="http://schemas.openxmlformats.org/drawingml/2006/table">
            <a:tbl>
              <a:tblPr>
                <a:noFill/>
                <a:tableStyleId>{6BDB0045-9896-4579-A7C7-362E7DE8BEA2}</a:tableStyleId>
              </a:tblPr>
              <a:tblGrid>
                <a:gridCol w="1120025">
                  <a:extLst>
                    <a:ext uri="{9D8B030D-6E8A-4147-A177-3AD203B41FA5}">
                      <a16:colId xmlns:a16="http://schemas.microsoft.com/office/drawing/2014/main" val="20000"/>
                    </a:ext>
                  </a:extLst>
                </a:gridCol>
                <a:gridCol w="1120025">
                  <a:extLst>
                    <a:ext uri="{9D8B030D-6E8A-4147-A177-3AD203B41FA5}">
                      <a16:colId xmlns:a16="http://schemas.microsoft.com/office/drawing/2014/main" val="20001"/>
                    </a:ext>
                  </a:extLst>
                </a:gridCol>
                <a:gridCol w="11200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Frequency</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Huffman Code</a:t>
                      </a:r>
                      <a:endParaRPr/>
                    </a:p>
                  </a:txBody>
                  <a:tcPr marL="91425" marR="91425" marT="91425" marB="91425">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592" name="Google Shape;592;p32"/>
          <p:cNvSpPr txBox="1"/>
          <p:nvPr/>
        </p:nvSpPr>
        <p:spPr>
          <a:xfrm>
            <a:off x="2548275" y="4655350"/>
            <a:ext cx="4992900" cy="453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rgbClr val="BE0712"/>
                </a:solidFill>
              </a:rPr>
              <a:t>2.30 bits per symbol for texts with this distribution</a:t>
            </a:r>
            <a:endParaRPr>
              <a:solidFill>
                <a:srgbClr val="BE0712"/>
              </a:solidFill>
            </a:endParaRPr>
          </a:p>
        </p:txBody>
      </p:sp>
      <p:cxnSp>
        <p:nvCxnSpPr>
          <p:cNvPr id="593" name="Google Shape;593;p32"/>
          <p:cNvCxnSpPr/>
          <p:nvPr/>
        </p:nvCxnSpPr>
        <p:spPr>
          <a:xfrm rot="10800000" flipH="1">
            <a:off x="6562124" y="4720601"/>
            <a:ext cx="309000" cy="1665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7"/>
        <p:cNvGrpSpPr/>
        <p:nvPr/>
      </p:nvGrpSpPr>
      <p:grpSpPr>
        <a:xfrm>
          <a:off x="0" y="0"/>
          <a:ext cx="0" cy="0"/>
          <a:chOff x="0" y="0"/>
          <a:chExt cx="0" cy="0"/>
        </a:xfrm>
      </p:grpSpPr>
      <p:sp>
        <p:nvSpPr>
          <p:cNvPr id="598" name="Google Shape;598;p3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Efficiency Assessment of Huffman Coding</a:t>
            </a:r>
            <a:endParaRPr/>
          </a:p>
        </p:txBody>
      </p:sp>
      <p:sp>
        <p:nvSpPr>
          <p:cNvPr id="599" name="Google Shape;599;p33"/>
          <p:cNvSpPr txBox="1">
            <a:spLocks noGrp="1"/>
          </p:cNvSpPr>
          <p:nvPr>
            <p:ph type="body" idx="1"/>
          </p:nvPr>
        </p:nvSpPr>
        <p:spPr>
          <a:xfrm>
            <a:off x="243000" y="556500"/>
            <a:ext cx="8443800" cy="431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we had a file with 350 我 characters , 170 爸 characters , 170 是 characters, 160 李 characters, and 150 刚 characters, how many total bits would we need to encode this file using 32 bit Unicode? Using our Huffman code? </a:t>
            </a:r>
            <a:endParaRPr/>
          </a:p>
          <a:p>
            <a:pPr marL="0" lvl="0" indent="0" algn="l" rtl="0">
              <a:spcBef>
                <a:spcPts val="600"/>
              </a:spcBef>
              <a:spcAft>
                <a:spcPts val="0"/>
              </a:spcAft>
              <a:buNone/>
            </a:pPr>
            <a:endParaRPr sz="1800"/>
          </a:p>
          <a:p>
            <a:pPr marL="0" lvl="0" indent="0" algn="l" rtl="0">
              <a:spcBef>
                <a:spcPts val="600"/>
              </a:spcBef>
              <a:spcAft>
                <a:spcPts val="0"/>
              </a:spcAft>
              <a:buNone/>
            </a:pPr>
            <a:r>
              <a:rPr lang="en" sz="1800"/>
              <a:t>1000 total characters.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Space used:</a:t>
            </a:r>
            <a:endParaRPr sz="1800"/>
          </a:p>
          <a:p>
            <a:pPr marL="457200" lvl="0" indent="-342900" algn="l" rtl="0">
              <a:spcBef>
                <a:spcPts val="600"/>
              </a:spcBef>
              <a:spcAft>
                <a:spcPts val="0"/>
              </a:spcAft>
              <a:buSzPts val="1800"/>
              <a:buChar char="●"/>
            </a:pPr>
            <a:r>
              <a:rPr lang="en" sz="1800"/>
              <a:t>32 bit Unicode: 32,000 bits.</a:t>
            </a:r>
            <a:endParaRPr sz="1800"/>
          </a:p>
          <a:p>
            <a:pPr marL="457200" lvl="0" indent="-342900" algn="l" rtl="0">
              <a:spcBef>
                <a:spcPts val="0"/>
              </a:spcBef>
              <a:spcAft>
                <a:spcPts val="0"/>
              </a:spcAft>
              <a:buSzPts val="1800"/>
              <a:buChar char="●"/>
            </a:pPr>
            <a:r>
              <a:rPr lang="en" sz="1800"/>
              <a:t>Huffman code: 2,300 bits.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Our code is 14 times as efficient!</a:t>
            </a:r>
            <a:endParaRPr sz="1800"/>
          </a:p>
          <a:p>
            <a:pPr marL="457200" lvl="0" indent="-342900" algn="l" rtl="0">
              <a:spcBef>
                <a:spcPts val="600"/>
              </a:spcBef>
              <a:spcAft>
                <a:spcPts val="0"/>
              </a:spcAft>
              <a:buSzPts val="1800"/>
              <a:buChar char="●"/>
            </a:pPr>
            <a:r>
              <a:rPr lang="en" sz="1800"/>
              <a:t>Can only encode strings with these 5 symbols.</a:t>
            </a:r>
            <a:endParaRPr sz="1800"/>
          </a:p>
        </p:txBody>
      </p:sp>
      <p:sp>
        <p:nvSpPr>
          <p:cNvPr id="600" name="Google Shape;600;p33"/>
          <p:cNvSpPr txBox="1"/>
          <p:nvPr/>
        </p:nvSpPr>
        <p:spPr>
          <a:xfrm>
            <a:off x="2548275" y="4655350"/>
            <a:ext cx="4992900" cy="453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BE0712"/>
                </a:solidFill>
              </a:rPr>
              <a:t>2.30 bits per symbol for texts with this distribution</a:t>
            </a:r>
            <a:endParaRPr>
              <a:solidFill>
                <a:srgbClr val="BE0712"/>
              </a:solidFill>
            </a:endParaRPr>
          </a:p>
        </p:txBody>
      </p:sp>
      <p:cxnSp>
        <p:nvCxnSpPr>
          <p:cNvPr id="601" name="Google Shape;601;p33"/>
          <p:cNvCxnSpPr/>
          <p:nvPr/>
        </p:nvCxnSpPr>
        <p:spPr>
          <a:xfrm rot="10800000" flipH="1">
            <a:off x="6562124" y="4720601"/>
            <a:ext cx="309000" cy="166500"/>
          </a:xfrm>
          <a:prstGeom prst="straightConnector1">
            <a:avLst/>
          </a:prstGeom>
          <a:noFill/>
          <a:ln w="9525" cap="flat" cmpd="sng">
            <a:solidFill>
              <a:srgbClr val="BE0712"/>
            </a:solidFill>
            <a:prstDash val="solid"/>
            <a:round/>
            <a:headEnd type="none" w="med" len="med"/>
            <a:tailEnd type="triangle" w="med" len="med"/>
          </a:ln>
        </p:spPr>
      </p:cxnSp>
      <p:graphicFrame>
        <p:nvGraphicFramePr>
          <p:cNvPr id="602" name="Google Shape;602;p33"/>
          <p:cNvGraphicFramePr/>
          <p:nvPr/>
        </p:nvGraphicFramePr>
        <p:xfrm>
          <a:off x="5177963" y="1738981"/>
          <a:ext cx="3000000" cy="3000000"/>
        </p:xfrm>
        <a:graphic>
          <a:graphicData uri="http://schemas.openxmlformats.org/drawingml/2006/table">
            <a:tbl>
              <a:tblPr>
                <a:noFill/>
                <a:tableStyleId>{6BDB0045-9896-4579-A7C7-362E7DE8BEA2}</a:tableStyleId>
              </a:tblPr>
              <a:tblGrid>
                <a:gridCol w="1120025">
                  <a:extLst>
                    <a:ext uri="{9D8B030D-6E8A-4147-A177-3AD203B41FA5}">
                      <a16:colId xmlns:a16="http://schemas.microsoft.com/office/drawing/2014/main" val="20000"/>
                    </a:ext>
                  </a:extLst>
                </a:gridCol>
                <a:gridCol w="1120025">
                  <a:extLst>
                    <a:ext uri="{9D8B030D-6E8A-4147-A177-3AD203B41FA5}">
                      <a16:colId xmlns:a16="http://schemas.microsoft.com/office/drawing/2014/main" val="20001"/>
                    </a:ext>
                  </a:extLst>
                </a:gridCol>
                <a:gridCol w="1120025">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Frequency</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Huffman Code</a:t>
                      </a:r>
                      <a:endParaRPr/>
                    </a:p>
                  </a:txBody>
                  <a:tcPr marL="91425" marR="91425" marT="91425" marB="91425">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101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lnR w="9525" cap="flat" cmpd="sng">
                      <a:solidFill>
                        <a:srgbClr val="000000"/>
                      </a:solidFill>
                      <a:prstDash val="solid"/>
                      <a:round/>
                      <a:headEnd type="none" w="sm" len="sm"/>
                      <a:tailEnd type="none" w="sm" len="sm"/>
                    </a:lnR>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vs. Shannon-Fano</a:t>
            </a:r>
            <a:endParaRPr/>
          </a:p>
        </p:txBody>
      </p:sp>
      <p:sp>
        <p:nvSpPr>
          <p:cNvPr id="608" name="Google Shape;608;p34"/>
          <p:cNvSpPr txBox="1">
            <a:spLocks noGrp="1"/>
          </p:cNvSpPr>
          <p:nvPr>
            <p:ph type="body" idx="1"/>
          </p:nvPr>
        </p:nvSpPr>
        <p:spPr>
          <a:xfrm>
            <a:off x="243000" y="556500"/>
            <a:ext cx="8443800" cy="120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Shannon-Fano code below results in an average of 2.31 bits per symbol, whereas Huffman is only 2.3 bits per symbol.</a:t>
            </a:r>
            <a:endParaRPr/>
          </a:p>
          <a:p>
            <a:pPr marL="457200" lvl="0" indent="-355600" algn="l" rtl="0">
              <a:spcBef>
                <a:spcPts val="600"/>
              </a:spcBef>
              <a:spcAft>
                <a:spcPts val="0"/>
              </a:spcAft>
              <a:buSzPts val="2000"/>
              <a:buChar char="●"/>
            </a:pPr>
            <a:r>
              <a:rPr lang="en"/>
              <a:t>Huffman coded file is 0.35*1 + 0.65*3 = 2.3 bits per symbol.</a:t>
            </a:r>
            <a:endParaRPr/>
          </a:p>
        </p:txBody>
      </p:sp>
      <p:graphicFrame>
        <p:nvGraphicFramePr>
          <p:cNvPr id="609" name="Google Shape;609;p34"/>
          <p:cNvGraphicFramePr/>
          <p:nvPr/>
        </p:nvGraphicFramePr>
        <p:xfrm>
          <a:off x="2331950" y="1967581"/>
          <a:ext cx="4480100" cy="2895420"/>
        </p:xfrm>
        <a:graphic>
          <a:graphicData uri="http://schemas.openxmlformats.org/drawingml/2006/table">
            <a:tbl>
              <a:tblPr>
                <a:noFill/>
                <a:tableStyleId>{6BDB0045-9896-4579-A7C7-362E7DE8BEA2}</a:tableStyleId>
              </a:tblPr>
              <a:tblGrid>
                <a:gridCol w="1120025">
                  <a:extLst>
                    <a:ext uri="{9D8B030D-6E8A-4147-A177-3AD203B41FA5}">
                      <a16:colId xmlns:a16="http://schemas.microsoft.com/office/drawing/2014/main" val="20000"/>
                    </a:ext>
                  </a:extLst>
                </a:gridCol>
                <a:gridCol w="1120025">
                  <a:extLst>
                    <a:ext uri="{9D8B030D-6E8A-4147-A177-3AD203B41FA5}">
                      <a16:colId xmlns:a16="http://schemas.microsoft.com/office/drawing/2014/main" val="20001"/>
                    </a:ext>
                  </a:extLst>
                </a:gridCol>
                <a:gridCol w="1120025">
                  <a:extLst>
                    <a:ext uri="{9D8B030D-6E8A-4147-A177-3AD203B41FA5}">
                      <a16:colId xmlns:a16="http://schemas.microsoft.com/office/drawing/2014/main" val="20002"/>
                    </a:ext>
                  </a:extLst>
                </a:gridCol>
                <a:gridCol w="1120025">
                  <a:extLst>
                    <a:ext uri="{9D8B030D-6E8A-4147-A177-3AD203B41FA5}">
                      <a16:colId xmlns:a16="http://schemas.microsoft.com/office/drawing/2014/main" val="20003"/>
                    </a:ext>
                  </a:extLst>
                </a:gridCol>
              </a:tblGrid>
              <a:tr h="378075">
                <a:tc>
                  <a:txBody>
                    <a:bodyPr/>
                    <a:lstStyle/>
                    <a:p>
                      <a:pPr marL="0" lvl="0" indent="0" algn="l" rtl="0">
                        <a:spcBef>
                          <a:spcPts val="0"/>
                        </a:spcBef>
                        <a:spcAft>
                          <a:spcPts val="0"/>
                        </a:spcAft>
                        <a:buNone/>
                      </a:pPr>
                      <a:r>
                        <a:rPr lang="en"/>
                        <a:t>Symbol</a:t>
                      </a:r>
                      <a:endParaRPr/>
                    </a:p>
                  </a:txBody>
                  <a:tcPr marL="91425" marR="91425" marT="91425" marB="91425"/>
                </a:tc>
                <a:tc>
                  <a:txBody>
                    <a:bodyPr/>
                    <a:lstStyle/>
                    <a:p>
                      <a:pPr marL="0" lvl="0" indent="0" algn="l" rtl="0">
                        <a:spcBef>
                          <a:spcPts val="0"/>
                        </a:spcBef>
                        <a:spcAft>
                          <a:spcPts val="0"/>
                        </a:spcAft>
                        <a:buNone/>
                      </a:pPr>
                      <a:r>
                        <a:rPr lang="en"/>
                        <a:t>Frequency</a:t>
                      </a:r>
                      <a:endParaRPr/>
                    </a:p>
                  </a:txBody>
                  <a:tcPr marL="91425" marR="91425" marT="91425" marB="91425"/>
                </a:tc>
                <a:tc>
                  <a:txBody>
                    <a:bodyPr/>
                    <a:lstStyle/>
                    <a:p>
                      <a:pPr marL="0" lvl="0" indent="0" algn="l" rtl="0">
                        <a:spcBef>
                          <a:spcPts val="0"/>
                        </a:spcBef>
                        <a:spcAft>
                          <a:spcPts val="0"/>
                        </a:spcAft>
                        <a:buNone/>
                      </a:pPr>
                      <a:r>
                        <a:rPr lang="en"/>
                        <a:t>S-F Code</a:t>
                      </a:r>
                      <a:endParaRPr/>
                    </a:p>
                  </a:txBody>
                  <a:tcPr marL="91425" marR="91425" marT="91425" marB="91425"/>
                </a:tc>
                <a:tc>
                  <a:txBody>
                    <a:bodyPr/>
                    <a:lstStyle/>
                    <a:p>
                      <a:pPr marL="0" lvl="0" indent="0" algn="l" rtl="0">
                        <a:spcBef>
                          <a:spcPts val="0"/>
                        </a:spcBef>
                        <a:spcAft>
                          <a:spcPts val="0"/>
                        </a:spcAft>
                        <a:buNone/>
                      </a:pPr>
                      <a:r>
                        <a:rPr lang="en"/>
                        <a:t>Huffman Code</a:t>
                      </a:r>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ctr" rtl="0">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0.35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a:t>
                      </a:r>
                      <a:endParaRPr/>
                    </a:p>
                  </a:txBody>
                  <a:tcPr marL="91425" marR="91425" marT="91425" marB="91425">
                    <a:solidFill>
                      <a:srgbClr val="FFFFFF"/>
                    </a:solidFill>
                  </a:tcPr>
                </a:tc>
                <a:extLst>
                  <a:ext uri="{0D108BD9-81ED-4DB2-BD59-A6C34878D82A}">
                    <a16:rowId xmlns:a16="http://schemas.microsoft.com/office/drawing/2014/main" val="10001"/>
                  </a:ext>
                </a:extLst>
              </a:tr>
              <a:tr h="378075">
                <a:tc>
                  <a:txBody>
                    <a:bodyPr/>
                    <a:lstStyle/>
                    <a:p>
                      <a:pPr marL="0" lvl="0" indent="0" algn="ctr" rtl="0">
                        <a:spcBef>
                          <a:spcPts val="0"/>
                        </a:spcBef>
                        <a:spcAft>
                          <a:spcPts val="0"/>
                        </a:spcAft>
                        <a:buNone/>
                      </a:pPr>
                      <a:r>
                        <a:rPr lang="en" sz="1800"/>
                        <a:t>爸</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01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100</a:t>
                      </a:r>
                      <a:endParaRPr/>
                    </a:p>
                  </a:txBody>
                  <a:tcPr marL="91425" marR="91425" marT="91425" marB="91425">
                    <a:solidFill>
                      <a:srgbClr val="FFFFFF"/>
                    </a:solidFill>
                  </a:tcPr>
                </a:tc>
                <a:extLst>
                  <a:ext uri="{0D108BD9-81ED-4DB2-BD59-A6C34878D82A}">
                    <a16:rowId xmlns:a16="http://schemas.microsoft.com/office/drawing/2014/main" val="10002"/>
                  </a:ext>
                </a:extLst>
              </a:tr>
              <a:tr h="378075">
                <a:tc>
                  <a:txBody>
                    <a:bodyPr/>
                    <a:lstStyle/>
                    <a:p>
                      <a:pPr marL="0" lvl="0" indent="0" algn="ctr" rtl="0">
                        <a:spcBef>
                          <a:spcPts val="0"/>
                        </a:spcBef>
                        <a:spcAft>
                          <a:spcPts val="0"/>
                        </a:spcAft>
                        <a:buNone/>
                      </a:pPr>
                      <a:r>
                        <a:rPr lang="en" sz="1800"/>
                        <a:t>是</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0.17</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101</a:t>
                      </a:r>
                      <a:endParaRPr/>
                    </a:p>
                  </a:txBody>
                  <a:tcPr marL="91425" marR="91425" marT="91425" marB="91425">
                    <a:solidFill>
                      <a:srgbClr val="FFFFFF"/>
                    </a:solidFill>
                  </a:tcPr>
                </a:tc>
                <a:extLst>
                  <a:ext uri="{0D108BD9-81ED-4DB2-BD59-A6C34878D82A}">
                    <a16:rowId xmlns:a16="http://schemas.microsoft.com/office/drawing/2014/main" val="10003"/>
                  </a:ext>
                </a:extLst>
              </a:tr>
              <a:tr h="378075">
                <a:tc>
                  <a:txBody>
                    <a:bodyPr/>
                    <a:lstStyle/>
                    <a:p>
                      <a:pPr marL="0" lvl="0" indent="0" algn="ctr" rtl="0">
                        <a:spcBef>
                          <a:spcPts val="0"/>
                        </a:spcBef>
                        <a:spcAft>
                          <a:spcPts val="0"/>
                        </a:spcAft>
                        <a:buNone/>
                      </a:pPr>
                      <a:r>
                        <a:rPr lang="en" sz="1800"/>
                        <a:t>李</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0.16</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110</a:t>
                      </a:r>
                      <a:endParaRPr/>
                    </a:p>
                  </a:txBody>
                  <a:tcPr marL="91425" marR="91425" marT="91425" marB="91425">
                    <a:solidFill>
                      <a:srgbClr val="FFFFFF"/>
                    </a:solidFill>
                  </a:tcPr>
                </a:tc>
                <a:extLst>
                  <a:ext uri="{0D108BD9-81ED-4DB2-BD59-A6C34878D82A}">
                    <a16:rowId xmlns:a16="http://schemas.microsoft.com/office/drawing/2014/main" val="10004"/>
                  </a:ext>
                </a:extLst>
              </a:tr>
              <a:tr h="378075">
                <a:tc>
                  <a:txBody>
                    <a:bodyPr/>
                    <a:lstStyle/>
                    <a:p>
                      <a:pPr marL="0" lvl="0" indent="0" algn="ctr" rtl="0">
                        <a:spcBef>
                          <a:spcPts val="0"/>
                        </a:spcBef>
                        <a:spcAft>
                          <a:spcPts val="0"/>
                        </a:spcAft>
                        <a:buNone/>
                      </a:pPr>
                      <a:r>
                        <a:rPr lang="en" sz="1800"/>
                        <a:t>刚</a:t>
                      </a:r>
                      <a:endParaRPr sz="1800"/>
                    </a:p>
                  </a:txBody>
                  <a:tcPr marL="91425" marR="91425" marT="91425" marB="91425">
                    <a:solidFill>
                      <a:srgbClr val="FFFFFF"/>
                    </a:solidFill>
                  </a:tcPr>
                </a:tc>
                <a:tc>
                  <a:txBody>
                    <a:bodyPr/>
                    <a:lstStyle/>
                    <a:p>
                      <a:pPr marL="0" lvl="0" indent="0" algn="ctr" rtl="0">
                        <a:spcBef>
                          <a:spcPts val="0"/>
                        </a:spcBef>
                        <a:spcAft>
                          <a:spcPts val="0"/>
                        </a:spcAft>
                        <a:buNone/>
                      </a:pPr>
                      <a:r>
                        <a:rPr lang="en"/>
                        <a:t>0.15</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solidFill>
                      <a:srgbClr val="FFFFFF"/>
                    </a:solidFill>
                  </a:tcPr>
                </a:tc>
                <a:tc>
                  <a:txBody>
                    <a:bodyPr/>
                    <a:lstStyle/>
                    <a:p>
                      <a:pPr marL="0" lvl="0" indent="0" algn="ctr"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5"/>
                  </a:ext>
                </a:extLst>
              </a:tr>
            </a:tbl>
          </a:graphicData>
        </a:graphic>
      </p:graphicFrame>
      <p:sp>
        <p:nvSpPr>
          <p:cNvPr id="610" name="Google Shape;610;p34"/>
          <p:cNvSpPr txBox="1"/>
          <p:nvPr/>
        </p:nvSpPr>
        <p:spPr>
          <a:xfrm>
            <a:off x="7101050" y="2121175"/>
            <a:ext cx="1925700" cy="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Strictly better than Shannon-Fano coding. There is NO downside to Huffman coding instead.</a:t>
            </a:r>
            <a:endParaRPr>
              <a:solidFill>
                <a:srgbClr val="BE0712"/>
              </a:solidFill>
            </a:endParaRPr>
          </a:p>
        </p:txBody>
      </p:sp>
      <p:cxnSp>
        <p:nvCxnSpPr>
          <p:cNvPr id="611" name="Google Shape;611;p34"/>
          <p:cNvCxnSpPr/>
          <p:nvPr/>
        </p:nvCxnSpPr>
        <p:spPr>
          <a:xfrm flipH="1">
            <a:off x="6910950" y="3333750"/>
            <a:ext cx="538800" cy="3567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15"/>
        <p:cNvGrpSpPr/>
        <p:nvPr/>
      </p:nvGrpSpPr>
      <p:grpSpPr>
        <a:xfrm>
          <a:off x="0" y="0"/>
          <a:ext cx="0" cy="0"/>
          <a:chOff x="0" y="0"/>
          <a:chExt cx="0" cy="0"/>
        </a:xfrm>
      </p:grpSpPr>
      <p:sp>
        <p:nvSpPr>
          <p:cNvPr id="616" name="Google Shape;616;p35"/>
          <p:cNvSpPr txBox="1">
            <a:spLocks noGrp="1"/>
          </p:cNvSpPr>
          <p:nvPr>
            <p:ph type="title"/>
          </p:nvPr>
        </p:nvSpPr>
        <p:spPr>
          <a:xfrm>
            <a:off x="928950" y="1787400"/>
            <a:ext cx="7286100" cy="156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Huffman Coding </a:t>
            </a:r>
            <a:endParaRPr sz="4800" dirty="0"/>
          </a:p>
          <a:p>
            <a:pPr marL="0" lvl="0" indent="0" algn="ctr" rtl="0">
              <a:spcBef>
                <a:spcPts val="0"/>
              </a:spcBef>
              <a:spcAft>
                <a:spcPts val="0"/>
              </a:spcAft>
              <a:buNone/>
            </a:pPr>
            <a:r>
              <a:rPr lang="en" sz="4800" dirty="0"/>
              <a:t>Data Structures</a:t>
            </a:r>
            <a:endParaRPr sz="4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20"/>
        <p:cNvGrpSpPr/>
        <p:nvPr/>
      </p:nvGrpSpPr>
      <p:grpSpPr>
        <a:xfrm>
          <a:off x="0" y="0"/>
          <a:ext cx="0" cy="0"/>
          <a:chOff x="0" y="0"/>
          <a:chExt cx="0" cy="0"/>
        </a:xfrm>
      </p:grpSpPr>
      <p:sp>
        <p:nvSpPr>
          <p:cNvPr id="621" name="Google Shape;621;p3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encoding (bitstream to compressed bitstream), what is a natural data structure to use? Assume characters are of type Character, and bit sequences are of type BitSequence.</a:t>
            </a:r>
            <a:endParaRPr/>
          </a:p>
        </p:txBody>
      </p:sp>
      <p:sp>
        <p:nvSpPr>
          <p:cNvPr id="622" name="Google Shape;622;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23" name="Google Shape;623;p36"/>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1011</a:t>
                      </a:r>
                      <a:endParaRPr/>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1000</a:t>
                      </a:r>
                      <a:endParaRPr/>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24" name="Google Shape;624;p36"/>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25" name="Google Shape;625;p36"/>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p36"/>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27" name="Google Shape;627;p36"/>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Compression Model #1: Algorithms Operating on Bits</a:t>
            </a:r>
            <a:endParaRPr/>
          </a:p>
        </p:txBody>
      </p:sp>
      <p:sp>
        <p:nvSpPr>
          <p:cNvPr id="50" name="Google Shape;50;p10"/>
          <p:cNvSpPr txBox="1">
            <a:spLocks noGrp="1"/>
          </p:cNvSpPr>
          <p:nvPr>
            <p:ph type="body" idx="1"/>
          </p:nvPr>
        </p:nvSpPr>
        <p:spPr>
          <a:xfrm>
            <a:off x="350100" y="3602775"/>
            <a:ext cx="8443800" cy="13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a </a:t>
            </a:r>
            <a:r>
              <a:rPr lang="en" b="1" i="1"/>
              <a:t>lossless</a:t>
            </a:r>
            <a:r>
              <a:rPr lang="en"/>
              <a:t> algorithm we require that no information is lost.</a:t>
            </a:r>
            <a:endParaRPr/>
          </a:p>
          <a:p>
            <a:pPr marL="457200" lvl="0" indent="-355600" algn="l" rtl="0">
              <a:spcBef>
                <a:spcPts val="600"/>
              </a:spcBef>
              <a:spcAft>
                <a:spcPts val="0"/>
              </a:spcAft>
              <a:buSzPts val="2000"/>
              <a:buChar char="●"/>
            </a:pPr>
            <a:r>
              <a:rPr lang="en"/>
              <a:t>Text files often compressible by 70% or more.</a:t>
            </a:r>
            <a:endParaRPr/>
          </a:p>
        </p:txBody>
      </p:sp>
      <p:sp>
        <p:nvSpPr>
          <p:cNvPr id="51" name="Google Shape;51;p10"/>
          <p:cNvSpPr/>
          <p:nvPr/>
        </p:nvSpPr>
        <p:spPr>
          <a:xfrm>
            <a:off x="726425" y="1230233"/>
            <a:ext cx="28236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01010101000001010101110...</a:t>
            </a:r>
            <a:endParaRPr/>
          </a:p>
        </p:txBody>
      </p:sp>
      <p:sp>
        <p:nvSpPr>
          <p:cNvPr id="52" name="Google Shape;52;p10"/>
          <p:cNvSpPr/>
          <p:nvPr/>
        </p:nvSpPr>
        <p:spPr>
          <a:xfrm>
            <a:off x="4100750" y="1007600"/>
            <a:ext cx="1792500" cy="7500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a:p>
            <a:pPr marL="0" lvl="0" indent="0" algn="ctr" rtl="0">
              <a:spcBef>
                <a:spcPts val="0"/>
              </a:spcBef>
              <a:spcAft>
                <a:spcPts val="0"/>
              </a:spcAft>
              <a:buNone/>
            </a:pPr>
            <a:r>
              <a:rPr lang="en"/>
              <a:t>Algorithm C</a:t>
            </a:r>
            <a:endParaRPr/>
          </a:p>
        </p:txBody>
      </p:sp>
      <p:cxnSp>
        <p:nvCxnSpPr>
          <p:cNvPr id="53" name="Google Shape;53;p10"/>
          <p:cNvCxnSpPr>
            <a:stCxn id="51" idx="3"/>
            <a:endCxn id="52" idx="1"/>
          </p:cNvCxnSpPr>
          <p:nvPr/>
        </p:nvCxnSpPr>
        <p:spPr>
          <a:xfrm>
            <a:off x="3550025" y="1382483"/>
            <a:ext cx="550800" cy="0"/>
          </a:xfrm>
          <a:prstGeom prst="straightConnector1">
            <a:avLst/>
          </a:prstGeom>
          <a:noFill/>
          <a:ln w="19050" cap="flat" cmpd="sng">
            <a:solidFill>
              <a:schemeClr val="dk2"/>
            </a:solidFill>
            <a:prstDash val="solid"/>
            <a:round/>
            <a:headEnd type="none" w="med" len="med"/>
            <a:tailEnd type="triangle" w="med" len="med"/>
          </a:ln>
        </p:spPr>
      </p:cxnSp>
      <p:sp>
        <p:nvSpPr>
          <p:cNvPr id="54" name="Google Shape;54;p10"/>
          <p:cNvSpPr/>
          <p:nvPr/>
        </p:nvSpPr>
        <p:spPr>
          <a:xfrm>
            <a:off x="6589875" y="1230350"/>
            <a:ext cx="16935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1001010101...</a:t>
            </a:r>
            <a:endParaRPr/>
          </a:p>
        </p:txBody>
      </p:sp>
      <p:cxnSp>
        <p:nvCxnSpPr>
          <p:cNvPr id="55" name="Google Shape;55;p10"/>
          <p:cNvCxnSpPr>
            <a:stCxn id="52" idx="3"/>
            <a:endCxn id="54" idx="1"/>
          </p:cNvCxnSpPr>
          <p:nvPr/>
        </p:nvCxnSpPr>
        <p:spPr>
          <a:xfrm>
            <a:off x="5893250" y="1382600"/>
            <a:ext cx="696600" cy="0"/>
          </a:xfrm>
          <a:prstGeom prst="straightConnector1">
            <a:avLst/>
          </a:prstGeom>
          <a:noFill/>
          <a:ln w="19050" cap="flat" cmpd="sng">
            <a:solidFill>
              <a:schemeClr val="dk2"/>
            </a:solidFill>
            <a:prstDash val="solid"/>
            <a:round/>
            <a:headEnd type="none" w="med" len="med"/>
            <a:tailEnd type="triangle" w="med" len="med"/>
          </a:ln>
        </p:spPr>
      </p:cxnSp>
      <p:sp>
        <p:nvSpPr>
          <p:cNvPr id="56" name="Google Shape;56;p10"/>
          <p:cNvSpPr/>
          <p:nvPr/>
        </p:nvSpPr>
        <p:spPr>
          <a:xfrm>
            <a:off x="5459775" y="2935198"/>
            <a:ext cx="28236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01010101000001010101110...</a:t>
            </a:r>
            <a:endParaRPr/>
          </a:p>
        </p:txBody>
      </p:sp>
      <p:sp>
        <p:nvSpPr>
          <p:cNvPr id="57" name="Google Shape;57;p10"/>
          <p:cNvSpPr/>
          <p:nvPr/>
        </p:nvSpPr>
        <p:spPr>
          <a:xfrm>
            <a:off x="3077150" y="2712550"/>
            <a:ext cx="1792500" cy="7500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Decompression</a:t>
            </a:r>
            <a:endParaRPr/>
          </a:p>
          <a:p>
            <a:pPr marL="0" lvl="0" indent="0" algn="ctr" rtl="0">
              <a:spcBef>
                <a:spcPts val="0"/>
              </a:spcBef>
              <a:spcAft>
                <a:spcPts val="0"/>
              </a:spcAft>
              <a:buNone/>
            </a:pPr>
            <a:r>
              <a:rPr lang="en"/>
              <a:t>Algorithm C</a:t>
            </a:r>
            <a:r>
              <a:rPr lang="en" baseline="30000"/>
              <a:t>-1</a:t>
            </a:r>
            <a:endParaRPr baseline="30000"/>
          </a:p>
        </p:txBody>
      </p:sp>
      <p:sp>
        <p:nvSpPr>
          <p:cNvPr id="58" name="Google Shape;58;p10"/>
          <p:cNvSpPr/>
          <p:nvPr/>
        </p:nvSpPr>
        <p:spPr>
          <a:xfrm>
            <a:off x="793525" y="2935300"/>
            <a:ext cx="16935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1001010101...</a:t>
            </a:r>
            <a:endParaRPr/>
          </a:p>
        </p:txBody>
      </p:sp>
      <p:cxnSp>
        <p:nvCxnSpPr>
          <p:cNvPr id="59" name="Google Shape;59;p10"/>
          <p:cNvCxnSpPr>
            <a:stCxn id="58" idx="3"/>
            <a:endCxn id="57" idx="1"/>
          </p:cNvCxnSpPr>
          <p:nvPr/>
        </p:nvCxnSpPr>
        <p:spPr>
          <a:xfrm>
            <a:off x="2487025" y="3087550"/>
            <a:ext cx="590100" cy="0"/>
          </a:xfrm>
          <a:prstGeom prst="straightConnector1">
            <a:avLst/>
          </a:prstGeom>
          <a:noFill/>
          <a:ln w="19050" cap="flat" cmpd="sng">
            <a:solidFill>
              <a:schemeClr val="dk2"/>
            </a:solidFill>
            <a:prstDash val="solid"/>
            <a:round/>
            <a:headEnd type="none" w="med" len="med"/>
            <a:tailEnd type="triangle" w="med" len="med"/>
          </a:ln>
        </p:spPr>
      </p:cxnSp>
      <p:cxnSp>
        <p:nvCxnSpPr>
          <p:cNvPr id="60" name="Google Shape;60;p10"/>
          <p:cNvCxnSpPr>
            <a:stCxn id="57" idx="3"/>
            <a:endCxn id="56" idx="1"/>
          </p:cNvCxnSpPr>
          <p:nvPr/>
        </p:nvCxnSpPr>
        <p:spPr>
          <a:xfrm>
            <a:off x="4869650" y="3087550"/>
            <a:ext cx="590100" cy="0"/>
          </a:xfrm>
          <a:prstGeom prst="straightConnector1">
            <a:avLst/>
          </a:prstGeom>
          <a:noFill/>
          <a:ln w="19050" cap="flat" cmpd="sng">
            <a:solidFill>
              <a:schemeClr val="dk2"/>
            </a:solidFill>
            <a:prstDash val="solid"/>
            <a:round/>
            <a:headEnd type="none" w="med" len="med"/>
            <a:tailEnd type="triangle" w="med" len="med"/>
          </a:ln>
        </p:spPr>
      </p:cxnSp>
      <p:sp>
        <p:nvSpPr>
          <p:cNvPr id="61" name="Google Shape;61;p10"/>
          <p:cNvSpPr txBox="1"/>
          <p:nvPr/>
        </p:nvSpPr>
        <p:spPr>
          <a:xfrm>
            <a:off x="726425" y="884550"/>
            <a:ext cx="1260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Bitstream B</a:t>
            </a:r>
            <a:endParaRPr/>
          </a:p>
        </p:txBody>
      </p:sp>
      <p:sp>
        <p:nvSpPr>
          <p:cNvPr id="62" name="Google Shape;62;p10"/>
          <p:cNvSpPr txBox="1"/>
          <p:nvPr/>
        </p:nvSpPr>
        <p:spPr>
          <a:xfrm>
            <a:off x="6589875" y="884550"/>
            <a:ext cx="2466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Compressed bits C(B)</a:t>
            </a:r>
            <a:endParaRPr/>
          </a:p>
        </p:txBody>
      </p:sp>
      <p:sp>
        <p:nvSpPr>
          <p:cNvPr id="63" name="Google Shape;63;p10"/>
          <p:cNvSpPr txBox="1"/>
          <p:nvPr/>
        </p:nvSpPr>
        <p:spPr>
          <a:xfrm>
            <a:off x="793526" y="2595550"/>
            <a:ext cx="2466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C(B)</a:t>
            </a:r>
            <a:endParaRPr>
              <a:solidFill>
                <a:schemeClr val="dk1"/>
              </a:solidFill>
            </a:endParaRPr>
          </a:p>
          <a:p>
            <a:pPr marL="0" lvl="0" indent="0" algn="l" rtl="0">
              <a:spcBef>
                <a:spcPts val="0"/>
              </a:spcBef>
              <a:spcAft>
                <a:spcPts val="0"/>
              </a:spcAft>
              <a:buNone/>
            </a:pPr>
            <a:endParaRPr/>
          </a:p>
        </p:txBody>
      </p:sp>
      <p:sp>
        <p:nvSpPr>
          <p:cNvPr id="64" name="Google Shape;64;p10"/>
          <p:cNvSpPr txBox="1"/>
          <p:nvPr/>
        </p:nvSpPr>
        <p:spPr>
          <a:xfrm>
            <a:off x="5459784" y="2595652"/>
            <a:ext cx="1260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3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encoding (bitstream to compressed bitstream), what is a natural data structure to use?  chars are just integers, e.g. ‘A’ = 65. Two approaches:</a:t>
            </a:r>
            <a:endParaRPr/>
          </a:p>
          <a:p>
            <a:pPr marL="457200" lvl="0" indent="-355600" algn="l" rtl="0">
              <a:spcBef>
                <a:spcPts val="600"/>
              </a:spcBef>
              <a:spcAft>
                <a:spcPts val="0"/>
              </a:spcAft>
              <a:buSzPts val="2000"/>
              <a:buChar char="●"/>
            </a:pPr>
            <a:r>
              <a:rPr lang="en"/>
              <a:t>Array of BitSequence[], to retrieve, can use character as index.</a:t>
            </a:r>
            <a:endParaRPr/>
          </a:p>
          <a:p>
            <a:pPr marL="457200" lvl="0" indent="-355600" algn="l" rtl="0">
              <a:spcBef>
                <a:spcPts val="0"/>
              </a:spcBef>
              <a:spcAft>
                <a:spcPts val="0"/>
              </a:spcAft>
              <a:buSzPts val="2000"/>
              <a:buChar char="●"/>
            </a:pPr>
            <a:r>
              <a:rPr lang="en"/>
              <a:t>How is this different from a HashMap&lt;Character, BitSequence&gt;? Lookup in a hashmap consists of:</a:t>
            </a:r>
            <a:endParaRPr/>
          </a:p>
          <a:p>
            <a:pPr marL="914400" lvl="1" indent="-355600" algn="l" rtl="0">
              <a:spcBef>
                <a:spcPts val="0"/>
              </a:spcBef>
              <a:spcAft>
                <a:spcPts val="0"/>
              </a:spcAft>
              <a:buSzPts val="2000"/>
              <a:buChar char="○"/>
            </a:pPr>
            <a:r>
              <a:rPr lang="en"/>
              <a:t>Compute hashCode.</a:t>
            </a:r>
            <a:endParaRPr/>
          </a:p>
          <a:p>
            <a:pPr marL="914400" lvl="1" indent="-355600" algn="l" rtl="0">
              <a:spcBef>
                <a:spcPts val="0"/>
              </a:spcBef>
              <a:spcAft>
                <a:spcPts val="0"/>
              </a:spcAft>
              <a:buSzPts val="2000"/>
              <a:buChar char="○"/>
            </a:pPr>
            <a:r>
              <a:rPr lang="en"/>
              <a:t>Mod by number of buckets.</a:t>
            </a:r>
            <a:endParaRPr/>
          </a:p>
          <a:p>
            <a:pPr marL="914400" lvl="1" indent="-355600" algn="l" rtl="0">
              <a:spcBef>
                <a:spcPts val="0"/>
              </a:spcBef>
              <a:spcAft>
                <a:spcPts val="0"/>
              </a:spcAft>
              <a:buSzPts val="2000"/>
              <a:buChar char="○"/>
            </a:pPr>
            <a:r>
              <a:rPr lang="en"/>
              <a:t>Look in a linked list.</a:t>
            </a:r>
            <a:endParaRPr/>
          </a:p>
          <a:p>
            <a:pPr marL="0" lvl="0" indent="0" algn="l" rtl="0">
              <a:spcBef>
                <a:spcPts val="600"/>
              </a:spcBef>
              <a:spcAft>
                <a:spcPts val="0"/>
              </a:spcAft>
              <a:buNone/>
            </a:pPr>
            <a:endParaRPr/>
          </a:p>
          <a:p>
            <a:pPr marL="0" lvl="0" indent="0" algn="l" rtl="0">
              <a:spcBef>
                <a:spcPts val="600"/>
              </a:spcBef>
              <a:spcAft>
                <a:spcPts val="0"/>
              </a:spcAft>
              <a:buNone/>
            </a:pPr>
            <a:r>
              <a:rPr lang="en"/>
              <a:t>Compared to HashMaps, Arrays are faster (just get the item from the array), but use more memory if some characters in the alphabet are unused.</a:t>
            </a:r>
            <a:br>
              <a:rPr lang="en"/>
            </a:br>
            <a:br>
              <a:rPr lang="en"/>
            </a:br>
            <a:endParaRPr/>
          </a:p>
        </p:txBody>
      </p:sp>
      <p:sp>
        <p:nvSpPr>
          <p:cNvPr id="633" name="Google Shape;633;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sp>
        <p:nvSpPr>
          <p:cNvPr id="634" name="Google Shape;634;p37"/>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37"/>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p37"/>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37" name="Google Shape;637;p37"/>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41"/>
        <p:cNvGrpSpPr/>
        <p:nvPr/>
      </p:nvGrpSpPr>
      <p:grpSpPr>
        <a:xfrm>
          <a:off x="0" y="0"/>
          <a:ext cx="0" cy="0"/>
          <a:chOff x="0" y="0"/>
          <a:chExt cx="0" cy="0"/>
        </a:xfrm>
      </p:grpSpPr>
      <p:sp>
        <p:nvSpPr>
          <p:cNvPr id="642" name="Google Shape;642;p3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Question: For decoding (compressed bitstream back to bitstream), what is a natural data structure to use? </a:t>
            </a:r>
            <a:endParaRPr/>
          </a:p>
        </p:txBody>
      </p:sp>
      <p:sp>
        <p:nvSpPr>
          <p:cNvPr id="643" name="Google Shape;643;p3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44" name="Google Shape;644;p38"/>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1011</a:t>
                      </a:r>
                      <a:endParaRPr/>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1000</a:t>
                      </a:r>
                      <a:endParaRPr/>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45" name="Google Shape;645;p38"/>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46" name="Google Shape;646;p38"/>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38"/>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48" name="Google Shape;648;p38"/>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3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decoding (compressed bitstream back to bitstream), what is a natural data structure to use? </a:t>
            </a:r>
            <a:endParaRPr/>
          </a:p>
          <a:p>
            <a:pPr marL="457200" lvl="0" indent="-355600" algn="l" rtl="0">
              <a:spcBef>
                <a:spcPts val="600"/>
              </a:spcBef>
              <a:spcAft>
                <a:spcPts val="0"/>
              </a:spcAft>
              <a:buSzPts val="2000"/>
              <a:buChar char="●"/>
            </a:pPr>
            <a:r>
              <a:rPr lang="en"/>
              <a:t>We need to look up </a:t>
            </a:r>
            <a:r>
              <a:rPr lang="en" b="1"/>
              <a:t>longest matching prefix</a:t>
            </a:r>
            <a:r>
              <a:rPr lang="en"/>
              <a:t>, an operation that Tries excel at.</a:t>
            </a:r>
            <a:endParaRPr/>
          </a:p>
        </p:txBody>
      </p:sp>
      <p:sp>
        <p:nvSpPr>
          <p:cNvPr id="654" name="Google Shape;654;p3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55" name="Google Shape;655;p39"/>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1011</a:t>
                      </a:r>
                      <a:endParaRPr/>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1000</a:t>
                      </a:r>
                      <a:endParaRPr/>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56" name="Google Shape;656;p39"/>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57" name="Google Shape;657;p39"/>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39"/>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59" name="Google Shape;659;p39"/>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660" name="Google Shape;660;p39"/>
          <p:cNvPicPr preferRelativeResize="0"/>
          <p:nvPr/>
        </p:nvPicPr>
        <p:blipFill>
          <a:blip r:embed="rId3">
            <a:alphaModFix/>
          </a:blip>
          <a:stretch>
            <a:fillRect/>
          </a:stretch>
        </p:blipFill>
        <p:spPr>
          <a:xfrm>
            <a:off x="3448513" y="2523154"/>
            <a:ext cx="2246986" cy="12337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4"/>
        <p:cNvGrpSpPr/>
        <p:nvPr/>
      </p:nvGrpSpPr>
      <p:grpSpPr>
        <a:xfrm>
          <a:off x="0" y="0"/>
          <a:ext cx="0" cy="0"/>
          <a:chOff x="0" y="0"/>
          <a:chExt cx="0" cy="0"/>
        </a:xfrm>
      </p:grpSpPr>
      <p:sp>
        <p:nvSpPr>
          <p:cNvPr id="665" name="Google Shape;665;p4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decoding (compressed bitstream back to bitstream), what is a natural data structure to use? </a:t>
            </a:r>
            <a:endParaRPr/>
          </a:p>
          <a:p>
            <a:pPr marL="457200" lvl="0" indent="-355600" algn="l" rtl="0">
              <a:spcBef>
                <a:spcPts val="600"/>
              </a:spcBef>
              <a:spcAft>
                <a:spcPts val="0"/>
              </a:spcAft>
              <a:buSzPts val="2000"/>
              <a:buChar char="●"/>
            </a:pPr>
            <a:r>
              <a:rPr lang="en"/>
              <a:t>We need to look up </a:t>
            </a:r>
            <a:r>
              <a:rPr lang="en" b="1"/>
              <a:t>longest matching prefix</a:t>
            </a:r>
            <a:r>
              <a:rPr lang="en"/>
              <a:t>, an operation that Tries excel at.</a:t>
            </a:r>
            <a:endParaRPr/>
          </a:p>
        </p:txBody>
      </p:sp>
      <p:sp>
        <p:nvSpPr>
          <p:cNvPr id="666" name="Google Shape;666;p4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67" name="Google Shape;667;p40"/>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1011</a:t>
                      </a:r>
                      <a:endParaRPr/>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b="1"/>
                        <a:t>I</a:t>
                      </a:r>
                      <a:endParaRPr b="1"/>
                    </a:p>
                  </a:txBody>
                  <a:tcPr marL="91425" marR="91425" marT="91425" marB="91425">
                    <a:solidFill>
                      <a:srgbClr val="FFFFFF"/>
                    </a:solidFill>
                  </a:tcPr>
                </a:tc>
                <a:tc>
                  <a:txBody>
                    <a:bodyPr/>
                    <a:lstStyle/>
                    <a:p>
                      <a:pPr marL="0" lvl="0" indent="0" algn="l" rtl="0">
                        <a:spcBef>
                          <a:spcPts val="0"/>
                        </a:spcBef>
                        <a:spcAft>
                          <a:spcPts val="0"/>
                        </a:spcAft>
                        <a:buNone/>
                      </a:pPr>
                      <a:r>
                        <a:rPr lang="en" b="1"/>
                        <a:t>1000</a:t>
                      </a:r>
                      <a:endParaRPr b="1"/>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68" name="Google Shape;668;p40"/>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69" name="Google Shape;669;p40"/>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40"/>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71" name="Google Shape;671;p40"/>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Calibri"/>
                <a:ea typeface="Calibri"/>
                <a:cs typeface="Calibri"/>
                <a:sym typeface="Calibri"/>
              </a:rPr>
              <a:t>I</a:t>
            </a:r>
            <a:r>
              <a:rPr lang="en" sz="2400">
                <a:solidFill>
                  <a:schemeClr val="dk1"/>
                </a:solidFill>
                <a:latin typeface="Calibri"/>
                <a:ea typeface="Calibri"/>
                <a:cs typeface="Calibri"/>
                <a:sym typeface="Calibri"/>
              </a:rPr>
              <a:t> ATE: </a:t>
            </a:r>
            <a:r>
              <a:rPr lang="en" sz="2400" strike="sngStrike">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672" name="Google Shape;672;p40"/>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673" name="Google Shape;673;p40"/>
          <p:cNvSpPr/>
          <p:nvPr/>
        </p:nvSpPr>
        <p:spPr>
          <a:xfrm>
            <a:off x="4249175" y="2659300"/>
            <a:ext cx="652450" cy="880100"/>
          </a:xfrm>
          <a:custGeom>
            <a:avLst/>
            <a:gdLst/>
            <a:ahLst/>
            <a:cxnLst/>
            <a:rect l="l" t="t" r="r" b="b"/>
            <a:pathLst>
              <a:path w="26098" h="35204" extrusionOk="0">
                <a:moveTo>
                  <a:pt x="6814" y="0"/>
                </a:moveTo>
                <a:cubicBezTo>
                  <a:pt x="13896" y="0"/>
                  <a:pt x="28468" y="3115"/>
                  <a:pt x="25742" y="9652"/>
                </a:cubicBezTo>
                <a:cubicBezTo>
                  <a:pt x="23838" y="14217"/>
                  <a:pt x="16896" y="14160"/>
                  <a:pt x="12871" y="17034"/>
                </a:cubicBezTo>
                <a:cubicBezTo>
                  <a:pt x="6830" y="21347"/>
                  <a:pt x="1807" y="28005"/>
                  <a:pt x="0" y="35204"/>
                </a:cubicBez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7"/>
        <p:cNvGrpSpPr/>
        <p:nvPr/>
      </p:nvGrpSpPr>
      <p:grpSpPr>
        <a:xfrm>
          <a:off x="0" y="0"/>
          <a:ext cx="0" cy="0"/>
          <a:chOff x="0" y="0"/>
          <a:chExt cx="0" cy="0"/>
        </a:xfrm>
      </p:grpSpPr>
      <p:sp>
        <p:nvSpPr>
          <p:cNvPr id="678" name="Google Shape;678;p4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decoding (compressed bitstream back to bitstream), what is a natural data structure to use? </a:t>
            </a:r>
            <a:endParaRPr/>
          </a:p>
          <a:p>
            <a:pPr marL="457200" lvl="0" indent="-355600" algn="l" rtl="0">
              <a:spcBef>
                <a:spcPts val="600"/>
              </a:spcBef>
              <a:spcAft>
                <a:spcPts val="0"/>
              </a:spcAft>
              <a:buSzPts val="2000"/>
              <a:buChar char="●"/>
            </a:pPr>
            <a:r>
              <a:rPr lang="en"/>
              <a:t>We need to look up </a:t>
            </a:r>
            <a:r>
              <a:rPr lang="en" b="1"/>
              <a:t>longest matching prefix</a:t>
            </a:r>
            <a:r>
              <a:rPr lang="en"/>
              <a:t>, an operation that Tries excel at.</a:t>
            </a:r>
            <a:endParaRPr/>
          </a:p>
        </p:txBody>
      </p:sp>
      <p:sp>
        <p:nvSpPr>
          <p:cNvPr id="679" name="Google Shape;679;p4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80" name="Google Shape;680;p41"/>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b="1"/>
                        <a:t>space</a:t>
                      </a:r>
                      <a:endParaRPr b="1"/>
                    </a:p>
                  </a:txBody>
                  <a:tcPr marL="91425" marR="91425" marT="91425" marB="91425">
                    <a:solidFill>
                      <a:srgbClr val="FFFFFF"/>
                    </a:solidFill>
                  </a:tcPr>
                </a:tc>
                <a:tc>
                  <a:txBody>
                    <a:bodyPr/>
                    <a:lstStyle/>
                    <a:p>
                      <a:pPr marL="0" lvl="0" indent="0" algn="l" rtl="0">
                        <a:spcBef>
                          <a:spcPts val="0"/>
                        </a:spcBef>
                        <a:spcAft>
                          <a:spcPts val="0"/>
                        </a:spcAft>
                        <a:buNone/>
                      </a:pPr>
                      <a:r>
                        <a:rPr lang="en" b="1"/>
                        <a:t>111</a:t>
                      </a:r>
                      <a:endParaRPr b="1"/>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1011</a:t>
                      </a:r>
                      <a:endParaRPr/>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1000</a:t>
                      </a:r>
                      <a:endParaRPr/>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81" name="Google Shape;681;p41"/>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82" name="Google Shape;682;p41"/>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41"/>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84" name="Google Shape;684;p41"/>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a:t>
            </a:r>
            <a:r>
              <a:rPr lang="en" sz="2400" b="1">
                <a:solidFill>
                  <a:schemeClr val="dk1"/>
                </a:solidFill>
                <a:latin typeface="Calibri"/>
                <a:ea typeface="Calibri"/>
                <a:cs typeface="Calibri"/>
                <a:sym typeface="Calibri"/>
              </a:rPr>
              <a:t> </a:t>
            </a:r>
            <a:r>
              <a:rPr lang="en" sz="2400">
                <a:solidFill>
                  <a:schemeClr val="dk1"/>
                </a:solidFill>
                <a:latin typeface="Calibri"/>
                <a:ea typeface="Calibri"/>
                <a:cs typeface="Calibri"/>
                <a:sym typeface="Calibri"/>
              </a:rPr>
              <a:t>ATE: </a:t>
            </a:r>
            <a:r>
              <a:rPr lang="en" sz="2400" strike="sngStrike">
                <a:solidFill>
                  <a:srgbClr val="FF0000"/>
                </a:solidFill>
                <a:latin typeface="Calibri"/>
                <a:ea typeface="Calibri"/>
                <a:cs typeface="Calibri"/>
                <a:sym typeface="Calibri"/>
              </a:rPr>
              <a:t>1000</a:t>
            </a:r>
            <a:r>
              <a:rPr lang="en" sz="2400" strike="sngStrike">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685" name="Google Shape;685;p41"/>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686" name="Google Shape;686;p41"/>
          <p:cNvSpPr/>
          <p:nvPr/>
        </p:nvSpPr>
        <p:spPr>
          <a:xfrm>
            <a:off x="4443200" y="2701875"/>
            <a:ext cx="1074125" cy="619875"/>
          </a:xfrm>
          <a:custGeom>
            <a:avLst/>
            <a:gdLst/>
            <a:ahLst/>
            <a:cxnLst/>
            <a:rect l="l" t="t" r="r" b="b"/>
            <a:pathLst>
              <a:path w="42965" h="24795" extrusionOk="0">
                <a:moveTo>
                  <a:pt x="0" y="0"/>
                </a:moveTo>
                <a:cubicBezTo>
                  <a:pt x="11255" y="2817"/>
                  <a:pt x="21769" y="8426"/>
                  <a:pt x="31608" y="14574"/>
                </a:cubicBezTo>
                <a:cubicBezTo>
                  <a:pt x="35927" y="17273"/>
                  <a:pt x="38410" y="22517"/>
                  <a:pt x="42965" y="24795"/>
                </a:cubicBezTo>
              </a:path>
            </a:pathLst>
          </a:custGeom>
          <a:noFill/>
          <a:ln w="9525" cap="flat" cmpd="sng">
            <a:solidFill>
              <a:srgbClr val="9900FF"/>
            </a:solidFill>
            <a:prstDash val="solid"/>
            <a:round/>
            <a:headEnd type="none" w="med" len="med"/>
            <a:tailEnd type="triangle" w="med" len="med"/>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0"/>
        <p:cNvGrpSpPr/>
        <p:nvPr/>
      </p:nvGrpSpPr>
      <p:grpSpPr>
        <a:xfrm>
          <a:off x="0" y="0"/>
          <a:ext cx="0" cy="0"/>
          <a:chOff x="0" y="0"/>
          <a:chExt cx="0" cy="0"/>
        </a:xfrm>
      </p:grpSpPr>
      <p:sp>
        <p:nvSpPr>
          <p:cNvPr id="691" name="Google Shape;691;p4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Question: For decoding (compressed bitstream back to bitstream), what is a natural data structure to use? </a:t>
            </a:r>
            <a:endParaRPr/>
          </a:p>
          <a:p>
            <a:pPr marL="457200" lvl="0" indent="-355600" algn="l" rtl="0">
              <a:spcBef>
                <a:spcPts val="600"/>
              </a:spcBef>
              <a:spcAft>
                <a:spcPts val="0"/>
              </a:spcAft>
              <a:buSzPts val="2000"/>
              <a:buChar char="●"/>
            </a:pPr>
            <a:r>
              <a:rPr lang="en"/>
              <a:t>We need to look up </a:t>
            </a:r>
            <a:r>
              <a:rPr lang="en" b="1"/>
              <a:t>longest matching prefix</a:t>
            </a:r>
            <a:r>
              <a:rPr lang="en"/>
              <a:t>, an operation that Tries excel at.</a:t>
            </a:r>
            <a:endParaRPr/>
          </a:p>
        </p:txBody>
      </p:sp>
      <p:sp>
        <p:nvSpPr>
          <p:cNvPr id="692" name="Google Shape;692;p4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a:t>
            </a:r>
            <a:endParaRPr/>
          </a:p>
        </p:txBody>
      </p:sp>
      <p:graphicFrame>
        <p:nvGraphicFramePr>
          <p:cNvPr id="693" name="Google Shape;693;p42"/>
          <p:cNvGraphicFramePr/>
          <p:nvPr/>
        </p:nvGraphicFramePr>
        <p:xfrm>
          <a:off x="5937875" y="179010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68950">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111</a:t>
                      </a:r>
                      <a:endParaRPr/>
                    </a:p>
                  </a:txBody>
                  <a:tcPr marL="91425" marR="91425" marT="91425" marB="91425">
                    <a:solidFill>
                      <a:srgbClr val="FFFFFF"/>
                    </a:solidFill>
                  </a:tcPr>
                </a:tc>
                <a:extLst>
                  <a:ext uri="{0D108BD9-81ED-4DB2-BD59-A6C34878D82A}">
                    <a16:rowId xmlns:a16="http://schemas.microsoft.com/office/drawing/2014/main" val="10000"/>
                  </a:ext>
                </a:extLst>
              </a:tr>
              <a:tr h="391750">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010</a:t>
                      </a:r>
                      <a:endParaRPr/>
                    </a:p>
                  </a:txBody>
                  <a:tcPr marL="91425" marR="91425" marT="91425" marB="91425">
                    <a:solidFill>
                      <a:srgbClr val="FFFFFF"/>
                    </a:solidFill>
                  </a:tcPr>
                </a:tc>
                <a:extLst>
                  <a:ext uri="{0D108BD9-81ED-4DB2-BD59-A6C34878D82A}">
                    <a16:rowId xmlns:a16="http://schemas.microsoft.com/office/drawing/2014/main" val="10001"/>
                  </a:ext>
                </a:extLst>
              </a:tr>
              <a:tr h="391750">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1101</a:t>
                      </a:r>
                      <a:endParaRPr/>
                    </a:p>
                  </a:txBody>
                  <a:tcPr marL="91425" marR="91425" marT="91425" marB="91425">
                    <a:solidFill>
                      <a:srgbClr val="FFFFFF"/>
                    </a:solidFil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b="1"/>
                        <a:t>A</a:t>
                      </a:r>
                      <a:endParaRPr b="1"/>
                    </a:p>
                  </a:txBody>
                  <a:tcPr marL="91425" marR="91425" marT="91425" marB="91425">
                    <a:solidFill>
                      <a:srgbClr val="FFFFFF"/>
                    </a:solidFill>
                  </a:tcPr>
                </a:tc>
                <a:tc>
                  <a:txBody>
                    <a:bodyPr/>
                    <a:lstStyle/>
                    <a:p>
                      <a:pPr marL="0" lvl="0" indent="0" algn="l" rtl="0">
                        <a:spcBef>
                          <a:spcPts val="0"/>
                        </a:spcBef>
                        <a:spcAft>
                          <a:spcPts val="0"/>
                        </a:spcAft>
                        <a:buNone/>
                      </a:pPr>
                      <a:r>
                        <a:rPr lang="en" b="1"/>
                        <a:t>1011</a:t>
                      </a:r>
                      <a:endParaRPr b="1"/>
                    </a:p>
                  </a:txBody>
                  <a:tcPr marL="91425" marR="91425" marT="91425" marB="91425">
                    <a:solidFill>
                      <a:srgbClr val="FFFFFF"/>
                    </a:solidFil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1001</a:t>
                      </a:r>
                      <a:endParaRPr/>
                    </a:p>
                  </a:txBody>
                  <a:tcPr marL="91425" marR="91425" marT="91425" marB="91425">
                    <a:solidFill>
                      <a:srgbClr val="FFFFFF"/>
                    </a:solidFill>
                  </a:tcPr>
                </a:tc>
                <a:extLst>
                  <a:ext uri="{0D108BD9-81ED-4DB2-BD59-A6C34878D82A}">
                    <a16:rowId xmlns:a16="http://schemas.microsoft.com/office/drawing/2014/main" val="10004"/>
                  </a:ext>
                </a:extLst>
              </a:tr>
              <a:tr h="3917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1000</a:t>
                      </a:r>
                      <a:endParaRPr/>
                    </a:p>
                  </a:txBody>
                  <a:tcPr marL="91425" marR="91425" marT="91425" marB="91425">
                    <a:solidFill>
                      <a:srgbClr val="FFFFFF"/>
                    </a:solidFill>
                  </a:tcPr>
                </a:tc>
                <a:extLst>
                  <a:ext uri="{0D108BD9-81ED-4DB2-BD59-A6C34878D82A}">
                    <a16:rowId xmlns:a16="http://schemas.microsoft.com/office/drawing/2014/main" val="10005"/>
                  </a:ext>
                </a:extLst>
              </a:tr>
              <a:tr h="3917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0111</a:t>
                      </a: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graphicFrame>
        <p:nvGraphicFramePr>
          <p:cNvPr id="694" name="Google Shape;694;p42"/>
          <p:cNvGraphicFramePr/>
          <p:nvPr/>
        </p:nvGraphicFramePr>
        <p:xfrm>
          <a:off x="1579450" y="1764750"/>
          <a:ext cx="3000000" cy="300000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txBody>
                  <a:tcPr marL="91425" marR="91425" marT="91425" marB="91425">
                    <a:solidFill>
                      <a:srgbClr val="FFFFFF"/>
                    </a:solidFill>
                  </a:tcPr>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01</a:t>
                      </a:r>
                      <a:endParaRPr/>
                    </a:p>
                  </a:txBody>
                  <a:tcPr marL="91425" marR="91425" marT="91425" marB="91425">
                    <a:solidFill>
                      <a:srgbClr val="FFFFFF"/>
                    </a:solidFill>
                  </a:tcPr>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001</a:t>
                      </a:r>
                      <a:endParaRPr/>
                    </a:p>
                  </a:txBody>
                  <a:tcPr marL="91425" marR="91425" marT="91425" marB="91425">
                    <a:solidFill>
                      <a:srgbClr val="FFFFFF"/>
                    </a:solidFill>
                  </a:tcPr>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0001</a:t>
                      </a:r>
                      <a:endParaRPr/>
                    </a:p>
                  </a:txBody>
                  <a:tcPr marL="91425" marR="91425" marT="91425" marB="91425">
                    <a:solidFill>
                      <a:srgbClr val="FFFFFF"/>
                    </a:solidFill>
                  </a:tcPr>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00001</a:t>
                      </a:r>
                      <a:endParaRPr/>
                    </a:p>
                  </a:txBody>
                  <a:tcPr marL="91425" marR="91425" marT="91425" marB="91425">
                    <a:solidFill>
                      <a:srgbClr val="FFFFFF"/>
                    </a:solidFill>
                  </a:tcPr>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000001</a:t>
                      </a:r>
                      <a:endParaRPr/>
                    </a:p>
                  </a:txBody>
                  <a:tcPr marL="91425" marR="91425" marT="91425" marB="91425">
                    <a:solidFill>
                      <a:srgbClr val="FFFFFF"/>
                    </a:solidFill>
                  </a:tcPr>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6"/>
                  </a:ext>
                </a:extLst>
              </a:tr>
            </a:tbl>
          </a:graphicData>
        </a:graphic>
      </p:graphicFrame>
      <p:sp>
        <p:nvSpPr>
          <p:cNvPr id="695" name="Google Shape;695;p42"/>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42"/>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97" name="Google Shape;697;p42"/>
          <p:cNvSpPr txBox="1"/>
          <p:nvPr/>
        </p:nvSpPr>
        <p:spPr>
          <a:xfrm>
            <a:off x="4381950" y="4435750"/>
            <a:ext cx="4304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a:t>
            </a:r>
            <a:r>
              <a:rPr lang="en" sz="2400" b="1">
                <a:solidFill>
                  <a:schemeClr val="dk1"/>
                </a:solidFill>
                <a:latin typeface="Calibri"/>
                <a:ea typeface="Calibri"/>
                <a:cs typeface="Calibri"/>
                <a:sym typeface="Calibri"/>
              </a:rPr>
              <a:t> A</a:t>
            </a:r>
            <a:r>
              <a:rPr lang="en" sz="2400">
                <a:solidFill>
                  <a:schemeClr val="dk1"/>
                </a:solidFill>
                <a:latin typeface="Calibri"/>
                <a:ea typeface="Calibri"/>
                <a:cs typeface="Calibri"/>
                <a:sym typeface="Calibri"/>
              </a:rPr>
              <a:t>TE: </a:t>
            </a:r>
            <a:r>
              <a:rPr lang="en" sz="2400" strike="sngStrike">
                <a:solidFill>
                  <a:srgbClr val="FF0000"/>
                </a:solidFill>
                <a:latin typeface="Calibri"/>
                <a:ea typeface="Calibri"/>
                <a:cs typeface="Calibri"/>
                <a:sym typeface="Calibri"/>
              </a:rPr>
              <a:t>1000</a:t>
            </a:r>
            <a:r>
              <a:rPr lang="en" sz="2400" strike="sngStrike">
                <a:solidFill>
                  <a:srgbClr val="9900FF"/>
                </a:solidFill>
                <a:latin typeface="Calibri"/>
                <a:ea typeface="Calibri"/>
                <a:cs typeface="Calibri"/>
                <a:sym typeface="Calibri"/>
              </a:rPr>
              <a:t>111</a:t>
            </a:r>
            <a:r>
              <a:rPr lang="en" sz="2400" strike="sngStrike">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pic>
        <p:nvPicPr>
          <p:cNvPr id="698" name="Google Shape;698;p42"/>
          <p:cNvPicPr preferRelativeResize="0"/>
          <p:nvPr/>
        </p:nvPicPr>
        <p:blipFill>
          <a:blip r:embed="rId3">
            <a:alphaModFix/>
          </a:blip>
          <a:stretch>
            <a:fillRect/>
          </a:stretch>
        </p:blipFill>
        <p:spPr>
          <a:xfrm>
            <a:off x="3448513" y="2523154"/>
            <a:ext cx="2246986" cy="1233784"/>
          </a:xfrm>
          <a:prstGeom prst="rect">
            <a:avLst/>
          </a:prstGeom>
          <a:noFill/>
          <a:ln>
            <a:noFill/>
          </a:ln>
        </p:spPr>
      </p:pic>
      <p:sp>
        <p:nvSpPr>
          <p:cNvPr id="699" name="Google Shape;699;p42"/>
          <p:cNvSpPr/>
          <p:nvPr/>
        </p:nvSpPr>
        <p:spPr>
          <a:xfrm>
            <a:off x="4386400" y="2668750"/>
            <a:ext cx="573700" cy="908525"/>
          </a:xfrm>
          <a:custGeom>
            <a:avLst/>
            <a:gdLst/>
            <a:ahLst/>
            <a:cxnLst/>
            <a:rect l="l" t="t" r="r" b="b"/>
            <a:pathLst>
              <a:path w="22948" h="36341" extrusionOk="0">
                <a:moveTo>
                  <a:pt x="0" y="0"/>
                </a:moveTo>
                <a:cubicBezTo>
                  <a:pt x="7388" y="3694"/>
                  <a:pt x="21879" y="1267"/>
                  <a:pt x="22902" y="9464"/>
                </a:cubicBezTo>
                <a:cubicBezTo>
                  <a:pt x="23640" y="15375"/>
                  <a:pt x="9406" y="12451"/>
                  <a:pt x="7193" y="17981"/>
                </a:cubicBezTo>
                <a:cubicBezTo>
                  <a:pt x="6035" y="20875"/>
                  <a:pt x="10871" y="23015"/>
                  <a:pt x="12682" y="25552"/>
                </a:cubicBezTo>
                <a:cubicBezTo>
                  <a:pt x="14935" y="28708"/>
                  <a:pt x="15301" y="32872"/>
                  <a:pt x="17035" y="36341"/>
                </a:cubicBez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03"/>
        <p:cNvGrpSpPr/>
        <p:nvPr/>
      </p:nvGrpSpPr>
      <p:grpSpPr>
        <a:xfrm>
          <a:off x="0" y="0"/>
          <a:ext cx="0" cy="0"/>
          <a:chOff x="0" y="0"/>
          <a:chExt cx="0" cy="0"/>
        </a:xfrm>
      </p:grpSpPr>
      <p:sp>
        <p:nvSpPr>
          <p:cNvPr id="704" name="Google Shape;704;p43"/>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Huffman Coding in Practice</a:t>
            </a:r>
            <a:endParaRPr sz="4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08"/>
        <p:cNvGrpSpPr/>
        <p:nvPr/>
      </p:nvGrpSpPr>
      <p:grpSpPr>
        <a:xfrm>
          <a:off x="0" y="0"/>
          <a:ext cx="0" cy="0"/>
          <a:chOff x="0" y="0"/>
          <a:chExt cx="0" cy="0"/>
        </a:xfrm>
      </p:grpSpPr>
      <p:sp>
        <p:nvSpPr>
          <p:cNvPr id="709" name="Google Shape;709;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Compression</a:t>
            </a:r>
            <a:endParaRPr/>
          </a:p>
        </p:txBody>
      </p:sp>
      <p:sp>
        <p:nvSpPr>
          <p:cNvPr id="710" name="Google Shape;710;p44"/>
          <p:cNvSpPr txBox="1">
            <a:spLocks noGrp="1"/>
          </p:cNvSpPr>
          <p:nvPr>
            <p:ph type="body" idx="1"/>
          </p:nvPr>
        </p:nvSpPr>
        <p:spPr>
          <a:xfrm>
            <a:off x="243000" y="556500"/>
            <a:ext cx="8645700" cy="449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Two possible philosophies for using Huffman Compression:</a:t>
            </a:r>
            <a:endParaRPr/>
          </a:p>
          <a:p>
            <a:pPr marL="457200" lvl="0" indent="-355600" algn="l" rtl="0">
              <a:spcBef>
                <a:spcPts val="600"/>
              </a:spcBef>
              <a:spcAft>
                <a:spcPts val="0"/>
              </a:spcAft>
              <a:buSzPts val="2000"/>
              <a:buAutoNum type="arabicPeriod"/>
            </a:pPr>
            <a:r>
              <a:rPr lang="en"/>
              <a:t>For each input type (English text, Chinese text, images, Java source code, etc.), assemble huge numbers of sample inputs for that category. Use each corpus to create a standard code for English, Chinese, etc.</a:t>
            </a:r>
            <a:endParaRPr/>
          </a:p>
          <a:p>
            <a:pPr marL="457200" lvl="0" indent="-355600" algn="l" rtl="0">
              <a:spcBef>
                <a:spcPts val="0"/>
              </a:spcBef>
              <a:spcAft>
                <a:spcPts val="0"/>
              </a:spcAft>
              <a:buSzPts val="2000"/>
              <a:buAutoNum type="arabicPeriod"/>
            </a:pPr>
            <a:r>
              <a:rPr lang="en"/>
              <a:t>For every possible input file, create a unique code just for that file. Send the code along with the compressed file.</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are some advantages/disadvantages of each idea? Which is better?</a:t>
            </a:r>
            <a:br>
              <a:rPr lang="en"/>
            </a:br>
            <a:endParaRPr/>
          </a:p>
        </p:txBody>
      </p:sp>
      <p:sp>
        <p:nvSpPr>
          <p:cNvPr id="711" name="Google Shape;711;p44"/>
          <p:cNvSpPr txBox="1"/>
          <p:nvPr/>
        </p:nvSpPr>
        <p:spPr>
          <a:xfrm>
            <a:off x="243000" y="3710376"/>
            <a:ext cx="6169200" cy="722700"/>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HuffmanEncodePh1 ENGLISH mobydick.txt</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HuffmanEncodePh1 BITMAP horses.bmp</a:t>
            </a:r>
            <a:endParaRPr sz="1800">
              <a:highlight>
                <a:srgbClr val="000000"/>
              </a:highlight>
              <a:latin typeface="Consolas"/>
              <a:ea typeface="Consolas"/>
              <a:cs typeface="Consolas"/>
              <a:sym typeface="Consolas"/>
            </a:endParaRPr>
          </a:p>
        </p:txBody>
      </p:sp>
      <p:sp>
        <p:nvSpPr>
          <p:cNvPr id="712" name="Google Shape;712;p44"/>
          <p:cNvSpPr txBox="1"/>
          <p:nvPr/>
        </p:nvSpPr>
        <p:spPr>
          <a:xfrm>
            <a:off x="2927248" y="4377599"/>
            <a:ext cx="6169200" cy="722700"/>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HuffmanEncodePh2 mobydick.txt</a:t>
            </a:r>
            <a:endParaRPr sz="1800">
              <a:solidFill>
                <a:srgbClr val="FFFFFF"/>
              </a:solidFill>
              <a:highlight>
                <a:srgbClr val="000000"/>
              </a:highlight>
              <a:latin typeface="Consolas"/>
              <a:ea typeface="Consolas"/>
              <a:cs typeface="Consolas"/>
              <a:sym typeface="Consolas"/>
            </a:endParaRPr>
          </a:p>
          <a:p>
            <a:pPr marL="0" lvl="0" indent="0" algn="l" rtl="0">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HuffmanEncodePh2 horses.bmp</a:t>
            </a:r>
            <a:endParaRPr sz="1800">
              <a:highlight>
                <a:srgbClr val="000000"/>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6"/>
        <p:cNvGrpSpPr/>
        <p:nvPr/>
      </p:nvGrpSpPr>
      <p:grpSpPr>
        <a:xfrm>
          <a:off x="0" y="0"/>
          <a:ext cx="0" cy="0"/>
          <a:chOff x="0" y="0"/>
          <a:chExt cx="0" cy="0"/>
        </a:xfrm>
      </p:grpSpPr>
      <p:sp>
        <p:nvSpPr>
          <p:cNvPr id="717" name="Google Shape;717;p4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Compression (Your Answers)</a:t>
            </a:r>
            <a:endParaRPr/>
          </a:p>
        </p:txBody>
      </p:sp>
      <p:sp>
        <p:nvSpPr>
          <p:cNvPr id="718" name="Google Shape;718;p45"/>
          <p:cNvSpPr txBox="1">
            <a:spLocks noGrp="1"/>
          </p:cNvSpPr>
          <p:nvPr>
            <p:ph type="body" idx="1"/>
          </p:nvPr>
        </p:nvSpPr>
        <p:spPr>
          <a:xfrm>
            <a:off x="243000" y="556500"/>
            <a:ext cx="8645700" cy="449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Two possible philosophies for using Huffman Compression:</a:t>
            </a:r>
            <a:endParaRPr/>
          </a:p>
          <a:p>
            <a:pPr marL="457200" lvl="0" indent="-355600" algn="l" rtl="0">
              <a:spcBef>
                <a:spcPts val="600"/>
              </a:spcBef>
              <a:spcAft>
                <a:spcPts val="0"/>
              </a:spcAft>
              <a:buSzPts val="2000"/>
              <a:buAutoNum type="arabicPeriod"/>
            </a:pPr>
            <a:r>
              <a:rPr lang="en"/>
              <a:t>Build one corpus per input type.</a:t>
            </a:r>
            <a:endParaRPr/>
          </a:p>
          <a:p>
            <a:pPr marL="457200" lvl="0" indent="-355600" algn="l" rtl="0">
              <a:spcBef>
                <a:spcPts val="0"/>
              </a:spcBef>
              <a:spcAft>
                <a:spcPts val="0"/>
              </a:spcAft>
              <a:buSzPts val="2000"/>
              <a:buAutoNum type="arabicPeriod"/>
            </a:pPr>
            <a:r>
              <a:rPr lang="en"/>
              <a:t>For every possible input file, create a unique code just for that file. Send the code along with the compressed file.</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are some advantages/disadvantages of each idea? Which is better?</a:t>
            </a:r>
            <a:endParaRPr/>
          </a:p>
          <a:p>
            <a:pPr marL="457200" lvl="0" indent="-355600" algn="l" rtl="0">
              <a:spcBef>
                <a:spcPts val="600"/>
              </a:spcBef>
              <a:spcAft>
                <a:spcPts val="0"/>
              </a:spcAft>
              <a:buSzPts val="2000"/>
              <a:buChar char="●"/>
            </a:pPr>
            <a:r>
              <a:rPr lang="en"/>
              <a:t>First one: What if the file has multiple data types, e.g. Chinese and English. </a:t>
            </a:r>
            <a:endParaRPr/>
          </a:p>
          <a:p>
            <a:pPr marL="457200" lvl="0" indent="-355600" algn="l" rtl="0">
              <a:spcBef>
                <a:spcPts val="0"/>
              </a:spcBef>
              <a:spcAft>
                <a:spcPts val="0"/>
              </a:spcAft>
              <a:buSzPts val="2000"/>
              <a:buChar char="●"/>
            </a:pPr>
            <a:r>
              <a:rPr lang="en"/>
              <a:t>Second one: Individual code is more “secure”. </a:t>
            </a:r>
            <a:endParaRPr/>
          </a:p>
          <a:p>
            <a:pPr marL="457200" lvl="0" indent="-355600" algn="l" rtl="0">
              <a:spcBef>
                <a:spcPts val="0"/>
              </a:spcBef>
              <a:spcAft>
                <a:spcPts val="0"/>
              </a:spcAft>
              <a:buSzPts val="2000"/>
              <a:buChar char="●"/>
            </a:pPr>
            <a:r>
              <a:rPr lang="en"/>
              <a:t>Second one: Compression for each file requires more work. </a:t>
            </a:r>
            <a:endParaRPr/>
          </a:p>
          <a:p>
            <a:pPr marL="457200" lvl="0" indent="-355600" algn="l" rtl="0">
              <a:spcBef>
                <a:spcPts val="0"/>
              </a:spcBef>
              <a:spcAft>
                <a:spcPts val="0"/>
              </a:spcAft>
              <a:buSzPts val="2000"/>
              <a:buChar char="●"/>
            </a:pPr>
            <a:r>
              <a:rPr lang="en"/>
              <a:t>Third approach: Try every code, and use the best one.</a:t>
            </a:r>
            <a:endParaRPr/>
          </a:p>
          <a:p>
            <a:pPr marL="457200" lvl="0" indent="-355600" algn="l" rtl="0">
              <a:spcBef>
                <a:spcPts val="0"/>
              </a:spcBef>
              <a:spcAft>
                <a:spcPts val="0"/>
              </a:spcAft>
              <a:buSzPts val="2000"/>
              <a:buChar char="●"/>
            </a:pPr>
            <a:r>
              <a:rPr lang="en"/>
              <a:t>First approach: Could be faster, because you have already built a code.</a:t>
            </a:r>
            <a:endParaRPr/>
          </a:p>
          <a:p>
            <a:pPr marL="457200" lvl="0" indent="-355600" algn="l" rtl="0">
              <a:spcBef>
                <a:spcPts val="0"/>
              </a:spcBef>
              <a:spcAft>
                <a:spcPts val="0"/>
              </a:spcAft>
              <a:buSzPts val="2000"/>
              <a:buChar char="●"/>
            </a:pPr>
            <a:r>
              <a:rPr lang="en"/>
              <a:t>If data is not compressible, may as well use #1. </a:t>
            </a:r>
            <a:endParaRPr/>
          </a:p>
          <a:p>
            <a:pPr marL="457200" lvl="0" indent="-355600" algn="l" rtl="0">
              <a:spcBef>
                <a:spcPts val="0"/>
              </a:spcBef>
              <a:spcAft>
                <a:spcPts val="0"/>
              </a:spcAft>
              <a:buSzPts val="2000"/>
              <a:buChar char="●"/>
            </a:pPr>
            <a:r>
              <a:rPr lang="en"/>
              <a:t>Both allow you to support arbitrary file types.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2"/>
        <p:cNvGrpSpPr/>
        <p:nvPr/>
      </p:nvGrpSpPr>
      <p:grpSpPr>
        <a:xfrm>
          <a:off x="0" y="0"/>
          <a:ext cx="0" cy="0"/>
          <a:chOff x="0" y="0"/>
          <a:chExt cx="0" cy="0"/>
        </a:xfrm>
      </p:grpSpPr>
      <p:sp>
        <p:nvSpPr>
          <p:cNvPr id="723" name="Google Shape;723;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Compression (My Answers)</a:t>
            </a:r>
            <a:endParaRPr/>
          </a:p>
        </p:txBody>
      </p:sp>
      <p:sp>
        <p:nvSpPr>
          <p:cNvPr id="724" name="Google Shape;724;p46"/>
          <p:cNvSpPr txBox="1">
            <a:spLocks noGrp="1"/>
          </p:cNvSpPr>
          <p:nvPr>
            <p:ph type="body" idx="1"/>
          </p:nvPr>
        </p:nvSpPr>
        <p:spPr>
          <a:xfrm>
            <a:off x="243000" y="556500"/>
            <a:ext cx="8645700" cy="449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dirty="0"/>
              <a:t>Two possible philosophies for using Huffman Compression:</a:t>
            </a:r>
            <a:endParaRPr dirty="0"/>
          </a:p>
          <a:p>
            <a:pPr marL="457200" lvl="0" indent="-355600" algn="l" rtl="0">
              <a:spcBef>
                <a:spcPts val="600"/>
              </a:spcBef>
              <a:spcAft>
                <a:spcPts val="0"/>
              </a:spcAft>
              <a:buSzPts val="2000"/>
              <a:buAutoNum type="arabicPeriod"/>
            </a:pPr>
            <a:r>
              <a:rPr lang="en" dirty="0"/>
              <a:t>Build one corpus per input type.</a:t>
            </a:r>
            <a:endParaRPr dirty="0"/>
          </a:p>
          <a:p>
            <a:pPr marL="457200" lvl="0" indent="-355600" algn="l" rtl="0">
              <a:spcBef>
                <a:spcPts val="0"/>
              </a:spcBef>
              <a:spcAft>
                <a:spcPts val="0"/>
              </a:spcAft>
              <a:buSzPts val="2000"/>
              <a:buAutoNum type="arabicPeriod"/>
            </a:pPr>
            <a:r>
              <a:rPr lang="en" dirty="0"/>
              <a:t>For every possible input file, create a unique code just for that file. Send the code along with the compressed file.</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What are some advantages/disadvantages of each idea? Which is better?</a:t>
            </a:r>
            <a:endParaRPr dirty="0"/>
          </a:p>
          <a:p>
            <a:pPr marL="457200" lvl="0" indent="-355600" algn="l" rtl="0">
              <a:spcBef>
                <a:spcPts val="600"/>
              </a:spcBef>
              <a:spcAft>
                <a:spcPts val="0"/>
              </a:spcAft>
              <a:buSzPts val="2000"/>
              <a:buChar char="●"/>
            </a:pPr>
            <a:r>
              <a:rPr lang="en" dirty="0"/>
              <a:t>Approach 1 will result in suboptimal encoding.</a:t>
            </a:r>
            <a:endParaRPr dirty="0"/>
          </a:p>
          <a:p>
            <a:pPr marL="457200" lvl="0" indent="-355600" algn="l" rtl="0">
              <a:spcBef>
                <a:spcPts val="0"/>
              </a:spcBef>
              <a:spcAft>
                <a:spcPts val="0"/>
              </a:spcAft>
              <a:buSzPts val="2000"/>
              <a:buChar char="●"/>
            </a:pPr>
            <a:r>
              <a:rPr lang="en" dirty="0"/>
              <a:t>Approach 2 requires you to use extra space for the codeword table in the compressed bitstream.</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For very large inputs, the cost of including the codeword table will become insignificant.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Prefix Free Codes</a:t>
            </a:r>
            <a:endParaRPr sz="4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8"/>
        <p:cNvGrpSpPr/>
        <p:nvPr/>
      </p:nvGrpSpPr>
      <p:grpSpPr>
        <a:xfrm>
          <a:off x="0" y="0"/>
          <a:ext cx="0" cy="0"/>
          <a:chOff x="0" y="0"/>
          <a:chExt cx="0" cy="0"/>
        </a:xfrm>
      </p:grpSpPr>
      <p:sp>
        <p:nvSpPr>
          <p:cNvPr id="729" name="Google Shape;729;p4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Compression</a:t>
            </a:r>
            <a:endParaRPr/>
          </a:p>
        </p:txBody>
      </p:sp>
      <p:sp>
        <p:nvSpPr>
          <p:cNvPr id="730" name="Google Shape;730;p47"/>
          <p:cNvSpPr txBox="1">
            <a:spLocks noGrp="1"/>
          </p:cNvSpPr>
          <p:nvPr>
            <p:ph type="body" idx="1"/>
          </p:nvPr>
        </p:nvSpPr>
        <p:spPr>
          <a:xfrm>
            <a:off x="243000" y="556500"/>
            <a:ext cx="8645700" cy="449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Two possible philosophies for using Huffman Compression:</a:t>
            </a:r>
            <a:endParaRPr/>
          </a:p>
          <a:p>
            <a:pPr marL="457200" lvl="0" indent="-355600" algn="l" rtl="0">
              <a:spcBef>
                <a:spcPts val="600"/>
              </a:spcBef>
              <a:spcAft>
                <a:spcPts val="0"/>
              </a:spcAft>
              <a:buSzPts val="2000"/>
              <a:buAutoNum type="arabicPeriod"/>
            </a:pPr>
            <a:r>
              <a:rPr lang="en"/>
              <a:t>For each input type (English text, Chinese text, images, Java source code, etc.), assemble huge numbers of sample inputs for that category. Use each corpus to create a standard code for English, Chinese, etc.</a:t>
            </a:r>
            <a:endParaRPr/>
          </a:p>
          <a:p>
            <a:pPr marL="457200" lvl="0" indent="-355600" algn="l" rtl="0">
              <a:spcBef>
                <a:spcPts val="0"/>
              </a:spcBef>
              <a:spcAft>
                <a:spcPts val="0"/>
              </a:spcAft>
              <a:buSzPts val="2000"/>
              <a:buAutoNum type="arabicPeriod"/>
            </a:pPr>
            <a:r>
              <a:rPr lang="en"/>
              <a:t>For every possible input file, create a unique code just for that file. Send the code along with the compressed file.</a:t>
            </a:r>
            <a:endParaRPr/>
          </a:p>
          <a:p>
            <a:pPr marL="0" lvl="0" indent="0" algn="l" rtl="0">
              <a:spcBef>
                <a:spcPts val="600"/>
              </a:spcBef>
              <a:spcAft>
                <a:spcPts val="0"/>
              </a:spcAft>
              <a:buNone/>
            </a:pPr>
            <a:endParaRPr/>
          </a:p>
          <a:p>
            <a:pPr marL="0" lvl="0" indent="0" algn="l" rtl="0">
              <a:spcBef>
                <a:spcPts val="600"/>
              </a:spcBef>
              <a:spcAft>
                <a:spcPts val="0"/>
              </a:spcAft>
              <a:buNone/>
            </a:pPr>
            <a:r>
              <a:rPr lang="en"/>
              <a:t>In practice, Philosophy 2 is used in the real world.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Compression Example [</a:t>
            </a:r>
            <a:r>
              <a:rPr lang="en" u="sng">
                <a:solidFill>
                  <a:schemeClr val="hlink"/>
                </a:solidFill>
                <a:hlinkClick r:id="rId3"/>
              </a:rPr>
              <a:t>Demo Link</a:t>
            </a:r>
            <a:r>
              <a:rPr lang="en"/>
              <a:t>]</a:t>
            </a:r>
            <a:endParaRPr/>
          </a:p>
        </p:txBody>
      </p:sp>
      <p:sp>
        <p:nvSpPr>
          <p:cNvPr id="736" name="Google Shape;736;p48"/>
          <p:cNvSpPr txBox="1">
            <a:spLocks noGrp="1"/>
          </p:cNvSpPr>
          <p:nvPr>
            <p:ph type="body" idx="1"/>
          </p:nvPr>
        </p:nvSpPr>
        <p:spPr>
          <a:xfrm>
            <a:off x="243000" y="556500"/>
            <a:ext cx="8443800" cy="442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t>
            </a:r>
            <a:r>
              <a:rPr lang="en" b="1" u="sng"/>
              <a:t>input text</a:t>
            </a:r>
            <a:r>
              <a:rPr lang="en"/>
              <a:t>: 我</a:t>
            </a:r>
            <a:r>
              <a:rPr lang="en">
                <a:solidFill>
                  <a:srgbClr val="000000"/>
                </a:solidFill>
              </a:rPr>
              <a:t>我</a:t>
            </a:r>
            <a:r>
              <a:rPr lang="en"/>
              <a:t>刚刚</a:t>
            </a:r>
            <a:r>
              <a:rPr lang="en">
                <a:solidFill>
                  <a:srgbClr val="000000"/>
                </a:solidFill>
              </a:rPr>
              <a:t>刚是</a:t>
            </a:r>
            <a:r>
              <a:rPr lang="en"/>
              <a:t>我是我刚李刚我李是爸李爸李是李我我李刚是我是刚爸是刚我爸我李是是李是我我刚爸是李我我我是爸我是我爸是我爸是我是刚我是爸刚爸我刚我我刚爸我我爸我刚爸爸李李李李我我爸李我我刚爸李我我李我爸我我</a:t>
            </a:r>
            <a:endParaRPr/>
          </a:p>
          <a:p>
            <a:pPr marL="0" lvl="0" indent="0" algn="l" rtl="0">
              <a:spcBef>
                <a:spcPts val="600"/>
              </a:spcBef>
              <a:spcAft>
                <a:spcPts val="0"/>
              </a:spcAft>
              <a:buNone/>
            </a:pPr>
            <a:endParaRPr/>
          </a:p>
          <a:p>
            <a:pPr marL="0" lvl="0" indent="0" algn="l" rtl="0">
              <a:spcBef>
                <a:spcPts val="600"/>
              </a:spcBef>
              <a:spcAft>
                <a:spcPts val="0"/>
              </a:spcAft>
              <a:buNone/>
            </a:pPr>
            <a:r>
              <a:rPr lang="en"/>
              <a:t>Step 1: Count frequencies.</a:t>
            </a:r>
            <a:endParaRPr/>
          </a:p>
          <a:p>
            <a:pPr marL="0" lvl="0" indent="0" algn="l" rtl="0">
              <a:spcBef>
                <a:spcPts val="600"/>
              </a:spcBef>
              <a:spcAft>
                <a:spcPts val="0"/>
              </a:spcAft>
              <a:buNone/>
            </a:pPr>
            <a:r>
              <a:rPr lang="en"/>
              <a:t>Step 2: Build encoding array and decoding trie.</a:t>
            </a:r>
            <a:endParaRPr/>
          </a:p>
          <a:p>
            <a:pPr marL="0" lvl="0" indent="0" algn="l" rtl="0">
              <a:spcBef>
                <a:spcPts val="600"/>
              </a:spcBef>
              <a:spcAft>
                <a:spcPts val="0"/>
              </a:spcAft>
              <a:buNone/>
            </a:pPr>
            <a:r>
              <a:rPr lang="en"/>
              <a:t>Step 3: Write decoding trie to output.huf.</a:t>
            </a:r>
            <a:endParaRPr/>
          </a:p>
          <a:p>
            <a:pPr marL="0" lvl="0" indent="0" algn="l" rtl="0">
              <a:spcBef>
                <a:spcPts val="600"/>
              </a:spcBef>
              <a:spcAft>
                <a:spcPts val="0"/>
              </a:spcAft>
              <a:buNone/>
            </a:pPr>
            <a:r>
              <a:rPr lang="en"/>
              <a:t>Step 4: Write codeword for each symbol to output.huf.</a:t>
            </a:r>
            <a:endParaRPr/>
          </a:p>
          <a:p>
            <a:pPr marL="0" lvl="0" indent="0" algn="l" rtl="0">
              <a:spcBef>
                <a:spcPts val="600"/>
              </a:spcBef>
              <a:spcAft>
                <a:spcPts val="0"/>
              </a:spcAft>
              <a:buNone/>
            </a:pPr>
            <a:endParaRPr/>
          </a:p>
          <a:p>
            <a:pPr marL="0" lvl="0" indent="0" algn="l" rtl="0">
              <a:spcBef>
                <a:spcPts val="600"/>
              </a:spcBef>
              <a:spcAft>
                <a:spcPts val="0"/>
              </a:spcAft>
              <a:buNone/>
            </a:pPr>
            <a:r>
              <a:rPr lang="en" b="1" u="sng"/>
              <a:t>Output bits</a:t>
            </a:r>
            <a:r>
              <a:rPr lang="en"/>
              <a:t>: </a:t>
            </a:r>
            <a:r>
              <a:rPr lang="en">
                <a:solidFill>
                  <a:srgbClr val="E06666"/>
                </a:solidFill>
                <a:latin typeface="Consolas"/>
                <a:ea typeface="Consolas"/>
                <a:cs typeface="Consolas"/>
                <a:sym typeface="Consolas"/>
              </a:rPr>
              <a:t>010101010101001…</a:t>
            </a:r>
            <a:r>
              <a:rPr lang="en">
                <a:solidFill>
                  <a:srgbClr val="000000"/>
                </a:solidFill>
                <a:latin typeface="Consolas"/>
                <a:ea typeface="Consolas"/>
                <a:cs typeface="Consolas"/>
                <a:sym typeface="Consolas"/>
              </a:rPr>
              <a:t>0</a:t>
            </a:r>
            <a:r>
              <a:rPr lang="en">
                <a:latin typeface="Consolas"/>
                <a:ea typeface="Consolas"/>
                <a:cs typeface="Consolas"/>
                <a:sym typeface="Consolas"/>
              </a:rPr>
              <a:t>0111111</a:t>
            </a:r>
            <a:r>
              <a:rPr lang="en">
                <a:solidFill>
                  <a:srgbClr val="000000"/>
                </a:solidFill>
                <a:latin typeface="Consolas"/>
                <a:ea typeface="Consolas"/>
                <a:cs typeface="Consolas"/>
                <a:sym typeface="Consolas"/>
              </a:rPr>
              <a:t>111101…</a:t>
            </a:r>
            <a:r>
              <a:rPr lang="en">
                <a:solidFill>
                  <a:srgbClr val="9900FF"/>
                </a:solidFill>
                <a:latin typeface="Consolas"/>
                <a:ea typeface="Consolas"/>
                <a:cs typeface="Consolas"/>
                <a:sym typeface="Consolas"/>
              </a:rPr>
              <a:t> </a:t>
            </a:r>
            <a:endParaRPr>
              <a:solidFill>
                <a:srgbClr val="9900FF"/>
              </a:solidFill>
              <a:latin typeface="Consolas"/>
              <a:ea typeface="Consolas"/>
              <a:cs typeface="Consolas"/>
              <a:sym typeface="Consolas"/>
            </a:endParaRPr>
          </a:p>
        </p:txBody>
      </p:sp>
      <p:sp>
        <p:nvSpPr>
          <p:cNvPr id="737" name="Google Shape;737;p48"/>
          <p:cNvSpPr/>
          <p:nvPr/>
        </p:nvSpPr>
        <p:spPr>
          <a:xfrm rot="-5400000">
            <a:off x="2708025" y="3525475"/>
            <a:ext cx="122700" cy="2232600"/>
          </a:xfrm>
          <a:prstGeom prst="lef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txBox="1"/>
          <p:nvPr/>
        </p:nvSpPr>
        <p:spPr>
          <a:xfrm>
            <a:off x="2028100" y="4722725"/>
            <a:ext cx="16320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Decoding Trie</a:t>
            </a:r>
            <a:endParaRPr/>
          </a:p>
        </p:txBody>
      </p:sp>
      <p:sp>
        <p:nvSpPr>
          <p:cNvPr id="739" name="Google Shape;739;p48"/>
          <p:cNvSpPr txBox="1"/>
          <p:nvPr/>
        </p:nvSpPr>
        <p:spPr>
          <a:xfrm>
            <a:off x="4058375" y="4726735"/>
            <a:ext cx="17994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Codewords</a:t>
            </a:r>
            <a:endParaRPr/>
          </a:p>
        </p:txBody>
      </p:sp>
      <p:sp>
        <p:nvSpPr>
          <p:cNvPr id="740" name="Google Shape;740;p48"/>
          <p:cNvSpPr/>
          <p:nvPr/>
        </p:nvSpPr>
        <p:spPr>
          <a:xfrm rot="-5400000">
            <a:off x="4991100" y="3498925"/>
            <a:ext cx="122700" cy="2285700"/>
          </a:xfrm>
          <a:prstGeom prst="lef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575802" y="4111224"/>
            <a:ext cx="363300" cy="363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00"/>
                </a:solidFill>
              </a:rPr>
              <a:t>我</a:t>
            </a:r>
            <a:endParaRPr/>
          </a:p>
        </p:txBody>
      </p:sp>
      <p:sp>
        <p:nvSpPr>
          <p:cNvPr id="742" name="Google Shape;742;p48"/>
          <p:cNvSpPr/>
          <p:nvPr/>
        </p:nvSpPr>
        <p:spPr>
          <a:xfrm>
            <a:off x="7044552" y="4111224"/>
            <a:ext cx="363300" cy="363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00"/>
                </a:solidFill>
              </a:rPr>
              <a:t>爸</a:t>
            </a:r>
            <a:endParaRPr/>
          </a:p>
        </p:txBody>
      </p:sp>
      <p:sp>
        <p:nvSpPr>
          <p:cNvPr id="743" name="Google Shape;743;p48"/>
          <p:cNvSpPr/>
          <p:nvPr/>
        </p:nvSpPr>
        <p:spPr>
          <a:xfrm>
            <a:off x="7513302" y="4111224"/>
            <a:ext cx="363300" cy="363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00"/>
                </a:solidFill>
              </a:rPr>
              <a:t>是</a:t>
            </a:r>
            <a:endParaRPr/>
          </a:p>
        </p:txBody>
      </p:sp>
      <p:sp>
        <p:nvSpPr>
          <p:cNvPr id="744" name="Google Shape;744;p48"/>
          <p:cNvSpPr/>
          <p:nvPr/>
        </p:nvSpPr>
        <p:spPr>
          <a:xfrm>
            <a:off x="7982052" y="4111224"/>
            <a:ext cx="363300" cy="363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00"/>
                </a:solidFill>
              </a:rPr>
              <a:t>李</a:t>
            </a:r>
            <a:endParaRPr/>
          </a:p>
        </p:txBody>
      </p:sp>
      <p:sp>
        <p:nvSpPr>
          <p:cNvPr id="745" name="Google Shape;745;p48"/>
          <p:cNvSpPr/>
          <p:nvPr/>
        </p:nvSpPr>
        <p:spPr>
          <a:xfrm>
            <a:off x="8450802" y="4111224"/>
            <a:ext cx="363300" cy="363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00"/>
                </a:solidFill>
              </a:rPr>
              <a:t>刚</a:t>
            </a:r>
            <a:endParaRPr/>
          </a:p>
        </p:txBody>
      </p:sp>
      <p:sp>
        <p:nvSpPr>
          <p:cNvPr id="746" name="Google Shape;746;p48"/>
          <p:cNvSpPr txBox="1"/>
          <p:nvPr/>
        </p:nvSpPr>
        <p:spPr>
          <a:xfrm>
            <a:off x="6476827" y="4412770"/>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8"/>
          <p:cNvSpPr/>
          <p:nvPr/>
        </p:nvSpPr>
        <p:spPr>
          <a:xfrm>
            <a:off x="8128655" y="3490924"/>
            <a:ext cx="567600" cy="3633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8" name="Google Shape;748;p48"/>
          <p:cNvCxnSpPr>
            <a:stCxn id="747" idx="2"/>
            <a:endCxn id="744" idx="0"/>
          </p:cNvCxnSpPr>
          <p:nvPr/>
        </p:nvCxnSpPr>
        <p:spPr>
          <a:xfrm flipH="1">
            <a:off x="8163755" y="3854224"/>
            <a:ext cx="248700" cy="257100"/>
          </a:xfrm>
          <a:prstGeom prst="straightConnector1">
            <a:avLst/>
          </a:prstGeom>
          <a:noFill/>
          <a:ln w="19050" cap="flat" cmpd="sng">
            <a:solidFill>
              <a:srgbClr val="666666"/>
            </a:solidFill>
            <a:prstDash val="solid"/>
            <a:round/>
            <a:headEnd type="none" w="med" len="med"/>
            <a:tailEnd type="none" w="med" len="med"/>
          </a:ln>
        </p:spPr>
      </p:cxnSp>
      <p:cxnSp>
        <p:nvCxnSpPr>
          <p:cNvPr id="749" name="Google Shape;749;p48"/>
          <p:cNvCxnSpPr>
            <a:stCxn id="747" idx="2"/>
            <a:endCxn id="745" idx="0"/>
          </p:cNvCxnSpPr>
          <p:nvPr/>
        </p:nvCxnSpPr>
        <p:spPr>
          <a:xfrm>
            <a:off x="8412455" y="3854224"/>
            <a:ext cx="219900" cy="257100"/>
          </a:xfrm>
          <a:prstGeom prst="straightConnector1">
            <a:avLst/>
          </a:prstGeom>
          <a:noFill/>
          <a:ln w="19050" cap="flat" cmpd="sng">
            <a:solidFill>
              <a:srgbClr val="666666"/>
            </a:solidFill>
            <a:prstDash val="solid"/>
            <a:round/>
            <a:headEnd type="none" w="med" len="med"/>
            <a:tailEnd type="none" w="med" len="med"/>
          </a:ln>
        </p:spPr>
      </p:cxnSp>
      <p:sp>
        <p:nvSpPr>
          <p:cNvPr id="750" name="Google Shape;750;p48"/>
          <p:cNvSpPr txBox="1"/>
          <p:nvPr/>
        </p:nvSpPr>
        <p:spPr>
          <a:xfrm>
            <a:off x="8010852" y="3787543"/>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51" name="Google Shape;751;p48"/>
          <p:cNvSpPr txBox="1"/>
          <p:nvPr/>
        </p:nvSpPr>
        <p:spPr>
          <a:xfrm>
            <a:off x="8505939" y="377763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52" name="Google Shape;752;p48"/>
          <p:cNvSpPr/>
          <p:nvPr/>
        </p:nvSpPr>
        <p:spPr>
          <a:xfrm>
            <a:off x="7190907" y="3492361"/>
            <a:ext cx="567600" cy="3633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3" name="Google Shape;753;p48"/>
          <p:cNvCxnSpPr>
            <a:stCxn id="752" idx="2"/>
            <a:endCxn id="742" idx="0"/>
          </p:cNvCxnSpPr>
          <p:nvPr/>
        </p:nvCxnSpPr>
        <p:spPr>
          <a:xfrm flipH="1">
            <a:off x="7226307" y="3855661"/>
            <a:ext cx="248400" cy="255600"/>
          </a:xfrm>
          <a:prstGeom prst="straightConnector1">
            <a:avLst/>
          </a:prstGeom>
          <a:noFill/>
          <a:ln w="19050" cap="flat" cmpd="sng">
            <a:solidFill>
              <a:srgbClr val="666666"/>
            </a:solidFill>
            <a:prstDash val="solid"/>
            <a:round/>
            <a:headEnd type="none" w="med" len="med"/>
            <a:tailEnd type="none" w="med" len="med"/>
          </a:ln>
        </p:spPr>
      </p:cxnSp>
      <p:cxnSp>
        <p:nvCxnSpPr>
          <p:cNvPr id="754" name="Google Shape;754;p48"/>
          <p:cNvCxnSpPr>
            <a:stCxn id="752" idx="2"/>
            <a:endCxn id="743" idx="0"/>
          </p:cNvCxnSpPr>
          <p:nvPr/>
        </p:nvCxnSpPr>
        <p:spPr>
          <a:xfrm>
            <a:off x="7474707" y="3855661"/>
            <a:ext cx="220200" cy="255600"/>
          </a:xfrm>
          <a:prstGeom prst="straightConnector1">
            <a:avLst/>
          </a:prstGeom>
          <a:noFill/>
          <a:ln w="19050" cap="flat" cmpd="sng">
            <a:solidFill>
              <a:srgbClr val="666666"/>
            </a:solidFill>
            <a:prstDash val="solid"/>
            <a:round/>
            <a:headEnd type="none" w="med" len="med"/>
            <a:tailEnd type="none" w="med" len="med"/>
          </a:ln>
        </p:spPr>
      </p:cxnSp>
      <p:sp>
        <p:nvSpPr>
          <p:cNvPr id="755" name="Google Shape;755;p48"/>
          <p:cNvSpPr txBox="1"/>
          <p:nvPr/>
        </p:nvSpPr>
        <p:spPr>
          <a:xfrm>
            <a:off x="7078766" y="378435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56" name="Google Shape;756;p48"/>
          <p:cNvSpPr txBox="1"/>
          <p:nvPr/>
        </p:nvSpPr>
        <p:spPr>
          <a:xfrm>
            <a:off x="7573854" y="3774440"/>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57" name="Google Shape;757;p48"/>
          <p:cNvSpPr/>
          <p:nvPr/>
        </p:nvSpPr>
        <p:spPr>
          <a:xfrm>
            <a:off x="7665174" y="2860713"/>
            <a:ext cx="567600" cy="3633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48"/>
          <p:cNvCxnSpPr>
            <a:stCxn id="757" idx="2"/>
            <a:endCxn id="752" idx="0"/>
          </p:cNvCxnSpPr>
          <p:nvPr/>
        </p:nvCxnSpPr>
        <p:spPr>
          <a:xfrm flipH="1">
            <a:off x="7474674" y="3224013"/>
            <a:ext cx="474300" cy="268200"/>
          </a:xfrm>
          <a:prstGeom prst="straightConnector1">
            <a:avLst/>
          </a:prstGeom>
          <a:noFill/>
          <a:ln w="19050" cap="flat" cmpd="sng">
            <a:solidFill>
              <a:srgbClr val="666666"/>
            </a:solidFill>
            <a:prstDash val="solid"/>
            <a:round/>
            <a:headEnd type="none" w="med" len="med"/>
            <a:tailEnd type="none" w="med" len="med"/>
          </a:ln>
        </p:spPr>
      </p:cxnSp>
      <p:cxnSp>
        <p:nvCxnSpPr>
          <p:cNvPr id="759" name="Google Shape;759;p48"/>
          <p:cNvCxnSpPr>
            <a:stCxn id="757" idx="2"/>
            <a:endCxn id="747" idx="0"/>
          </p:cNvCxnSpPr>
          <p:nvPr/>
        </p:nvCxnSpPr>
        <p:spPr>
          <a:xfrm>
            <a:off x="7948974" y="3224013"/>
            <a:ext cx="463500" cy="267000"/>
          </a:xfrm>
          <a:prstGeom prst="straightConnector1">
            <a:avLst/>
          </a:prstGeom>
          <a:noFill/>
          <a:ln w="19050" cap="flat" cmpd="sng">
            <a:solidFill>
              <a:srgbClr val="666666"/>
            </a:solidFill>
            <a:prstDash val="solid"/>
            <a:round/>
            <a:headEnd type="none" w="med" len="med"/>
            <a:tailEnd type="none" w="med" len="med"/>
          </a:ln>
        </p:spPr>
      </p:cxnSp>
      <p:sp>
        <p:nvSpPr>
          <p:cNvPr id="760" name="Google Shape;760;p48"/>
          <p:cNvSpPr txBox="1"/>
          <p:nvPr/>
        </p:nvSpPr>
        <p:spPr>
          <a:xfrm>
            <a:off x="8155262" y="3110815"/>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61" name="Google Shape;761;p48"/>
          <p:cNvSpPr txBox="1"/>
          <p:nvPr/>
        </p:nvSpPr>
        <p:spPr>
          <a:xfrm>
            <a:off x="7412414" y="312072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62" name="Google Shape;762;p48"/>
          <p:cNvSpPr/>
          <p:nvPr/>
        </p:nvSpPr>
        <p:spPr>
          <a:xfrm>
            <a:off x="7190899" y="2229063"/>
            <a:ext cx="567600" cy="3633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63" name="Google Shape;763;p48"/>
          <p:cNvCxnSpPr>
            <a:stCxn id="762" idx="2"/>
            <a:endCxn id="757" idx="0"/>
          </p:cNvCxnSpPr>
          <p:nvPr/>
        </p:nvCxnSpPr>
        <p:spPr>
          <a:xfrm>
            <a:off x="7474699" y="2592363"/>
            <a:ext cx="474300" cy="268500"/>
          </a:xfrm>
          <a:prstGeom prst="straightConnector1">
            <a:avLst/>
          </a:prstGeom>
          <a:noFill/>
          <a:ln w="19050" cap="flat" cmpd="sng">
            <a:solidFill>
              <a:srgbClr val="666666"/>
            </a:solidFill>
            <a:prstDash val="solid"/>
            <a:round/>
            <a:headEnd type="none" w="med" len="med"/>
            <a:tailEnd type="none" w="med" len="med"/>
          </a:ln>
        </p:spPr>
      </p:cxnSp>
      <p:cxnSp>
        <p:nvCxnSpPr>
          <p:cNvPr id="764" name="Google Shape;764;p48"/>
          <p:cNvCxnSpPr>
            <a:stCxn id="741" idx="0"/>
            <a:endCxn id="762" idx="2"/>
          </p:cNvCxnSpPr>
          <p:nvPr/>
        </p:nvCxnSpPr>
        <p:spPr>
          <a:xfrm rot="10800000" flipH="1">
            <a:off x="6757452" y="2592324"/>
            <a:ext cx="717300" cy="1518900"/>
          </a:xfrm>
          <a:prstGeom prst="straightConnector1">
            <a:avLst/>
          </a:prstGeom>
          <a:noFill/>
          <a:ln w="19050" cap="flat" cmpd="sng">
            <a:solidFill>
              <a:srgbClr val="666666"/>
            </a:solidFill>
            <a:prstDash val="solid"/>
            <a:round/>
            <a:headEnd type="none" w="med" len="med"/>
            <a:tailEnd type="none" w="med" len="med"/>
          </a:ln>
        </p:spPr>
      </p:cxnSp>
      <p:sp>
        <p:nvSpPr>
          <p:cNvPr id="765" name="Google Shape;765;p48"/>
          <p:cNvSpPr txBox="1"/>
          <p:nvPr/>
        </p:nvSpPr>
        <p:spPr>
          <a:xfrm>
            <a:off x="6915505" y="301546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66" name="Google Shape;766;p48"/>
          <p:cNvSpPr txBox="1"/>
          <p:nvPr/>
        </p:nvSpPr>
        <p:spPr>
          <a:xfrm>
            <a:off x="7848263" y="248923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67" name="Google Shape;767;p48"/>
          <p:cNvSpPr txBox="1"/>
          <p:nvPr/>
        </p:nvSpPr>
        <p:spPr>
          <a:xfrm>
            <a:off x="6484186" y="43983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0.35</a:t>
            </a:r>
            <a:endParaRPr/>
          </a:p>
        </p:txBody>
      </p:sp>
      <p:sp>
        <p:nvSpPr>
          <p:cNvPr id="768" name="Google Shape;768;p48"/>
          <p:cNvSpPr txBox="1"/>
          <p:nvPr/>
        </p:nvSpPr>
        <p:spPr>
          <a:xfrm>
            <a:off x="6970280" y="43983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0.17</a:t>
            </a:r>
            <a:endParaRPr/>
          </a:p>
        </p:txBody>
      </p:sp>
      <p:sp>
        <p:nvSpPr>
          <p:cNvPr id="769" name="Google Shape;769;p48"/>
          <p:cNvSpPr txBox="1"/>
          <p:nvPr/>
        </p:nvSpPr>
        <p:spPr>
          <a:xfrm>
            <a:off x="7441436" y="43983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0.17</a:t>
            </a:r>
            <a:endParaRPr/>
          </a:p>
        </p:txBody>
      </p:sp>
      <p:sp>
        <p:nvSpPr>
          <p:cNvPr id="770" name="Google Shape;770;p48"/>
          <p:cNvSpPr txBox="1"/>
          <p:nvPr/>
        </p:nvSpPr>
        <p:spPr>
          <a:xfrm>
            <a:off x="7907076" y="43983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0.16</a:t>
            </a:r>
            <a:endParaRPr/>
          </a:p>
        </p:txBody>
      </p:sp>
      <p:sp>
        <p:nvSpPr>
          <p:cNvPr id="771" name="Google Shape;771;p48"/>
          <p:cNvSpPr txBox="1"/>
          <p:nvPr/>
        </p:nvSpPr>
        <p:spPr>
          <a:xfrm>
            <a:off x="8372647" y="43983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0.15</a:t>
            </a:r>
            <a:endParaRPr/>
          </a:p>
        </p:txBody>
      </p:sp>
      <p:sp>
        <p:nvSpPr>
          <p:cNvPr id="772" name="Google Shape;772;p48"/>
          <p:cNvSpPr txBox="1"/>
          <p:nvPr/>
        </p:nvSpPr>
        <p:spPr>
          <a:xfrm>
            <a:off x="7100900" y="4659799"/>
            <a:ext cx="13743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Decoding Trie</a:t>
            </a:r>
            <a:endParaRPr/>
          </a:p>
        </p:txBody>
      </p:sp>
      <p:sp>
        <p:nvSpPr>
          <p:cNvPr id="773" name="Google Shape;773;p48"/>
          <p:cNvSpPr txBox="1"/>
          <p:nvPr/>
        </p:nvSpPr>
        <p:spPr>
          <a:xfrm>
            <a:off x="5490800" y="1685175"/>
            <a:ext cx="35553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See optional textbook for how to do this.</a:t>
            </a:r>
            <a:endParaRPr>
              <a:solidFill>
                <a:srgbClr val="BE0712"/>
              </a:solidFill>
            </a:endParaRPr>
          </a:p>
        </p:txBody>
      </p:sp>
      <p:sp>
        <p:nvSpPr>
          <p:cNvPr id="774" name="Google Shape;774;p48"/>
          <p:cNvSpPr txBox="1"/>
          <p:nvPr/>
        </p:nvSpPr>
        <p:spPr>
          <a:xfrm>
            <a:off x="4309425" y="3231525"/>
            <a:ext cx="363300" cy="2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775" name="Google Shape;775;p48"/>
          <p:cNvCxnSpPr>
            <a:stCxn id="774" idx="3"/>
            <a:endCxn id="773" idx="1"/>
          </p:cNvCxnSpPr>
          <p:nvPr/>
        </p:nvCxnSpPr>
        <p:spPr>
          <a:xfrm rot="10800000" flipH="1">
            <a:off x="4672725" y="1866975"/>
            <a:ext cx="818100" cy="1475100"/>
          </a:xfrm>
          <a:prstGeom prst="bentConnector3">
            <a:avLst>
              <a:gd name="adj1" fmla="val 68176"/>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9"/>
        <p:cNvGrpSpPr/>
        <p:nvPr/>
      </p:nvGrpSpPr>
      <p:grpSpPr>
        <a:xfrm>
          <a:off x="0" y="0"/>
          <a:ext cx="0" cy="0"/>
          <a:chOff x="0" y="0"/>
          <a:chExt cx="0" cy="0"/>
        </a:xfrm>
      </p:grpSpPr>
      <p:sp>
        <p:nvSpPr>
          <p:cNvPr id="780" name="Google Shape;780;p4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Decompression Example [</a:t>
            </a:r>
            <a:r>
              <a:rPr lang="en" u="sng">
                <a:solidFill>
                  <a:schemeClr val="hlink"/>
                </a:solidFill>
                <a:hlinkClick r:id="rId3"/>
              </a:rPr>
              <a:t>Demo Link</a:t>
            </a:r>
            <a:r>
              <a:rPr lang="en"/>
              <a:t>]</a:t>
            </a:r>
            <a:endParaRPr/>
          </a:p>
        </p:txBody>
      </p:sp>
      <p:sp>
        <p:nvSpPr>
          <p:cNvPr id="781" name="Google Shape;781;p49"/>
          <p:cNvSpPr txBox="1">
            <a:spLocks noGrp="1"/>
          </p:cNvSpPr>
          <p:nvPr>
            <p:ph type="body" idx="1"/>
          </p:nvPr>
        </p:nvSpPr>
        <p:spPr>
          <a:xfrm>
            <a:off x="243000" y="556500"/>
            <a:ext cx="8443800" cy="442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t>
            </a:r>
            <a:r>
              <a:rPr lang="en" b="1" u="sng"/>
              <a:t>input bitstream</a:t>
            </a:r>
            <a:r>
              <a:rPr lang="en"/>
              <a:t>: </a:t>
            </a:r>
            <a:r>
              <a:rPr lang="en">
                <a:solidFill>
                  <a:srgbClr val="000000"/>
                </a:solidFill>
                <a:latin typeface="Consolas"/>
                <a:ea typeface="Consolas"/>
                <a:cs typeface="Consolas"/>
                <a:sym typeface="Consolas"/>
              </a:rPr>
              <a:t>010101010101001…00111111111101</a:t>
            </a:r>
            <a:r>
              <a:rPr lang="en">
                <a:latin typeface="Consolas"/>
                <a:ea typeface="Consolas"/>
                <a:cs typeface="Consolas"/>
                <a:sym typeface="Consolas"/>
              </a:rPr>
              <a:t>…</a:t>
            </a:r>
            <a:endParaRPr/>
          </a:p>
          <a:p>
            <a:pPr marL="0" lvl="0" indent="0" algn="l" rtl="0">
              <a:spcBef>
                <a:spcPts val="600"/>
              </a:spcBef>
              <a:spcAft>
                <a:spcPts val="0"/>
              </a:spcAft>
              <a:buNone/>
            </a:pPr>
            <a:endParaRPr/>
          </a:p>
          <a:p>
            <a:pPr marL="0" lvl="0" indent="0" algn="l" rtl="0">
              <a:spcBef>
                <a:spcPts val="600"/>
              </a:spcBef>
              <a:spcAft>
                <a:spcPts val="0"/>
              </a:spcAft>
              <a:buNone/>
            </a:pPr>
            <a:r>
              <a:rPr lang="en"/>
              <a:t>Step 1: Read in decoding trie.</a:t>
            </a:r>
            <a:endParaRPr/>
          </a:p>
          <a:p>
            <a:pPr marL="0" lvl="0" indent="0" algn="l" rtl="0">
              <a:spcBef>
                <a:spcPts val="600"/>
              </a:spcBef>
              <a:spcAft>
                <a:spcPts val="0"/>
              </a:spcAft>
              <a:buNone/>
            </a:pPr>
            <a:r>
              <a:rPr lang="en"/>
              <a:t>Step 2: Use codeword bits to walk down the trie, outputting symbols every time you reach a leaf. </a:t>
            </a:r>
            <a:endParaRPr/>
          </a:p>
          <a:p>
            <a:pPr marL="457200" lvl="0" indent="-355600" algn="l" rtl="0">
              <a:spcBef>
                <a:spcPts val="600"/>
              </a:spcBef>
              <a:spcAft>
                <a:spcPts val="0"/>
              </a:spcAft>
              <a:buSzPts val="2000"/>
              <a:buChar char="●"/>
            </a:pPr>
            <a:r>
              <a:rPr lang="en"/>
              <a:t>Note: Symbols are really just bits!</a:t>
            </a:r>
            <a:endParaRPr/>
          </a:p>
          <a:p>
            <a:pPr marL="914400" lvl="1" indent="-355600" algn="l" rtl="0">
              <a:spcBef>
                <a:spcPts val="0"/>
              </a:spcBef>
              <a:spcAft>
                <a:spcPts val="0"/>
              </a:spcAft>
              <a:buSzPts val="2000"/>
              <a:buChar char="○"/>
            </a:pPr>
            <a:r>
              <a:rPr lang="en" sz="1800">
                <a:latin typeface="Arial"/>
                <a:ea typeface="Arial"/>
                <a:cs typeface="Arial"/>
                <a:sym typeface="Arial"/>
              </a:rPr>
              <a:t>我 is </a:t>
            </a:r>
            <a:r>
              <a:rPr lang="en" sz="1800">
                <a:latin typeface="Consolas"/>
                <a:ea typeface="Consolas"/>
                <a:cs typeface="Consolas"/>
                <a:sym typeface="Consolas"/>
              </a:rPr>
              <a:t>111001011000100010010001</a:t>
            </a:r>
            <a:r>
              <a:rPr lang="en"/>
              <a:t> in Unicode.</a:t>
            </a:r>
            <a:endParaRPr/>
          </a:p>
          <a:p>
            <a:pPr marL="914400" lvl="1" indent="-355600" algn="l" rtl="0">
              <a:spcBef>
                <a:spcPts val="0"/>
              </a:spcBef>
              <a:spcAft>
                <a:spcPts val="0"/>
              </a:spcAft>
              <a:buSzPts val="2000"/>
              <a:buChar char="○"/>
            </a:pPr>
            <a:r>
              <a:rPr lang="en"/>
              <a:t>“Outputting </a:t>
            </a:r>
            <a:r>
              <a:rPr lang="en" sz="1800"/>
              <a:t>我” actually means outputting these 32 bits.</a:t>
            </a:r>
            <a:endParaRPr/>
          </a:p>
          <a:p>
            <a:pPr marL="0" lvl="0" indent="0" algn="l" rtl="0">
              <a:spcBef>
                <a:spcPts val="600"/>
              </a:spcBef>
              <a:spcAft>
                <a:spcPts val="0"/>
              </a:spcAft>
              <a:buClr>
                <a:srgbClr val="000000"/>
              </a:buClr>
              <a:buSzPts val="1100"/>
              <a:buFont typeface="Arial"/>
              <a:buNone/>
            </a:pPr>
            <a:endParaRPr/>
          </a:p>
          <a:p>
            <a:pPr marL="0" lvl="0" indent="0" algn="l" rtl="0">
              <a:spcBef>
                <a:spcPts val="600"/>
              </a:spcBef>
              <a:spcAft>
                <a:spcPts val="0"/>
              </a:spcAft>
              <a:buClr>
                <a:srgbClr val="000000"/>
              </a:buClr>
              <a:buSzPts val="1100"/>
              <a:buFont typeface="Arial"/>
              <a:buNone/>
            </a:pPr>
            <a:endParaRPr/>
          </a:p>
          <a:p>
            <a:pPr marL="0" lvl="0" indent="0" algn="l" rtl="0">
              <a:spcBef>
                <a:spcPts val="600"/>
              </a:spcBef>
              <a:spcAft>
                <a:spcPts val="0"/>
              </a:spcAft>
              <a:buClr>
                <a:srgbClr val="000000"/>
              </a:buClr>
              <a:buSzPts val="1100"/>
              <a:buFont typeface="Arial"/>
              <a:buNone/>
            </a:pPr>
            <a:r>
              <a:rPr lang="en" b="1" u="sng"/>
              <a:t>Output symbols</a:t>
            </a:r>
            <a:r>
              <a:rPr lang="en"/>
              <a:t>:  </a:t>
            </a:r>
            <a:r>
              <a:rPr lang="en">
                <a:solidFill>
                  <a:srgbClr val="0000FF"/>
                </a:solidFill>
              </a:rPr>
              <a:t>我</a:t>
            </a:r>
            <a:r>
              <a:rPr lang="en"/>
              <a:t>我刚刚刚是</a:t>
            </a:r>
            <a:r>
              <a:rPr lang="en">
                <a:latin typeface="Consolas"/>
                <a:ea typeface="Consolas"/>
                <a:cs typeface="Consolas"/>
                <a:sym typeface="Consolas"/>
              </a:rPr>
              <a:t>…</a:t>
            </a:r>
            <a:endParaRPr sz="1400" b="1">
              <a:solidFill>
                <a:srgbClr val="9900FF"/>
              </a:solidFill>
              <a:latin typeface="Arial"/>
              <a:ea typeface="Arial"/>
              <a:cs typeface="Arial"/>
              <a:sym typeface="Arial"/>
            </a:endParaRPr>
          </a:p>
          <a:p>
            <a:pPr marL="457200" lvl="0" indent="-355600" algn="l" rtl="0">
              <a:spcBef>
                <a:spcPts val="600"/>
              </a:spcBef>
              <a:spcAft>
                <a:spcPts val="0"/>
              </a:spcAft>
              <a:buSzPts val="2000"/>
              <a:buChar char="●"/>
            </a:pPr>
            <a:r>
              <a:rPr lang="en"/>
              <a:t>Output bits:</a:t>
            </a:r>
            <a:r>
              <a:rPr lang="en" b="1"/>
              <a:t>   </a:t>
            </a:r>
            <a:r>
              <a:rPr lang="en" sz="1800">
                <a:solidFill>
                  <a:srgbClr val="0000FF"/>
                </a:solidFill>
                <a:latin typeface="Consolas"/>
                <a:ea typeface="Consolas"/>
                <a:cs typeface="Consolas"/>
                <a:sym typeface="Consolas"/>
              </a:rPr>
              <a:t>111001011000100010010001</a:t>
            </a:r>
            <a:r>
              <a:rPr lang="en"/>
              <a:t>...</a:t>
            </a:r>
            <a:endParaRPr/>
          </a:p>
          <a:p>
            <a:pPr marL="0" lvl="0" indent="0" algn="l" rtl="0">
              <a:spcBef>
                <a:spcPts val="600"/>
              </a:spcBef>
              <a:spcAft>
                <a:spcPts val="0"/>
              </a:spcAft>
              <a:buNone/>
            </a:pPr>
            <a:endParaRPr/>
          </a:p>
        </p:txBody>
      </p:sp>
      <p:sp>
        <p:nvSpPr>
          <p:cNvPr id="782" name="Google Shape;782;p49"/>
          <p:cNvSpPr/>
          <p:nvPr/>
        </p:nvSpPr>
        <p:spPr>
          <a:xfrm>
            <a:off x="6499602" y="4339824"/>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我</a:t>
            </a:r>
            <a:endParaRPr/>
          </a:p>
        </p:txBody>
      </p:sp>
      <p:sp>
        <p:nvSpPr>
          <p:cNvPr id="783" name="Google Shape;783;p49"/>
          <p:cNvSpPr/>
          <p:nvPr/>
        </p:nvSpPr>
        <p:spPr>
          <a:xfrm>
            <a:off x="6968352" y="4339824"/>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爸</a:t>
            </a:r>
            <a:endParaRPr/>
          </a:p>
        </p:txBody>
      </p:sp>
      <p:sp>
        <p:nvSpPr>
          <p:cNvPr id="784" name="Google Shape;784;p49"/>
          <p:cNvSpPr/>
          <p:nvPr/>
        </p:nvSpPr>
        <p:spPr>
          <a:xfrm>
            <a:off x="7437102" y="4339824"/>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是</a:t>
            </a:r>
            <a:endParaRPr/>
          </a:p>
        </p:txBody>
      </p:sp>
      <p:sp>
        <p:nvSpPr>
          <p:cNvPr id="785" name="Google Shape;785;p49"/>
          <p:cNvSpPr/>
          <p:nvPr/>
        </p:nvSpPr>
        <p:spPr>
          <a:xfrm>
            <a:off x="7905852" y="4339824"/>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李</a:t>
            </a:r>
            <a:endParaRPr/>
          </a:p>
        </p:txBody>
      </p:sp>
      <p:sp>
        <p:nvSpPr>
          <p:cNvPr id="786" name="Google Shape;786;p49"/>
          <p:cNvSpPr/>
          <p:nvPr/>
        </p:nvSpPr>
        <p:spPr>
          <a:xfrm>
            <a:off x="8374602" y="4339824"/>
            <a:ext cx="3633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刚</a:t>
            </a:r>
            <a:endParaRPr/>
          </a:p>
        </p:txBody>
      </p:sp>
      <p:sp>
        <p:nvSpPr>
          <p:cNvPr id="787" name="Google Shape;787;p49"/>
          <p:cNvSpPr txBox="1"/>
          <p:nvPr/>
        </p:nvSpPr>
        <p:spPr>
          <a:xfrm>
            <a:off x="6400627" y="4641370"/>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8052455" y="3719524"/>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9" name="Google Shape;789;p49"/>
          <p:cNvCxnSpPr>
            <a:stCxn id="788" idx="2"/>
            <a:endCxn id="785" idx="0"/>
          </p:cNvCxnSpPr>
          <p:nvPr/>
        </p:nvCxnSpPr>
        <p:spPr>
          <a:xfrm flipH="1">
            <a:off x="8087555" y="4082824"/>
            <a:ext cx="248700" cy="2571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49"/>
          <p:cNvCxnSpPr>
            <a:stCxn id="788" idx="2"/>
            <a:endCxn id="786" idx="0"/>
          </p:cNvCxnSpPr>
          <p:nvPr/>
        </p:nvCxnSpPr>
        <p:spPr>
          <a:xfrm>
            <a:off x="8336255" y="4082824"/>
            <a:ext cx="219900" cy="257100"/>
          </a:xfrm>
          <a:prstGeom prst="straightConnector1">
            <a:avLst/>
          </a:prstGeom>
          <a:noFill/>
          <a:ln w="19050" cap="flat" cmpd="sng">
            <a:solidFill>
              <a:schemeClr val="dk2"/>
            </a:solidFill>
            <a:prstDash val="solid"/>
            <a:round/>
            <a:headEnd type="none" w="med" len="med"/>
            <a:tailEnd type="none" w="med" len="med"/>
          </a:ln>
        </p:spPr>
      </p:cxnSp>
      <p:sp>
        <p:nvSpPr>
          <p:cNvPr id="791" name="Google Shape;791;p49"/>
          <p:cNvSpPr txBox="1"/>
          <p:nvPr/>
        </p:nvSpPr>
        <p:spPr>
          <a:xfrm>
            <a:off x="7934652" y="4016143"/>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92" name="Google Shape;792;p49"/>
          <p:cNvSpPr txBox="1"/>
          <p:nvPr/>
        </p:nvSpPr>
        <p:spPr>
          <a:xfrm>
            <a:off x="8429739" y="4006232"/>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93" name="Google Shape;793;p49"/>
          <p:cNvSpPr/>
          <p:nvPr/>
        </p:nvSpPr>
        <p:spPr>
          <a:xfrm>
            <a:off x="7114707" y="3720961"/>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49"/>
          <p:cNvCxnSpPr>
            <a:stCxn id="793" idx="2"/>
            <a:endCxn id="783" idx="0"/>
          </p:cNvCxnSpPr>
          <p:nvPr/>
        </p:nvCxnSpPr>
        <p:spPr>
          <a:xfrm flipH="1">
            <a:off x="7150107" y="4084261"/>
            <a:ext cx="248400" cy="255600"/>
          </a:xfrm>
          <a:prstGeom prst="straightConnector1">
            <a:avLst/>
          </a:prstGeom>
          <a:noFill/>
          <a:ln w="19050" cap="flat" cmpd="sng">
            <a:solidFill>
              <a:schemeClr val="dk2"/>
            </a:solidFill>
            <a:prstDash val="solid"/>
            <a:round/>
            <a:headEnd type="none" w="med" len="med"/>
            <a:tailEnd type="none" w="med" len="med"/>
          </a:ln>
        </p:spPr>
      </p:cxnSp>
      <p:cxnSp>
        <p:nvCxnSpPr>
          <p:cNvPr id="795" name="Google Shape;795;p49"/>
          <p:cNvCxnSpPr>
            <a:stCxn id="793" idx="2"/>
            <a:endCxn id="784" idx="0"/>
          </p:cNvCxnSpPr>
          <p:nvPr/>
        </p:nvCxnSpPr>
        <p:spPr>
          <a:xfrm>
            <a:off x="7398507" y="4084261"/>
            <a:ext cx="220200" cy="255600"/>
          </a:xfrm>
          <a:prstGeom prst="straightConnector1">
            <a:avLst/>
          </a:prstGeom>
          <a:noFill/>
          <a:ln w="19050" cap="flat" cmpd="sng">
            <a:solidFill>
              <a:schemeClr val="dk2"/>
            </a:solidFill>
            <a:prstDash val="solid"/>
            <a:round/>
            <a:headEnd type="none" w="med" len="med"/>
            <a:tailEnd type="none" w="med" len="med"/>
          </a:ln>
        </p:spPr>
      </p:cxnSp>
      <p:sp>
        <p:nvSpPr>
          <p:cNvPr id="796" name="Google Shape;796;p49"/>
          <p:cNvSpPr txBox="1"/>
          <p:nvPr/>
        </p:nvSpPr>
        <p:spPr>
          <a:xfrm>
            <a:off x="7002566" y="401295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797" name="Google Shape;797;p49"/>
          <p:cNvSpPr txBox="1"/>
          <p:nvPr/>
        </p:nvSpPr>
        <p:spPr>
          <a:xfrm>
            <a:off x="7497654" y="4003040"/>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798" name="Google Shape;798;p49"/>
          <p:cNvSpPr/>
          <p:nvPr/>
        </p:nvSpPr>
        <p:spPr>
          <a:xfrm>
            <a:off x="7588974" y="3089313"/>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9" name="Google Shape;799;p49"/>
          <p:cNvCxnSpPr>
            <a:stCxn id="798" idx="2"/>
            <a:endCxn id="793" idx="0"/>
          </p:cNvCxnSpPr>
          <p:nvPr/>
        </p:nvCxnSpPr>
        <p:spPr>
          <a:xfrm flipH="1">
            <a:off x="7398474" y="3452613"/>
            <a:ext cx="474300" cy="268200"/>
          </a:xfrm>
          <a:prstGeom prst="straightConnector1">
            <a:avLst/>
          </a:prstGeom>
          <a:noFill/>
          <a:ln w="19050" cap="flat" cmpd="sng">
            <a:solidFill>
              <a:schemeClr val="dk2"/>
            </a:solidFill>
            <a:prstDash val="solid"/>
            <a:round/>
            <a:headEnd type="none" w="med" len="med"/>
            <a:tailEnd type="none" w="med" len="med"/>
          </a:ln>
        </p:spPr>
      </p:cxnSp>
      <p:cxnSp>
        <p:nvCxnSpPr>
          <p:cNvPr id="800" name="Google Shape;800;p49"/>
          <p:cNvCxnSpPr>
            <a:stCxn id="798" idx="2"/>
            <a:endCxn id="788" idx="0"/>
          </p:cNvCxnSpPr>
          <p:nvPr/>
        </p:nvCxnSpPr>
        <p:spPr>
          <a:xfrm>
            <a:off x="7872774" y="3452613"/>
            <a:ext cx="463500" cy="267000"/>
          </a:xfrm>
          <a:prstGeom prst="straightConnector1">
            <a:avLst/>
          </a:prstGeom>
          <a:noFill/>
          <a:ln w="19050" cap="flat" cmpd="sng">
            <a:solidFill>
              <a:schemeClr val="dk2"/>
            </a:solidFill>
            <a:prstDash val="solid"/>
            <a:round/>
            <a:headEnd type="none" w="med" len="med"/>
            <a:tailEnd type="none" w="med" len="med"/>
          </a:ln>
        </p:spPr>
      </p:cxnSp>
      <p:sp>
        <p:nvSpPr>
          <p:cNvPr id="801" name="Google Shape;801;p49"/>
          <p:cNvSpPr txBox="1"/>
          <p:nvPr/>
        </p:nvSpPr>
        <p:spPr>
          <a:xfrm>
            <a:off x="8079062" y="3339415"/>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802" name="Google Shape;802;p49"/>
          <p:cNvSpPr txBox="1"/>
          <p:nvPr/>
        </p:nvSpPr>
        <p:spPr>
          <a:xfrm>
            <a:off x="7336214" y="3349326"/>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803" name="Google Shape;803;p49"/>
          <p:cNvSpPr/>
          <p:nvPr/>
        </p:nvSpPr>
        <p:spPr>
          <a:xfrm>
            <a:off x="7114699" y="2457663"/>
            <a:ext cx="567600" cy="363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04" name="Google Shape;804;p49"/>
          <p:cNvCxnSpPr>
            <a:stCxn id="803" idx="2"/>
            <a:endCxn id="798" idx="0"/>
          </p:cNvCxnSpPr>
          <p:nvPr/>
        </p:nvCxnSpPr>
        <p:spPr>
          <a:xfrm>
            <a:off x="7398499" y="2820963"/>
            <a:ext cx="474300" cy="268500"/>
          </a:xfrm>
          <a:prstGeom prst="straightConnector1">
            <a:avLst/>
          </a:prstGeom>
          <a:noFill/>
          <a:ln w="19050" cap="flat" cmpd="sng">
            <a:solidFill>
              <a:schemeClr val="dk2"/>
            </a:solidFill>
            <a:prstDash val="solid"/>
            <a:round/>
            <a:headEnd type="none" w="med" len="med"/>
            <a:tailEnd type="none" w="med" len="med"/>
          </a:ln>
        </p:spPr>
      </p:cxnSp>
      <p:cxnSp>
        <p:nvCxnSpPr>
          <p:cNvPr id="805" name="Google Shape;805;p49"/>
          <p:cNvCxnSpPr>
            <a:stCxn id="782" idx="0"/>
            <a:endCxn id="803" idx="2"/>
          </p:cNvCxnSpPr>
          <p:nvPr/>
        </p:nvCxnSpPr>
        <p:spPr>
          <a:xfrm rot="10800000" flipH="1">
            <a:off x="6681252" y="2820924"/>
            <a:ext cx="717300" cy="1518900"/>
          </a:xfrm>
          <a:prstGeom prst="straightConnector1">
            <a:avLst/>
          </a:prstGeom>
          <a:noFill/>
          <a:ln w="19050" cap="flat" cmpd="sng">
            <a:solidFill>
              <a:schemeClr val="dk2"/>
            </a:solidFill>
            <a:prstDash val="solid"/>
            <a:round/>
            <a:headEnd type="none" w="med" len="med"/>
            <a:tailEnd type="none" w="med" len="med"/>
          </a:ln>
        </p:spPr>
      </p:cxnSp>
      <p:sp>
        <p:nvSpPr>
          <p:cNvPr id="806" name="Google Shape;806;p49"/>
          <p:cNvSpPr txBox="1"/>
          <p:nvPr/>
        </p:nvSpPr>
        <p:spPr>
          <a:xfrm>
            <a:off x="6839305" y="3244061"/>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807" name="Google Shape;807;p49"/>
          <p:cNvSpPr txBox="1"/>
          <p:nvPr/>
        </p:nvSpPr>
        <p:spPr>
          <a:xfrm>
            <a:off x="7772063" y="2717838"/>
            <a:ext cx="2487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808" name="Google Shape;808;p49"/>
          <p:cNvSpPr txBox="1"/>
          <p:nvPr/>
        </p:nvSpPr>
        <p:spPr>
          <a:xfrm>
            <a:off x="6407986" y="46269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0.35</a:t>
            </a:r>
            <a:endParaRPr/>
          </a:p>
        </p:txBody>
      </p:sp>
      <p:sp>
        <p:nvSpPr>
          <p:cNvPr id="809" name="Google Shape;809;p49"/>
          <p:cNvSpPr txBox="1"/>
          <p:nvPr/>
        </p:nvSpPr>
        <p:spPr>
          <a:xfrm>
            <a:off x="6894080" y="46269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810" name="Google Shape;810;p49"/>
          <p:cNvSpPr txBox="1"/>
          <p:nvPr/>
        </p:nvSpPr>
        <p:spPr>
          <a:xfrm>
            <a:off x="7365236" y="46269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0.17</a:t>
            </a:r>
            <a:endParaRPr/>
          </a:p>
        </p:txBody>
      </p:sp>
      <p:sp>
        <p:nvSpPr>
          <p:cNvPr id="811" name="Google Shape;811;p49"/>
          <p:cNvSpPr txBox="1"/>
          <p:nvPr/>
        </p:nvSpPr>
        <p:spPr>
          <a:xfrm>
            <a:off x="7830876" y="46269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0.16</a:t>
            </a:r>
            <a:endParaRPr/>
          </a:p>
        </p:txBody>
      </p:sp>
      <p:sp>
        <p:nvSpPr>
          <p:cNvPr id="812" name="Google Shape;812;p49"/>
          <p:cNvSpPr txBox="1"/>
          <p:nvPr/>
        </p:nvSpPr>
        <p:spPr>
          <a:xfrm>
            <a:off x="8296447" y="4626915"/>
            <a:ext cx="5676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0.15</a:t>
            </a:r>
            <a:endParaRPr/>
          </a:p>
        </p:txBody>
      </p:sp>
      <p:sp>
        <p:nvSpPr>
          <p:cNvPr id="813" name="Google Shape;813;p49"/>
          <p:cNvSpPr/>
          <p:nvPr/>
        </p:nvSpPr>
        <p:spPr>
          <a:xfrm rot="-5400000">
            <a:off x="3800644" y="-74528"/>
            <a:ext cx="122700" cy="2232600"/>
          </a:xfrm>
          <a:prstGeom prst="lef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txBox="1"/>
          <p:nvPr/>
        </p:nvSpPr>
        <p:spPr>
          <a:xfrm>
            <a:off x="3120719" y="1122722"/>
            <a:ext cx="16320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Decoding Trie</a:t>
            </a:r>
            <a:endParaRPr/>
          </a:p>
        </p:txBody>
      </p:sp>
      <p:sp>
        <p:nvSpPr>
          <p:cNvPr id="815" name="Google Shape;815;p49"/>
          <p:cNvSpPr txBox="1"/>
          <p:nvPr/>
        </p:nvSpPr>
        <p:spPr>
          <a:xfrm>
            <a:off x="5150994" y="1126732"/>
            <a:ext cx="17994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Codewords</a:t>
            </a:r>
            <a:endParaRPr/>
          </a:p>
        </p:txBody>
      </p:sp>
      <p:sp>
        <p:nvSpPr>
          <p:cNvPr id="816" name="Google Shape;816;p49"/>
          <p:cNvSpPr/>
          <p:nvPr/>
        </p:nvSpPr>
        <p:spPr>
          <a:xfrm rot="-5400000">
            <a:off x="6009619" y="-26978"/>
            <a:ext cx="122700" cy="2137500"/>
          </a:xfrm>
          <a:prstGeom prst="lef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Huffman Coding Summary</a:t>
            </a:r>
            <a:endParaRPr/>
          </a:p>
        </p:txBody>
      </p:sp>
      <p:sp>
        <p:nvSpPr>
          <p:cNvPr id="822" name="Google Shape;822;p50"/>
          <p:cNvSpPr txBox="1">
            <a:spLocks noGrp="1"/>
          </p:cNvSpPr>
          <p:nvPr>
            <p:ph type="body" idx="1"/>
          </p:nvPr>
        </p:nvSpPr>
        <p:spPr>
          <a:xfrm>
            <a:off x="243000" y="556500"/>
            <a:ext cx="8700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 file X.txt that we’d like to compress into X.huf:</a:t>
            </a:r>
            <a:endParaRPr/>
          </a:p>
          <a:p>
            <a:pPr marL="457200" lvl="0" indent="-355600" algn="l" rtl="0">
              <a:spcBef>
                <a:spcPts val="600"/>
              </a:spcBef>
              <a:spcAft>
                <a:spcPts val="0"/>
              </a:spcAft>
              <a:buSzPts val="2000"/>
              <a:buChar char="●"/>
            </a:pPr>
            <a:r>
              <a:rPr lang="en"/>
              <a:t>Consider each b-bit symbol (e.g. 8-bit chunks, Unicode characters, etc.) of X.txt, counting occurrences of each of the 2</a:t>
            </a:r>
            <a:r>
              <a:rPr lang="en" baseline="30000"/>
              <a:t>b</a:t>
            </a:r>
            <a:r>
              <a:rPr lang="en"/>
              <a:t> possibilities, where b is the size of each symbol in bits.</a:t>
            </a:r>
            <a:endParaRPr/>
          </a:p>
          <a:p>
            <a:pPr marL="457200" lvl="0" indent="-355600" algn="l" rtl="0">
              <a:spcBef>
                <a:spcPts val="0"/>
              </a:spcBef>
              <a:spcAft>
                <a:spcPts val="0"/>
              </a:spcAft>
              <a:buSzPts val="2000"/>
              <a:buChar char="●"/>
            </a:pPr>
            <a:r>
              <a:rPr lang="en"/>
              <a:t>Use Huffman code construction algorithm to create a decoding trie and encoding map. Store this trie at the beginning of X.huf.</a:t>
            </a:r>
            <a:endParaRPr/>
          </a:p>
          <a:p>
            <a:pPr marL="457200" lvl="0" indent="-355600" algn="l" rtl="0">
              <a:spcBef>
                <a:spcPts val="0"/>
              </a:spcBef>
              <a:spcAft>
                <a:spcPts val="0"/>
              </a:spcAft>
              <a:buSzPts val="2000"/>
              <a:buChar char="●"/>
            </a:pPr>
            <a:r>
              <a:rPr lang="en"/>
              <a:t>Use encoding map to write codeword for each symbol of input into X.huf.</a:t>
            </a:r>
            <a:endParaRPr/>
          </a:p>
          <a:p>
            <a:pPr marL="0" lvl="0" indent="0" algn="l" rtl="0">
              <a:spcBef>
                <a:spcPts val="600"/>
              </a:spcBef>
              <a:spcAft>
                <a:spcPts val="0"/>
              </a:spcAft>
              <a:buNone/>
            </a:pPr>
            <a:endParaRPr/>
          </a:p>
          <a:p>
            <a:pPr marL="0" lvl="0" indent="0" algn="l" rtl="0">
              <a:spcBef>
                <a:spcPts val="600"/>
              </a:spcBef>
              <a:spcAft>
                <a:spcPts val="0"/>
              </a:spcAft>
              <a:buNone/>
            </a:pPr>
            <a:r>
              <a:rPr lang="en"/>
              <a:t>To decompress X.huf:</a:t>
            </a:r>
            <a:endParaRPr/>
          </a:p>
          <a:p>
            <a:pPr marL="457200" lvl="0" indent="-355600" algn="l" rtl="0">
              <a:spcBef>
                <a:spcPts val="600"/>
              </a:spcBef>
              <a:spcAft>
                <a:spcPts val="0"/>
              </a:spcAft>
              <a:buSzPts val="2000"/>
              <a:buChar char="●"/>
            </a:pPr>
            <a:r>
              <a:rPr lang="en"/>
              <a:t>Read in the decoding trie.</a:t>
            </a:r>
            <a:endParaRPr/>
          </a:p>
          <a:p>
            <a:pPr marL="457200" lvl="0" indent="-355600" algn="l" rtl="0">
              <a:spcBef>
                <a:spcPts val="0"/>
              </a:spcBef>
              <a:spcAft>
                <a:spcPts val="0"/>
              </a:spcAft>
              <a:buSzPts val="2000"/>
              <a:buChar char="●"/>
            </a:pPr>
            <a:r>
              <a:rPr lang="en"/>
              <a:t>Repeatedly use the decoding trie’s longestPrefixOf operation until all bits in X.hug have been converted back to their uncompressed form.</a:t>
            </a:r>
            <a:br>
              <a:rPr lang="en"/>
            </a:br>
            <a:endParaRPr/>
          </a:p>
        </p:txBody>
      </p:sp>
      <p:sp>
        <p:nvSpPr>
          <p:cNvPr id="823" name="Google Shape;823;p50"/>
          <p:cNvSpPr txBox="1"/>
          <p:nvPr/>
        </p:nvSpPr>
        <p:spPr>
          <a:xfrm>
            <a:off x="3658800" y="4786200"/>
            <a:ext cx="54852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See </a:t>
            </a:r>
            <a:r>
              <a:rPr lang="en" u="sng">
                <a:solidFill>
                  <a:schemeClr val="hlink"/>
                </a:solidFill>
                <a:hlinkClick r:id="rId3"/>
              </a:rPr>
              <a:t>Huffman.java</a:t>
            </a:r>
            <a:r>
              <a:rPr lang="en"/>
              <a:t> for an example implementation on 8-bit symbols.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27"/>
        <p:cNvGrpSpPr/>
        <p:nvPr/>
      </p:nvGrpSpPr>
      <p:grpSpPr>
        <a:xfrm>
          <a:off x="0" y="0"/>
          <a:ext cx="0" cy="0"/>
          <a:chOff x="0" y="0"/>
          <a:chExt cx="0" cy="0"/>
        </a:xfrm>
      </p:grpSpPr>
      <p:sp>
        <p:nvSpPr>
          <p:cNvPr id="828" name="Google Shape;828;p51"/>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Compression Theory</a:t>
            </a:r>
            <a:endParaRPr sz="4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Compression Algorithms (General)</a:t>
            </a:r>
            <a:endParaRPr/>
          </a:p>
        </p:txBody>
      </p:sp>
      <p:sp>
        <p:nvSpPr>
          <p:cNvPr id="834" name="Google Shape;834;p5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big idea in Huffman Coding is representing common symbols with small numbers of bits.</a:t>
            </a:r>
            <a:endParaRPr/>
          </a:p>
          <a:p>
            <a:pPr marL="0" lvl="0" indent="0" algn="l" rtl="0">
              <a:spcBef>
                <a:spcPts val="600"/>
              </a:spcBef>
              <a:spcAft>
                <a:spcPts val="0"/>
              </a:spcAft>
              <a:buNone/>
            </a:pPr>
            <a:endParaRPr/>
          </a:p>
          <a:p>
            <a:pPr marL="0" lvl="0" indent="0" algn="l" rtl="0">
              <a:spcBef>
                <a:spcPts val="600"/>
              </a:spcBef>
              <a:spcAft>
                <a:spcPts val="0"/>
              </a:spcAft>
              <a:buNone/>
            </a:pPr>
            <a:r>
              <a:rPr lang="en"/>
              <a:t>Many other approaches, e.g.</a:t>
            </a:r>
            <a:endParaRPr/>
          </a:p>
          <a:p>
            <a:pPr marL="457200" lvl="0" indent="-355600" algn="l" rtl="0">
              <a:spcBef>
                <a:spcPts val="600"/>
              </a:spcBef>
              <a:spcAft>
                <a:spcPts val="0"/>
              </a:spcAft>
              <a:buSzPts val="2000"/>
              <a:buChar char="●"/>
            </a:pPr>
            <a:r>
              <a:rPr lang="en"/>
              <a:t>Run-length encoding: Replace each character by itself concatenated with the number of occurrences.</a:t>
            </a:r>
            <a:endParaRPr/>
          </a:p>
          <a:p>
            <a:pPr marL="914400" lvl="1" indent="-355600" algn="l" rtl="0">
              <a:spcBef>
                <a:spcPts val="0"/>
              </a:spcBef>
              <a:spcAft>
                <a:spcPts val="0"/>
              </a:spcAft>
              <a:buSzPts val="2000"/>
              <a:buChar char="○"/>
            </a:pPr>
            <a:r>
              <a:rPr lang="en"/>
              <a:t>Rough idea: XXXXXXXXXYYYYXXXXX -&gt; X10Y4X5</a:t>
            </a:r>
            <a:endParaRPr/>
          </a:p>
          <a:p>
            <a:pPr marL="457200" lvl="0" indent="-355600" algn="l" rtl="0">
              <a:spcBef>
                <a:spcPts val="0"/>
              </a:spcBef>
              <a:spcAft>
                <a:spcPts val="0"/>
              </a:spcAft>
              <a:buSzPts val="2000"/>
              <a:buChar char="●"/>
            </a:pPr>
            <a:r>
              <a:rPr lang="en"/>
              <a:t>LZW: Search for common repeated patterns in the input. See extra slides.  </a:t>
            </a:r>
            <a:endParaRPr/>
          </a:p>
          <a:p>
            <a:pPr marL="0" lvl="0" indent="0" algn="l" rtl="0">
              <a:spcBef>
                <a:spcPts val="600"/>
              </a:spcBef>
              <a:spcAft>
                <a:spcPts val="0"/>
              </a:spcAft>
              <a:buNone/>
            </a:pPr>
            <a:endParaRPr/>
          </a:p>
          <a:p>
            <a:pPr marL="0" lvl="0" indent="0" algn="l" rtl="0">
              <a:spcBef>
                <a:spcPts val="600"/>
              </a:spcBef>
              <a:spcAft>
                <a:spcPts val="0"/>
              </a:spcAft>
              <a:buNone/>
            </a:pPr>
            <a:r>
              <a:rPr lang="en"/>
              <a:t>General idea: Exploit redundancy and existing order inside the sequence.</a:t>
            </a:r>
            <a:endParaRPr/>
          </a:p>
          <a:p>
            <a:pPr marL="457200" lvl="0" indent="-355600" algn="l" rtl="0">
              <a:spcBef>
                <a:spcPts val="600"/>
              </a:spcBef>
              <a:spcAft>
                <a:spcPts val="0"/>
              </a:spcAft>
              <a:buSzPts val="2000"/>
              <a:buChar char="●"/>
            </a:pPr>
            <a:r>
              <a:rPr lang="en"/>
              <a:t>Sequences with no existing redundancy or order may actually get enlarged.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Comparing Compression Algorithms</a:t>
            </a:r>
            <a:endParaRPr/>
          </a:p>
        </p:txBody>
      </p:sp>
      <p:sp>
        <p:nvSpPr>
          <p:cNvPr id="840" name="Google Shape;840;p53"/>
          <p:cNvSpPr txBox="1">
            <a:spLocks noGrp="1"/>
          </p:cNvSpPr>
          <p:nvPr>
            <p:ph type="body" idx="1"/>
          </p:nvPr>
        </p:nvSpPr>
        <p:spPr>
          <a:xfrm>
            <a:off x="243000" y="556500"/>
            <a:ext cx="8443800" cy="44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Different compression algorithms achieve different compression ratios on different files.</a:t>
            </a:r>
            <a:endParaRPr/>
          </a:p>
          <a:p>
            <a:pPr marL="0" lvl="0" indent="0" algn="l" rtl="0">
              <a:spcBef>
                <a:spcPts val="600"/>
              </a:spcBef>
              <a:spcAft>
                <a:spcPts val="0"/>
              </a:spcAft>
              <a:buNone/>
            </a:pPr>
            <a:endParaRPr/>
          </a:p>
          <a:p>
            <a:pPr marL="0" lvl="0" indent="0" algn="l" rtl="0">
              <a:spcBef>
                <a:spcPts val="600"/>
              </a:spcBef>
              <a:spcAft>
                <a:spcPts val="0"/>
              </a:spcAft>
              <a:buNone/>
            </a:pPr>
            <a:r>
              <a:rPr lang="en"/>
              <a:t>We’d like to try to compare them in some nice way.</a:t>
            </a:r>
            <a:endParaRPr/>
          </a:p>
          <a:p>
            <a:pPr marL="457200" lvl="0" indent="-355600" algn="l" rtl="0">
              <a:spcBef>
                <a:spcPts val="600"/>
              </a:spcBef>
              <a:spcAft>
                <a:spcPts val="0"/>
              </a:spcAft>
              <a:buSzPts val="2000"/>
              <a:buChar char="●"/>
            </a:pPr>
            <a:r>
              <a:rPr lang="en"/>
              <a:t>To do this, we’ll need to refine our model from </a:t>
            </a:r>
            <a:r>
              <a:rPr lang="en" u="sng">
                <a:solidFill>
                  <a:schemeClr val="hlink"/>
                </a:solidFill>
                <a:hlinkClick r:id="rId3" action="ppaction://hlinksldjump"/>
              </a:rPr>
              <a:t>slide 3</a:t>
            </a:r>
            <a:r>
              <a:rPr lang="en"/>
              <a:t> to be a bit more sophisticated.</a:t>
            </a:r>
            <a:endParaRPr/>
          </a:p>
          <a:p>
            <a:pPr marL="0" lvl="0" indent="0" algn="l" rtl="0">
              <a:spcBef>
                <a:spcPts val="600"/>
              </a:spcBef>
              <a:spcAft>
                <a:spcPts val="0"/>
              </a:spcAft>
              <a:buNone/>
            </a:pPr>
            <a:endParaRPr/>
          </a:p>
          <a:p>
            <a:pPr marL="0" lvl="0" indent="0" algn="l" rtl="0">
              <a:spcBef>
                <a:spcPts val="600"/>
              </a:spcBef>
              <a:spcAft>
                <a:spcPts val="0"/>
              </a:spcAft>
              <a:buNone/>
            </a:pPr>
            <a:r>
              <a:rPr lang="en"/>
              <a:t>Let’s start with a straightforward puzzle.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0">
                                            <p:txEl>
                                              <p:pRg st="0" end="0"/>
                                            </p:txEl>
                                          </p:spTgt>
                                        </p:tgtEl>
                                        <p:attrNameLst>
                                          <p:attrName>style.visibility</p:attrName>
                                        </p:attrNameLst>
                                      </p:cBhvr>
                                      <p:to>
                                        <p:strVal val="visible"/>
                                      </p:to>
                                    </p:set>
                                    <p:animEffect transition="in" filter="fade">
                                      <p:cBhvr>
                                        <p:cTn id="7" dur="1"/>
                                        <p:tgtEl>
                                          <p:spTgt spid="8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0">
                                            <p:txEl>
                                              <p:pRg st="1" end="1"/>
                                            </p:txEl>
                                          </p:spTgt>
                                        </p:tgtEl>
                                        <p:attrNameLst>
                                          <p:attrName>style.visibility</p:attrName>
                                        </p:attrNameLst>
                                      </p:cBhvr>
                                      <p:to>
                                        <p:strVal val="visible"/>
                                      </p:to>
                                    </p:set>
                                    <p:animEffect transition="in" filter="fade">
                                      <p:cBhvr>
                                        <p:cTn id="12" dur="1"/>
                                        <p:tgtEl>
                                          <p:spTgt spid="8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0">
                                            <p:txEl>
                                              <p:pRg st="2" end="2"/>
                                            </p:txEl>
                                          </p:spTgt>
                                        </p:tgtEl>
                                        <p:attrNameLst>
                                          <p:attrName>style.visibility</p:attrName>
                                        </p:attrNameLst>
                                      </p:cBhvr>
                                      <p:to>
                                        <p:strVal val="visible"/>
                                      </p:to>
                                    </p:set>
                                    <p:animEffect transition="in" filter="fade">
                                      <p:cBhvr>
                                        <p:cTn id="17" dur="1"/>
                                        <p:tgtEl>
                                          <p:spTgt spid="8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0">
                                            <p:txEl>
                                              <p:pRg st="3" end="3"/>
                                            </p:txEl>
                                          </p:spTgt>
                                        </p:tgtEl>
                                        <p:attrNameLst>
                                          <p:attrName>style.visibility</p:attrName>
                                        </p:attrNameLst>
                                      </p:cBhvr>
                                      <p:to>
                                        <p:strVal val="visible"/>
                                      </p:to>
                                    </p:set>
                                    <p:animEffect transition="in" filter="fade">
                                      <p:cBhvr>
                                        <p:cTn id="22" dur="1"/>
                                        <p:tgtEl>
                                          <p:spTgt spid="8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0">
                                            <p:txEl>
                                              <p:pRg st="4" end="4"/>
                                            </p:txEl>
                                          </p:spTgt>
                                        </p:tgtEl>
                                        <p:attrNameLst>
                                          <p:attrName>style.visibility</p:attrName>
                                        </p:attrNameLst>
                                      </p:cBhvr>
                                      <p:to>
                                        <p:strVal val="visible"/>
                                      </p:to>
                                    </p:set>
                                    <p:animEffect transition="in" filter="fade">
                                      <p:cBhvr>
                                        <p:cTn id="27" dur="1"/>
                                        <p:tgtEl>
                                          <p:spTgt spid="8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0">
                                            <p:txEl>
                                              <p:pRg st="5" end="5"/>
                                            </p:txEl>
                                          </p:spTgt>
                                        </p:tgtEl>
                                        <p:attrNameLst>
                                          <p:attrName>style.visibility</p:attrName>
                                        </p:attrNameLst>
                                      </p:cBhvr>
                                      <p:to>
                                        <p:strVal val="visible"/>
                                      </p:to>
                                    </p:set>
                                    <p:animEffect transition="in" filter="fade">
                                      <p:cBhvr>
                                        <p:cTn id="32" dur="1"/>
                                        <p:tgtEl>
                                          <p:spTgt spid="8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44"/>
        <p:cNvGrpSpPr/>
        <p:nvPr/>
      </p:nvGrpSpPr>
      <p:grpSpPr>
        <a:xfrm>
          <a:off x="0" y="0"/>
          <a:ext cx="0" cy="0"/>
          <a:chOff x="0" y="0"/>
          <a:chExt cx="0" cy="0"/>
        </a:xfrm>
      </p:grpSpPr>
      <p:sp>
        <p:nvSpPr>
          <p:cNvPr id="845" name="Google Shape;845;p5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SuperZip</a:t>
            </a:r>
            <a:endParaRPr/>
          </a:p>
        </p:txBody>
      </p:sp>
      <p:sp>
        <p:nvSpPr>
          <p:cNvPr id="846" name="Google Shape;846;p54"/>
          <p:cNvSpPr txBox="1">
            <a:spLocks noGrp="1"/>
          </p:cNvSpPr>
          <p:nvPr>
            <p:ph type="body" idx="1"/>
          </p:nvPr>
        </p:nvSpPr>
        <p:spPr>
          <a:xfrm>
            <a:off x="243000" y="556500"/>
            <a:ext cx="8443800" cy="423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an algorithm designer says their algorithm SuperZip can compress any bitstream by 50%. Why is this impossible?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5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Universal Compression: An Impossible Idea</a:t>
            </a:r>
            <a:endParaRPr/>
          </a:p>
        </p:txBody>
      </p:sp>
      <p:sp>
        <p:nvSpPr>
          <p:cNvPr id="852" name="Google Shape;852;p55"/>
          <p:cNvSpPr txBox="1">
            <a:spLocks noGrp="1"/>
          </p:cNvSpPr>
          <p:nvPr>
            <p:ph type="body" idx="1"/>
          </p:nvPr>
        </p:nvSpPr>
        <p:spPr>
          <a:xfrm>
            <a:off x="243000" y="556500"/>
            <a:ext cx="8443800" cy="132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Argument 1: If true, they’d be able to compress any bitstream down to a single bit. Interpreter would have to be able to do the following (impossible) task for ANY output sequence.</a:t>
            </a:r>
            <a:endParaRPr/>
          </a:p>
        </p:txBody>
      </p:sp>
      <p:sp>
        <p:nvSpPr>
          <p:cNvPr id="853" name="Google Shape;853;p55"/>
          <p:cNvSpPr/>
          <p:nvPr/>
        </p:nvSpPr>
        <p:spPr>
          <a:xfrm>
            <a:off x="6347600" y="4447475"/>
            <a:ext cx="24825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01010101000001010101110</a:t>
            </a:r>
            <a:endParaRPr/>
          </a:p>
        </p:txBody>
      </p:sp>
      <p:sp>
        <p:nvSpPr>
          <p:cNvPr id="854" name="Google Shape;854;p55"/>
          <p:cNvSpPr/>
          <p:nvPr/>
        </p:nvSpPr>
        <p:spPr>
          <a:xfrm>
            <a:off x="4516885" y="4447475"/>
            <a:ext cx="14058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101010100001</a:t>
            </a:r>
            <a:endParaRPr/>
          </a:p>
        </p:txBody>
      </p:sp>
      <p:sp>
        <p:nvSpPr>
          <p:cNvPr id="855" name="Google Shape;855;p55"/>
          <p:cNvSpPr/>
          <p:nvPr/>
        </p:nvSpPr>
        <p:spPr>
          <a:xfrm>
            <a:off x="2949870" y="4447475"/>
            <a:ext cx="11421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111001</a:t>
            </a:r>
            <a:endParaRPr/>
          </a:p>
        </p:txBody>
      </p:sp>
      <p:sp>
        <p:nvSpPr>
          <p:cNvPr id="856" name="Google Shape;856;p55"/>
          <p:cNvSpPr/>
          <p:nvPr/>
        </p:nvSpPr>
        <p:spPr>
          <a:xfrm>
            <a:off x="1990355" y="4447475"/>
            <a:ext cx="5346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101</a:t>
            </a:r>
            <a:endParaRPr/>
          </a:p>
        </p:txBody>
      </p:sp>
      <p:sp>
        <p:nvSpPr>
          <p:cNvPr id="857" name="Google Shape;857;p55"/>
          <p:cNvSpPr/>
          <p:nvPr/>
        </p:nvSpPr>
        <p:spPr>
          <a:xfrm>
            <a:off x="1177240" y="4447475"/>
            <a:ext cx="3882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00</a:t>
            </a:r>
            <a:endParaRPr/>
          </a:p>
        </p:txBody>
      </p:sp>
      <p:sp>
        <p:nvSpPr>
          <p:cNvPr id="858" name="Google Shape;858;p55"/>
          <p:cNvSpPr/>
          <p:nvPr/>
        </p:nvSpPr>
        <p:spPr>
          <a:xfrm>
            <a:off x="408225" y="4447475"/>
            <a:ext cx="3441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cxnSp>
        <p:nvCxnSpPr>
          <p:cNvPr id="859" name="Google Shape;859;p55"/>
          <p:cNvCxnSpPr>
            <a:stCxn id="858" idx="3"/>
            <a:endCxn id="857" idx="1"/>
          </p:cNvCxnSpPr>
          <p:nvPr/>
        </p:nvCxnSpPr>
        <p:spPr>
          <a:xfrm>
            <a:off x="752325" y="4599725"/>
            <a:ext cx="424800" cy="0"/>
          </a:xfrm>
          <a:prstGeom prst="straightConnector1">
            <a:avLst/>
          </a:prstGeom>
          <a:noFill/>
          <a:ln w="28575" cap="flat" cmpd="sng">
            <a:solidFill>
              <a:schemeClr val="dk2"/>
            </a:solidFill>
            <a:prstDash val="solid"/>
            <a:round/>
            <a:headEnd type="none" w="med" len="med"/>
            <a:tailEnd type="triangle" w="med" len="med"/>
          </a:ln>
        </p:spPr>
      </p:cxnSp>
      <p:cxnSp>
        <p:nvCxnSpPr>
          <p:cNvPr id="860" name="Google Shape;860;p55"/>
          <p:cNvCxnSpPr>
            <a:stCxn id="857" idx="3"/>
            <a:endCxn id="856" idx="1"/>
          </p:cNvCxnSpPr>
          <p:nvPr/>
        </p:nvCxnSpPr>
        <p:spPr>
          <a:xfrm>
            <a:off x="1565440" y="4599725"/>
            <a:ext cx="424800" cy="0"/>
          </a:xfrm>
          <a:prstGeom prst="straightConnector1">
            <a:avLst/>
          </a:prstGeom>
          <a:noFill/>
          <a:ln w="28575" cap="flat" cmpd="sng">
            <a:solidFill>
              <a:schemeClr val="dk2"/>
            </a:solidFill>
            <a:prstDash val="solid"/>
            <a:round/>
            <a:headEnd type="none" w="med" len="med"/>
            <a:tailEnd type="triangle" w="med" len="med"/>
          </a:ln>
        </p:spPr>
      </p:cxnSp>
      <p:cxnSp>
        <p:nvCxnSpPr>
          <p:cNvPr id="861" name="Google Shape;861;p55"/>
          <p:cNvCxnSpPr>
            <a:stCxn id="856" idx="3"/>
            <a:endCxn id="855" idx="1"/>
          </p:cNvCxnSpPr>
          <p:nvPr/>
        </p:nvCxnSpPr>
        <p:spPr>
          <a:xfrm>
            <a:off x="2524955" y="4599725"/>
            <a:ext cx="424800" cy="0"/>
          </a:xfrm>
          <a:prstGeom prst="straightConnector1">
            <a:avLst/>
          </a:prstGeom>
          <a:noFill/>
          <a:ln w="28575" cap="flat" cmpd="sng">
            <a:solidFill>
              <a:schemeClr val="dk2"/>
            </a:solidFill>
            <a:prstDash val="solid"/>
            <a:round/>
            <a:headEnd type="none" w="med" len="med"/>
            <a:tailEnd type="triangle" w="med" len="med"/>
          </a:ln>
        </p:spPr>
      </p:cxnSp>
      <p:cxnSp>
        <p:nvCxnSpPr>
          <p:cNvPr id="862" name="Google Shape;862;p55"/>
          <p:cNvCxnSpPr>
            <a:stCxn id="855" idx="3"/>
            <a:endCxn id="854" idx="1"/>
          </p:cNvCxnSpPr>
          <p:nvPr/>
        </p:nvCxnSpPr>
        <p:spPr>
          <a:xfrm>
            <a:off x="4091970" y="4599725"/>
            <a:ext cx="424800" cy="0"/>
          </a:xfrm>
          <a:prstGeom prst="straightConnector1">
            <a:avLst/>
          </a:prstGeom>
          <a:noFill/>
          <a:ln w="28575" cap="flat" cmpd="sng">
            <a:solidFill>
              <a:schemeClr val="dk2"/>
            </a:solidFill>
            <a:prstDash val="solid"/>
            <a:round/>
            <a:headEnd type="none" w="med" len="med"/>
            <a:tailEnd type="triangle" w="med" len="med"/>
          </a:ln>
        </p:spPr>
      </p:cxnSp>
      <p:cxnSp>
        <p:nvCxnSpPr>
          <p:cNvPr id="863" name="Google Shape;863;p55"/>
          <p:cNvCxnSpPr>
            <a:stCxn id="854" idx="3"/>
            <a:endCxn id="853" idx="1"/>
          </p:cNvCxnSpPr>
          <p:nvPr/>
        </p:nvCxnSpPr>
        <p:spPr>
          <a:xfrm>
            <a:off x="5922685" y="4599725"/>
            <a:ext cx="424800" cy="0"/>
          </a:xfrm>
          <a:prstGeom prst="straightConnector1">
            <a:avLst/>
          </a:prstGeom>
          <a:noFill/>
          <a:ln w="28575" cap="flat" cmpd="sng">
            <a:solidFill>
              <a:schemeClr val="dk2"/>
            </a:solidFill>
            <a:prstDash val="solid"/>
            <a:round/>
            <a:headEnd type="none" w="med" len="med"/>
            <a:tailEnd type="triangle" w="med" len="med"/>
          </a:ln>
        </p:spPr>
      </p:cxnSp>
      <p:sp>
        <p:nvSpPr>
          <p:cNvPr id="864" name="Google Shape;864;p55"/>
          <p:cNvSpPr/>
          <p:nvPr/>
        </p:nvSpPr>
        <p:spPr>
          <a:xfrm>
            <a:off x="408225" y="1712925"/>
            <a:ext cx="24825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01010101000001010101110</a:t>
            </a:r>
            <a:endParaRPr/>
          </a:p>
        </p:txBody>
      </p:sp>
      <p:sp>
        <p:nvSpPr>
          <p:cNvPr id="865" name="Google Shape;865;p55"/>
          <p:cNvSpPr/>
          <p:nvPr/>
        </p:nvSpPr>
        <p:spPr>
          <a:xfrm>
            <a:off x="3814894" y="1712925"/>
            <a:ext cx="14058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101010100001</a:t>
            </a:r>
            <a:endParaRPr/>
          </a:p>
        </p:txBody>
      </p:sp>
      <p:sp>
        <p:nvSpPr>
          <p:cNvPr id="866" name="Google Shape;866;p55"/>
          <p:cNvSpPr/>
          <p:nvPr/>
        </p:nvSpPr>
        <p:spPr>
          <a:xfrm>
            <a:off x="7011000" y="1712925"/>
            <a:ext cx="8637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111001</a:t>
            </a:r>
            <a:endParaRPr/>
          </a:p>
        </p:txBody>
      </p:sp>
      <p:sp>
        <p:nvSpPr>
          <p:cNvPr id="867" name="Google Shape;867;p55"/>
          <p:cNvSpPr/>
          <p:nvPr/>
        </p:nvSpPr>
        <p:spPr>
          <a:xfrm>
            <a:off x="2284625" y="2301750"/>
            <a:ext cx="1405800" cy="4779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p:txBody>
      </p:sp>
      <p:cxnSp>
        <p:nvCxnSpPr>
          <p:cNvPr id="868" name="Google Shape;868;p55"/>
          <p:cNvCxnSpPr>
            <a:stCxn id="864" idx="2"/>
            <a:endCxn id="867" idx="1"/>
          </p:cNvCxnSpPr>
          <p:nvPr/>
        </p:nvCxnSpPr>
        <p:spPr>
          <a:xfrm>
            <a:off x="1649475" y="2017425"/>
            <a:ext cx="635100" cy="523200"/>
          </a:xfrm>
          <a:prstGeom prst="straightConnector1">
            <a:avLst/>
          </a:prstGeom>
          <a:noFill/>
          <a:ln w="28575" cap="flat" cmpd="sng">
            <a:solidFill>
              <a:schemeClr val="dk2"/>
            </a:solidFill>
            <a:prstDash val="solid"/>
            <a:round/>
            <a:headEnd type="none" w="med" len="med"/>
            <a:tailEnd type="triangle" w="med" len="med"/>
          </a:ln>
        </p:spPr>
      </p:cxnSp>
      <p:cxnSp>
        <p:nvCxnSpPr>
          <p:cNvPr id="869" name="Google Shape;869;p55"/>
          <p:cNvCxnSpPr>
            <a:stCxn id="867" idx="3"/>
            <a:endCxn id="865" idx="2"/>
          </p:cNvCxnSpPr>
          <p:nvPr/>
        </p:nvCxnSpPr>
        <p:spPr>
          <a:xfrm rot="10800000" flipH="1">
            <a:off x="3690425" y="2017500"/>
            <a:ext cx="827400" cy="523200"/>
          </a:xfrm>
          <a:prstGeom prst="straightConnector1">
            <a:avLst/>
          </a:prstGeom>
          <a:noFill/>
          <a:ln w="28575" cap="flat" cmpd="sng">
            <a:solidFill>
              <a:schemeClr val="dk2"/>
            </a:solidFill>
            <a:prstDash val="solid"/>
            <a:round/>
            <a:headEnd type="none" w="med" len="med"/>
            <a:tailEnd type="triangle" w="med" len="med"/>
          </a:ln>
        </p:spPr>
      </p:cxnSp>
      <p:sp>
        <p:nvSpPr>
          <p:cNvPr id="870" name="Google Shape;870;p55"/>
          <p:cNvSpPr/>
          <p:nvPr/>
        </p:nvSpPr>
        <p:spPr>
          <a:xfrm>
            <a:off x="5269175" y="2301750"/>
            <a:ext cx="1405800" cy="4779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p:txBody>
      </p:sp>
      <p:cxnSp>
        <p:nvCxnSpPr>
          <p:cNvPr id="871" name="Google Shape;871;p55"/>
          <p:cNvCxnSpPr>
            <a:stCxn id="865" idx="2"/>
            <a:endCxn id="870" idx="1"/>
          </p:cNvCxnSpPr>
          <p:nvPr/>
        </p:nvCxnSpPr>
        <p:spPr>
          <a:xfrm>
            <a:off x="4517794" y="2017425"/>
            <a:ext cx="751500" cy="523200"/>
          </a:xfrm>
          <a:prstGeom prst="straightConnector1">
            <a:avLst/>
          </a:prstGeom>
          <a:noFill/>
          <a:ln w="28575" cap="flat" cmpd="sng">
            <a:solidFill>
              <a:schemeClr val="dk2"/>
            </a:solidFill>
            <a:prstDash val="solid"/>
            <a:round/>
            <a:headEnd type="none" w="med" len="med"/>
            <a:tailEnd type="triangle" w="med" len="med"/>
          </a:ln>
        </p:spPr>
      </p:cxnSp>
      <p:cxnSp>
        <p:nvCxnSpPr>
          <p:cNvPr id="872" name="Google Shape;872;p55"/>
          <p:cNvCxnSpPr>
            <a:stCxn id="870" idx="3"/>
            <a:endCxn id="866" idx="2"/>
          </p:cNvCxnSpPr>
          <p:nvPr/>
        </p:nvCxnSpPr>
        <p:spPr>
          <a:xfrm rot="10800000" flipH="1">
            <a:off x="6674975" y="2017500"/>
            <a:ext cx="768000" cy="523200"/>
          </a:xfrm>
          <a:prstGeom prst="straightConnector1">
            <a:avLst/>
          </a:prstGeom>
          <a:noFill/>
          <a:ln w="28575" cap="flat" cmpd="sng">
            <a:solidFill>
              <a:schemeClr val="dk2"/>
            </a:solidFill>
            <a:prstDash val="solid"/>
            <a:round/>
            <a:headEnd type="none" w="med" len="med"/>
            <a:tailEnd type="triangle" w="med" len="med"/>
          </a:ln>
        </p:spPr>
      </p:cxnSp>
      <p:sp>
        <p:nvSpPr>
          <p:cNvPr id="873" name="Google Shape;873;p55"/>
          <p:cNvSpPr/>
          <p:nvPr/>
        </p:nvSpPr>
        <p:spPr>
          <a:xfrm>
            <a:off x="7509600" y="2301750"/>
            <a:ext cx="1405800" cy="4779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p:txBody>
      </p:sp>
      <p:cxnSp>
        <p:nvCxnSpPr>
          <p:cNvPr id="874" name="Google Shape;874;p55"/>
          <p:cNvCxnSpPr>
            <a:stCxn id="866" idx="2"/>
            <a:endCxn id="873" idx="0"/>
          </p:cNvCxnSpPr>
          <p:nvPr/>
        </p:nvCxnSpPr>
        <p:spPr>
          <a:xfrm>
            <a:off x="7442850" y="2017425"/>
            <a:ext cx="769500" cy="284400"/>
          </a:xfrm>
          <a:prstGeom prst="straightConnector1">
            <a:avLst/>
          </a:prstGeom>
          <a:noFill/>
          <a:ln w="28575" cap="flat" cmpd="sng">
            <a:solidFill>
              <a:schemeClr val="dk2"/>
            </a:solidFill>
            <a:prstDash val="solid"/>
            <a:round/>
            <a:headEnd type="none" w="med" len="med"/>
            <a:tailEnd type="triangle" w="med" len="med"/>
          </a:ln>
        </p:spPr>
      </p:cxnSp>
      <p:sp>
        <p:nvSpPr>
          <p:cNvPr id="875" name="Google Shape;875;p55"/>
          <p:cNvSpPr/>
          <p:nvPr/>
        </p:nvSpPr>
        <p:spPr>
          <a:xfrm>
            <a:off x="7239605" y="3122625"/>
            <a:ext cx="5346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101</a:t>
            </a:r>
            <a:endParaRPr/>
          </a:p>
        </p:txBody>
      </p:sp>
      <p:cxnSp>
        <p:nvCxnSpPr>
          <p:cNvPr id="876" name="Google Shape;876;p55"/>
          <p:cNvCxnSpPr>
            <a:stCxn id="873" idx="2"/>
            <a:endCxn id="875" idx="3"/>
          </p:cNvCxnSpPr>
          <p:nvPr/>
        </p:nvCxnSpPr>
        <p:spPr>
          <a:xfrm flipH="1">
            <a:off x="7774200" y="2779650"/>
            <a:ext cx="438300" cy="495300"/>
          </a:xfrm>
          <a:prstGeom prst="straightConnector1">
            <a:avLst/>
          </a:prstGeom>
          <a:noFill/>
          <a:ln w="28575" cap="flat" cmpd="sng">
            <a:solidFill>
              <a:schemeClr val="dk2"/>
            </a:solidFill>
            <a:prstDash val="solid"/>
            <a:round/>
            <a:headEnd type="none" w="med" len="med"/>
            <a:tailEnd type="triangle" w="med" len="med"/>
          </a:ln>
        </p:spPr>
      </p:cxnSp>
      <p:sp>
        <p:nvSpPr>
          <p:cNvPr id="877" name="Google Shape;877;p55"/>
          <p:cNvSpPr/>
          <p:nvPr/>
        </p:nvSpPr>
        <p:spPr>
          <a:xfrm>
            <a:off x="5296900" y="3031625"/>
            <a:ext cx="1405800" cy="4779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p:txBody>
      </p:sp>
      <p:cxnSp>
        <p:nvCxnSpPr>
          <p:cNvPr id="878" name="Google Shape;878;p55"/>
          <p:cNvCxnSpPr>
            <a:stCxn id="875" idx="1"/>
            <a:endCxn id="877" idx="3"/>
          </p:cNvCxnSpPr>
          <p:nvPr/>
        </p:nvCxnSpPr>
        <p:spPr>
          <a:xfrm rot="10800000">
            <a:off x="6702605" y="3270675"/>
            <a:ext cx="537000" cy="4200"/>
          </a:xfrm>
          <a:prstGeom prst="straightConnector1">
            <a:avLst/>
          </a:prstGeom>
          <a:noFill/>
          <a:ln w="28575" cap="flat" cmpd="sng">
            <a:solidFill>
              <a:schemeClr val="dk2"/>
            </a:solidFill>
            <a:prstDash val="solid"/>
            <a:round/>
            <a:headEnd type="none" w="med" len="med"/>
            <a:tailEnd type="triangle" w="med" len="med"/>
          </a:ln>
        </p:spPr>
      </p:cxnSp>
      <p:sp>
        <p:nvSpPr>
          <p:cNvPr id="879" name="Google Shape;879;p55"/>
          <p:cNvSpPr/>
          <p:nvPr/>
        </p:nvSpPr>
        <p:spPr>
          <a:xfrm>
            <a:off x="4291015" y="3122625"/>
            <a:ext cx="3882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00</a:t>
            </a:r>
            <a:endParaRPr/>
          </a:p>
        </p:txBody>
      </p:sp>
      <p:cxnSp>
        <p:nvCxnSpPr>
          <p:cNvPr id="880" name="Google Shape;880;p55"/>
          <p:cNvCxnSpPr>
            <a:stCxn id="877" idx="1"/>
            <a:endCxn id="879" idx="3"/>
          </p:cNvCxnSpPr>
          <p:nvPr/>
        </p:nvCxnSpPr>
        <p:spPr>
          <a:xfrm flipH="1">
            <a:off x="4679200" y="3270575"/>
            <a:ext cx="617700" cy="4200"/>
          </a:xfrm>
          <a:prstGeom prst="straightConnector1">
            <a:avLst/>
          </a:prstGeom>
          <a:noFill/>
          <a:ln w="28575" cap="flat" cmpd="sng">
            <a:solidFill>
              <a:schemeClr val="dk2"/>
            </a:solidFill>
            <a:prstDash val="solid"/>
            <a:round/>
            <a:headEnd type="none" w="med" len="med"/>
            <a:tailEnd type="triangle" w="med" len="med"/>
          </a:ln>
        </p:spPr>
      </p:cxnSp>
      <p:sp>
        <p:nvSpPr>
          <p:cNvPr id="881" name="Google Shape;881;p55"/>
          <p:cNvSpPr/>
          <p:nvPr/>
        </p:nvSpPr>
        <p:spPr>
          <a:xfrm>
            <a:off x="1248825" y="3122625"/>
            <a:ext cx="3441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882" name="Google Shape;882;p55"/>
          <p:cNvSpPr/>
          <p:nvPr/>
        </p:nvSpPr>
        <p:spPr>
          <a:xfrm>
            <a:off x="2279423" y="3035175"/>
            <a:ext cx="1405800" cy="4779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Compression</a:t>
            </a:r>
            <a:endParaRPr/>
          </a:p>
        </p:txBody>
      </p:sp>
      <p:cxnSp>
        <p:nvCxnSpPr>
          <p:cNvPr id="883" name="Google Shape;883;p55"/>
          <p:cNvCxnSpPr>
            <a:stCxn id="879" idx="1"/>
            <a:endCxn id="882" idx="3"/>
          </p:cNvCxnSpPr>
          <p:nvPr/>
        </p:nvCxnSpPr>
        <p:spPr>
          <a:xfrm rot="10800000">
            <a:off x="3685315" y="3274275"/>
            <a:ext cx="605700" cy="600"/>
          </a:xfrm>
          <a:prstGeom prst="straightConnector1">
            <a:avLst/>
          </a:prstGeom>
          <a:noFill/>
          <a:ln w="28575" cap="flat" cmpd="sng">
            <a:solidFill>
              <a:schemeClr val="dk2"/>
            </a:solidFill>
            <a:prstDash val="solid"/>
            <a:round/>
            <a:headEnd type="none" w="med" len="med"/>
            <a:tailEnd type="triangle" w="med" len="med"/>
          </a:ln>
        </p:spPr>
      </p:cxnSp>
      <p:cxnSp>
        <p:nvCxnSpPr>
          <p:cNvPr id="884" name="Google Shape;884;p55"/>
          <p:cNvCxnSpPr>
            <a:stCxn id="882" idx="1"/>
            <a:endCxn id="881" idx="3"/>
          </p:cNvCxnSpPr>
          <p:nvPr/>
        </p:nvCxnSpPr>
        <p:spPr>
          <a:xfrm flipH="1">
            <a:off x="1593023" y="3274125"/>
            <a:ext cx="686400" cy="9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5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Universal Compression: An Impossible Idea</a:t>
            </a:r>
            <a:endParaRPr/>
          </a:p>
        </p:txBody>
      </p:sp>
      <p:sp>
        <p:nvSpPr>
          <p:cNvPr id="890" name="Google Shape;890;p56"/>
          <p:cNvSpPr txBox="1">
            <a:spLocks noGrp="1"/>
          </p:cNvSpPr>
          <p:nvPr>
            <p:ph type="body" idx="1"/>
          </p:nvPr>
        </p:nvSpPr>
        <p:spPr>
          <a:xfrm>
            <a:off x="243000" y="556500"/>
            <a:ext cx="8443800" cy="44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Argument 2: There are far fewer short bitstreams than long ones. Guaranteeing compression even once by 50% is impossible. Proof:</a:t>
            </a:r>
            <a:endParaRPr/>
          </a:p>
          <a:p>
            <a:pPr marL="457200" lvl="0" indent="-355600" algn="l" rtl="0">
              <a:spcBef>
                <a:spcPts val="600"/>
              </a:spcBef>
              <a:spcAft>
                <a:spcPts val="0"/>
              </a:spcAft>
              <a:buSzPts val="2000"/>
              <a:buChar char="●"/>
            </a:pPr>
            <a:r>
              <a:rPr lang="en"/>
              <a:t>There are 2</a:t>
            </a:r>
            <a:r>
              <a:rPr lang="en" baseline="30000"/>
              <a:t>1000</a:t>
            </a:r>
            <a:r>
              <a:rPr lang="en"/>
              <a:t> 1000-bit sequences.</a:t>
            </a:r>
            <a:endParaRPr/>
          </a:p>
          <a:p>
            <a:pPr marL="457200" lvl="0" indent="-355600" algn="l" rtl="0">
              <a:spcBef>
                <a:spcPts val="0"/>
              </a:spcBef>
              <a:spcAft>
                <a:spcPts val="0"/>
              </a:spcAft>
              <a:buSzPts val="2000"/>
              <a:buChar char="●"/>
            </a:pPr>
            <a:r>
              <a:rPr lang="en"/>
              <a:t>There are only 1+2+4+...+2</a:t>
            </a:r>
            <a:r>
              <a:rPr lang="en" baseline="30000"/>
              <a:t>500 </a:t>
            </a:r>
            <a:r>
              <a:rPr lang="en"/>
              <a:t> = 2</a:t>
            </a:r>
            <a:r>
              <a:rPr lang="en" baseline="30000"/>
              <a:t>501</a:t>
            </a:r>
            <a:r>
              <a:rPr lang="en"/>
              <a:t> - 1 bit streams of length ≤ 500.</a:t>
            </a:r>
            <a:endParaRPr/>
          </a:p>
          <a:p>
            <a:pPr marL="457200" lvl="0" indent="-355600" algn="l" rtl="0">
              <a:spcBef>
                <a:spcPts val="0"/>
              </a:spcBef>
              <a:spcAft>
                <a:spcPts val="0"/>
              </a:spcAft>
              <a:buSzPts val="2000"/>
              <a:buChar char="●"/>
            </a:pPr>
            <a:r>
              <a:rPr lang="en"/>
              <a:t>In other words, you have 2</a:t>
            </a:r>
            <a:r>
              <a:rPr lang="en" baseline="30000"/>
              <a:t>1000</a:t>
            </a:r>
            <a:r>
              <a:rPr lang="en"/>
              <a:t> things and only 2</a:t>
            </a:r>
            <a:r>
              <a:rPr lang="en" baseline="30000"/>
              <a:t>501</a:t>
            </a:r>
            <a:r>
              <a:rPr lang="en"/>
              <a:t> - 1 places to put them.</a:t>
            </a:r>
            <a:endParaRPr/>
          </a:p>
          <a:p>
            <a:pPr marL="457200" lvl="0" indent="-355600" algn="l" rtl="0">
              <a:spcBef>
                <a:spcPts val="0"/>
              </a:spcBef>
              <a:spcAft>
                <a:spcPts val="0"/>
              </a:spcAft>
              <a:buSzPts val="2000"/>
              <a:buChar char="●"/>
            </a:pPr>
            <a:r>
              <a:rPr lang="en"/>
              <a:t>Of our 1000-bit inputs, only roughly 1 in 2</a:t>
            </a:r>
            <a:r>
              <a:rPr lang="en" baseline="30000"/>
              <a:t>499</a:t>
            </a:r>
            <a:r>
              <a:rPr lang="en"/>
              <a:t> can be compressed by 50%!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xEl>
                                              <p:pRg st="0" end="0"/>
                                            </p:txEl>
                                          </p:spTgt>
                                        </p:tgtEl>
                                        <p:attrNameLst>
                                          <p:attrName>style.visibility</p:attrName>
                                        </p:attrNameLst>
                                      </p:cBhvr>
                                      <p:to>
                                        <p:strVal val="visible"/>
                                      </p:to>
                                    </p:set>
                                    <p:animEffect transition="in" filter="fade">
                                      <p:cBhvr>
                                        <p:cTn id="7" dur="1000"/>
                                        <p:tgtEl>
                                          <p:spTgt spid="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0">
                                            <p:txEl>
                                              <p:pRg st="1" end="1"/>
                                            </p:txEl>
                                          </p:spTgt>
                                        </p:tgtEl>
                                        <p:attrNameLst>
                                          <p:attrName>style.visibility</p:attrName>
                                        </p:attrNameLst>
                                      </p:cBhvr>
                                      <p:to>
                                        <p:strVal val="visible"/>
                                      </p:to>
                                    </p:set>
                                    <p:animEffect transition="in" filter="fade">
                                      <p:cBhvr>
                                        <p:cTn id="12" dur="1000"/>
                                        <p:tgtEl>
                                          <p:spTgt spid="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0">
                                            <p:txEl>
                                              <p:pRg st="2" end="2"/>
                                            </p:txEl>
                                          </p:spTgt>
                                        </p:tgtEl>
                                        <p:attrNameLst>
                                          <p:attrName>style.visibility</p:attrName>
                                        </p:attrNameLst>
                                      </p:cBhvr>
                                      <p:to>
                                        <p:strVal val="visible"/>
                                      </p:to>
                                    </p:set>
                                    <p:animEffect transition="in" filter="fade">
                                      <p:cBhvr>
                                        <p:cTn id="17" dur="1000"/>
                                        <p:tgtEl>
                                          <p:spTgt spid="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0">
                                            <p:txEl>
                                              <p:pRg st="3" end="3"/>
                                            </p:txEl>
                                          </p:spTgt>
                                        </p:tgtEl>
                                        <p:attrNameLst>
                                          <p:attrName>style.visibility</p:attrName>
                                        </p:attrNameLst>
                                      </p:cBhvr>
                                      <p:to>
                                        <p:strVal val="visible"/>
                                      </p:to>
                                    </p:set>
                                    <p:animEffect transition="in" filter="fade">
                                      <p:cBhvr>
                                        <p:cTn id="22" dur="1000"/>
                                        <p:tgtEl>
                                          <p:spTgt spid="8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0">
                                            <p:txEl>
                                              <p:pRg st="4" end="4"/>
                                            </p:txEl>
                                          </p:spTgt>
                                        </p:tgtEl>
                                        <p:attrNameLst>
                                          <p:attrName>style.visibility</p:attrName>
                                        </p:attrNameLst>
                                      </p:cBhvr>
                                      <p:to>
                                        <p:strVal val="visible"/>
                                      </p:to>
                                    </p:set>
                                    <p:animEffect transition="in" filter="fade">
                                      <p:cBhvr>
                                        <p:cTn id="27" dur="1000"/>
                                        <p:tgtEl>
                                          <p:spTgt spid="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Increasing Optimality of Coding</a:t>
            </a:r>
            <a:endParaRPr/>
          </a:p>
        </p:txBody>
      </p:sp>
      <p:sp>
        <p:nvSpPr>
          <p:cNvPr id="75" name="Google Shape;75;p1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By default, English text is usually represented by sequences of characters, each 8 bits long, e.g. ‘d’ is 01100100.</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Easy way to compress: Use fewer than 8 bits for each letter.</a:t>
            </a:r>
            <a:endParaRPr/>
          </a:p>
          <a:p>
            <a:pPr marL="457200" lvl="0" indent="-355600" algn="l" rtl="0">
              <a:spcBef>
                <a:spcPts val="600"/>
              </a:spcBef>
              <a:spcAft>
                <a:spcPts val="0"/>
              </a:spcAft>
              <a:buSzPts val="2000"/>
              <a:buChar char="●"/>
            </a:pPr>
            <a:r>
              <a:rPr lang="en"/>
              <a:t>Have to decide which bit sequences should go with which letters.</a:t>
            </a:r>
            <a:endParaRPr/>
          </a:p>
          <a:p>
            <a:pPr marL="457200" lvl="0" indent="-355600" algn="l" rtl="0">
              <a:spcBef>
                <a:spcPts val="0"/>
              </a:spcBef>
              <a:spcAft>
                <a:spcPts val="0"/>
              </a:spcAft>
              <a:buSzPts val="2000"/>
              <a:buChar char="●"/>
            </a:pPr>
            <a:r>
              <a:rPr lang="en"/>
              <a:t>More generally, we’d say which </a:t>
            </a:r>
            <a:r>
              <a:rPr lang="en" b="1" i="1"/>
              <a:t>codewords</a:t>
            </a:r>
            <a:r>
              <a:rPr lang="en"/>
              <a:t> go with which </a:t>
            </a:r>
            <a:r>
              <a:rPr lang="en" b="1" i="1"/>
              <a:t>symbols.</a:t>
            </a:r>
            <a:endParaRPr/>
          </a:p>
        </p:txBody>
      </p:sp>
      <p:graphicFrame>
        <p:nvGraphicFramePr>
          <p:cNvPr id="76" name="Google Shape;76;p12"/>
          <p:cNvGraphicFramePr/>
          <p:nvPr/>
        </p:nvGraphicFramePr>
        <p:xfrm>
          <a:off x="952500" y="1883150"/>
          <a:ext cx="3000000" cy="3000000"/>
        </p:xfrm>
        <a:graphic>
          <a:graphicData uri="http://schemas.openxmlformats.org/drawingml/2006/table">
            <a:tbl>
              <a:tblPr>
                <a:noFill/>
                <a:tableStyleId>{EB6381DF-5D78-4A4F-861E-9157D497AA1F}</a:tableStyleId>
              </a:tblPr>
              <a:tblGrid>
                <a:gridCol w="2151250">
                  <a:extLst>
                    <a:ext uri="{9D8B030D-6E8A-4147-A177-3AD203B41FA5}">
                      <a16:colId xmlns:a16="http://schemas.microsoft.com/office/drawing/2014/main" val="20000"/>
                    </a:ext>
                  </a:extLst>
                </a:gridCol>
                <a:gridCol w="3573750">
                  <a:extLst>
                    <a:ext uri="{9D8B030D-6E8A-4147-A177-3AD203B41FA5}">
                      <a16:colId xmlns:a16="http://schemas.microsoft.com/office/drawing/2014/main" val="20001"/>
                    </a:ext>
                  </a:extLst>
                </a:gridCol>
                <a:gridCol w="1514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800"/>
                        <a:t>word</a:t>
                      </a:r>
                      <a:endParaRPr sz="1800"/>
                    </a:p>
                  </a:txBody>
                  <a:tcPr marL="91425" marR="91425" marT="91425" marB="91425"/>
                </a:tc>
                <a:tc>
                  <a:txBody>
                    <a:bodyPr/>
                    <a:lstStyle/>
                    <a:p>
                      <a:pPr marL="0" lvl="0" indent="0" algn="ctr" rtl="0">
                        <a:spcBef>
                          <a:spcPts val="0"/>
                        </a:spcBef>
                        <a:spcAft>
                          <a:spcPts val="0"/>
                        </a:spcAft>
                        <a:buNone/>
                      </a:pPr>
                      <a:r>
                        <a:rPr lang="en" sz="1800"/>
                        <a:t>binary</a:t>
                      </a:r>
                      <a:endParaRPr sz="1800"/>
                    </a:p>
                  </a:txBody>
                  <a:tcPr marL="91425" marR="91425" marT="91425" marB="91425"/>
                </a:tc>
                <a:tc>
                  <a:txBody>
                    <a:bodyPr/>
                    <a:lstStyle/>
                    <a:p>
                      <a:pPr marL="0" lvl="0" indent="0" algn="ctr" rtl="0">
                        <a:spcBef>
                          <a:spcPts val="0"/>
                        </a:spcBef>
                        <a:spcAft>
                          <a:spcPts val="0"/>
                        </a:spcAft>
                        <a:buNone/>
                      </a:pPr>
                      <a:r>
                        <a:rPr lang="en" sz="1800"/>
                        <a:t>hexadecimal</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t>dog</a:t>
                      </a:r>
                      <a:endParaRPr sz="1800"/>
                    </a:p>
                  </a:txBody>
                  <a:tcPr marL="91425" marR="91425" marT="91425" marB="91425"/>
                </a:tc>
                <a:tc>
                  <a:txBody>
                    <a:bodyPr/>
                    <a:lstStyle/>
                    <a:p>
                      <a:pPr marL="0" lvl="0" indent="0" algn="ctr" rtl="0">
                        <a:spcBef>
                          <a:spcPts val="0"/>
                        </a:spcBef>
                        <a:spcAft>
                          <a:spcPts val="0"/>
                        </a:spcAft>
                        <a:buNone/>
                      </a:pPr>
                      <a:r>
                        <a:rPr lang="en" sz="1800"/>
                        <a:t>01100100  01101111  01100111</a:t>
                      </a:r>
                      <a:endParaRPr sz="1800"/>
                    </a:p>
                  </a:txBody>
                  <a:tcPr marL="91425" marR="91425" marT="91425" marB="91425"/>
                </a:tc>
                <a:tc>
                  <a:txBody>
                    <a:bodyPr/>
                    <a:lstStyle/>
                    <a:p>
                      <a:pPr marL="0" lvl="0" indent="0" algn="ctr" rtl="0">
                        <a:spcBef>
                          <a:spcPts val="0"/>
                        </a:spcBef>
                        <a:spcAft>
                          <a:spcPts val="0"/>
                        </a:spcAft>
                        <a:buNone/>
                      </a:pPr>
                      <a:r>
                        <a:rPr lang="en" sz="1800"/>
                        <a:t>64 6f 67</a:t>
                      </a:r>
                      <a:endParaRPr sz="18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5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Sneaky Situation</a:t>
            </a:r>
            <a:endParaRPr/>
          </a:p>
        </p:txBody>
      </p:sp>
      <p:sp>
        <p:nvSpPr>
          <p:cNvPr id="896" name="Google Shape;896;p57"/>
          <p:cNvSpPr txBox="1">
            <a:spLocks noGrp="1"/>
          </p:cNvSpPr>
          <p:nvPr>
            <p:ph type="body" idx="1"/>
          </p:nvPr>
        </p:nvSpPr>
        <p:spPr>
          <a:xfrm>
            <a:off x="243000" y="556500"/>
            <a:ext cx="8443800" cy="292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Universal compression is impossible, but the following example implies that comparing compression algorithms could still be quite difficult.</a:t>
            </a:r>
            <a:endParaRPr/>
          </a:p>
          <a:p>
            <a:pPr marL="0" lvl="0" indent="0" algn="l" rtl="0">
              <a:spcBef>
                <a:spcPts val="600"/>
              </a:spcBef>
              <a:spcAft>
                <a:spcPts val="0"/>
              </a:spcAft>
              <a:buNone/>
            </a:pPr>
            <a:endParaRPr/>
          </a:p>
          <a:p>
            <a:pPr marL="0" lvl="0" indent="0" algn="l" rtl="0">
              <a:spcBef>
                <a:spcPts val="600"/>
              </a:spcBef>
              <a:spcAft>
                <a:spcPts val="0"/>
              </a:spcAft>
              <a:buNone/>
            </a:pPr>
            <a:r>
              <a:rPr lang="en"/>
              <a:t>Suppose we write a special purpose compression algorithm that simply hardcodes small bit sequences into large ones.</a:t>
            </a:r>
            <a:endParaRPr/>
          </a:p>
          <a:p>
            <a:pPr marL="457200" lvl="0" indent="-355600" algn="l" rtl="0">
              <a:spcBef>
                <a:spcPts val="600"/>
              </a:spcBef>
              <a:spcAft>
                <a:spcPts val="0"/>
              </a:spcAft>
              <a:buSzPts val="2000"/>
              <a:buChar char="●"/>
            </a:pPr>
            <a:r>
              <a:rPr lang="en"/>
              <a:t>Example, represent GameOfThronesSeason6-Razor1911-Rip-Episode1.mp4 as 010.</a:t>
            </a:r>
            <a:endParaRPr/>
          </a:p>
        </p:txBody>
      </p:sp>
      <p:sp>
        <p:nvSpPr>
          <p:cNvPr id="897" name="Google Shape;897;p57"/>
          <p:cNvSpPr/>
          <p:nvPr/>
        </p:nvSpPr>
        <p:spPr>
          <a:xfrm>
            <a:off x="733175" y="4015500"/>
            <a:ext cx="22074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010</a:t>
            </a:r>
            <a:endParaRPr/>
          </a:p>
        </p:txBody>
      </p:sp>
      <p:cxnSp>
        <p:nvCxnSpPr>
          <p:cNvPr id="898" name="Google Shape;898;p57"/>
          <p:cNvCxnSpPr>
            <a:stCxn id="897" idx="3"/>
            <a:endCxn id="899" idx="1"/>
          </p:cNvCxnSpPr>
          <p:nvPr/>
        </p:nvCxnSpPr>
        <p:spPr>
          <a:xfrm>
            <a:off x="2940575" y="4167750"/>
            <a:ext cx="555300" cy="0"/>
          </a:xfrm>
          <a:prstGeom prst="straightConnector1">
            <a:avLst/>
          </a:prstGeom>
          <a:noFill/>
          <a:ln w="19050" cap="flat" cmpd="sng">
            <a:solidFill>
              <a:schemeClr val="dk2"/>
            </a:solidFill>
            <a:prstDash val="solid"/>
            <a:round/>
            <a:headEnd type="none" w="med" len="med"/>
            <a:tailEnd type="triangle" w="med" len="med"/>
          </a:ln>
        </p:spPr>
      </p:cxnSp>
      <p:sp>
        <p:nvSpPr>
          <p:cNvPr id="900" name="Google Shape;900;p57"/>
          <p:cNvSpPr/>
          <p:nvPr/>
        </p:nvSpPr>
        <p:spPr>
          <a:xfrm>
            <a:off x="5980275" y="4015600"/>
            <a:ext cx="23412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00000000001111111111...</a:t>
            </a:r>
            <a:endParaRPr/>
          </a:p>
        </p:txBody>
      </p:sp>
      <p:cxnSp>
        <p:nvCxnSpPr>
          <p:cNvPr id="901" name="Google Shape;901;p57"/>
          <p:cNvCxnSpPr>
            <a:stCxn id="899" idx="3"/>
            <a:endCxn id="900" idx="1"/>
          </p:cNvCxnSpPr>
          <p:nvPr/>
        </p:nvCxnSpPr>
        <p:spPr>
          <a:xfrm>
            <a:off x="5288263" y="4167750"/>
            <a:ext cx="692100" cy="0"/>
          </a:xfrm>
          <a:prstGeom prst="straightConnector1">
            <a:avLst/>
          </a:prstGeom>
          <a:noFill/>
          <a:ln w="19050" cap="flat" cmpd="sng">
            <a:solidFill>
              <a:schemeClr val="dk2"/>
            </a:solidFill>
            <a:prstDash val="solid"/>
            <a:round/>
            <a:headEnd type="none" w="med" len="med"/>
            <a:tailEnd type="triangle" w="med" len="med"/>
          </a:ln>
        </p:spPr>
      </p:cxnSp>
      <p:sp>
        <p:nvSpPr>
          <p:cNvPr id="902" name="Google Shape;902;p57"/>
          <p:cNvSpPr txBox="1"/>
          <p:nvPr/>
        </p:nvSpPr>
        <p:spPr>
          <a:xfrm>
            <a:off x="5995861" y="4243900"/>
            <a:ext cx="23412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GameOfThronesSeason6-Razor1911-Rip-Episode1.mp4</a:t>
            </a:r>
            <a:endParaRPr/>
          </a:p>
        </p:txBody>
      </p:sp>
      <p:sp>
        <p:nvSpPr>
          <p:cNvPr id="903" name="Google Shape;903;p57"/>
          <p:cNvSpPr txBox="1"/>
          <p:nvPr/>
        </p:nvSpPr>
        <p:spPr>
          <a:xfrm>
            <a:off x="1137800" y="3669800"/>
            <a:ext cx="16191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Compressed Bits</a:t>
            </a:r>
            <a:endParaRPr/>
          </a:p>
        </p:txBody>
      </p:sp>
      <p:sp>
        <p:nvSpPr>
          <p:cNvPr id="899" name="Google Shape;899;p57"/>
          <p:cNvSpPr/>
          <p:nvPr/>
        </p:nvSpPr>
        <p:spPr>
          <a:xfrm>
            <a:off x="3495763" y="3792750"/>
            <a:ext cx="1792500" cy="7500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Decompression</a:t>
            </a:r>
            <a:endParaRPr/>
          </a:p>
          <a:p>
            <a:pPr marL="0" lvl="0" indent="0" algn="ctr" rtl="0">
              <a:spcBef>
                <a:spcPts val="0"/>
              </a:spcBef>
              <a:spcAft>
                <a:spcPts val="0"/>
              </a:spcAft>
              <a:buNone/>
            </a:pPr>
            <a:r>
              <a:rPr lang="en"/>
              <a:t>Algorithm C</a:t>
            </a:r>
            <a:r>
              <a:rPr lang="en" baseline="30000"/>
              <a:t>-1</a:t>
            </a:r>
            <a:endParaRPr baseline="30000"/>
          </a:p>
        </p:txBody>
      </p:sp>
      <p:sp>
        <p:nvSpPr>
          <p:cNvPr id="904" name="Google Shape;904;p57"/>
          <p:cNvSpPr txBox="1"/>
          <p:nvPr/>
        </p:nvSpPr>
        <p:spPr>
          <a:xfrm>
            <a:off x="1533775" y="4286575"/>
            <a:ext cx="692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bits</a:t>
            </a:r>
            <a:endParaRPr/>
          </a:p>
        </p:txBody>
      </p:sp>
      <p:sp>
        <p:nvSpPr>
          <p:cNvPr id="905" name="Google Shape;905;p57"/>
          <p:cNvSpPr txBox="1"/>
          <p:nvPr/>
        </p:nvSpPr>
        <p:spPr>
          <a:xfrm>
            <a:off x="6456175" y="3646548"/>
            <a:ext cx="17925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8927472560 bits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5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Sneaky Situation</a:t>
            </a:r>
            <a:endParaRPr/>
          </a:p>
        </p:txBody>
      </p:sp>
      <p:sp>
        <p:nvSpPr>
          <p:cNvPr id="911" name="Google Shape;911;p58"/>
          <p:cNvSpPr txBox="1">
            <a:spLocks noGrp="1"/>
          </p:cNvSpPr>
          <p:nvPr>
            <p:ph type="body" idx="1"/>
          </p:nvPr>
        </p:nvSpPr>
        <p:spPr>
          <a:xfrm>
            <a:off x="243000" y="556500"/>
            <a:ext cx="8443800" cy="307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write a special purpose compression algorithm that simply hardcodes small bit sequences into large ones.</a:t>
            </a:r>
            <a:endParaRPr/>
          </a:p>
          <a:p>
            <a:pPr marL="457200" lvl="0" indent="-355600" algn="l" rtl="0">
              <a:spcBef>
                <a:spcPts val="600"/>
              </a:spcBef>
              <a:spcAft>
                <a:spcPts val="0"/>
              </a:spcAft>
              <a:buSzPts val="2000"/>
              <a:buChar char="●"/>
            </a:pPr>
            <a:r>
              <a:rPr lang="en"/>
              <a:t>Example, represent GameOfThronesSeason6-Razor1911-Rip-Episode1.mp4 as 010.</a:t>
            </a:r>
            <a:endParaRPr/>
          </a:p>
          <a:p>
            <a:pPr marL="0" lvl="0" indent="0" algn="l" rtl="0">
              <a:spcBef>
                <a:spcPts val="600"/>
              </a:spcBef>
              <a:spcAft>
                <a:spcPts val="0"/>
              </a:spcAft>
              <a:buNone/>
            </a:pPr>
            <a:endParaRPr/>
          </a:p>
          <a:p>
            <a:pPr marL="0" lvl="0" indent="0" algn="l" rtl="0">
              <a:spcBef>
                <a:spcPts val="600"/>
              </a:spcBef>
              <a:spcAft>
                <a:spcPts val="0"/>
              </a:spcAft>
              <a:buNone/>
            </a:pPr>
            <a:r>
              <a:rPr lang="en"/>
              <a:t>To avoid this sort of trickery, we should include the bits needed to encode the decompression algorithm itself. </a:t>
            </a:r>
            <a:endParaRPr/>
          </a:p>
        </p:txBody>
      </p:sp>
      <p:sp>
        <p:nvSpPr>
          <p:cNvPr id="912" name="Google Shape;912;p58"/>
          <p:cNvSpPr/>
          <p:nvPr/>
        </p:nvSpPr>
        <p:spPr>
          <a:xfrm>
            <a:off x="733175" y="4015500"/>
            <a:ext cx="22074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010</a:t>
            </a:r>
            <a:endParaRPr/>
          </a:p>
        </p:txBody>
      </p:sp>
      <p:cxnSp>
        <p:nvCxnSpPr>
          <p:cNvPr id="913" name="Google Shape;913;p58"/>
          <p:cNvCxnSpPr>
            <a:stCxn id="912" idx="3"/>
            <a:endCxn id="914" idx="1"/>
          </p:cNvCxnSpPr>
          <p:nvPr/>
        </p:nvCxnSpPr>
        <p:spPr>
          <a:xfrm>
            <a:off x="2940575" y="4167750"/>
            <a:ext cx="555300" cy="0"/>
          </a:xfrm>
          <a:prstGeom prst="straightConnector1">
            <a:avLst/>
          </a:prstGeom>
          <a:noFill/>
          <a:ln w="19050" cap="flat" cmpd="sng">
            <a:solidFill>
              <a:schemeClr val="dk2"/>
            </a:solidFill>
            <a:prstDash val="solid"/>
            <a:round/>
            <a:headEnd type="none" w="med" len="med"/>
            <a:tailEnd type="triangle" w="med" len="med"/>
          </a:ln>
        </p:spPr>
      </p:cxnSp>
      <p:sp>
        <p:nvSpPr>
          <p:cNvPr id="915" name="Google Shape;915;p58"/>
          <p:cNvSpPr/>
          <p:nvPr/>
        </p:nvSpPr>
        <p:spPr>
          <a:xfrm>
            <a:off x="5980275" y="4015600"/>
            <a:ext cx="23412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00000000001111111111...</a:t>
            </a:r>
            <a:endParaRPr/>
          </a:p>
        </p:txBody>
      </p:sp>
      <p:cxnSp>
        <p:nvCxnSpPr>
          <p:cNvPr id="916" name="Google Shape;916;p58"/>
          <p:cNvCxnSpPr>
            <a:stCxn id="914" idx="3"/>
            <a:endCxn id="915" idx="1"/>
          </p:cNvCxnSpPr>
          <p:nvPr/>
        </p:nvCxnSpPr>
        <p:spPr>
          <a:xfrm>
            <a:off x="5288263" y="4167750"/>
            <a:ext cx="692100" cy="0"/>
          </a:xfrm>
          <a:prstGeom prst="straightConnector1">
            <a:avLst/>
          </a:prstGeom>
          <a:noFill/>
          <a:ln w="19050" cap="flat" cmpd="sng">
            <a:solidFill>
              <a:schemeClr val="dk2"/>
            </a:solidFill>
            <a:prstDash val="solid"/>
            <a:round/>
            <a:headEnd type="none" w="med" len="med"/>
            <a:tailEnd type="triangle" w="med" len="med"/>
          </a:ln>
        </p:spPr>
      </p:cxnSp>
      <p:sp>
        <p:nvSpPr>
          <p:cNvPr id="917" name="Google Shape;917;p58"/>
          <p:cNvSpPr txBox="1"/>
          <p:nvPr/>
        </p:nvSpPr>
        <p:spPr>
          <a:xfrm>
            <a:off x="5995861" y="4243900"/>
            <a:ext cx="23412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GameOfThronesSeason6-Razor1911-Rip-Episode1.mp4</a:t>
            </a:r>
            <a:endParaRPr/>
          </a:p>
        </p:txBody>
      </p:sp>
      <p:sp>
        <p:nvSpPr>
          <p:cNvPr id="918" name="Google Shape;918;p58"/>
          <p:cNvSpPr txBox="1"/>
          <p:nvPr/>
        </p:nvSpPr>
        <p:spPr>
          <a:xfrm>
            <a:off x="1137800" y="3669800"/>
            <a:ext cx="16191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Compressed Bits</a:t>
            </a:r>
            <a:endParaRPr/>
          </a:p>
        </p:txBody>
      </p:sp>
      <p:sp>
        <p:nvSpPr>
          <p:cNvPr id="914" name="Google Shape;914;p58"/>
          <p:cNvSpPr/>
          <p:nvPr/>
        </p:nvSpPr>
        <p:spPr>
          <a:xfrm>
            <a:off x="3495763" y="3792750"/>
            <a:ext cx="1792500" cy="7500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Decompression</a:t>
            </a:r>
            <a:endParaRPr/>
          </a:p>
          <a:p>
            <a:pPr marL="0" lvl="0" indent="0" algn="ctr" rtl="0">
              <a:spcBef>
                <a:spcPts val="0"/>
              </a:spcBef>
              <a:spcAft>
                <a:spcPts val="0"/>
              </a:spcAft>
              <a:buNone/>
            </a:pPr>
            <a:r>
              <a:rPr lang="en"/>
              <a:t>Algorithm C</a:t>
            </a:r>
            <a:r>
              <a:rPr lang="en" baseline="30000"/>
              <a:t>-1</a:t>
            </a:r>
            <a:endParaRPr baseline="30000"/>
          </a:p>
        </p:txBody>
      </p:sp>
      <p:sp>
        <p:nvSpPr>
          <p:cNvPr id="919" name="Google Shape;919;p58"/>
          <p:cNvSpPr txBox="1"/>
          <p:nvPr/>
        </p:nvSpPr>
        <p:spPr>
          <a:xfrm>
            <a:off x="1533775" y="4286575"/>
            <a:ext cx="692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bits</a:t>
            </a:r>
            <a:endParaRPr/>
          </a:p>
        </p:txBody>
      </p:sp>
      <p:sp>
        <p:nvSpPr>
          <p:cNvPr id="920" name="Google Shape;920;p58"/>
          <p:cNvSpPr txBox="1"/>
          <p:nvPr/>
        </p:nvSpPr>
        <p:spPr>
          <a:xfrm>
            <a:off x="6456175" y="3646548"/>
            <a:ext cx="17925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8927472560 bits</a:t>
            </a:r>
            <a:endParaRPr/>
          </a:p>
        </p:txBody>
      </p:sp>
      <p:sp>
        <p:nvSpPr>
          <p:cNvPr id="921" name="Google Shape;921;p58"/>
          <p:cNvSpPr txBox="1"/>
          <p:nvPr/>
        </p:nvSpPr>
        <p:spPr>
          <a:xfrm>
            <a:off x="3645238" y="4500063"/>
            <a:ext cx="17925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8927472707 bits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5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Compression Model #2: Self-Extracting Bits</a:t>
            </a:r>
            <a:endParaRPr/>
          </a:p>
        </p:txBody>
      </p:sp>
      <p:sp>
        <p:nvSpPr>
          <p:cNvPr id="927" name="Google Shape;927;p59"/>
          <p:cNvSpPr txBox="1">
            <a:spLocks noGrp="1"/>
          </p:cNvSpPr>
          <p:nvPr>
            <p:ph type="body" idx="1"/>
          </p:nvPr>
        </p:nvSpPr>
        <p:spPr>
          <a:xfrm>
            <a:off x="243000" y="556500"/>
            <a:ext cx="8814900" cy="30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As a model for the decompression process, let’s </a:t>
            </a:r>
            <a:r>
              <a:rPr lang="en" b="1"/>
              <a:t>treat the algorithm and the compressed bitstream as a single sequence of bits.</a:t>
            </a:r>
            <a:endParaRPr b="1"/>
          </a:p>
          <a:p>
            <a:pPr marL="457200" lvl="0" indent="-355600" algn="l" rtl="0">
              <a:spcBef>
                <a:spcPts val="600"/>
              </a:spcBef>
              <a:spcAft>
                <a:spcPts val="0"/>
              </a:spcAft>
              <a:buSzPts val="2000"/>
              <a:buChar char="●"/>
            </a:pPr>
            <a:r>
              <a:rPr lang="en"/>
              <a:t>If you want a concrete idea to hold on to, imagine storing the compressed bitstream as a byte[] variable in a .java file. We’ll show an example on the coming slides involving compressing an image.</a:t>
            </a:r>
            <a:endParaRPr/>
          </a:p>
          <a:p>
            <a:pPr marL="457200" lvl="0" indent="-355600" algn="l" rtl="0">
              <a:spcBef>
                <a:spcPts val="0"/>
              </a:spcBef>
              <a:spcAft>
                <a:spcPts val="0"/>
              </a:spcAft>
              <a:buSzPts val="2000"/>
              <a:buChar char="●"/>
            </a:pPr>
            <a:r>
              <a:rPr lang="en"/>
              <a:t>Can think of the algorithm + compressed bitstream as an input to an interpreter. Interpreter somehow executes those bits (see 61A)</a:t>
            </a:r>
            <a:endParaRPr/>
          </a:p>
          <a:p>
            <a:pPr marL="914400" lvl="1" indent="-355600" algn="l" rtl="0">
              <a:spcBef>
                <a:spcPts val="0"/>
              </a:spcBef>
              <a:spcAft>
                <a:spcPts val="0"/>
              </a:spcAft>
              <a:buSzPts val="2000"/>
              <a:buChar char="○"/>
            </a:pPr>
            <a:r>
              <a:rPr lang="en"/>
              <a:t>At the very “bottom” of these abstractions is some kind of physical machine (see 61C).</a:t>
            </a:r>
            <a:endParaRPr/>
          </a:p>
        </p:txBody>
      </p:sp>
      <p:grpSp>
        <p:nvGrpSpPr>
          <p:cNvPr id="928" name="Google Shape;928;p59"/>
          <p:cNvGrpSpPr/>
          <p:nvPr/>
        </p:nvGrpSpPr>
        <p:grpSpPr>
          <a:xfrm>
            <a:off x="478850" y="3677713"/>
            <a:ext cx="2733425" cy="902400"/>
            <a:chOff x="555150" y="2621150"/>
            <a:chExt cx="2733425" cy="902400"/>
          </a:xfrm>
        </p:grpSpPr>
        <p:sp>
          <p:nvSpPr>
            <p:cNvPr id="929" name="Google Shape;929;p59"/>
            <p:cNvSpPr/>
            <p:nvPr/>
          </p:nvSpPr>
          <p:spPr>
            <a:xfrm>
              <a:off x="555150" y="2621150"/>
              <a:ext cx="2560500" cy="9024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9"/>
            <p:cNvSpPr/>
            <p:nvPr/>
          </p:nvSpPr>
          <p:spPr>
            <a:xfrm>
              <a:off x="733175" y="2796300"/>
              <a:ext cx="2207400" cy="3045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0111000001110101...</a:t>
              </a:r>
              <a:endParaRPr/>
            </a:p>
          </p:txBody>
        </p:sp>
        <p:sp>
          <p:nvSpPr>
            <p:cNvPr id="931" name="Google Shape;931;p59"/>
            <p:cNvSpPr txBox="1"/>
            <p:nvPr/>
          </p:nvSpPr>
          <p:spPr>
            <a:xfrm>
              <a:off x="674375" y="3094673"/>
              <a:ext cx="2614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SelfExtractingGoT.java  </a:t>
              </a:r>
              <a:endParaRPr/>
            </a:p>
          </p:txBody>
        </p:sp>
      </p:grpSp>
      <p:sp>
        <p:nvSpPr>
          <p:cNvPr id="932" name="Google Shape;932;p59"/>
          <p:cNvSpPr/>
          <p:nvPr/>
        </p:nvSpPr>
        <p:spPr>
          <a:xfrm>
            <a:off x="3887300" y="3753928"/>
            <a:ext cx="1792500" cy="7500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Interpreter</a:t>
            </a:r>
            <a:endParaRPr/>
          </a:p>
        </p:txBody>
      </p:sp>
      <p:sp>
        <p:nvSpPr>
          <p:cNvPr id="933" name="Google Shape;933;p59"/>
          <p:cNvSpPr txBox="1"/>
          <p:nvPr/>
        </p:nvSpPr>
        <p:spPr>
          <a:xfrm>
            <a:off x="6393376" y="4235300"/>
            <a:ext cx="2192400" cy="42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8,927,472,560 bits</a:t>
            </a:r>
            <a:endParaRPr/>
          </a:p>
        </p:txBody>
      </p:sp>
      <p:sp>
        <p:nvSpPr>
          <p:cNvPr id="934" name="Google Shape;934;p59"/>
          <p:cNvSpPr/>
          <p:nvPr/>
        </p:nvSpPr>
        <p:spPr>
          <a:xfrm>
            <a:off x="6492225" y="3973000"/>
            <a:ext cx="19698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0100001001001101...</a:t>
            </a:r>
            <a:endParaRPr/>
          </a:p>
        </p:txBody>
      </p:sp>
      <p:sp>
        <p:nvSpPr>
          <p:cNvPr id="935" name="Google Shape;935;p59"/>
          <p:cNvSpPr txBox="1"/>
          <p:nvPr/>
        </p:nvSpPr>
        <p:spPr>
          <a:xfrm>
            <a:off x="6431016" y="3372742"/>
            <a:ext cx="2466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GameOfThronesSeason6-Razor1911-Rip-Episode1.mp4</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936" name="Google Shape;936;p59"/>
          <p:cNvSpPr txBox="1"/>
          <p:nvPr/>
        </p:nvSpPr>
        <p:spPr>
          <a:xfrm>
            <a:off x="704300" y="4503925"/>
            <a:ext cx="21924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8,927,472,707 bits</a:t>
            </a:r>
            <a:endParaRPr/>
          </a:p>
        </p:txBody>
      </p:sp>
      <p:cxnSp>
        <p:nvCxnSpPr>
          <p:cNvPr id="937" name="Google Shape;937;p59"/>
          <p:cNvCxnSpPr>
            <a:stCxn id="929" idx="3"/>
            <a:endCxn id="932" idx="1"/>
          </p:cNvCxnSpPr>
          <p:nvPr/>
        </p:nvCxnSpPr>
        <p:spPr>
          <a:xfrm>
            <a:off x="3039350" y="4128913"/>
            <a:ext cx="848100" cy="0"/>
          </a:xfrm>
          <a:prstGeom prst="straightConnector1">
            <a:avLst/>
          </a:prstGeom>
          <a:noFill/>
          <a:ln w="19050" cap="flat" cmpd="sng">
            <a:solidFill>
              <a:schemeClr val="dk2"/>
            </a:solidFill>
            <a:prstDash val="solid"/>
            <a:round/>
            <a:headEnd type="none" w="med" len="med"/>
            <a:tailEnd type="triangle" w="med" len="med"/>
          </a:ln>
        </p:spPr>
      </p:cxnSp>
      <p:cxnSp>
        <p:nvCxnSpPr>
          <p:cNvPr id="938" name="Google Shape;938;p59"/>
          <p:cNvCxnSpPr>
            <a:stCxn id="932" idx="3"/>
            <a:endCxn id="934" idx="1"/>
          </p:cNvCxnSpPr>
          <p:nvPr/>
        </p:nvCxnSpPr>
        <p:spPr>
          <a:xfrm rot="10800000" flipH="1">
            <a:off x="5679800" y="4125328"/>
            <a:ext cx="812400" cy="36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6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HugPlant</a:t>
            </a:r>
            <a:endParaRPr/>
          </a:p>
        </p:txBody>
      </p:sp>
      <p:sp>
        <p:nvSpPr>
          <p:cNvPr id="944" name="Google Shape;944;p6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Huffman Coding can be used to compress any data, not just text. In bitmap format, the plant below is simply the stream of bits shown on the right.</a:t>
            </a:r>
            <a:endParaRPr/>
          </a:p>
        </p:txBody>
      </p:sp>
      <p:pic>
        <p:nvPicPr>
          <p:cNvPr id="945" name="Google Shape;945;p60"/>
          <p:cNvPicPr preferRelativeResize="0"/>
          <p:nvPr/>
        </p:nvPicPr>
        <p:blipFill>
          <a:blip r:embed="rId3">
            <a:alphaModFix/>
          </a:blip>
          <a:stretch>
            <a:fillRect/>
          </a:stretch>
        </p:blipFill>
        <p:spPr>
          <a:xfrm>
            <a:off x="523450" y="1436825"/>
            <a:ext cx="3466926" cy="3466926"/>
          </a:xfrm>
          <a:prstGeom prst="rect">
            <a:avLst/>
          </a:prstGeom>
          <a:noFill/>
          <a:ln>
            <a:noFill/>
          </a:ln>
        </p:spPr>
      </p:pic>
      <p:sp>
        <p:nvSpPr>
          <p:cNvPr id="946" name="Google Shape;946;p60"/>
          <p:cNvSpPr txBox="1"/>
          <p:nvPr/>
        </p:nvSpPr>
        <p:spPr>
          <a:xfrm>
            <a:off x="5686800" y="167027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solidFill>
                <a:srgbClr val="4A86E8"/>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a:t>Total: 8389584 bits</a:t>
            </a:r>
            <a:endParaRPr/>
          </a:p>
        </p:txBody>
      </p:sp>
      <p:sp>
        <p:nvSpPr>
          <p:cNvPr id="947" name="Google Shape;947;p60"/>
          <p:cNvSpPr txBox="1"/>
          <p:nvPr/>
        </p:nvSpPr>
        <p:spPr>
          <a:xfrm>
            <a:off x="5738554" y="1436825"/>
            <a:ext cx="2896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Original Uncompressed Bits B</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pic>
        <p:nvPicPr>
          <p:cNvPr id="952" name="Google Shape;952;p61"/>
          <p:cNvPicPr preferRelativeResize="0"/>
          <p:nvPr/>
        </p:nvPicPr>
        <p:blipFill>
          <a:blip r:embed="rId3">
            <a:alphaModFix/>
          </a:blip>
          <a:stretch>
            <a:fillRect/>
          </a:stretch>
        </p:blipFill>
        <p:spPr>
          <a:xfrm>
            <a:off x="166805" y="587811"/>
            <a:ext cx="1341999" cy="1341999"/>
          </a:xfrm>
          <a:prstGeom prst="rect">
            <a:avLst/>
          </a:prstGeom>
          <a:noFill/>
          <a:ln>
            <a:noFill/>
          </a:ln>
        </p:spPr>
      </p:pic>
      <p:sp>
        <p:nvSpPr>
          <p:cNvPr id="953" name="Google Shape;953;p61"/>
          <p:cNvSpPr/>
          <p:nvPr/>
        </p:nvSpPr>
        <p:spPr>
          <a:xfrm>
            <a:off x="1395600" y="803875"/>
            <a:ext cx="4947900" cy="1207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1"/>
          <p:cNvSpPr/>
          <p:nvPr/>
        </p:nvSpPr>
        <p:spPr>
          <a:xfrm>
            <a:off x="312625" y="2210630"/>
            <a:ext cx="7791000" cy="28590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1"/>
          <p:cNvSpPr txBox="1"/>
          <p:nvPr/>
        </p:nvSpPr>
        <p:spPr>
          <a:xfrm>
            <a:off x="372650" y="2194255"/>
            <a:ext cx="3508800" cy="28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06666"/>
                </a:solidFill>
                <a:latin typeface="Consolas"/>
                <a:ea typeface="Consolas"/>
                <a:cs typeface="Consolas"/>
                <a:sym typeface="Consolas"/>
              </a:rPr>
              <a:t>74 68 65 20 70 61 73 73 63 6F 64 65 20 69 73 20 68 75 67 39 31 38 32 37 78 79 7A 2E 65 75 7a c0 </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09 eb cd d4 2a 55 9f d8 98 d1 4e e7 97 56 58 68</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0c 7a 43 dd 80 00 7b 11 58 f4 75 73 77 bc 26 01</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e0 92 28 ef 47 24 66 9b de 8b 25 04 1f 0e 87 bd</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87 9e 03 c9 f1 cf ad fa 82 dc 9f a1 31 b5 79 13</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9b 95 d5 63 26 8b 90 5e d5 b0 17 fb e9 c0 e6 53</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c7 cb dd 5f 77 d3 bd 80 f9 b6 5e 94 aa 74 34 3a</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a9 c1 ca e6 b8 9c 60 ab 36 3b a5 8a b4 3a 5c 5a</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62 e9 2f 16 4c 34 60 6e 51 28 36 2c e7 4e 50 be</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c0 15 1b 01 d9 c0 bd b4 20 87 42 be d4 e2 23 a2</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b6 84 22 4c cf 74 cd 4f 23 06 54 e6 c2 0f 2d bd</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e5 81 f4 c6 de 15 59 f1 68 a4 a5 88 16 b0 7f bf</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8a 1d 98 bd 33 b4 d5 71 22 93 81 af e0 cc ce 12</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57 23 62 3a e4 3d 8c f1 12 8d a5 40 3b 70 d6 9b</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12 49 62 8d 6f d4 52 f6 7f d5 11 7c ca 07 dd e3</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dc 1c 7f c4 a4 69 77 6e 5e 60 db 5a 69 01 95 c8</a:t>
            </a:r>
            <a:endParaRPr sz="1000">
              <a:solidFill>
                <a:srgbClr val="E06666"/>
              </a:solidFill>
              <a:latin typeface="Consolas"/>
              <a:ea typeface="Consolas"/>
              <a:cs typeface="Consolas"/>
              <a:sym typeface="Consolas"/>
            </a:endParaRPr>
          </a:p>
          <a:p>
            <a:pPr marL="0" lvl="0" indent="0" algn="l" rtl="0">
              <a:spcBef>
                <a:spcPts val="0"/>
              </a:spcBef>
              <a:spcAft>
                <a:spcPts val="0"/>
              </a:spcAft>
              <a:buNone/>
            </a:pPr>
            <a:r>
              <a:rPr lang="en" sz="1000">
                <a:solidFill>
                  <a:srgbClr val="E06666"/>
                </a:solidFill>
                <a:latin typeface="Consolas"/>
                <a:ea typeface="Consolas"/>
                <a:cs typeface="Consolas"/>
                <a:sym typeface="Consolas"/>
              </a:rPr>
              <a:t>d7 2e 57 62 b7 8e 5c 51 f9 70 55 1b 7c ba 68 bc</a:t>
            </a:r>
            <a:endParaRPr sz="1000">
              <a:solidFill>
                <a:srgbClr val="E06666"/>
              </a:solidFill>
              <a:latin typeface="Consolas"/>
              <a:ea typeface="Consolas"/>
              <a:cs typeface="Consolas"/>
              <a:sym typeface="Consolas"/>
            </a:endParaRPr>
          </a:p>
        </p:txBody>
      </p:sp>
      <p:sp>
        <p:nvSpPr>
          <p:cNvPr id="956" name="Google Shape;956;p6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HugPlant Compressed</a:t>
            </a:r>
            <a:endParaRPr/>
          </a:p>
        </p:txBody>
      </p:sp>
      <p:sp>
        <p:nvSpPr>
          <p:cNvPr id="957" name="Google Shape;957;p61"/>
          <p:cNvSpPr txBox="1">
            <a:spLocks noGrp="1"/>
          </p:cNvSpPr>
          <p:nvPr>
            <p:ph type="body" idx="1"/>
          </p:nvPr>
        </p:nvSpPr>
        <p:spPr>
          <a:xfrm>
            <a:off x="4177675" y="2627598"/>
            <a:ext cx="3925800" cy="235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000">
                <a:solidFill>
                  <a:srgbClr val="000000"/>
                </a:solidFill>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latin typeface="Consolas"/>
                <a:ea typeface="Consolas"/>
                <a:cs typeface="Consolas"/>
                <a:sym typeface="Consolas"/>
              </a:rPr>
              <a:t>c3 b7 6d c2 31 24 92 dc 24 a7 c9 25 ae 24 b5 c4 85 88 40 be c4 92 46 25 79 2f c4 af 25 f8 92 49 24 92 64 c9 92 49 30 b1 24 92 49 24 2c 49 24 92 49 0b 12 49 24 92 42 c4 92 49 24 92 49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a:t>
            </a:r>
            <a:endParaRPr sz="1000">
              <a:latin typeface="Consolas"/>
              <a:ea typeface="Consolas"/>
              <a:cs typeface="Consolas"/>
              <a:sym typeface="Consolas"/>
            </a:endParaRPr>
          </a:p>
        </p:txBody>
      </p:sp>
      <p:sp>
        <p:nvSpPr>
          <p:cNvPr id="958" name="Google Shape;958;p61"/>
          <p:cNvSpPr txBox="1">
            <a:spLocks noGrp="1"/>
          </p:cNvSpPr>
          <p:nvPr>
            <p:ph type="body" idx="1"/>
          </p:nvPr>
        </p:nvSpPr>
        <p:spPr>
          <a:xfrm>
            <a:off x="882475" y="4305525"/>
            <a:ext cx="2478900" cy="416700"/>
          </a:xfrm>
          <a:prstGeom prst="rect">
            <a:avLst/>
          </a:prstGeom>
          <a:solidFill>
            <a:srgbClr val="FFFFFF"/>
          </a:solidFill>
        </p:spPr>
        <p:txBody>
          <a:bodyPr spcFirstLastPara="1" wrap="square" lIns="91425" tIns="91425" rIns="91425" bIns="91425" anchor="ctr" anchorCtr="0">
            <a:noAutofit/>
          </a:bodyPr>
          <a:lstStyle/>
          <a:p>
            <a:pPr marL="0" lvl="0" indent="0" algn="l" rtl="0">
              <a:spcBef>
                <a:spcPts val="600"/>
              </a:spcBef>
              <a:spcAft>
                <a:spcPts val="0"/>
              </a:spcAft>
              <a:buNone/>
            </a:pPr>
            <a:r>
              <a:rPr lang="en" sz="1800"/>
              <a:t>Decoding Trie: 2560 bits</a:t>
            </a:r>
            <a:endParaRPr sz="1800"/>
          </a:p>
        </p:txBody>
      </p:sp>
      <p:pic>
        <p:nvPicPr>
          <p:cNvPr id="959" name="Google Shape;959;p61"/>
          <p:cNvPicPr preferRelativeResize="0"/>
          <p:nvPr/>
        </p:nvPicPr>
        <p:blipFill>
          <a:blip r:embed="rId4">
            <a:alphaModFix/>
          </a:blip>
          <a:stretch>
            <a:fillRect/>
          </a:stretch>
        </p:blipFill>
        <p:spPr>
          <a:xfrm>
            <a:off x="1071496" y="2753030"/>
            <a:ext cx="1990725" cy="1390650"/>
          </a:xfrm>
          <a:prstGeom prst="rect">
            <a:avLst/>
          </a:prstGeom>
          <a:noFill/>
          <a:ln>
            <a:noFill/>
          </a:ln>
        </p:spPr>
      </p:pic>
      <p:sp>
        <p:nvSpPr>
          <p:cNvPr id="960" name="Google Shape;960;p61"/>
          <p:cNvSpPr txBox="1">
            <a:spLocks noGrp="1"/>
          </p:cNvSpPr>
          <p:nvPr>
            <p:ph type="body" idx="1"/>
          </p:nvPr>
        </p:nvSpPr>
        <p:spPr>
          <a:xfrm>
            <a:off x="4817574" y="3793889"/>
            <a:ext cx="2891700" cy="669900"/>
          </a:xfrm>
          <a:prstGeom prst="rect">
            <a:avLst/>
          </a:prstGeom>
          <a:solidFill>
            <a:srgbClr val="FFFFFF"/>
          </a:solidFill>
        </p:spPr>
        <p:txBody>
          <a:bodyPr spcFirstLastPara="1" wrap="square" lIns="91425" tIns="91425" rIns="91425" bIns="91425" anchor="ctr" anchorCtr="0">
            <a:noAutofit/>
          </a:bodyPr>
          <a:lstStyle/>
          <a:p>
            <a:pPr marL="0" lvl="0" indent="0" algn="l" rtl="0">
              <a:spcBef>
                <a:spcPts val="600"/>
              </a:spcBef>
              <a:spcAft>
                <a:spcPts val="0"/>
              </a:spcAft>
              <a:buNone/>
            </a:pPr>
            <a:r>
              <a:rPr lang="en" sz="1800"/>
              <a:t>Image data: 1991464 bits</a:t>
            </a:r>
            <a:endParaRPr sz="1800"/>
          </a:p>
        </p:txBody>
      </p:sp>
      <p:sp>
        <p:nvSpPr>
          <p:cNvPr id="961" name="Google Shape;961;p61"/>
          <p:cNvSpPr/>
          <p:nvPr/>
        </p:nvSpPr>
        <p:spPr>
          <a:xfrm>
            <a:off x="7033850" y="924725"/>
            <a:ext cx="1663500" cy="6699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Huffman.java</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compress()</a:t>
            </a:r>
            <a:endParaRPr>
              <a:latin typeface="Consolas"/>
              <a:ea typeface="Consolas"/>
              <a:cs typeface="Consolas"/>
              <a:sym typeface="Consolas"/>
            </a:endParaRPr>
          </a:p>
        </p:txBody>
      </p:sp>
      <p:cxnSp>
        <p:nvCxnSpPr>
          <p:cNvPr id="962" name="Google Shape;962;p61"/>
          <p:cNvCxnSpPr>
            <a:endCxn id="961" idx="1"/>
          </p:cNvCxnSpPr>
          <p:nvPr/>
        </p:nvCxnSpPr>
        <p:spPr>
          <a:xfrm>
            <a:off x="6375050" y="1259675"/>
            <a:ext cx="658800" cy="0"/>
          </a:xfrm>
          <a:prstGeom prst="straightConnector1">
            <a:avLst/>
          </a:prstGeom>
          <a:noFill/>
          <a:ln w="19050" cap="flat" cmpd="sng">
            <a:solidFill>
              <a:schemeClr val="dk2"/>
            </a:solidFill>
            <a:prstDash val="solid"/>
            <a:round/>
            <a:headEnd type="none" w="med" len="med"/>
            <a:tailEnd type="triangle" w="med" len="med"/>
          </a:ln>
        </p:spPr>
      </p:cxnSp>
      <p:sp>
        <p:nvSpPr>
          <p:cNvPr id="963" name="Google Shape;963;p61"/>
          <p:cNvSpPr txBox="1"/>
          <p:nvPr/>
        </p:nvSpPr>
        <p:spPr>
          <a:xfrm>
            <a:off x="1421225" y="639066"/>
            <a:ext cx="4947900" cy="14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      </a:t>
            </a:r>
            <a:r>
              <a:rPr lang="en"/>
              <a:t>Total: 8389584 bits</a:t>
            </a:r>
            <a:endParaRPr/>
          </a:p>
        </p:txBody>
      </p:sp>
      <p:sp>
        <p:nvSpPr>
          <p:cNvPr id="964" name="Google Shape;964;p61"/>
          <p:cNvSpPr txBox="1"/>
          <p:nvPr/>
        </p:nvSpPr>
        <p:spPr>
          <a:xfrm>
            <a:off x="4197980" y="2288781"/>
            <a:ext cx="33384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Total: 1994024 bits</a:t>
            </a:r>
            <a:endParaRPr/>
          </a:p>
        </p:txBody>
      </p:sp>
      <p:cxnSp>
        <p:nvCxnSpPr>
          <p:cNvPr id="965" name="Google Shape;965;p61"/>
          <p:cNvCxnSpPr>
            <a:stCxn id="961" idx="2"/>
          </p:cNvCxnSpPr>
          <p:nvPr/>
        </p:nvCxnSpPr>
        <p:spPr>
          <a:xfrm flipH="1">
            <a:off x="7346300" y="1594625"/>
            <a:ext cx="519300" cy="482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6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Compression Model #2: Self-Extracting Bits</a:t>
            </a:r>
            <a:endParaRPr/>
          </a:p>
        </p:txBody>
      </p:sp>
      <p:sp>
        <p:nvSpPr>
          <p:cNvPr id="971" name="Google Shape;971;p6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To keep things conceptually simpler, let’s package the compressed data plus decoder into a single self-extracting .java file.</a:t>
            </a:r>
            <a:endParaRPr/>
          </a:p>
          <a:p>
            <a:pPr marL="457200" lvl="0" indent="-355600" algn="l" rtl="0">
              <a:spcBef>
                <a:spcPts val="600"/>
              </a:spcBef>
              <a:spcAft>
                <a:spcPts val="0"/>
              </a:spcAft>
              <a:buSzPts val="2000"/>
              <a:buChar char="●"/>
            </a:pPr>
            <a:r>
              <a:rPr lang="en"/>
              <a:t>Bitstream on the left generates bitstream on the right.</a:t>
            </a:r>
            <a:endParaRPr/>
          </a:p>
        </p:txBody>
      </p:sp>
      <p:sp>
        <p:nvSpPr>
          <p:cNvPr id="972" name="Google Shape;972;p62"/>
          <p:cNvSpPr txBox="1"/>
          <p:nvPr/>
        </p:nvSpPr>
        <p:spPr>
          <a:xfrm>
            <a:off x="372650" y="2270450"/>
            <a:ext cx="3508800" cy="27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FF"/>
                </a:solidFill>
                <a:latin typeface="Consolas"/>
                <a:ea typeface="Consolas"/>
                <a:cs typeface="Consolas"/>
                <a:sym typeface="Consolas"/>
              </a:rPr>
              <a:t>70 75 62 6c 69 63 20 63 6c 61 73 73 20 53 65 6c 66 45 78 74 72 61 63 74 69 6e 67 48 75 67 50 6c 61 6e 74 20 7b 0d 0a ...   </a:t>
            </a:r>
            <a:r>
              <a:rPr lang="en" sz="1000">
                <a:solidFill>
                  <a:srgbClr val="E06666"/>
                </a:solidFill>
                <a:latin typeface="Consolas"/>
                <a:ea typeface="Consolas"/>
                <a:cs typeface="Consolas"/>
                <a:sym typeface="Consolas"/>
              </a:rPr>
              <a:t>74 68 65 20 70 61 73 73 63 6F 64 65 20 69 73 20 68 75 67 39 31 38 32 37 78 79 7A 2E 65 75 7a c0 09 eb cd d4 2a 55 9f d8 98 d1 4e e7 97 56 58 68 0c 7a 43 dd 80 00 7b 11 58 f4 75 73 77 bc 26 01 e0 92 28 ef 47 24 66 9b de 8b 25 04 1f 0e 87 bd 87 9e 03 c9 f1 cf ad fa 82 dc 9f a1 31 b5 79 13 9b 95 d5 63 26 8b 90 5e d5 b0 17 fb e9 c0 e6 53 c7 cb dd 5f 77 d3 bd 80 f9 b6 5e 94 aa 74 34 3a ...   </a:t>
            </a:r>
            <a:r>
              <a:rPr lang="en" sz="1000">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solidFill>
                  <a:schemeClr val="dk1"/>
                </a:solidFill>
                <a:latin typeface="Consolas"/>
                <a:ea typeface="Consolas"/>
                <a:cs typeface="Consolas"/>
                <a:sym typeface="Consolas"/>
              </a:rPr>
              <a:t>c3 b7 6d c2 31 24 92 dc 24 a7 c9 25 ae 24 b5 c4 85 88 40 be c4 92 46 25 79 2f c4 af 25 f8 92 49 24 92 64 c9 92 49 c4 92 49 24 92 49 ff ff ff ff ff ff ff ff ff ff ff ff ff ff ff ff ff ff ff ff ff ff ff ff ff ff ff ff ff ff ff ff ff ff ff ff ff ff ff ff ff ff ff ff ff ff ff ff ff ff ff ... </a:t>
            </a:r>
            <a:endParaRPr sz="1000">
              <a:solidFill>
                <a:srgbClr val="E06666"/>
              </a:solidFill>
              <a:latin typeface="Consolas"/>
              <a:ea typeface="Consolas"/>
              <a:cs typeface="Consolas"/>
              <a:sym typeface="Consolas"/>
            </a:endParaRPr>
          </a:p>
        </p:txBody>
      </p:sp>
      <p:sp>
        <p:nvSpPr>
          <p:cNvPr id="973" name="Google Shape;973;p62"/>
          <p:cNvSpPr txBox="1"/>
          <p:nvPr/>
        </p:nvSpPr>
        <p:spPr>
          <a:xfrm>
            <a:off x="323100" y="1912750"/>
            <a:ext cx="37557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SelfExtractingHugPlant.java</a:t>
            </a:r>
            <a:endParaRPr sz="1800">
              <a:latin typeface="Consolas"/>
              <a:ea typeface="Consolas"/>
              <a:cs typeface="Consolas"/>
              <a:sym typeface="Consolas"/>
            </a:endParaRPr>
          </a:p>
        </p:txBody>
      </p:sp>
      <p:sp>
        <p:nvSpPr>
          <p:cNvPr id="974" name="Google Shape;974;p62"/>
          <p:cNvSpPr txBox="1"/>
          <p:nvPr/>
        </p:nvSpPr>
        <p:spPr>
          <a:xfrm>
            <a:off x="4319700" y="2288426"/>
            <a:ext cx="4076700" cy="272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00 00 00 00 00 00 00 00 00 00 01 00 00 00 00 00 00 00 00 00 00 00 00 00 00 00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a:t>
            </a:r>
            <a:endParaRPr/>
          </a:p>
        </p:txBody>
      </p:sp>
      <p:sp>
        <p:nvSpPr>
          <p:cNvPr id="975" name="Google Shape;975;p62"/>
          <p:cNvSpPr txBox="1"/>
          <p:nvPr/>
        </p:nvSpPr>
        <p:spPr>
          <a:xfrm>
            <a:off x="5478300" y="1912750"/>
            <a:ext cx="17103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HugPlant.bmp</a:t>
            </a:r>
            <a:endParaRPr sz="1800">
              <a:latin typeface="Consolas"/>
              <a:ea typeface="Consolas"/>
              <a:cs typeface="Consolas"/>
              <a:sym typeface="Consolas"/>
            </a:endParaRPr>
          </a:p>
        </p:txBody>
      </p:sp>
      <p:sp>
        <p:nvSpPr>
          <p:cNvPr id="976" name="Google Shape;976;p62"/>
          <p:cNvSpPr txBox="1"/>
          <p:nvPr/>
        </p:nvSpPr>
        <p:spPr>
          <a:xfrm>
            <a:off x="1308646" y="4356079"/>
            <a:ext cx="1710300" cy="42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2,037,424 bits</a:t>
            </a:r>
            <a:endParaRPr/>
          </a:p>
        </p:txBody>
      </p:sp>
      <p:sp>
        <p:nvSpPr>
          <p:cNvPr id="977" name="Google Shape;977;p62"/>
          <p:cNvSpPr txBox="1"/>
          <p:nvPr/>
        </p:nvSpPr>
        <p:spPr>
          <a:xfrm>
            <a:off x="5502896" y="4356079"/>
            <a:ext cx="1710300" cy="42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8,389,584 bits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6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Compression Model #2: Self-Extracting Bits</a:t>
            </a:r>
            <a:endParaRPr/>
          </a:p>
        </p:txBody>
      </p:sp>
      <p:sp>
        <p:nvSpPr>
          <p:cNvPr id="983" name="Google Shape;983;p63"/>
          <p:cNvSpPr txBox="1">
            <a:spLocks noGrp="1"/>
          </p:cNvSpPr>
          <p:nvPr>
            <p:ph type="body" idx="1"/>
          </p:nvPr>
        </p:nvSpPr>
        <p:spPr>
          <a:xfrm>
            <a:off x="243000" y="556500"/>
            <a:ext cx="8814900" cy="2444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As a model for the decompression process, let’s </a:t>
            </a:r>
            <a:r>
              <a:rPr lang="en" b="1"/>
              <a:t>treat the algorithm and the compressed bitstream as a single sequence of bits.</a:t>
            </a:r>
            <a:endParaRPr b="1"/>
          </a:p>
          <a:p>
            <a:pPr marL="457200" lvl="0" indent="-355600" algn="l" rtl="0">
              <a:spcBef>
                <a:spcPts val="600"/>
              </a:spcBef>
              <a:spcAft>
                <a:spcPts val="0"/>
              </a:spcAft>
              <a:buSzPts val="2000"/>
              <a:buChar char="●"/>
            </a:pPr>
            <a:r>
              <a:rPr lang="en"/>
              <a:t>We’ve now seen an example: SelfExtractingHugPlant.</a:t>
            </a:r>
            <a:endParaRPr/>
          </a:p>
          <a:p>
            <a:pPr marL="0" lvl="0" indent="0" algn="l" rtl="0">
              <a:spcBef>
                <a:spcPts val="600"/>
              </a:spcBef>
              <a:spcAft>
                <a:spcPts val="0"/>
              </a:spcAft>
              <a:buNone/>
            </a:pPr>
            <a:endParaRPr/>
          </a:p>
          <a:p>
            <a:pPr marL="0" lvl="0" indent="0" algn="l" rtl="0">
              <a:spcBef>
                <a:spcPts val="600"/>
              </a:spcBef>
              <a:spcAft>
                <a:spcPts val="0"/>
              </a:spcAft>
              <a:buNone/>
            </a:pPr>
            <a:r>
              <a:rPr lang="en"/>
              <a:t>Will discuss the implications of this model next time.</a:t>
            </a:r>
            <a:endParaRPr/>
          </a:p>
        </p:txBody>
      </p:sp>
      <p:grpSp>
        <p:nvGrpSpPr>
          <p:cNvPr id="984" name="Google Shape;984;p63"/>
          <p:cNvGrpSpPr/>
          <p:nvPr/>
        </p:nvGrpSpPr>
        <p:grpSpPr>
          <a:xfrm>
            <a:off x="478850" y="3296713"/>
            <a:ext cx="2733425" cy="902400"/>
            <a:chOff x="555150" y="2621150"/>
            <a:chExt cx="2733425" cy="902400"/>
          </a:xfrm>
        </p:grpSpPr>
        <p:sp>
          <p:nvSpPr>
            <p:cNvPr id="985" name="Google Shape;985;p63"/>
            <p:cNvSpPr/>
            <p:nvPr/>
          </p:nvSpPr>
          <p:spPr>
            <a:xfrm>
              <a:off x="555150" y="2621150"/>
              <a:ext cx="2560500" cy="9024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3"/>
            <p:cNvSpPr/>
            <p:nvPr/>
          </p:nvSpPr>
          <p:spPr>
            <a:xfrm>
              <a:off x="733175" y="2796300"/>
              <a:ext cx="2207400" cy="3045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0111000001110101...</a:t>
              </a:r>
              <a:endParaRPr/>
            </a:p>
          </p:txBody>
        </p:sp>
        <p:sp>
          <p:nvSpPr>
            <p:cNvPr id="987" name="Google Shape;987;p63"/>
            <p:cNvSpPr txBox="1"/>
            <p:nvPr/>
          </p:nvSpPr>
          <p:spPr>
            <a:xfrm>
              <a:off x="674375" y="3094673"/>
              <a:ext cx="2614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SelfExtractingHugPlant.java</a:t>
              </a:r>
              <a:endParaRPr/>
            </a:p>
          </p:txBody>
        </p:sp>
      </p:grpSp>
      <p:sp>
        <p:nvSpPr>
          <p:cNvPr id="988" name="Google Shape;988;p63"/>
          <p:cNvSpPr/>
          <p:nvPr/>
        </p:nvSpPr>
        <p:spPr>
          <a:xfrm>
            <a:off x="3887300" y="3372928"/>
            <a:ext cx="1792500" cy="7500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Interpreter</a:t>
            </a:r>
            <a:endParaRPr/>
          </a:p>
        </p:txBody>
      </p:sp>
      <p:sp>
        <p:nvSpPr>
          <p:cNvPr id="989" name="Google Shape;989;p63"/>
          <p:cNvSpPr txBox="1"/>
          <p:nvPr/>
        </p:nvSpPr>
        <p:spPr>
          <a:xfrm>
            <a:off x="6621970" y="3854297"/>
            <a:ext cx="1710300" cy="42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990" name="Google Shape;990;p63"/>
          <p:cNvSpPr/>
          <p:nvPr/>
        </p:nvSpPr>
        <p:spPr>
          <a:xfrm>
            <a:off x="6492225" y="3592000"/>
            <a:ext cx="1969800" cy="304500"/>
          </a:xfrm>
          <a:prstGeom prst="rect">
            <a:avLst/>
          </a:prstGeom>
          <a:solidFill>
            <a:srgbClr val="EFEF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0100001001001101...</a:t>
            </a:r>
            <a:endParaRPr/>
          </a:p>
        </p:txBody>
      </p:sp>
      <p:sp>
        <p:nvSpPr>
          <p:cNvPr id="991" name="Google Shape;991;p63"/>
          <p:cNvSpPr txBox="1"/>
          <p:nvPr/>
        </p:nvSpPr>
        <p:spPr>
          <a:xfrm>
            <a:off x="6431016" y="3220342"/>
            <a:ext cx="2466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HugPlant.bmp</a:t>
            </a:r>
            <a:endParaRPr/>
          </a:p>
        </p:txBody>
      </p:sp>
      <p:sp>
        <p:nvSpPr>
          <p:cNvPr id="992" name="Google Shape;992;p63"/>
          <p:cNvSpPr txBox="1"/>
          <p:nvPr/>
        </p:nvSpPr>
        <p:spPr>
          <a:xfrm>
            <a:off x="926800" y="4122913"/>
            <a:ext cx="1741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993" name="Google Shape;993;p63"/>
          <p:cNvCxnSpPr>
            <a:stCxn id="985" idx="3"/>
            <a:endCxn id="988" idx="1"/>
          </p:cNvCxnSpPr>
          <p:nvPr/>
        </p:nvCxnSpPr>
        <p:spPr>
          <a:xfrm>
            <a:off x="3039350" y="3747913"/>
            <a:ext cx="848100" cy="0"/>
          </a:xfrm>
          <a:prstGeom prst="straightConnector1">
            <a:avLst/>
          </a:prstGeom>
          <a:noFill/>
          <a:ln w="19050" cap="flat" cmpd="sng">
            <a:solidFill>
              <a:schemeClr val="dk2"/>
            </a:solidFill>
            <a:prstDash val="solid"/>
            <a:round/>
            <a:headEnd type="none" w="med" len="med"/>
            <a:tailEnd type="triangle" w="med" len="med"/>
          </a:ln>
        </p:spPr>
      </p:cxnSp>
      <p:cxnSp>
        <p:nvCxnSpPr>
          <p:cNvPr id="994" name="Google Shape;994;p63"/>
          <p:cNvCxnSpPr>
            <a:stCxn id="988" idx="3"/>
            <a:endCxn id="990" idx="1"/>
          </p:cNvCxnSpPr>
          <p:nvPr/>
        </p:nvCxnSpPr>
        <p:spPr>
          <a:xfrm rot="10800000" flipH="1">
            <a:off x="5679800" y="3744328"/>
            <a:ext cx="812400" cy="36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98"/>
        <p:cNvGrpSpPr/>
        <p:nvPr/>
      </p:nvGrpSpPr>
      <p:grpSpPr>
        <a:xfrm>
          <a:off x="0" y="0"/>
          <a:ext cx="0" cy="0"/>
          <a:chOff x="0" y="0"/>
          <a:chExt cx="0" cy="0"/>
        </a:xfrm>
      </p:grpSpPr>
      <p:sp>
        <p:nvSpPr>
          <p:cNvPr id="999" name="Google Shape;999;p6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Opening a .huf File</a:t>
            </a:r>
            <a:endParaRPr/>
          </a:p>
        </p:txBody>
      </p:sp>
      <p:sp>
        <p:nvSpPr>
          <p:cNvPr id="1000" name="Google Shape;1000;p6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Of course, major operating systems have no idea what to do with a .huf file.</a:t>
            </a:r>
            <a:endParaRPr/>
          </a:p>
          <a:p>
            <a:pPr marL="457200" lvl="0" indent="-355600" algn="l" rtl="0">
              <a:spcBef>
                <a:spcPts val="600"/>
              </a:spcBef>
              <a:spcAft>
                <a:spcPts val="0"/>
              </a:spcAft>
              <a:buSzPts val="2000"/>
              <a:buChar char="●"/>
            </a:pPr>
            <a:r>
              <a:rPr lang="en"/>
              <a:t>Have to send over the 43,400 bits of Huffman.java code as well.</a:t>
            </a:r>
            <a:endParaRPr/>
          </a:p>
          <a:p>
            <a:pPr marL="457200" lvl="0" indent="-355600" algn="l" rtl="0">
              <a:spcBef>
                <a:spcPts val="0"/>
              </a:spcBef>
              <a:spcAft>
                <a:spcPts val="0"/>
              </a:spcAft>
              <a:buSzPts val="2000"/>
              <a:buChar char="●"/>
            </a:pPr>
            <a:r>
              <a:rPr lang="en"/>
              <a:t>Total size (including .java file): 2,037,424 bits.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This is an alternate justification for using compression model #2.</a:t>
            </a:r>
            <a:endParaRPr/>
          </a:p>
        </p:txBody>
      </p:sp>
      <p:pic>
        <p:nvPicPr>
          <p:cNvPr id="1001" name="Google Shape;1001;p64"/>
          <p:cNvPicPr preferRelativeResize="0"/>
          <p:nvPr/>
        </p:nvPicPr>
        <p:blipFill>
          <a:blip r:embed="rId3">
            <a:alphaModFix/>
          </a:blip>
          <a:stretch>
            <a:fillRect/>
          </a:stretch>
        </p:blipFill>
        <p:spPr>
          <a:xfrm>
            <a:off x="928688" y="1776200"/>
            <a:ext cx="7286625" cy="2647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05"/>
        <p:cNvGrpSpPr/>
        <p:nvPr/>
      </p:nvGrpSpPr>
      <p:grpSpPr>
        <a:xfrm>
          <a:off x="0" y="0"/>
          <a:ext cx="0" cy="0"/>
          <a:chOff x="0" y="0"/>
          <a:chExt cx="0" cy="0"/>
        </a:xfrm>
      </p:grpSpPr>
      <p:sp>
        <p:nvSpPr>
          <p:cNvPr id="1006" name="Google Shape;1006;p65"/>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LZW Style Compression (Extra)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6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Thought Experiment</a:t>
            </a:r>
            <a:endParaRPr/>
          </a:p>
        </p:txBody>
      </p:sp>
      <p:sp>
        <p:nvSpPr>
          <p:cNvPr id="1012" name="Google Shape;1012;p6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might we compress the following bitstreams (underlines for emphasis only)?</a:t>
            </a:r>
            <a:endParaRPr/>
          </a:p>
          <a:p>
            <a:pPr marL="457200" lvl="0" indent="-355600" algn="l" rtl="0">
              <a:spcBef>
                <a:spcPts val="600"/>
              </a:spcBef>
              <a:spcAft>
                <a:spcPts val="0"/>
              </a:spcAft>
              <a:buSzPts val="2000"/>
              <a:buChar char="●"/>
            </a:pPr>
            <a:r>
              <a:rPr lang="en"/>
              <a:t>B=”a</a:t>
            </a:r>
            <a:r>
              <a:rPr lang="en" u="sng"/>
              <a:t>ab</a:t>
            </a:r>
            <a:r>
              <a:rPr lang="en"/>
              <a:t>abc</a:t>
            </a:r>
            <a:r>
              <a:rPr lang="en" u="sng"/>
              <a:t>abcd</a:t>
            </a:r>
            <a:r>
              <a:rPr lang="en"/>
              <a:t>abcde</a:t>
            </a:r>
            <a:r>
              <a:rPr lang="en" u="sng"/>
              <a:t>abcdef</a:t>
            </a:r>
            <a:r>
              <a:rPr lang="en"/>
              <a:t>abcdefg</a:t>
            </a:r>
            <a:r>
              <a:rPr lang="en" u="sng"/>
              <a:t>abcdefgh</a:t>
            </a:r>
            <a:r>
              <a:rPr lang="en"/>
              <a:t>”?</a:t>
            </a:r>
            <a:endParaRPr/>
          </a:p>
          <a:p>
            <a:pPr marL="457200" lvl="0" indent="-355600" algn="l" rtl="0">
              <a:spcBef>
                <a:spcPts val="0"/>
              </a:spcBef>
              <a:spcAft>
                <a:spcPts val="0"/>
              </a:spcAft>
              <a:buSzPts val="2000"/>
              <a:buChar char="●"/>
            </a:pPr>
            <a:r>
              <a:rPr lang="en"/>
              <a:t>B=”abababababababababababababababab”? </a:t>
            </a:r>
            <a:endParaRPr/>
          </a:p>
          <a:p>
            <a:pPr marL="457200" lvl="0" indent="-355600" algn="l" rtl="0">
              <a:spcBef>
                <a:spcPts val="0"/>
              </a:spcBef>
              <a:spcAft>
                <a:spcPts val="0"/>
              </a:spcAft>
              <a:buSzPts val="2000"/>
              <a:buChar char="●"/>
            </a:pPr>
            <a:r>
              <a:rPr lang="en"/>
              <a:t>B=”aaaaaaaaaaaaaaaaaaaaaaaaaaaaaaaaa”?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body" idx="1"/>
          </p:nvPr>
        </p:nvSpPr>
        <p:spPr>
          <a:xfrm>
            <a:off x="243000" y="556500"/>
            <a:ext cx="4643400" cy="313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Morse code.</a:t>
            </a:r>
            <a:endParaRPr/>
          </a:p>
          <a:p>
            <a:pPr marL="457200" lvl="0" indent="-355600" algn="l" rtl="0">
              <a:spcBef>
                <a:spcPts val="600"/>
              </a:spcBef>
              <a:spcAft>
                <a:spcPts val="0"/>
              </a:spcAft>
              <a:buSzPts val="2000"/>
              <a:buChar char="●"/>
            </a:pPr>
            <a:r>
              <a:rPr lang="en"/>
              <a:t>Goal: Compact representation. </a:t>
            </a:r>
            <a:endParaRPr/>
          </a:p>
          <a:p>
            <a:pPr marL="457200" lvl="0" indent="-355600" algn="l" rtl="0">
              <a:spcBef>
                <a:spcPts val="0"/>
              </a:spcBef>
              <a:spcAft>
                <a:spcPts val="0"/>
              </a:spcAft>
              <a:buSzPts val="2000"/>
              <a:buChar char="●"/>
            </a:pPr>
            <a:r>
              <a:rPr lang="en"/>
              <a:t>What is </a:t>
            </a:r>
            <a:r>
              <a:rPr lang="en" sz="2000"/>
              <a:t>– </a:t>
            </a:r>
            <a:r>
              <a:rPr lang="en"/>
              <a:t>– </a:t>
            </a:r>
            <a:r>
              <a:rPr lang="en" sz="2000"/>
              <a:t>• – – •?</a:t>
            </a:r>
            <a:endParaRPr/>
          </a:p>
        </p:txBody>
      </p:sp>
      <p:sp>
        <p:nvSpPr>
          <p:cNvPr id="82" name="Google Shape;82;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Code: Mapping Alphanumeric Symbols to Codewords</a:t>
            </a:r>
            <a:endParaRPr/>
          </a:p>
        </p:txBody>
      </p:sp>
      <p:pic>
        <p:nvPicPr>
          <p:cNvPr id="83" name="Google Shape;83;p13"/>
          <p:cNvPicPr preferRelativeResize="0"/>
          <p:nvPr/>
        </p:nvPicPr>
        <p:blipFill>
          <a:blip r:embed="rId3">
            <a:alphaModFix/>
          </a:blip>
          <a:stretch>
            <a:fillRect/>
          </a:stretch>
        </p:blipFill>
        <p:spPr>
          <a:xfrm>
            <a:off x="4886325" y="538163"/>
            <a:ext cx="4257675" cy="4067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6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LZW Approach</a:t>
            </a:r>
            <a:endParaRPr/>
          </a:p>
        </p:txBody>
      </p:sp>
      <p:sp>
        <p:nvSpPr>
          <p:cNvPr id="1018" name="Google Shape;1018;p6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Key idea: Each </a:t>
            </a:r>
            <a:r>
              <a:rPr lang="en" b="1" i="1"/>
              <a:t>codeword</a:t>
            </a:r>
            <a:r>
              <a:rPr lang="en"/>
              <a:t> represents multiple symbols.</a:t>
            </a:r>
            <a:endParaRPr/>
          </a:p>
          <a:p>
            <a:pPr marL="457200" lvl="0" indent="-355600" algn="l" rtl="0">
              <a:spcBef>
                <a:spcPts val="600"/>
              </a:spcBef>
              <a:spcAft>
                <a:spcPts val="0"/>
              </a:spcAft>
              <a:buSzPts val="2000"/>
              <a:buChar char="●"/>
            </a:pPr>
            <a:r>
              <a:rPr lang="en"/>
              <a:t>Start with ‘trivial’ codeword table where each codeword corresponds to one ASCII symbol.</a:t>
            </a:r>
            <a:endParaRPr/>
          </a:p>
          <a:p>
            <a:pPr marL="457200" lvl="0" indent="-355600" algn="l" rtl="0">
              <a:spcBef>
                <a:spcPts val="0"/>
              </a:spcBef>
              <a:spcAft>
                <a:spcPts val="0"/>
              </a:spcAft>
              <a:buSzPts val="2000"/>
              <a:buChar char="●"/>
            </a:pPr>
            <a:r>
              <a:rPr lang="en"/>
              <a:t>Every time a codeword X is used, record a new codeword Y corresponding to X concatenated with the next symbol.</a:t>
            </a:r>
            <a:endParaRPr/>
          </a:p>
          <a:p>
            <a:pPr marL="0" lvl="0" indent="0" algn="l" rtl="0">
              <a:spcBef>
                <a:spcPts val="600"/>
              </a:spcBef>
              <a:spcAft>
                <a:spcPts val="0"/>
              </a:spcAft>
              <a:buNone/>
            </a:pPr>
            <a:endParaRPr/>
          </a:p>
          <a:p>
            <a:pPr marL="0" lvl="0" indent="0" algn="l" rtl="0">
              <a:spcBef>
                <a:spcPts val="600"/>
              </a:spcBef>
              <a:spcAft>
                <a:spcPts val="0"/>
              </a:spcAft>
              <a:buNone/>
            </a:pPr>
            <a:r>
              <a:rPr lang="en"/>
              <a:t>Demo Example: </a:t>
            </a:r>
            <a:r>
              <a:rPr lang="en" u="sng">
                <a:solidFill>
                  <a:schemeClr val="hlink"/>
                </a:solidFill>
                <a:hlinkClick r:id="rId3"/>
              </a:rPr>
              <a:t>http://goo.gl/68Dncw</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6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LZW</a:t>
            </a:r>
            <a:endParaRPr/>
          </a:p>
        </p:txBody>
      </p:sp>
      <p:sp>
        <p:nvSpPr>
          <p:cNvPr id="1024" name="Google Shape;1024;p6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Named for inventors Limpel, Ziv, Welch.</a:t>
            </a:r>
            <a:endParaRPr/>
          </a:p>
          <a:p>
            <a:pPr marL="457200" lvl="0" indent="-355600" algn="l" rtl="0">
              <a:spcBef>
                <a:spcPts val="600"/>
              </a:spcBef>
              <a:spcAft>
                <a:spcPts val="0"/>
              </a:spcAft>
              <a:buSzPts val="2000"/>
              <a:buChar char="●"/>
            </a:pPr>
            <a:r>
              <a:rPr lang="en"/>
              <a:t>Related algorithm used as a component in many compression tools, including .gif files, .zip files, and more.</a:t>
            </a:r>
            <a:endParaRPr/>
          </a:p>
          <a:p>
            <a:pPr marL="457200" lvl="0" indent="-355600" algn="l" rtl="0">
              <a:spcBef>
                <a:spcPts val="0"/>
              </a:spcBef>
              <a:spcAft>
                <a:spcPts val="0"/>
              </a:spcAft>
              <a:buSzPts val="2000"/>
              <a:buChar char="●"/>
            </a:pPr>
            <a:r>
              <a:rPr lang="en"/>
              <a:t>Once a hated algorithm because of attempts to enforce licensing fees. Patent expired in 2003.</a:t>
            </a:r>
            <a:endParaRPr/>
          </a:p>
          <a:p>
            <a:pPr marL="0" lvl="0" indent="0" algn="l" rtl="0">
              <a:spcBef>
                <a:spcPts val="600"/>
              </a:spcBef>
              <a:spcAft>
                <a:spcPts val="0"/>
              </a:spcAft>
              <a:buNone/>
            </a:pPr>
            <a:endParaRPr/>
          </a:p>
          <a:p>
            <a:pPr marL="0" lvl="0" indent="0" algn="l" rtl="0">
              <a:spcBef>
                <a:spcPts val="600"/>
              </a:spcBef>
              <a:spcAft>
                <a:spcPts val="0"/>
              </a:spcAft>
              <a:buNone/>
            </a:pPr>
            <a:r>
              <a:rPr lang="en"/>
              <a:t>Our version in lecture is simplified, for example:</a:t>
            </a:r>
            <a:endParaRPr/>
          </a:p>
          <a:p>
            <a:pPr marL="457200" lvl="0" indent="-355600" algn="l" rtl="0">
              <a:spcBef>
                <a:spcPts val="600"/>
              </a:spcBef>
              <a:spcAft>
                <a:spcPts val="0"/>
              </a:spcAft>
              <a:buSzPts val="2000"/>
              <a:buChar char="●"/>
            </a:pPr>
            <a:r>
              <a:rPr lang="en"/>
              <a:t>Assumed inputs were ≤ 0x7f (7 bit input) and also provided 8 bit outputs (real LZW can have variable length outputs).</a:t>
            </a:r>
            <a:endParaRPr/>
          </a:p>
          <a:p>
            <a:pPr marL="457200" lvl="0" indent="-355600" algn="l" rtl="0">
              <a:spcBef>
                <a:spcPts val="0"/>
              </a:spcBef>
              <a:spcAft>
                <a:spcPts val="0"/>
              </a:spcAft>
              <a:buSzPts val="2000"/>
              <a:buChar char="●"/>
            </a:pPr>
            <a:r>
              <a:rPr lang="en"/>
              <a:t>Didn’t say what happens when table is full (many variants exist).</a:t>
            </a:r>
            <a:endParaRPr/>
          </a:p>
        </p:txBody>
      </p:sp>
      <p:pic>
        <p:nvPicPr>
          <p:cNvPr id="1025" name="Google Shape;1025;p68"/>
          <p:cNvPicPr preferRelativeResize="0"/>
          <p:nvPr/>
        </p:nvPicPr>
        <p:blipFill>
          <a:blip r:embed="rId3">
            <a:alphaModFix/>
          </a:blip>
          <a:stretch>
            <a:fillRect/>
          </a:stretch>
        </p:blipFill>
        <p:spPr>
          <a:xfrm>
            <a:off x="7160100" y="152400"/>
            <a:ext cx="1743075" cy="10096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6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LZW</a:t>
            </a:r>
            <a:endParaRPr/>
          </a:p>
        </p:txBody>
      </p:sp>
      <p:sp>
        <p:nvSpPr>
          <p:cNvPr id="1031" name="Google Shape;1031;p6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Neat fact: You don’t have to send the codeword table along with the compressed bitstream.</a:t>
            </a:r>
            <a:endParaRPr/>
          </a:p>
          <a:p>
            <a:pPr marL="457200" lvl="0" indent="-355600" algn="l" rtl="0">
              <a:spcBef>
                <a:spcPts val="600"/>
              </a:spcBef>
              <a:spcAft>
                <a:spcPts val="0"/>
              </a:spcAft>
              <a:buSzPts val="2000"/>
              <a:buChar char="●"/>
            </a:pPr>
            <a:r>
              <a:rPr lang="en"/>
              <a:t>Possible to reconstruct codeword table from C(B) alone.</a:t>
            </a:r>
            <a:endParaRPr/>
          </a:p>
          <a:p>
            <a:pPr marL="0" lvl="0" indent="0" algn="l" rtl="0">
              <a:spcBef>
                <a:spcPts val="600"/>
              </a:spcBef>
              <a:spcAft>
                <a:spcPts val="0"/>
              </a:spcAft>
              <a:buNone/>
            </a:pPr>
            <a:endParaRPr/>
          </a:p>
          <a:p>
            <a:pPr marL="0" lvl="0" indent="0" algn="l" rtl="0">
              <a:spcBef>
                <a:spcPts val="600"/>
              </a:spcBef>
              <a:spcAft>
                <a:spcPts val="0"/>
              </a:spcAft>
              <a:buNone/>
            </a:pPr>
            <a:r>
              <a:rPr lang="en"/>
              <a:t>LZW decompression example:</a:t>
            </a:r>
            <a:endParaRPr/>
          </a:p>
          <a:p>
            <a:pPr marL="0" lvl="0" indent="0" algn="l" rtl="0">
              <a:spcBef>
                <a:spcPts val="600"/>
              </a:spcBef>
              <a:spcAft>
                <a:spcPts val="0"/>
              </a:spcAft>
              <a:buNone/>
            </a:pPr>
            <a:r>
              <a:rPr lang="en" u="sng">
                <a:solidFill>
                  <a:schemeClr val="hlink"/>
                </a:solidFill>
                <a:hlinkClick r:id="rId3"/>
              </a:rPr>
              <a:t>http://goo.gl/fdYU9C</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35"/>
        <p:cNvGrpSpPr/>
        <p:nvPr/>
      </p:nvGrpSpPr>
      <p:grpSpPr>
        <a:xfrm>
          <a:off x="0" y="0"/>
          <a:ext cx="0" cy="0"/>
          <a:chOff x="0" y="0"/>
          <a:chExt cx="0" cy="0"/>
        </a:xfrm>
      </p:grpSpPr>
      <p:sp>
        <p:nvSpPr>
          <p:cNvPr id="1036" name="Google Shape;1036;p70"/>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Lossy Compression (Extra)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7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Lossy Compression</a:t>
            </a:r>
            <a:endParaRPr/>
          </a:p>
        </p:txBody>
      </p:sp>
      <p:sp>
        <p:nvSpPr>
          <p:cNvPr id="1042" name="Google Shape;1042;p7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Most media formats lose information during compression process:</a:t>
            </a:r>
            <a:endParaRPr/>
          </a:p>
          <a:p>
            <a:pPr marL="457200" lvl="0" indent="-355600" algn="l" rtl="0">
              <a:spcBef>
                <a:spcPts val="600"/>
              </a:spcBef>
              <a:spcAft>
                <a:spcPts val="0"/>
              </a:spcAft>
              <a:buSzPts val="2000"/>
              <a:buChar char="●"/>
            </a:pPr>
            <a:r>
              <a:rPr lang="en"/>
              <a:t>.JPEG images.</a:t>
            </a:r>
            <a:endParaRPr/>
          </a:p>
          <a:p>
            <a:pPr marL="457200" lvl="0" indent="-355600" algn="l" rtl="0">
              <a:spcBef>
                <a:spcPts val="0"/>
              </a:spcBef>
              <a:spcAft>
                <a:spcPts val="0"/>
              </a:spcAft>
              <a:buSzPts val="2000"/>
              <a:buChar char="●"/>
            </a:pPr>
            <a:r>
              <a:rPr lang="en"/>
              <a:t>.MP3 audio.</a:t>
            </a:r>
            <a:endParaRPr/>
          </a:p>
          <a:p>
            <a:pPr marL="457200" lvl="0" indent="-355600" algn="l" rtl="0">
              <a:spcBef>
                <a:spcPts val="0"/>
              </a:spcBef>
              <a:spcAft>
                <a:spcPts val="0"/>
              </a:spcAft>
              <a:buSzPts val="2000"/>
              <a:buChar char="●"/>
            </a:pPr>
            <a:r>
              <a:rPr lang="en"/>
              <a:t>.MP4 video.</a:t>
            </a:r>
            <a:endParaRPr/>
          </a:p>
          <a:p>
            <a:pPr marL="0" lvl="0" indent="0" algn="l" rtl="0">
              <a:spcBef>
                <a:spcPts val="600"/>
              </a:spcBef>
              <a:spcAft>
                <a:spcPts val="0"/>
              </a:spcAft>
              <a:buNone/>
            </a:pPr>
            <a:endParaRPr/>
          </a:p>
          <a:p>
            <a:pPr marL="0" lvl="0" indent="0" algn="l" rtl="0">
              <a:spcBef>
                <a:spcPts val="600"/>
              </a:spcBef>
              <a:spcAft>
                <a:spcPts val="0"/>
              </a:spcAft>
              <a:buNone/>
            </a:pPr>
            <a:r>
              <a:rPr lang="en"/>
              <a:t>Why?</a:t>
            </a:r>
            <a:endParaRPr/>
          </a:p>
          <a:p>
            <a:pPr marL="457200" lvl="0" indent="-355600" algn="l" rtl="0">
              <a:spcBef>
                <a:spcPts val="600"/>
              </a:spcBef>
              <a:spcAft>
                <a:spcPts val="0"/>
              </a:spcAft>
              <a:buSzPts val="2000"/>
              <a:buChar char="●"/>
            </a:pPr>
            <a:r>
              <a:rPr lang="en"/>
              <a:t>MP4 video: 1920 x 1080 pixels, 60 times per second, 24 bits per pixel: 0.37 gigabytes per second, 1,343 gigabytes per hour.</a:t>
            </a:r>
            <a:endParaRPr/>
          </a:p>
          <a:p>
            <a:pPr marL="457200" lvl="0" indent="-355600" algn="l" rtl="0">
              <a:spcBef>
                <a:spcPts val="0"/>
              </a:spcBef>
              <a:spcAft>
                <a:spcPts val="0"/>
              </a:spcAft>
              <a:buSzPts val="2000"/>
              <a:buChar char="●"/>
            </a:pPr>
            <a:r>
              <a:rPr lang="en"/>
              <a:t>Downloading a movie: 30 days at 1 MB/second.</a:t>
            </a:r>
            <a:br>
              <a:rPr lang="en"/>
            </a:b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7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Lossy Compression</a:t>
            </a:r>
            <a:endParaRPr/>
          </a:p>
        </p:txBody>
      </p:sp>
      <p:sp>
        <p:nvSpPr>
          <p:cNvPr id="1048" name="Google Shape;1048;p7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Basic idea: Throw away information that human sensory system doesn’t care about.</a:t>
            </a:r>
            <a:endParaRPr/>
          </a:p>
          <a:p>
            <a:pPr marL="0" lvl="0" indent="0" algn="l" rtl="0">
              <a:spcBef>
                <a:spcPts val="600"/>
              </a:spcBef>
              <a:spcAft>
                <a:spcPts val="0"/>
              </a:spcAft>
              <a:buNone/>
            </a:pPr>
            <a:br>
              <a:rPr lang="en"/>
            </a:br>
            <a:r>
              <a:rPr lang="en"/>
              <a:t>Examples:</a:t>
            </a:r>
            <a:endParaRPr/>
          </a:p>
          <a:p>
            <a:pPr marL="457200" lvl="0" indent="-355600" algn="l" rtl="0">
              <a:spcBef>
                <a:spcPts val="600"/>
              </a:spcBef>
              <a:spcAft>
                <a:spcPts val="0"/>
              </a:spcAft>
              <a:buSzPts val="2000"/>
              <a:buChar char="●"/>
            </a:pPr>
            <a:r>
              <a:rPr lang="en"/>
              <a:t>Audio: High frequencies.</a:t>
            </a:r>
            <a:endParaRPr/>
          </a:p>
          <a:p>
            <a:pPr marL="457200" lvl="0" indent="-355600" algn="l" rtl="0">
              <a:spcBef>
                <a:spcPts val="0"/>
              </a:spcBef>
              <a:spcAft>
                <a:spcPts val="0"/>
              </a:spcAft>
              <a:buSzPts val="2000"/>
              <a:buChar char="●"/>
            </a:pPr>
            <a:r>
              <a:rPr lang="en"/>
              <a:t>Video: Subtle gradations of color (low frequencies).</a:t>
            </a:r>
            <a:endParaRPr/>
          </a:p>
          <a:p>
            <a:pPr marL="0" lvl="0" indent="0" algn="l" rtl="0">
              <a:spcBef>
                <a:spcPts val="600"/>
              </a:spcBef>
              <a:spcAft>
                <a:spcPts val="0"/>
              </a:spcAft>
              <a:buNone/>
            </a:pPr>
            <a:br>
              <a:rPr lang="en"/>
            </a:br>
            <a:r>
              <a:rPr lang="en"/>
              <a:t>See EE20 (or perhaps 16A/16B?) for more.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7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a:t>
            </a:r>
            <a:endParaRPr/>
          </a:p>
        </p:txBody>
      </p:sp>
      <p:sp>
        <p:nvSpPr>
          <p:cNvPr id="1054" name="Google Shape;1054;p7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Compression: Make common bitstreams more compact.</a:t>
            </a:r>
            <a:endParaRPr/>
          </a:p>
          <a:p>
            <a:pPr marL="0" lvl="0" indent="0" algn="l" rtl="0">
              <a:spcBef>
                <a:spcPts val="600"/>
              </a:spcBef>
              <a:spcAft>
                <a:spcPts val="0"/>
              </a:spcAft>
              <a:buNone/>
            </a:pPr>
            <a:r>
              <a:rPr lang="en"/>
              <a:t>Huffman coding:</a:t>
            </a:r>
            <a:endParaRPr/>
          </a:p>
          <a:p>
            <a:pPr marL="457200" lvl="0" indent="-355600" algn="l" rtl="0">
              <a:spcBef>
                <a:spcPts val="600"/>
              </a:spcBef>
              <a:spcAft>
                <a:spcPts val="0"/>
              </a:spcAft>
              <a:buSzPts val="2000"/>
              <a:buChar char="●"/>
            </a:pPr>
            <a:r>
              <a:rPr lang="en"/>
              <a:t>Represents common symbols as codeword with fewer bits.</a:t>
            </a:r>
            <a:endParaRPr/>
          </a:p>
          <a:p>
            <a:pPr marL="457200" lvl="0" indent="-355600" algn="l" rtl="0">
              <a:spcBef>
                <a:spcPts val="0"/>
              </a:spcBef>
              <a:spcAft>
                <a:spcPts val="0"/>
              </a:spcAft>
              <a:buSzPts val="2000"/>
              <a:buChar char="●"/>
            </a:pPr>
            <a:r>
              <a:rPr lang="en"/>
              <a:t>Uses something like Map&lt;Character, BitSeq&gt; for compression.</a:t>
            </a:r>
            <a:endParaRPr/>
          </a:p>
          <a:p>
            <a:pPr marL="457200" lvl="0" indent="-355600" algn="l" rtl="0">
              <a:spcBef>
                <a:spcPts val="0"/>
              </a:spcBef>
              <a:spcAft>
                <a:spcPts val="0"/>
              </a:spcAft>
              <a:buSzPts val="2000"/>
              <a:buChar char="●"/>
            </a:pPr>
            <a:r>
              <a:rPr lang="en"/>
              <a:t>Uses something like TrieMap&lt;Character&gt; for decompression.</a:t>
            </a:r>
            <a:endParaRPr/>
          </a:p>
          <a:p>
            <a:pPr marL="0" lvl="0" indent="0" algn="l" rtl="0">
              <a:spcBef>
                <a:spcPts val="600"/>
              </a:spcBef>
              <a:spcAft>
                <a:spcPts val="0"/>
              </a:spcAft>
              <a:buNone/>
            </a:pPr>
            <a:br>
              <a:rPr lang="en"/>
            </a:br>
            <a:r>
              <a:rPr lang="en"/>
              <a:t>LZW:</a:t>
            </a:r>
            <a:endParaRPr/>
          </a:p>
          <a:p>
            <a:pPr marL="457200" lvl="0" indent="-355600" algn="l" rtl="0">
              <a:spcBef>
                <a:spcPts val="600"/>
              </a:spcBef>
              <a:spcAft>
                <a:spcPts val="0"/>
              </a:spcAft>
              <a:buSzPts val="2000"/>
              <a:buChar char="●"/>
            </a:pPr>
            <a:r>
              <a:rPr lang="en"/>
              <a:t>Represents multiple symbols with a single codeword.</a:t>
            </a:r>
            <a:endParaRPr/>
          </a:p>
          <a:p>
            <a:pPr marL="457200" lvl="0" indent="-355600" algn="l" rtl="0">
              <a:spcBef>
                <a:spcPts val="0"/>
              </a:spcBef>
              <a:spcAft>
                <a:spcPts val="0"/>
              </a:spcAft>
              <a:buSzPts val="2000"/>
              <a:buChar char="●"/>
            </a:pPr>
            <a:r>
              <a:rPr lang="en"/>
              <a:t>Uses something like TrieMap&lt;Integer&gt; for compression.</a:t>
            </a:r>
            <a:endParaRPr/>
          </a:p>
          <a:p>
            <a:pPr marL="457200" lvl="0" indent="-355600" algn="l" rtl="0">
              <a:spcBef>
                <a:spcPts val="0"/>
              </a:spcBef>
              <a:spcAft>
                <a:spcPts val="0"/>
              </a:spcAft>
              <a:buSzPts val="2000"/>
              <a:buChar char="●"/>
            </a:pPr>
            <a:r>
              <a:rPr lang="en"/>
              <a:t>Uses something like Map&lt;Character, SymbolSeq&gt; for decompression.</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body" idx="1"/>
          </p:nvPr>
        </p:nvSpPr>
        <p:spPr>
          <a:xfrm>
            <a:off x="243000" y="556500"/>
            <a:ext cx="4643400" cy="342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Morse code.</a:t>
            </a:r>
            <a:endParaRPr/>
          </a:p>
          <a:p>
            <a:pPr marL="457200" lvl="0" indent="-355600" algn="l" rtl="0">
              <a:spcBef>
                <a:spcPts val="600"/>
              </a:spcBef>
              <a:spcAft>
                <a:spcPts val="0"/>
              </a:spcAft>
              <a:buSzPts val="2000"/>
              <a:buChar char="●"/>
            </a:pPr>
            <a:r>
              <a:rPr lang="en"/>
              <a:t>Goal: Compact representation. </a:t>
            </a:r>
            <a:endParaRPr/>
          </a:p>
          <a:p>
            <a:pPr marL="457200" lvl="0" indent="-355600" algn="l" rtl="0">
              <a:spcBef>
                <a:spcPts val="0"/>
              </a:spcBef>
              <a:spcAft>
                <a:spcPts val="0"/>
              </a:spcAft>
              <a:buSzPts val="2000"/>
              <a:buChar char="●"/>
            </a:pPr>
            <a:r>
              <a:rPr lang="en"/>
              <a:t>What is </a:t>
            </a:r>
            <a:r>
              <a:rPr lang="en" sz="2000"/>
              <a:t>– </a:t>
            </a:r>
            <a:r>
              <a:rPr lang="en"/>
              <a:t>– </a:t>
            </a:r>
            <a:r>
              <a:rPr lang="en" sz="2000"/>
              <a:t>• – – •? It</a:t>
            </a:r>
            <a:r>
              <a:rPr lang="en"/>
              <a:t>’s ambiguous!</a:t>
            </a:r>
            <a:endParaRPr sz="2000"/>
          </a:p>
          <a:p>
            <a:pPr marL="914400" lvl="1" indent="-355600" algn="l" rtl="0">
              <a:spcBef>
                <a:spcPts val="0"/>
              </a:spcBef>
              <a:spcAft>
                <a:spcPts val="0"/>
              </a:spcAft>
              <a:buSzPts val="2000"/>
              <a:buChar char="○"/>
            </a:pPr>
            <a:r>
              <a:rPr lang="en"/>
              <a:t>MEME</a:t>
            </a:r>
            <a:endParaRPr/>
          </a:p>
          <a:p>
            <a:pPr marL="914400" lvl="1" indent="-355600" algn="l" rtl="0">
              <a:spcBef>
                <a:spcPts val="0"/>
              </a:spcBef>
              <a:spcAft>
                <a:spcPts val="0"/>
              </a:spcAft>
              <a:buSzPts val="2000"/>
              <a:buChar char="○"/>
            </a:pPr>
            <a:r>
              <a:rPr lang="en"/>
              <a:t>GG</a:t>
            </a:r>
            <a:endParaRPr/>
          </a:p>
          <a:p>
            <a:pPr marL="0" lvl="0" indent="0" algn="l" rtl="0">
              <a:spcBef>
                <a:spcPts val="600"/>
              </a:spcBef>
              <a:spcAft>
                <a:spcPts val="0"/>
              </a:spcAft>
              <a:buNone/>
            </a:pPr>
            <a:endParaRPr/>
          </a:p>
          <a:p>
            <a:pPr marL="0" lvl="0" indent="0" algn="l" rtl="0">
              <a:spcBef>
                <a:spcPts val="600"/>
              </a:spcBef>
              <a:spcAft>
                <a:spcPts val="0"/>
              </a:spcAft>
              <a:buNone/>
            </a:pPr>
            <a:r>
              <a:rPr lang="en"/>
              <a:t>Note:</a:t>
            </a:r>
            <a:endParaRPr/>
          </a:p>
          <a:p>
            <a:pPr marL="457200" lvl="0" indent="-355600" algn="l" rtl="0">
              <a:spcBef>
                <a:spcPts val="600"/>
              </a:spcBef>
              <a:spcAft>
                <a:spcPts val="0"/>
              </a:spcAft>
              <a:buSzPts val="2000"/>
              <a:buChar char="●"/>
            </a:pPr>
            <a:r>
              <a:rPr lang="en"/>
              <a:t>Can think of dot as 0, dash as 1.</a:t>
            </a:r>
            <a:endParaRPr/>
          </a:p>
          <a:p>
            <a:pPr marL="457200" lvl="0" indent="-355600" algn="l" rtl="0">
              <a:spcBef>
                <a:spcPts val="0"/>
              </a:spcBef>
              <a:spcAft>
                <a:spcPts val="0"/>
              </a:spcAft>
              <a:buSzPts val="2000"/>
              <a:buChar char="●"/>
            </a:pPr>
            <a:r>
              <a:rPr lang="en"/>
              <a:t>Operators pause between codewords to avoid ambiguity.</a:t>
            </a:r>
            <a:endParaRPr/>
          </a:p>
          <a:p>
            <a:pPr marL="914400" lvl="1" indent="-355600" algn="l" rtl="0">
              <a:spcBef>
                <a:spcPts val="0"/>
              </a:spcBef>
              <a:spcAft>
                <a:spcPts val="0"/>
              </a:spcAft>
              <a:buSzPts val="2000"/>
              <a:buChar char="○"/>
            </a:pPr>
            <a:r>
              <a:rPr lang="en"/>
              <a:t>Pause acts as a 3rd symbol.</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89" name="Google Shape;89;p1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Code: Mapping Alphanumeric Symbols to Codewords</a:t>
            </a:r>
            <a:endParaRPr/>
          </a:p>
        </p:txBody>
      </p:sp>
      <p:pic>
        <p:nvPicPr>
          <p:cNvPr id="90" name="Google Shape;90;p14"/>
          <p:cNvPicPr preferRelativeResize="0"/>
          <p:nvPr/>
        </p:nvPicPr>
        <p:blipFill>
          <a:blip r:embed="rId3">
            <a:alphaModFix/>
          </a:blip>
          <a:stretch>
            <a:fillRect/>
          </a:stretch>
        </p:blipFill>
        <p:spPr>
          <a:xfrm>
            <a:off x="4886325" y="538163"/>
            <a:ext cx="4257675" cy="4067175"/>
          </a:xfrm>
          <a:prstGeom prst="rect">
            <a:avLst/>
          </a:prstGeom>
          <a:noFill/>
          <a:ln>
            <a:noFill/>
          </a:ln>
        </p:spPr>
      </p:pic>
      <p:sp>
        <p:nvSpPr>
          <p:cNvPr id="91" name="Google Shape;91;p14"/>
          <p:cNvSpPr/>
          <p:nvPr/>
        </p:nvSpPr>
        <p:spPr>
          <a:xfrm>
            <a:off x="4956050" y="2991297"/>
            <a:ext cx="1121100" cy="210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4956058" y="1469214"/>
            <a:ext cx="1121100" cy="210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p:nvPr/>
        </p:nvSpPr>
        <p:spPr>
          <a:xfrm>
            <a:off x="228600" y="4336800"/>
            <a:ext cx="9144000" cy="806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chemeClr val="dk1"/>
                </a:solidFill>
                <a:latin typeface="Calibri"/>
                <a:ea typeface="Calibri"/>
                <a:cs typeface="Calibri"/>
                <a:sym typeface="Calibri"/>
              </a:rPr>
              <a:t>Alternate strategy: Avoid ambiguity by making code </a:t>
            </a:r>
            <a:r>
              <a:rPr lang="en" sz="2400" b="1" i="1">
                <a:solidFill>
                  <a:schemeClr val="dk1"/>
                </a:solidFill>
                <a:latin typeface="Calibri"/>
                <a:ea typeface="Calibri"/>
                <a:cs typeface="Calibri"/>
                <a:sym typeface="Calibri"/>
              </a:rPr>
              <a:t>prefix free</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94" name="Google Shape;94;p14"/>
          <p:cNvSpPr/>
          <p:nvPr/>
        </p:nvSpPr>
        <p:spPr>
          <a:xfrm>
            <a:off x="4963959" y="1850214"/>
            <a:ext cx="1121100" cy="210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Morse Code (as a Tree)</a:t>
            </a:r>
            <a:endParaRPr/>
          </a:p>
        </p:txBody>
      </p:sp>
      <p:pic>
        <p:nvPicPr>
          <p:cNvPr id="100" name="Google Shape;100;p15"/>
          <p:cNvPicPr preferRelativeResize="0"/>
          <p:nvPr/>
        </p:nvPicPr>
        <p:blipFill>
          <a:blip r:embed="rId3">
            <a:alphaModFix/>
          </a:blip>
          <a:stretch>
            <a:fillRect/>
          </a:stretch>
        </p:blipFill>
        <p:spPr>
          <a:xfrm>
            <a:off x="0" y="780443"/>
            <a:ext cx="9144000" cy="3959352"/>
          </a:xfrm>
          <a:prstGeom prst="rect">
            <a:avLst/>
          </a:prstGeom>
          <a:noFill/>
          <a:ln>
            <a:noFill/>
          </a:ln>
        </p:spPr>
      </p:pic>
      <p:sp>
        <p:nvSpPr>
          <p:cNvPr id="101" name="Google Shape;101;p15"/>
          <p:cNvSpPr txBox="1"/>
          <p:nvPr/>
        </p:nvSpPr>
        <p:spPr>
          <a:xfrm>
            <a:off x="251775" y="4693900"/>
            <a:ext cx="6744000" cy="4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From </a:t>
            </a:r>
            <a:r>
              <a:rPr lang="en" u="sng">
                <a:solidFill>
                  <a:schemeClr val="hlink"/>
                </a:solidFill>
                <a:hlinkClick r:id="rId4"/>
              </a:rPr>
              <a:t>Wikimedia</a:t>
            </a:r>
            <a:endParaRPr/>
          </a:p>
        </p:txBody>
      </p:sp>
      <p:cxnSp>
        <p:nvCxnSpPr>
          <p:cNvPr id="102" name="Google Shape;102;p15"/>
          <p:cNvCxnSpPr/>
          <p:nvPr/>
        </p:nvCxnSpPr>
        <p:spPr>
          <a:xfrm>
            <a:off x="4962525" y="1319225"/>
            <a:ext cx="1704900" cy="471600"/>
          </a:xfrm>
          <a:prstGeom prst="straightConnector1">
            <a:avLst/>
          </a:prstGeom>
          <a:noFill/>
          <a:ln w="38100" cap="flat" cmpd="sng">
            <a:solidFill>
              <a:srgbClr val="BE0712"/>
            </a:solidFill>
            <a:prstDash val="solid"/>
            <a:round/>
            <a:headEnd type="none" w="med" len="med"/>
            <a:tailEnd type="none" w="med" len="med"/>
          </a:ln>
        </p:spPr>
      </p:cxnSp>
      <p:cxnSp>
        <p:nvCxnSpPr>
          <p:cNvPr id="103" name="Google Shape;103;p15"/>
          <p:cNvCxnSpPr/>
          <p:nvPr/>
        </p:nvCxnSpPr>
        <p:spPr>
          <a:xfrm rot="10800000" flipH="1">
            <a:off x="5891225" y="1938450"/>
            <a:ext cx="795600" cy="442800"/>
          </a:xfrm>
          <a:prstGeom prst="straightConnector1">
            <a:avLst/>
          </a:prstGeom>
          <a:noFill/>
          <a:ln w="38100" cap="flat" cmpd="sng">
            <a:solidFill>
              <a:srgbClr val="BE0712"/>
            </a:solidFill>
            <a:prstDash val="solid"/>
            <a:round/>
            <a:headEnd type="none" w="med" len="med"/>
            <a:tailEnd type="none" w="med" len="med"/>
          </a:ln>
        </p:spPr>
      </p:cxnSp>
      <p:cxnSp>
        <p:nvCxnSpPr>
          <p:cNvPr id="104" name="Google Shape;104;p15"/>
          <p:cNvCxnSpPr/>
          <p:nvPr/>
        </p:nvCxnSpPr>
        <p:spPr>
          <a:xfrm rot="10800000" flipH="1">
            <a:off x="5424488" y="2662163"/>
            <a:ext cx="199800" cy="390600"/>
          </a:xfrm>
          <a:prstGeom prst="straightConnector1">
            <a:avLst/>
          </a:prstGeom>
          <a:noFill/>
          <a:ln w="38100" cap="flat" cmpd="sng">
            <a:solidFill>
              <a:srgbClr val="BE0712"/>
            </a:solidFill>
            <a:prstDash val="solid"/>
            <a:round/>
            <a:headEnd type="none" w="med" len="med"/>
            <a:tailEnd type="none" w="med" len="med"/>
          </a:ln>
        </p:spPr>
      </p:cxnSp>
      <p:cxnSp>
        <p:nvCxnSpPr>
          <p:cNvPr id="105" name="Google Shape;105;p15"/>
          <p:cNvCxnSpPr/>
          <p:nvPr/>
        </p:nvCxnSpPr>
        <p:spPr>
          <a:xfrm rot="10800000" flipH="1">
            <a:off x="5114925" y="3414500"/>
            <a:ext cx="137700" cy="295500"/>
          </a:xfrm>
          <a:prstGeom prst="straightConnector1">
            <a:avLst/>
          </a:prstGeom>
          <a:noFill/>
          <a:ln w="38100" cap="flat" cmpd="sng">
            <a:solidFill>
              <a:srgbClr val="BE0712"/>
            </a:solidFill>
            <a:prstDash val="solid"/>
            <a:round/>
            <a:headEnd type="none" w="med" len="med"/>
            <a:tailEnd type="none" w="med" len="med"/>
          </a:ln>
        </p:spPr>
      </p:cxnSp>
      <p:cxnSp>
        <p:nvCxnSpPr>
          <p:cNvPr id="106" name="Google Shape;106;p15"/>
          <p:cNvCxnSpPr/>
          <p:nvPr/>
        </p:nvCxnSpPr>
        <p:spPr>
          <a:xfrm rot="10800000" flipH="1">
            <a:off x="2490800" y="1314350"/>
            <a:ext cx="1695600" cy="471600"/>
          </a:xfrm>
          <a:prstGeom prst="straightConnector1">
            <a:avLst/>
          </a:prstGeom>
          <a:noFill/>
          <a:ln w="38100" cap="flat" cmpd="sng">
            <a:solidFill>
              <a:srgbClr val="BE071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243000" y="556500"/>
            <a:ext cx="8816700" cy="88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 prefix-free code is one in which no codeword is a prefix of any other. Example for English:</a:t>
            </a:r>
            <a:endParaRPr dirty="0"/>
          </a:p>
        </p:txBody>
      </p:sp>
      <p:sp>
        <p:nvSpPr>
          <p:cNvPr id="112" name="Google Shape;112;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Prefix-Free Codes [Example 1]</a:t>
            </a:r>
            <a:endParaRPr/>
          </a:p>
        </p:txBody>
      </p:sp>
      <p:graphicFrame>
        <p:nvGraphicFramePr>
          <p:cNvPr id="113" name="Google Shape;113;p16"/>
          <p:cNvGraphicFramePr/>
          <p:nvPr/>
        </p:nvGraphicFramePr>
        <p:xfrm>
          <a:off x="1579450" y="1612350"/>
          <a:ext cx="1574100" cy="2773470"/>
        </p:xfrm>
        <a:graphic>
          <a:graphicData uri="http://schemas.openxmlformats.org/drawingml/2006/table">
            <a:tbl>
              <a:tblPr>
                <a:noFill/>
                <a:tableStyleId>{6BDB0045-9896-4579-A7C7-362E7DE8BEA2}</a:tableStyleId>
              </a:tblPr>
              <a:tblGrid>
                <a:gridCol w="787050">
                  <a:extLst>
                    <a:ext uri="{9D8B030D-6E8A-4147-A177-3AD203B41FA5}">
                      <a16:colId xmlns:a16="http://schemas.microsoft.com/office/drawing/2014/main" val="20000"/>
                    </a:ext>
                  </a:extLst>
                </a:gridCol>
                <a:gridCol w="787050">
                  <a:extLst>
                    <a:ext uri="{9D8B030D-6E8A-4147-A177-3AD203B41FA5}">
                      <a16:colId xmlns:a16="http://schemas.microsoft.com/office/drawing/2014/main" val="20001"/>
                    </a:ext>
                  </a:extLst>
                </a:gridCol>
              </a:tblGrid>
              <a:tr h="352425">
                <a:tc>
                  <a:txBody>
                    <a:bodyPr/>
                    <a:lstStyle/>
                    <a:p>
                      <a:pPr marL="0" lvl="0" indent="0" algn="l" rtl="0">
                        <a:spcBef>
                          <a:spcPts val="0"/>
                        </a:spcBef>
                        <a:spcAft>
                          <a:spcPts val="0"/>
                        </a:spcAft>
                        <a:buNone/>
                      </a:pPr>
                      <a:r>
                        <a:rPr lang="en"/>
                        <a:t>space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
                        <a:t>E</a:t>
                      </a:r>
                      <a:endParaRPr/>
                    </a:p>
                  </a:txBody>
                  <a:tcPr marL="91425" marR="91425" marT="91425" marB="91425"/>
                </a:tc>
                <a:tc>
                  <a:txBody>
                    <a:bodyPr/>
                    <a:lstStyle/>
                    <a:p>
                      <a:pPr marL="0" lvl="0" indent="0" algn="l" rtl="0">
                        <a:spcBef>
                          <a:spcPts val="0"/>
                        </a:spcBef>
                        <a:spcAft>
                          <a:spcPts val="0"/>
                        </a:spcAft>
                        <a:buNone/>
                      </a:pPr>
                      <a:r>
                        <a:rPr lang="en"/>
                        <a:t>01</a:t>
                      </a:r>
                      <a:endParaRPr/>
                    </a:p>
                  </a:txBody>
                  <a:tcPr marL="91425" marR="91425" marT="91425" marB="91425"/>
                </a:tc>
                <a:extLst>
                  <a:ext uri="{0D108BD9-81ED-4DB2-BD59-A6C34878D82A}">
                    <a16:rowId xmlns:a16="http://schemas.microsoft.com/office/drawing/2014/main" val="10001"/>
                  </a:ext>
                </a:extLst>
              </a:tr>
              <a:tr h="352425">
                <a:tc>
                  <a:txBody>
                    <a:bodyPr/>
                    <a:lstStyle/>
                    <a:p>
                      <a:pPr marL="0" lvl="0" indent="0" algn="l" rtl="0">
                        <a:spcBef>
                          <a:spcPts val="0"/>
                        </a:spcBef>
                        <a:spcAft>
                          <a:spcPts val="0"/>
                        </a:spcAft>
                        <a:buNone/>
                      </a:pPr>
                      <a:r>
                        <a:rPr lang="en"/>
                        <a:t>T</a:t>
                      </a:r>
                      <a:endParaRPr/>
                    </a:p>
                  </a:txBody>
                  <a:tcPr marL="91425" marR="91425" marT="91425" marB="91425"/>
                </a:tc>
                <a:tc>
                  <a:txBody>
                    <a:bodyPr/>
                    <a:lstStyle/>
                    <a:p>
                      <a:pPr marL="0" lvl="0" indent="0" algn="l" rtl="0">
                        <a:spcBef>
                          <a:spcPts val="0"/>
                        </a:spcBef>
                        <a:spcAft>
                          <a:spcPts val="0"/>
                        </a:spcAft>
                        <a:buNone/>
                      </a:pPr>
                      <a:r>
                        <a:rPr lang="en"/>
                        <a:t>001</a:t>
                      </a:r>
                      <a:endParaRPr/>
                    </a:p>
                  </a:txBody>
                  <a:tcPr marL="91425" marR="91425" marT="91425" marB="91425"/>
                </a:tc>
                <a:extLst>
                  <a:ext uri="{0D108BD9-81ED-4DB2-BD59-A6C34878D82A}">
                    <a16:rowId xmlns:a16="http://schemas.microsoft.com/office/drawing/2014/main" val="10002"/>
                  </a:ext>
                </a:extLst>
              </a:tr>
              <a:tr h="352425">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0001</a:t>
                      </a:r>
                      <a:endParaRPr/>
                    </a:p>
                  </a:txBody>
                  <a:tcPr marL="91425" marR="91425" marT="91425" marB="91425"/>
                </a:tc>
                <a:extLst>
                  <a:ext uri="{0D108BD9-81ED-4DB2-BD59-A6C34878D82A}">
                    <a16:rowId xmlns:a16="http://schemas.microsoft.com/office/drawing/2014/main" val="10003"/>
                  </a:ext>
                </a:extLst>
              </a:tr>
              <a:tr h="352425">
                <a:tc>
                  <a:txBody>
                    <a:bodyPr/>
                    <a:lstStyle/>
                    <a:p>
                      <a:pPr marL="0" lvl="0" indent="0" algn="l" rtl="0">
                        <a:spcBef>
                          <a:spcPts val="0"/>
                        </a:spcBef>
                        <a:spcAft>
                          <a:spcPts val="0"/>
                        </a:spcAft>
                        <a:buNone/>
                      </a:pPr>
                      <a:r>
                        <a:rPr lang="en"/>
                        <a:t>O</a:t>
                      </a:r>
                      <a:endParaRPr/>
                    </a:p>
                  </a:txBody>
                  <a:tcPr marL="91425" marR="91425" marT="91425" marB="91425"/>
                </a:tc>
                <a:tc>
                  <a:txBody>
                    <a:bodyPr/>
                    <a:lstStyle/>
                    <a:p>
                      <a:pPr marL="0" lvl="0" indent="0" algn="l" rtl="0">
                        <a:spcBef>
                          <a:spcPts val="0"/>
                        </a:spcBef>
                        <a:spcAft>
                          <a:spcPts val="0"/>
                        </a:spcAft>
                        <a:buNone/>
                      </a:pPr>
                      <a:r>
                        <a:rPr lang="en"/>
                        <a:t>00001</a:t>
                      </a:r>
                      <a:endParaRPr/>
                    </a:p>
                  </a:txBody>
                  <a:tcPr marL="91425" marR="91425" marT="91425" marB="91425"/>
                </a:tc>
                <a:extLst>
                  <a:ext uri="{0D108BD9-81ED-4DB2-BD59-A6C34878D82A}">
                    <a16:rowId xmlns:a16="http://schemas.microsoft.com/office/drawing/2014/main" val="10004"/>
                  </a:ext>
                </a:extLst>
              </a:tr>
              <a:tr h="355850">
                <a:tc>
                  <a:txBody>
                    <a:bodyPr/>
                    <a:lstStyle/>
                    <a:p>
                      <a:pPr marL="0" lvl="0" indent="0" algn="l" rtl="0">
                        <a:spcBef>
                          <a:spcPts val="0"/>
                        </a:spcBef>
                        <a:spcAft>
                          <a:spcPts val="0"/>
                        </a:spcAft>
                        <a:buNone/>
                      </a:pPr>
                      <a:r>
                        <a:rPr lang="en"/>
                        <a:t>I</a:t>
                      </a:r>
                      <a:endParaRPr/>
                    </a:p>
                  </a:txBody>
                  <a:tcPr marL="91425" marR="91425" marT="91425" marB="91425"/>
                </a:tc>
                <a:tc>
                  <a:txBody>
                    <a:bodyPr/>
                    <a:lstStyle/>
                    <a:p>
                      <a:pPr marL="0" lvl="0" indent="0" algn="l" rtl="0">
                        <a:spcBef>
                          <a:spcPts val="0"/>
                        </a:spcBef>
                        <a:spcAft>
                          <a:spcPts val="0"/>
                        </a:spcAft>
                        <a:buNone/>
                      </a:pPr>
                      <a:r>
                        <a:rPr lang="en"/>
                        <a:t>000001</a:t>
                      </a:r>
                      <a:endParaRPr/>
                    </a:p>
                  </a:txBody>
                  <a:tcPr marL="91425" marR="91425" marT="91425" marB="91425"/>
                </a:tc>
                <a:extLst>
                  <a:ext uri="{0D108BD9-81ED-4DB2-BD59-A6C34878D82A}">
                    <a16:rowId xmlns:a16="http://schemas.microsoft.com/office/drawing/2014/main" val="10005"/>
                  </a:ext>
                </a:extLst>
              </a:tr>
              <a:tr h="355850">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114" name="Google Shape;114;p16"/>
          <p:cNvSpPr txBox="1"/>
          <p:nvPr/>
        </p:nvSpPr>
        <p:spPr>
          <a:xfrm>
            <a:off x="398350" y="4627975"/>
            <a:ext cx="34797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6"/>
          <p:cNvSpPr txBox="1"/>
          <p:nvPr/>
        </p:nvSpPr>
        <p:spPr>
          <a:xfrm>
            <a:off x="152400" y="4435750"/>
            <a:ext cx="36087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3C78D8"/>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3C78D8"/>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116" name="Google Shape;116;p16"/>
          <p:cNvSpPr/>
          <p:nvPr/>
        </p:nvSpPr>
        <p:spPr>
          <a:xfrm>
            <a:off x="6947703" y="1231350"/>
            <a:ext cx="688500" cy="3633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FFFF"/>
                </a:solidFill>
              </a:rPr>
              <a:t>start</a:t>
            </a:r>
            <a:endParaRPr>
              <a:solidFill>
                <a:srgbClr val="FFFFFF"/>
              </a:solidFill>
            </a:endParaRPr>
          </a:p>
        </p:txBody>
      </p:sp>
      <p:sp>
        <p:nvSpPr>
          <p:cNvPr id="117" name="Google Shape;117;p16"/>
          <p:cNvSpPr/>
          <p:nvPr/>
        </p:nvSpPr>
        <p:spPr>
          <a:xfrm>
            <a:off x="7658450" y="1799659"/>
            <a:ext cx="8058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space</a:t>
            </a:r>
            <a:endParaRPr/>
          </a:p>
        </p:txBody>
      </p:sp>
      <p:sp>
        <p:nvSpPr>
          <p:cNvPr id="118" name="Google Shape;118;p16"/>
          <p:cNvSpPr/>
          <p:nvPr/>
        </p:nvSpPr>
        <p:spPr>
          <a:xfrm>
            <a:off x="7119275" y="2329986"/>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E</a:t>
            </a:r>
            <a:endParaRPr/>
          </a:p>
        </p:txBody>
      </p:sp>
      <p:sp>
        <p:nvSpPr>
          <p:cNvPr id="119" name="Google Shape;119;p16"/>
          <p:cNvSpPr/>
          <p:nvPr/>
        </p:nvSpPr>
        <p:spPr>
          <a:xfrm>
            <a:off x="6517175" y="1799659"/>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20" name="Google Shape;120;p16"/>
          <p:cNvCxnSpPr>
            <a:stCxn id="116" idx="2"/>
            <a:endCxn id="119" idx="0"/>
          </p:cNvCxnSpPr>
          <p:nvPr/>
        </p:nvCxnSpPr>
        <p:spPr>
          <a:xfrm flipH="1">
            <a:off x="6742053" y="1594650"/>
            <a:ext cx="549900" cy="204900"/>
          </a:xfrm>
          <a:prstGeom prst="straightConnector1">
            <a:avLst/>
          </a:prstGeom>
          <a:noFill/>
          <a:ln w="28575" cap="flat" cmpd="sng">
            <a:solidFill>
              <a:schemeClr val="dk2"/>
            </a:solidFill>
            <a:prstDash val="solid"/>
            <a:round/>
            <a:headEnd type="none" w="med" len="med"/>
            <a:tailEnd type="none" w="med" len="med"/>
          </a:ln>
        </p:spPr>
      </p:cxnSp>
      <p:cxnSp>
        <p:nvCxnSpPr>
          <p:cNvPr id="121" name="Google Shape;121;p16"/>
          <p:cNvCxnSpPr>
            <a:stCxn id="116" idx="2"/>
            <a:endCxn id="117" idx="0"/>
          </p:cNvCxnSpPr>
          <p:nvPr/>
        </p:nvCxnSpPr>
        <p:spPr>
          <a:xfrm>
            <a:off x="7291953" y="1594650"/>
            <a:ext cx="769500" cy="204900"/>
          </a:xfrm>
          <a:prstGeom prst="straightConnector1">
            <a:avLst/>
          </a:prstGeom>
          <a:noFill/>
          <a:ln w="28575" cap="flat" cmpd="sng">
            <a:solidFill>
              <a:schemeClr val="dk2"/>
            </a:solidFill>
            <a:prstDash val="solid"/>
            <a:round/>
            <a:headEnd type="none" w="med" len="med"/>
            <a:tailEnd type="none" w="med" len="med"/>
          </a:ln>
        </p:spPr>
      </p:cxnSp>
      <p:sp>
        <p:nvSpPr>
          <p:cNvPr id="122" name="Google Shape;122;p16"/>
          <p:cNvSpPr/>
          <p:nvPr/>
        </p:nvSpPr>
        <p:spPr>
          <a:xfrm>
            <a:off x="5896253" y="2325986"/>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6"/>
          <p:cNvSpPr/>
          <p:nvPr/>
        </p:nvSpPr>
        <p:spPr>
          <a:xfrm>
            <a:off x="6433475" y="2847800"/>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T</a:t>
            </a:r>
            <a:endParaRPr/>
          </a:p>
        </p:txBody>
      </p:sp>
      <p:sp>
        <p:nvSpPr>
          <p:cNvPr id="124" name="Google Shape;124;p16"/>
          <p:cNvSpPr/>
          <p:nvPr/>
        </p:nvSpPr>
        <p:spPr>
          <a:xfrm>
            <a:off x="5362853" y="2843800"/>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16"/>
          <p:cNvSpPr/>
          <p:nvPr/>
        </p:nvSpPr>
        <p:spPr>
          <a:xfrm>
            <a:off x="5940306" y="3381200"/>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A</a:t>
            </a:r>
            <a:endParaRPr/>
          </a:p>
        </p:txBody>
      </p:sp>
      <p:sp>
        <p:nvSpPr>
          <p:cNvPr id="126" name="Google Shape;126;p16"/>
          <p:cNvSpPr/>
          <p:nvPr/>
        </p:nvSpPr>
        <p:spPr>
          <a:xfrm>
            <a:off x="4815731" y="3377200"/>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27" name="Google Shape;127;p16"/>
          <p:cNvCxnSpPr>
            <a:stCxn id="119" idx="2"/>
            <a:endCxn id="118" idx="0"/>
          </p:cNvCxnSpPr>
          <p:nvPr/>
        </p:nvCxnSpPr>
        <p:spPr>
          <a:xfrm>
            <a:off x="6742025" y="2162959"/>
            <a:ext cx="602100" cy="167100"/>
          </a:xfrm>
          <a:prstGeom prst="straightConnector1">
            <a:avLst/>
          </a:prstGeom>
          <a:noFill/>
          <a:ln w="28575" cap="flat" cmpd="sng">
            <a:solidFill>
              <a:schemeClr val="dk2"/>
            </a:solidFill>
            <a:prstDash val="solid"/>
            <a:round/>
            <a:headEnd type="none" w="med" len="med"/>
            <a:tailEnd type="none" w="med" len="med"/>
          </a:ln>
        </p:spPr>
      </p:cxnSp>
      <p:cxnSp>
        <p:nvCxnSpPr>
          <p:cNvPr id="128" name="Google Shape;128;p16"/>
          <p:cNvCxnSpPr>
            <a:stCxn id="119" idx="2"/>
            <a:endCxn id="122" idx="0"/>
          </p:cNvCxnSpPr>
          <p:nvPr/>
        </p:nvCxnSpPr>
        <p:spPr>
          <a:xfrm flipH="1">
            <a:off x="6121025" y="2162959"/>
            <a:ext cx="621000" cy="162900"/>
          </a:xfrm>
          <a:prstGeom prst="straightConnector1">
            <a:avLst/>
          </a:prstGeom>
          <a:noFill/>
          <a:ln w="28575" cap="flat" cmpd="sng">
            <a:solidFill>
              <a:schemeClr val="dk2"/>
            </a:solidFill>
            <a:prstDash val="solid"/>
            <a:round/>
            <a:headEnd type="none" w="med" len="med"/>
            <a:tailEnd type="none" w="med" len="med"/>
          </a:ln>
        </p:spPr>
      </p:cxnSp>
      <p:cxnSp>
        <p:nvCxnSpPr>
          <p:cNvPr id="129" name="Google Shape;129;p16"/>
          <p:cNvCxnSpPr>
            <a:stCxn id="122" idx="2"/>
            <a:endCxn id="123" idx="0"/>
          </p:cNvCxnSpPr>
          <p:nvPr/>
        </p:nvCxnSpPr>
        <p:spPr>
          <a:xfrm>
            <a:off x="6121103" y="2689286"/>
            <a:ext cx="537300" cy="158400"/>
          </a:xfrm>
          <a:prstGeom prst="straightConnector1">
            <a:avLst/>
          </a:prstGeom>
          <a:noFill/>
          <a:ln w="28575" cap="flat" cmpd="sng">
            <a:solidFill>
              <a:schemeClr val="dk2"/>
            </a:solidFill>
            <a:prstDash val="solid"/>
            <a:round/>
            <a:headEnd type="none" w="med" len="med"/>
            <a:tailEnd type="none" w="med" len="med"/>
          </a:ln>
        </p:spPr>
      </p:cxnSp>
      <p:cxnSp>
        <p:nvCxnSpPr>
          <p:cNvPr id="130" name="Google Shape;130;p16"/>
          <p:cNvCxnSpPr>
            <a:stCxn id="122" idx="2"/>
            <a:endCxn id="124" idx="0"/>
          </p:cNvCxnSpPr>
          <p:nvPr/>
        </p:nvCxnSpPr>
        <p:spPr>
          <a:xfrm flipH="1">
            <a:off x="5587703" y="2689286"/>
            <a:ext cx="533400" cy="154500"/>
          </a:xfrm>
          <a:prstGeom prst="straightConnector1">
            <a:avLst/>
          </a:prstGeom>
          <a:noFill/>
          <a:ln w="28575" cap="flat" cmpd="sng">
            <a:solidFill>
              <a:schemeClr val="dk2"/>
            </a:solidFill>
            <a:prstDash val="solid"/>
            <a:round/>
            <a:headEnd type="none" w="med" len="med"/>
            <a:tailEnd type="none" w="med" len="med"/>
          </a:ln>
        </p:spPr>
      </p:cxnSp>
      <p:cxnSp>
        <p:nvCxnSpPr>
          <p:cNvPr id="131" name="Google Shape;131;p16"/>
          <p:cNvCxnSpPr>
            <a:stCxn id="124" idx="2"/>
            <a:endCxn id="125" idx="0"/>
          </p:cNvCxnSpPr>
          <p:nvPr/>
        </p:nvCxnSpPr>
        <p:spPr>
          <a:xfrm>
            <a:off x="5587703" y="3207100"/>
            <a:ext cx="577500" cy="174000"/>
          </a:xfrm>
          <a:prstGeom prst="straightConnector1">
            <a:avLst/>
          </a:prstGeom>
          <a:noFill/>
          <a:ln w="28575" cap="flat" cmpd="sng">
            <a:solidFill>
              <a:schemeClr val="dk2"/>
            </a:solidFill>
            <a:prstDash val="solid"/>
            <a:round/>
            <a:headEnd type="none" w="med" len="med"/>
            <a:tailEnd type="none" w="med" len="med"/>
          </a:ln>
        </p:spPr>
      </p:cxnSp>
      <p:cxnSp>
        <p:nvCxnSpPr>
          <p:cNvPr id="132" name="Google Shape;132;p16"/>
          <p:cNvCxnSpPr>
            <a:stCxn id="124" idx="2"/>
            <a:endCxn id="126" idx="0"/>
          </p:cNvCxnSpPr>
          <p:nvPr/>
        </p:nvCxnSpPr>
        <p:spPr>
          <a:xfrm flipH="1">
            <a:off x="5040503" y="3207100"/>
            <a:ext cx="547200" cy="170100"/>
          </a:xfrm>
          <a:prstGeom prst="straightConnector1">
            <a:avLst/>
          </a:prstGeom>
          <a:noFill/>
          <a:ln w="28575" cap="flat" cmpd="sng">
            <a:solidFill>
              <a:schemeClr val="dk2"/>
            </a:solidFill>
            <a:prstDash val="solid"/>
            <a:round/>
            <a:headEnd type="none" w="med" len="med"/>
            <a:tailEnd type="none" w="med" len="med"/>
          </a:ln>
        </p:spPr>
      </p:cxnSp>
      <p:cxnSp>
        <p:nvCxnSpPr>
          <p:cNvPr id="133" name="Google Shape;133;p16"/>
          <p:cNvCxnSpPr/>
          <p:nvPr/>
        </p:nvCxnSpPr>
        <p:spPr>
          <a:xfrm>
            <a:off x="8030450" y="1402775"/>
            <a:ext cx="1028700" cy="0"/>
          </a:xfrm>
          <a:prstGeom prst="straightConnector1">
            <a:avLst/>
          </a:prstGeom>
          <a:noFill/>
          <a:ln w="38100" cap="flat" cmpd="sng">
            <a:solidFill>
              <a:schemeClr val="dk2"/>
            </a:solidFill>
            <a:prstDash val="solid"/>
            <a:round/>
            <a:headEnd type="none" w="med" len="med"/>
            <a:tailEnd type="triangle" w="med" len="med"/>
          </a:ln>
        </p:spPr>
      </p:cxnSp>
      <p:cxnSp>
        <p:nvCxnSpPr>
          <p:cNvPr id="134" name="Google Shape;134;p16"/>
          <p:cNvCxnSpPr/>
          <p:nvPr/>
        </p:nvCxnSpPr>
        <p:spPr>
          <a:xfrm rot="10800000">
            <a:off x="5520175" y="1399295"/>
            <a:ext cx="998400" cy="0"/>
          </a:xfrm>
          <a:prstGeom prst="straightConnector1">
            <a:avLst/>
          </a:prstGeom>
          <a:noFill/>
          <a:ln w="38100" cap="flat" cmpd="sng">
            <a:solidFill>
              <a:schemeClr val="dk2"/>
            </a:solidFill>
            <a:prstDash val="solid"/>
            <a:round/>
            <a:headEnd type="none" w="med" len="med"/>
            <a:tailEnd type="triangle" w="med" len="med"/>
          </a:ln>
        </p:spPr>
      </p:cxnSp>
      <p:sp>
        <p:nvSpPr>
          <p:cNvPr id="135" name="Google Shape;135;p16"/>
          <p:cNvSpPr txBox="1"/>
          <p:nvPr/>
        </p:nvSpPr>
        <p:spPr>
          <a:xfrm>
            <a:off x="5960909" y="983661"/>
            <a:ext cx="6885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0</a:t>
            </a:r>
            <a:endParaRPr sz="2000"/>
          </a:p>
        </p:txBody>
      </p:sp>
      <p:sp>
        <p:nvSpPr>
          <p:cNvPr id="136" name="Google Shape;136;p16"/>
          <p:cNvSpPr txBox="1"/>
          <p:nvPr/>
        </p:nvSpPr>
        <p:spPr>
          <a:xfrm>
            <a:off x="8271148" y="976741"/>
            <a:ext cx="6885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1</a:t>
            </a:r>
            <a:endParaRPr sz="2000"/>
          </a:p>
        </p:txBody>
      </p:sp>
      <p:sp>
        <p:nvSpPr>
          <p:cNvPr id="137" name="Google Shape;137;p16"/>
          <p:cNvSpPr/>
          <p:nvPr/>
        </p:nvSpPr>
        <p:spPr>
          <a:xfrm>
            <a:off x="5375734" y="3914600"/>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O</a:t>
            </a:r>
            <a:endParaRPr/>
          </a:p>
        </p:txBody>
      </p:sp>
      <p:sp>
        <p:nvSpPr>
          <p:cNvPr id="138" name="Google Shape;138;p16"/>
          <p:cNvSpPr/>
          <p:nvPr/>
        </p:nvSpPr>
        <p:spPr>
          <a:xfrm>
            <a:off x="4251159" y="3910600"/>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9" name="Google Shape;139;p16"/>
          <p:cNvCxnSpPr>
            <a:stCxn id="126" idx="2"/>
            <a:endCxn id="137" idx="0"/>
          </p:cNvCxnSpPr>
          <p:nvPr/>
        </p:nvCxnSpPr>
        <p:spPr>
          <a:xfrm>
            <a:off x="5040581" y="3740500"/>
            <a:ext cx="560100" cy="174000"/>
          </a:xfrm>
          <a:prstGeom prst="straightConnector1">
            <a:avLst/>
          </a:prstGeom>
          <a:noFill/>
          <a:ln w="28575" cap="flat" cmpd="sng">
            <a:solidFill>
              <a:schemeClr val="dk2"/>
            </a:solidFill>
            <a:prstDash val="solid"/>
            <a:round/>
            <a:headEnd type="none" w="med" len="med"/>
            <a:tailEnd type="none" w="med" len="med"/>
          </a:ln>
        </p:spPr>
      </p:cxnSp>
      <p:cxnSp>
        <p:nvCxnSpPr>
          <p:cNvPr id="140" name="Google Shape;140;p16"/>
          <p:cNvCxnSpPr>
            <a:stCxn id="126" idx="2"/>
            <a:endCxn id="138" idx="0"/>
          </p:cNvCxnSpPr>
          <p:nvPr/>
        </p:nvCxnSpPr>
        <p:spPr>
          <a:xfrm flipH="1">
            <a:off x="4475981" y="3740500"/>
            <a:ext cx="564600" cy="170100"/>
          </a:xfrm>
          <a:prstGeom prst="straightConnector1">
            <a:avLst/>
          </a:prstGeom>
          <a:noFill/>
          <a:ln w="28575" cap="flat" cmpd="sng">
            <a:solidFill>
              <a:schemeClr val="dk2"/>
            </a:solidFill>
            <a:prstDash val="solid"/>
            <a:round/>
            <a:headEnd type="none" w="med" len="med"/>
            <a:tailEnd type="none" w="med" len="med"/>
          </a:ln>
        </p:spPr>
      </p:cxnSp>
      <p:sp>
        <p:nvSpPr>
          <p:cNvPr id="141" name="Google Shape;141;p16"/>
          <p:cNvSpPr/>
          <p:nvPr/>
        </p:nvSpPr>
        <p:spPr>
          <a:xfrm>
            <a:off x="4842334" y="4448000"/>
            <a:ext cx="449700" cy="363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I</a:t>
            </a:r>
            <a:endParaRPr/>
          </a:p>
        </p:txBody>
      </p:sp>
      <p:sp>
        <p:nvSpPr>
          <p:cNvPr id="142" name="Google Shape;142;p16"/>
          <p:cNvSpPr/>
          <p:nvPr/>
        </p:nvSpPr>
        <p:spPr>
          <a:xfrm>
            <a:off x="3717759" y="4444000"/>
            <a:ext cx="449700" cy="36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43" name="Google Shape;143;p16"/>
          <p:cNvCxnSpPr>
            <a:stCxn id="138" idx="2"/>
            <a:endCxn id="141" idx="0"/>
          </p:cNvCxnSpPr>
          <p:nvPr/>
        </p:nvCxnSpPr>
        <p:spPr>
          <a:xfrm>
            <a:off x="4476009" y="4273900"/>
            <a:ext cx="591300" cy="174000"/>
          </a:xfrm>
          <a:prstGeom prst="straightConnector1">
            <a:avLst/>
          </a:prstGeom>
          <a:noFill/>
          <a:ln w="28575" cap="flat" cmpd="sng">
            <a:solidFill>
              <a:schemeClr val="dk2"/>
            </a:solidFill>
            <a:prstDash val="solid"/>
            <a:round/>
            <a:headEnd type="none" w="med" len="med"/>
            <a:tailEnd type="none" w="med" len="med"/>
          </a:ln>
        </p:spPr>
      </p:cxnSp>
      <p:cxnSp>
        <p:nvCxnSpPr>
          <p:cNvPr id="144" name="Google Shape;144;p16"/>
          <p:cNvCxnSpPr>
            <a:stCxn id="138" idx="2"/>
            <a:endCxn id="142" idx="0"/>
          </p:cNvCxnSpPr>
          <p:nvPr/>
        </p:nvCxnSpPr>
        <p:spPr>
          <a:xfrm flipH="1">
            <a:off x="3942609" y="4273900"/>
            <a:ext cx="533400" cy="170100"/>
          </a:xfrm>
          <a:prstGeom prst="straightConnector1">
            <a:avLst/>
          </a:prstGeom>
          <a:noFill/>
          <a:ln w="28575" cap="flat" cmpd="sng">
            <a:solidFill>
              <a:schemeClr val="dk2"/>
            </a:solidFill>
            <a:prstDash val="solid"/>
            <a:round/>
            <a:headEnd type="none" w="med" len="med"/>
            <a:tailEnd type="none" w="med" len="med"/>
          </a:ln>
        </p:spPr>
      </p:cxnSp>
      <p:cxnSp>
        <p:nvCxnSpPr>
          <p:cNvPr id="145" name="Google Shape;145;p16"/>
          <p:cNvCxnSpPr>
            <a:stCxn id="142" idx="2"/>
          </p:cNvCxnSpPr>
          <p:nvPr/>
        </p:nvCxnSpPr>
        <p:spPr>
          <a:xfrm flipH="1">
            <a:off x="3774909" y="4807300"/>
            <a:ext cx="167700" cy="167700"/>
          </a:xfrm>
          <a:prstGeom prst="straightConnector1">
            <a:avLst/>
          </a:prstGeom>
          <a:noFill/>
          <a:ln w="28575" cap="flat" cmpd="sng">
            <a:solidFill>
              <a:schemeClr val="dk2"/>
            </a:solidFill>
            <a:prstDash val="solid"/>
            <a:round/>
            <a:headEnd type="none" w="med" len="med"/>
            <a:tailEnd type="none" w="med" len="med"/>
          </a:ln>
        </p:spPr>
      </p:cxnSp>
      <p:cxnSp>
        <p:nvCxnSpPr>
          <p:cNvPr id="146" name="Google Shape;146;p16"/>
          <p:cNvCxnSpPr>
            <a:stCxn id="142" idx="2"/>
          </p:cNvCxnSpPr>
          <p:nvPr/>
        </p:nvCxnSpPr>
        <p:spPr>
          <a:xfrm>
            <a:off x="3942609" y="4807300"/>
            <a:ext cx="168600" cy="168600"/>
          </a:xfrm>
          <a:prstGeom prst="straightConnector1">
            <a:avLst/>
          </a:prstGeom>
          <a:noFill/>
          <a:ln w="28575" cap="flat" cmpd="sng">
            <a:solidFill>
              <a:schemeClr val="dk2"/>
            </a:solidFill>
            <a:prstDash val="solid"/>
            <a:round/>
            <a:headEnd type="none" w="med" len="med"/>
            <a:tailEnd type="none" w="med" len="med"/>
          </a:ln>
        </p:spPr>
      </p:cxnSp>
      <p:sp>
        <p:nvSpPr>
          <p:cNvPr id="147" name="Google Shape;147;p16"/>
          <p:cNvSpPr txBox="1"/>
          <p:nvPr/>
        </p:nvSpPr>
        <p:spPr>
          <a:xfrm>
            <a:off x="7699814" y="144218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48" name="Google Shape;148;p16"/>
          <p:cNvSpPr txBox="1"/>
          <p:nvPr/>
        </p:nvSpPr>
        <p:spPr>
          <a:xfrm>
            <a:off x="6672625" y="1457775"/>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49" name="Google Shape;149;p16"/>
          <p:cNvSpPr txBox="1"/>
          <p:nvPr/>
        </p:nvSpPr>
        <p:spPr>
          <a:xfrm>
            <a:off x="7014014" y="197385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50" name="Google Shape;150;p16"/>
          <p:cNvSpPr txBox="1"/>
          <p:nvPr/>
        </p:nvSpPr>
        <p:spPr>
          <a:xfrm>
            <a:off x="6153080" y="1960002"/>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1" name="Google Shape;151;p16"/>
          <p:cNvSpPr txBox="1"/>
          <p:nvPr/>
        </p:nvSpPr>
        <p:spPr>
          <a:xfrm>
            <a:off x="6449441" y="250725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52" name="Google Shape;152;p16"/>
          <p:cNvSpPr txBox="1"/>
          <p:nvPr/>
        </p:nvSpPr>
        <p:spPr>
          <a:xfrm>
            <a:off x="5588507" y="2493402"/>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3" name="Google Shape;153;p16"/>
          <p:cNvSpPr txBox="1"/>
          <p:nvPr/>
        </p:nvSpPr>
        <p:spPr>
          <a:xfrm>
            <a:off x="5888332" y="302333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54" name="Google Shape;154;p16"/>
          <p:cNvSpPr txBox="1"/>
          <p:nvPr/>
        </p:nvSpPr>
        <p:spPr>
          <a:xfrm>
            <a:off x="5027398" y="3009484"/>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5" name="Google Shape;155;p16"/>
          <p:cNvSpPr txBox="1"/>
          <p:nvPr/>
        </p:nvSpPr>
        <p:spPr>
          <a:xfrm>
            <a:off x="5354932" y="3570593"/>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56" name="Google Shape;156;p16"/>
          <p:cNvSpPr txBox="1"/>
          <p:nvPr/>
        </p:nvSpPr>
        <p:spPr>
          <a:xfrm>
            <a:off x="4493998" y="3556739"/>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7" name="Google Shape;157;p16"/>
          <p:cNvSpPr txBox="1"/>
          <p:nvPr/>
        </p:nvSpPr>
        <p:spPr>
          <a:xfrm>
            <a:off x="4792091" y="4102261"/>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58" name="Google Shape;158;p16"/>
          <p:cNvSpPr txBox="1"/>
          <p:nvPr/>
        </p:nvSpPr>
        <p:spPr>
          <a:xfrm>
            <a:off x="3931157" y="4088407"/>
            <a:ext cx="4803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9" name="Google Shape;159;p16"/>
          <p:cNvSpPr txBox="1"/>
          <p:nvPr/>
        </p:nvSpPr>
        <p:spPr>
          <a:xfrm>
            <a:off x="3687975" y="4800880"/>
            <a:ext cx="6963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5879</Words>
  <Application>Microsoft Office PowerPoint</Application>
  <PresentationFormat>全屏显示(16:9)</PresentationFormat>
  <Paragraphs>1165</Paragraphs>
  <Slides>66</Slides>
  <Notes>66</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66</vt:i4>
      </vt:variant>
    </vt:vector>
  </HeadingPairs>
  <TitlesOfParts>
    <vt:vector size="70" baseType="lpstr">
      <vt:lpstr>Arial</vt:lpstr>
      <vt:lpstr>Calibri</vt:lpstr>
      <vt:lpstr>Consolas</vt:lpstr>
      <vt:lpstr>Custom</vt:lpstr>
      <vt:lpstr>CS61B</vt:lpstr>
      <vt:lpstr>Zip Files, How Do They Work?</vt:lpstr>
      <vt:lpstr>Compression Model #1: Algorithms Operating on Bits</vt:lpstr>
      <vt:lpstr>Prefix Free Codes</vt:lpstr>
      <vt:lpstr>Increasing Optimality of Coding</vt:lpstr>
      <vt:lpstr>More Code: Mapping Alphanumeric Symbols to Codewords</vt:lpstr>
      <vt:lpstr>More Code: Mapping Alphanumeric Symbols to Codewords</vt:lpstr>
      <vt:lpstr>Morse Code (as a Tree)</vt:lpstr>
      <vt:lpstr>Prefix-Free Codes [Example 1]</vt:lpstr>
      <vt:lpstr>Prefix-Free Codes [Example 2]</vt:lpstr>
      <vt:lpstr>Prefix Free Code Design</vt:lpstr>
      <vt:lpstr>Shannon Fano Codes (Extra)</vt:lpstr>
      <vt:lpstr>Code Calculation Approach #1 (Shannon-Fano Coding)</vt:lpstr>
      <vt:lpstr>Code Calculation Approach #1 (Shannon-Fano Coding)</vt:lpstr>
      <vt:lpstr>Code Calculation Approach #1 (Shannon-Fano Coding)</vt:lpstr>
      <vt:lpstr>Code Calculation Approach #1 (Shannon-Fano Coding)</vt:lpstr>
      <vt:lpstr>Code Calculation Approach #1 (Shannon-Fano Coding)</vt:lpstr>
      <vt:lpstr>Code Calculation Approach #1 (Shannon-Fano Coding)</vt:lpstr>
      <vt:lpstr>Code Calculation Approach #1 (Shannon-Fano Coding)</vt:lpstr>
      <vt:lpstr>Huffman Coding</vt:lpstr>
      <vt:lpstr>Code Calculation Approach #2: Huffman Coding</vt:lpstr>
      <vt:lpstr>Code Calculation Approach #2: Huffman Coding</vt:lpstr>
      <vt:lpstr>Efficiency Assessment: http://yellkey.com/start</vt:lpstr>
      <vt:lpstr>Efficiency Assessment of Huffman Coding</vt:lpstr>
      <vt:lpstr>Efficiency Assessment of Huffman Coding</vt:lpstr>
      <vt:lpstr>Efficiency Assessment of Huffman Coding</vt:lpstr>
      <vt:lpstr>Huffman vs. Shannon-Fano</vt:lpstr>
      <vt:lpstr>Huffman Coding  Data Structures</vt:lpstr>
      <vt:lpstr>Prefix-Free Codes</vt:lpstr>
      <vt:lpstr>Prefix-Free Codes</vt:lpstr>
      <vt:lpstr>Prefix-Free Codes</vt:lpstr>
      <vt:lpstr>Prefix-Free Codes</vt:lpstr>
      <vt:lpstr>Prefix-Free Codes</vt:lpstr>
      <vt:lpstr>Prefix-Free Codes</vt:lpstr>
      <vt:lpstr>Prefix-Free Codes</vt:lpstr>
      <vt:lpstr>Huffman Coding in Practice</vt:lpstr>
      <vt:lpstr>Huffman Compression</vt:lpstr>
      <vt:lpstr>Huffman Compression (Your Answers)</vt:lpstr>
      <vt:lpstr>Huffman Compression (My Answers)</vt:lpstr>
      <vt:lpstr>Huffman Compression</vt:lpstr>
      <vt:lpstr>Huffman Compression Example [Demo Link]</vt:lpstr>
      <vt:lpstr>Huffman Decompression Example [Demo Link]</vt:lpstr>
      <vt:lpstr>Huffman Coding Summary</vt:lpstr>
      <vt:lpstr>Compression Theory</vt:lpstr>
      <vt:lpstr>Compression Algorithms (General)</vt:lpstr>
      <vt:lpstr>Comparing Compression Algorithms</vt:lpstr>
      <vt:lpstr>SuperZip</vt:lpstr>
      <vt:lpstr>Universal Compression: An Impossible Idea</vt:lpstr>
      <vt:lpstr>Universal Compression: An Impossible Idea</vt:lpstr>
      <vt:lpstr>A Sneaky Situation</vt:lpstr>
      <vt:lpstr>A Sneaky Situation</vt:lpstr>
      <vt:lpstr>Compression Model #2: Self-Extracting Bits</vt:lpstr>
      <vt:lpstr>HugPlant</vt:lpstr>
      <vt:lpstr>HugPlant Compressed</vt:lpstr>
      <vt:lpstr>Compression Model #2: Self-Extracting Bits</vt:lpstr>
      <vt:lpstr>Compression Model #2: Self-Extracting Bits</vt:lpstr>
      <vt:lpstr>Opening a .huf File</vt:lpstr>
      <vt:lpstr>LZW Style Compression (Extra)</vt:lpstr>
      <vt:lpstr>Thought Experiment</vt:lpstr>
      <vt:lpstr>The LZW Approach</vt:lpstr>
      <vt:lpstr>LZW</vt:lpstr>
      <vt:lpstr>LZW</vt:lpstr>
      <vt:lpstr>Lossy Compression (Extra)</vt:lpstr>
      <vt:lpstr>Lossy Compression</vt:lpstr>
      <vt:lpstr>Lossy Compression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cp:lastModifiedBy>胡 晓晨</cp:lastModifiedBy>
  <cp:revision>3</cp:revision>
  <dcterms:modified xsi:type="dcterms:W3CDTF">2021-07-12T07:50:33Z</dcterms:modified>
</cp:coreProperties>
</file>