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Ubuntu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5F21F-6E5F-42C2-9391-C9F8342DB778}">
  <a:tblStyle styleId="{CC45F21F-6E5F-42C2-9391-C9F8342DB7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Ubuntu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UbuntuMono-italic.fntdata"/><Relationship Id="rId50" Type="http://schemas.openxmlformats.org/officeDocument/2006/relationships/font" Target="fonts/UbuntuMono-bold.fntdata"/><Relationship Id="rId52" Type="http://schemas.openxmlformats.org/officeDocument/2006/relationships/font" Target="fonts/Ubuntu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heper.net/evolution/ascentofman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andiegojewishworld.com/2009-SDJW-Quarter3/2009-08-13-Thursday170/20090912-adam-eve-fresco.jpg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f6f34a2e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f6f34a2e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http://www.kheper.net/evolution/ascentofman.html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03de39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03de3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2756b41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2756b4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32756b41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32756b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03de39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303de3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2756b41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2756b4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32756b41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632756b4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7e0abc8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7e0a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32756b41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32756b4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b25000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3b250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2756b4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2756b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221543d8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221543d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c417144_0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c417144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e5f68811_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e5f68811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c417144_0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c417144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c417144_0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ec417144_0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7e0abc84_2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7e0abc84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c417144_0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c417144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ec417144_0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ec417144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ec417144_0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ec417144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7e0abc84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7e0abc8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ec417144_0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ec417144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e0abc84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e0abc8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http://sandiegojewishworld.com/2009-SDJW-Quarter3/2009-08-13-Thursday170/20090912-adam-eve-fresco.jpg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7e0abc84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7e0abc8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c417144_0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ec417144_0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7e0abc84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7e0abc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007dc2b1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007dc2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007dc2b19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007dc2b1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007dc2b19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c007dc2b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ec417144_0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ec417144_0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8c8792a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8c8792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have this slide when I did the lecture oops.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ec417144_0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ec417144_0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07e0abc84_2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07e0abc84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21543d8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21543d8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c3025020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c302502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c3025020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c3025020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7e0abc84_2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7e0abc8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e0abc84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e0abc8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c417144_0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c417144_0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2756b4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2756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c417144_0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c417144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303de39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303de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http://www.ensler.us/ensler.us/images/nolnchsmalla.jp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ctrTitle"/>
          </p:nvPr>
        </p:nvSpPr>
        <p:spPr>
          <a:xfrm>
            <a:off x="211425" y="1652450"/>
            <a:ext cx="5206200" cy="10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CS61B: 2020</a:t>
            </a:r>
            <a:endParaRPr/>
          </a:p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4: Node Based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IntList to SLList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private keyword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Nested classes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Recursive private helper methods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nodes</a:t>
            </a:r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38" y="226775"/>
            <a:ext cx="5286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SLList So Far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4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177" name="Google Shape;177;p24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24"/>
            <p:cNvCxnSpPr>
              <a:stCxn id="177" idx="3"/>
              <a:endCxn id="180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0" name="Google Shape;180;p24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4"/>
          <p:cNvCxnSpPr>
            <a:stCxn id="181" idx="3"/>
            <a:endCxn id="183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4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4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218175" y="3374109"/>
            <a:ext cx="551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193" name="Google Shape;193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4" name="Google Shape;194;p24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195" name="Google Shape;195;p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97" name="Google Shape;197;p24"/>
          <p:cNvCxnSpPr>
            <a:endCxn id="195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4544000" y="4014050"/>
            <a:ext cx="43890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09" name="Google Shape;209;p25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1" name="Google Shape;211;p25"/>
            <p:cNvCxnSpPr>
              <a:stCxn id="209" idx="3"/>
              <a:endCxn id="212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2" name="Google Shape;212;p25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5"/>
          <p:cNvCxnSpPr>
            <a:stCxn id="213" idx="3"/>
            <a:endCxn id="215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5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/>
        </p:nvSpPr>
        <p:spPr>
          <a:xfrm>
            <a:off x="6646578" y="2033402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218175" y="3374111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4" name="Google Shape;224;p25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25" name="Google Shape;225;p2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6" name="Google Shape;226;p25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27" name="Google Shape;227;p2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29" name="Google Shape;229;p25"/>
          <p:cNvCxnSpPr>
            <a:endCxn id="227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8136828" y="3090543"/>
            <a:ext cx="4356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527300" y="884375"/>
            <a:ext cx="9066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6"/>
          <p:cNvCxnSpPr/>
          <p:nvPr/>
        </p:nvCxnSpPr>
        <p:spPr>
          <a:xfrm rot="10800000">
            <a:off x="796575" y="1342675"/>
            <a:ext cx="514500" cy="2378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539525" y="4252925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4544000" y="4014050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3" name="Google Shape;243;p26"/>
          <p:cNvGrpSpPr/>
          <p:nvPr/>
        </p:nvGrpSpPr>
        <p:grpSpPr>
          <a:xfrm>
            <a:off x="4811800" y="1601127"/>
            <a:ext cx="1760452" cy="541942"/>
            <a:chOff x="56205" y="2119800"/>
            <a:chExt cx="2110095" cy="654520"/>
          </a:xfrm>
        </p:grpSpPr>
        <p:sp>
          <p:nvSpPr>
            <p:cNvPr id="244" name="Google Shape;244;p26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6"/>
            <p:cNvCxnSpPr>
              <a:stCxn id="244" idx="3"/>
              <a:endCxn id="247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7" name="Google Shape;247;p26"/>
          <p:cNvSpPr/>
          <p:nvPr/>
        </p:nvSpPr>
        <p:spPr>
          <a:xfrm>
            <a:off x="5289339" y="2143154"/>
            <a:ext cx="2565600" cy="67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6570032" y="2303340"/>
            <a:ext cx="806100" cy="388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6"/>
          <p:cNvCxnSpPr>
            <a:stCxn id="248" idx="3"/>
            <a:endCxn id="250" idx="0"/>
          </p:cNvCxnSpPr>
          <p:nvPr/>
        </p:nvCxnSpPr>
        <p:spPr>
          <a:xfrm flipH="1">
            <a:off x="6909632" y="2497590"/>
            <a:ext cx="466500" cy="593100"/>
          </a:xfrm>
          <a:prstGeom prst="curvedConnector4">
            <a:avLst>
              <a:gd fmla="val -51045" name="adj1"/>
              <a:gd fmla="val 6636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6"/>
          <p:cNvCxnSpPr/>
          <p:nvPr/>
        </p:nvCxnSpPr>
        <p:spPr>
          <a:xfrm rot="10800000">
            <a:off x="7065894" y="2493935"/>
            <a:ext cx="322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5249887" y="220836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3" name="Google Shape;253;p26"/>
          <p:cNvCxnSpPr/>
          <p:nvPr/>
        </p:nvCxnSpPr>
        <p:spPr>
          <a:xfrm rot="10800000">
            <a:off x="4915681" y="235616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/>
          <p:nvPr/>
        </p:nvCxnSpPr>
        <p:spPr>
          <a:xfrm rot="10800000">
            <a:off x="4915681" y="2584828"/>
            <a:ext cx="360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/>
        </p:nvSpPr>
        <p:spPr>
          <a:xfrm>
            <a:off x="6646578" y="2026765"/>
            <a:ext cx="694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5256538" y="2406279"/>
            <a:ext cx="1313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6218175" y="3374103"/>
            <a:ext cx="5511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6719490" y="3374100"/>
            <a:ext cx="55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9" name="Google Shape;259;p26"/>
          <p:cNvGrpSpPr/>
          <p:nvPr/>
        </p:nvGrpSpPr>
        <p:grpSpPr>
          <a:xfrm>
            <a:off x="6263861" y="3090544"/>
            <a:ext cx="860869" cy="355427"/>
            <a:chOff x="809625" y="3638550"/>
            <a:chExt cx="1190525" cy="495300"/>
          </a:xfrm>
        </p:grpSpPr>
        <p:sp>
          <p:nvSpPr>
            <p:cNvPr id="260" name="Google Shape;260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7713487" y="3090544"/>
            <a:ext cx="860869" cy="355427"/>
            <a:chOff x="809625" y="3638550"/>
            <a:chExt cx="1190525" cy="495300"/>
          </a:xfrm>
        </p:grpSpPr>
        <p:sp>
          <p:nvSpPr>
            <p:cNvPr id="262" name="Google Shape;262;p2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64" name="Google Shape;264;p26"/>
          <p:cNvCxnSpPr>
            <a:endCxn id="262" idx="1"/>
          </p:cNvCxnSpPr>
          <p:nvPr/>
        </p:nvCxnSpPr>
        <p:spPr>
          <a:xfrm>
            <a:off x="6832087" y="3268258"/>
            <a:ext cx="881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6"/>
          <p:cNvCxnSpPr>
            <a:stCxn id="263" idx="3"/>
            <a:endCxn id="262" idx="2"/>
          </p:cNvCxnSpPr>
          <p:nvPr/>
        </p:nvCxnSpPr>
        <p:spPr>
          <a:xfrm flipH="1">
            <a:off x="7928756" y="3268258"/>
            <a:ext cx="645600" cy="1776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6"/>
          <p:cNvCxnSpPr/>
          <p:nvPr/>
        </p:nvCxnSpPr>
        <p:spPr>
          <a:xfrm flipH="1" rot="10800000">
            <a:off x="2123775" y="4785075"/>
            <a:ext cx="2289600" cy="9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50" y="2896200"/>
            <a:ext cx="906600" cy="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72" y="1191250"/>
            <a:ext cx="1468678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775" y="2962879"/>
            <a:ext cx="1359424" cy="108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172" y="1748210"/>
            <a:ext cx="1185002" cy="8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394557" y="1043675"/>
            <a:ext cx="8997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4707425" y="1180100"/>
            <a:ext cx="3718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prevent programmers from making such mistakes with the </a:t>
            </a:r>
            <a:r>
              <a:rPr b="1"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BE0712"/>
                </a:solidFill>
              </a:rPr>
              <a:t> keyword.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90600" y="708900"/>
            <a:ext cx="4324500" cy="349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#3</a:t>
            </a:r>
            <a:r>
              <a:rPr lang="en"/>
              <a:t>: Access Control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394549" y="1043675"/>
            <a:ext cx="982500" cy="296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4707425" y="1027700"/>
            <a:ext cx="371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BE0712"/>
                </a:solidFill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keyword to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prevent code in </a:t>
            </a:r>
            <a:r>
              <a:rPr lang="en" sz="1800" u="sng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classes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using members (or constructors) of a class.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4544000" y="2781576"/>
            <a:ext cx="4221900" cy="97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7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729700" y="3943800"/>
            <a:ext cx="7147500" cy="11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~/Dropbox/61b/lec/lists2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User.java:8: error: first has private access in 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L.first.next.next = L.first.next;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Restrict Access?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Hide implementation details from users of your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Less for user of class to understand.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Safe for you to change private methods (implementation).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 analogy: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Public</a:t>
            </a:r>
            <a:r>
              <a:rPr lang="en"/>
              <a:t>: Pedals, Steering Wheel    </a:t>
            </a:r>
            <a:r>
              <a:rPr b="1" lang="en"/>
              <a:t>Private</a:t>
            </a:r>
            <a:r>
              <a:rPr lang="en"/>
              <a:t>: Fuel line, Rotary valve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the term ‘access control’: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Nothing to do with protection against hackers, spies, and other evil entities.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#4</a:t>
            </a:r>
            <a:r>
              <a:rPr lang="en"/>
              <a:t>: Nested Classes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243000" y="556500"/>
            <a:ext cx="844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combine two classes into one file pretty simply.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489306" y="1046903"/>
            <a:ext cx="5951400" cy="403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800"/>
          </a:p>
        </p:txBody>
      </p:sp>
      <p:sp>
        <p:nvSpPr>
          <p:cNvPr id="302" name="Google Shape;302;p30"/>
          <p:cNvSpPr txBox="1"/>
          <p:nvPr/>
        </p:nvSpPr>
        <p:spPr>
          <a:xfrm>
            <a:off x="6581772" y="1373309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Nested class definition.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made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>
                <a:solidFill>
                  <a:srgbClr val="BE0712"/>
                </a:solidFill>
              </a:rPr>
              <a:t> a private nested class if we wanted.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3" name="Google Shape;303;p30"/>
          <p:cNvCxnSpPr/>
          <p:nvPr/>
        </p:nvCxnSpPr>
        <p:spPr>
          <a:xfrm flipH="1">
            <a:off x="3822100" y="1572009"/>
            <a:ext cx="2762400" cy="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0"/>
          <p:cNvSpPr txBox="1"/>
          <p:nvPr/>
        </p:nvSpPr>
        <p:spPr>
          <a:xfrm>
            <a:off x="6677272" y="3849375"/>
            <a:ext cx="2533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Instance variables, constructors, and methods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BE0712"/>
                </a:solidFill>
              </a:rPr>
              <a:t> typically go below nested class definition.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3869400" y="4069850"/>
            <a:ext cx="27600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Nested Classes?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243000" y="556500"/>
            <a:ext cx="84438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Nested Classes are useful when a class doesn’t stand on its own                         and is obviously subordinate to another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the nested class private if other classes should never use the nested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probably makes sense to make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/>
              <a:t> a nested private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to imagine other classes having a need to manipulate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Nested Classes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243000" y="556500"/>
            <a:ext cx="84438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nested class never uses any instance variables or methods of the outer class, declare it static.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classes cannot access outer class’s instance variables or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Results in a minor savings of memory. See book for more details / exercise.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489300" y="2194250"/>
            <a:ext cx="59514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/>
          </a:p>
        </p:txBody>
      </p:sp>
      <p:sp>
        <p:nvSpPr>
          <p:cNvPr id="319" name="Google Shape;319;p32"/>
          <p:cNvSpPr txBox="1"/>
          <p:nvPr/>
        </p:nvSpPr>
        <p:spPr>
          <a:xfrm>
            <a:off x="6581775" y="1901300"/>
            <a:ext cx="25332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can declare IntNode static, since it never uses any of SLList’s instance variables or methods.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Analogy: Static methods had no way to access “my” instance variables. Static classes cannot access “my” outer class’s instance variables.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</a:rPr>
              <a:t>Unimportant note: For private nested classes, access modifiers are irrelevant.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20" name="Google Shape;320;p32"/>
          <p:cNvCxnSpPr/>
          <p:nvPr/>
        </p:nvCxnSpPr>
        <p:spPr>
          <a:xfrm rot="10800000">
            <a:off x="4730375" y="2733100"/>
            <a:ext cx="1869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addLast() and size()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IntList to SLList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SLList Functionality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motivate our remaining improvements, and to give more                  functionality to our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class, let’s add: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.addLast(int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Recommendation: Try writing them yourself before watching how I do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2" name="Google Shape;332;p34"/>
          <p:cNvGraphicFramePr/>
          <p:nvPr/>
        </p:nvGraphicFramePr>
        <p:xfrm>
          <a:off x="1847875" y="29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{CC45F21F-6E5F-42C2-9391-C9F8342DB778}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3" name="Google Shape;333;p34"/>
          <p:cNvCxnSpPr/>
          <p:nvPr/>
        </p:nvCxnSpPr>
        <p:spPr>
          <a:xfrm flipH="1">
            <a:off x="3707400" y="2128675"/>
            <a:ext cx="621300" cy="29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4"/>
          <p:cNvSpPr txBox="1"/>
          <p:nvPr/>
        </p:nvSpPr>
        <p:spPr>
          <a:xfrm>
            <a:off x="4287950" y="179257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238275" y="4842598"/>
            <a:ext cx="5508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E0712"/>
                </a:solidFill>
              </a:rPr>
              <a:t>Answers not shown in slides. See fa20-lectureCode or video for answers.</a:t>
            </a:r>
            <a:endParaRPr sz="12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Recursive Helper Methods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243000" y="556500"/>
            <a:ext cx="381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a recursive method in a class that is not itself recursive (e.g. SLList):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private recursive helper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the public method call the private recursive helper method.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Size: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/design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243000" y="556500"/>
            <a:ext cx="41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efficient is size?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size takes 2 seconds on a list of size 1,000.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long will it take on a list of size 1,000,000?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0.002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 seconds.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2,000,000 seconds.</a:t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4341300" y="678600"/>
            <a:ext cx="4640100" cy="433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55" name="Google Shape;355;p37"/>
          <p:cNvSpPr txBox="1"/>
          <p:nvPr>
            <p:ph idx="1" type="body"/>
          </p:nvPr>
        </p:nvSpPr>
        <p:spPr>
          <a:xfrm>
            <a:off x="243000" y="556500"/>
            <a:ext cx="343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Modify SLList so that the execution time of size() is always fast (i.e. independent of the size of the list).</a:t>
            </a:r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4026725" y="37941"/>
            <a:ext cx="5033700" cy="507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front);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243000" y="556500"/>
            <a:ext cx="8408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Maintain a special size variable that </a:t>
            </a:r>
            <a:r>
              <a:rPr b="1" lang="en"/>
              <a:t>caches</a:t>
            </a:r>
            <a:r>
              <a:rPr lang="en"/>
              <a:t> the size of the list.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Caching: putting aside data to speed up retrieval.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TANSTAAFL: There ain't no such thing as a free lunch.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spreading the work over each add call is a net win in almost any circumstance.</a:t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00" y="2677938"/>
            <a:ext cx="25717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/>
        </p:nvSpPr>
        <p:spPr>
          <a:xfrm>
            <a:off x="5831775" y="4809500"/>
            <a:ext cx="2683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http://www.ensler.us/ensler.us/images/nolnchsmalla.jpg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984325" y="3392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371" name="Google Shape;371;p39"/>
          <p:cNvGrpSpPr/>
          <p:nvPr/>
        </p:nvGrpSpPr>
        <p:grpSpPr>
          <a:xfrm>
            <a:off x="56205" y="2500800"/>
            <a:ext cx="2109795" cy="654520"/>
            <a:chOff x="56205" y="2119800"/>
            <a:chExt cx="2109795" cy="654520"/>
          </a:xfrm>
        </p:grpSpPr>
        <p:sp>
          <p:nvSpPr>
            <p:cNvPr id="372" name="Google Shape;372;p39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374" name="Google Shape;374;p39"/>
            <p:cNvCxnSpPr>
              <a:stCxn id="372" idx="3"/>
              <a:endCxn id="375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5" name="Google Shape;375;p39"/>
          <p:cNvSpPr/>
          <p:nvPr/>
        </p:nvSpPr>
        <p:spPr>
          <a:xfrm>
            <a:off x="628575" y="3155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2627175" y="3398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9"/>
          <p:cNvCxnSpPr>
            <a:stCxn id="376" idx="3"/>
            <a:endCxn id="378" idx="0"/>
          </p:cNvCxnSpPr>
          <p:nvPr/>
        </p:nvCxnSpPr>
        <p:spPr>
          <a:xfrm flipH="1">
            <a:off x="2570475" y="3585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9"/>
          <p:cNvCxnSpPr>
            <a:stCxn id="376" idx="3"/>
          </p:cNvCxnSpPr>
          <p:nvPr/>
        </p:nvCxnSpPr>
        <p:spPr>
          <a:xfrm rot="10800000">
            <a:off x="2840475" y="3581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9"/>
          <p:cNvSpPr txBox="1"/>
          <p:nvPr/>
        </p:nvSpPr>
        <p:spPr>
          <a:xfrm>
            <a:off x="581288" y="3122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1" name="Google Shape;381;p39"/>
          <p:cNvCxnSpPr/>
          <p:nvPr/>
        </p:nvCxnSpPr>
        <p:spPr>
          <a:xfrm rot="10800000">
            <a:off x="180623" y="3300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9"/>
          <p:cNvCxnSpPr/>
          <p:nvPr/>
        </p:nvCxnSpPr>
        <p:spPr>
          <a:xfrm rot="10800000">
            <a:off x="180623" y="35363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9"/>
          <p:cNvSpPr txBox="1"/>
          <p:nvPr/>
        </p:nvSpPr>
        <p:spPr>
          <a:xfrm>
            <a:off x="4116425" y="3079150"/>
            <a:ext cx="4786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the naked recursive data structure. Allows us to store meta information about entire list, e.g. </a:t>
            </a:r>
            <a:r>
              <a:rPr b="1"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25883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589260" y="334434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6" name="Google Shape;386;p39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387" name="Google Shape;387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89" name="Google Shape;389;p39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390" name="Google Shape;390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393" name="Google Shape;393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95" name="Google Shape;395;p39"/>
          <p:cNvCxnSpPr>
            <a:endCxn id="390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9"/>
          <p:cNvCxnSpPr>
            <a:endCxn id="393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9"/>
          <p:cNvSpPr txBox="1"/>
          <p:nvPr/>
        </p:nvSpPr>
        <p:spPr>
          <a:xfrm>
            <a:off x="1034929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9"/>
          <p:cNvCxnSpPr>
            <a:stCxn id="398" idx="3"/>
            <a:endCxn id="388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9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2" name="Google Shape;402;p39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403" name="Google Shape;403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405" name="Google Shape;405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408" name="Google Shape;408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0" name="Google Shape;410;p39"/>
          <p:cNvCxnSpPr>
            <a:endCxn id="405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9"/>
          <p:cNvCxnSpPr>
            <a:endCxn id="408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9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2092997" y="3381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978704" y="3092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180623" y="3934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9"/>
          <p:cNvSpPr txBox="1"/>
          <p:nvPr/>
        </p:nvSpPr>
        <p:spPr>
          <a:xfrm>
            <a:off x="589260" y="3747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589260" y="355458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180623" y="3741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9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#6a</a:t>
            </a:r>
            <a:r>
              <a:rPr lang="en"/>
              <a:t>: Representing the Empty List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243000" y="556500"/>
            <a:ext cx="877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vs.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so far: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than would have been convenient for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of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never sees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Simpler to use.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efficient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(see exercises).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Avoids errors (or malfeasance):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 we can gain: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represent the empty list. Represent the empty list by setting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to null. Let’s try!</a:t>
            </a:r>
            <a:endParaRPr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6143388" y="2377377"/>
            <a:ext cx="1031828" cy="429276"/>
            <a:chOff x="809625" y="3638550"/>
            <a:chExt cx="1190525" cy="495300"/>
          </a:xfrm>
        </p:grpSpPr>
        <p:sp>
          <p:nvSpPr>
            <p:cNvPr id="429" name="Google Shape;429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1" name="Google Shape;431;p40"/>
          <p:cNvCxnSpPr>
            <a:stCxn id="430" idx="3"/>
            <a:endCxn id="429" idx="2"/>
          </p:cNvCxnSpPr>
          <p:nvPr/>
        </p:nvCxnSpPr>
        <p:spPr>
          <a:xfrm flipH="1">
            <a:off x="6401216" y="2592015"/>
            <a:ext cx="774000" cy="214500"/>
          </a:xfrm>
          <a:prstGeom prst="curvedConnector4">
            <a:avLst>
              <a:gd fmla="val -30766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2" name="Google Shape;432;p40"/>
          <p:cNvGrpSpPr/>
          <p:nvPr/>
        </p:nvGrpSpPr>
        <p:grpSpPr>
          <a:xfrm>
            <a:off x="4512317" y="2377377"/>
            <a:ext cx="1031828" cy="429276"/>
            <a:chOff x="809625" y="3638550"/>
            <a:chExt cx="1190525" cy="495300"/>
          </a:xfrm>
        </p:grpSpPr>
        <p:sp>
          <p:nvSpPr>
            <p:cNvPr id="433" name="Google Shape;433;p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5" name="Google Shape;435;p40"/>
          <p:cNvCxnSpPr>
            <a:endCxn id="429" idx="1"/>
          </p:cNvCxnSpPr>
          <p:nvPr/>
        </p:nvCxnSpPr>
        <p:spPr>
          <a:xfrm>
            <a:off x="5127288" y="2592015"/>
            <a:ext cx="101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Fix addLast?</a:t>
            </a:r>
            <a:endParaRPr/>
          </a:p>
        </p:txBody>
      </p:sp>
      <p:sp>
        <p:nvSpPr>
          <p:cNvPr id="441" name="Google Shape;441;p41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goal: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Fix addLast so that we do not get a null pointer exception when we try to add to the back of an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>
            <a:off x="4392450" y="0"/>
            <a:ext cx="4833600" cy="514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null;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+= 1;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IntNode p =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 = p.next;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p.next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338250" y="2586225"/>
            <a:ext cx="3706500" cy="10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s1 = new SLList();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s1.addLast(5);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108675" y="4552725"/>
            <a:ext cx="324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study guide for starter code if you want to try on a computer.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5" name="Google Shape;445;p41"/>
          <p:cNvCxnSpPr/>
          <p:nvPr/>
        </p:nvCxnSpPr>
        <p:spPr>
          <a:xfrm flipH="1" rot="10800000">
            <a:off x="1436100" y="4206250"/>
            <a:ext cx="2790900" cy="346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</a:t>
            </a:r>
            <a:endParaRPr/>
          </a:p>
        </p:txBody>
      </p:sp>
      <p:sp>
        <p:nvSpPr>
          <p:cNvPr id="451" name="Google Shape;451;p42"/>
          <p:cNvSpPr txBox="1"/>
          <p:nvPr>
            <p:ph idx="1" type="body"/>
          </p:nvPr>
        </p:nvSpPr>
        <p:spPr>
          <a:xfrm>
            <a:off x="243000" y="556500"/>
            <a:ext cx="40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solution: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a special case for the empty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there are other ways...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4489950" y="619259"/>
            <a:ext cx="4633500" cy="447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== null)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irst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Sentinel Nodes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in 61B: Recursive Implementation of a List</a:t>
            </a:r>
            <a:endParaRPr/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243000" y="3604500"/>
            <a:ext cx="89010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one above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this class are probably going to need to know references very well, and be able to think recursively. Let’s make our users’ lives easier.</a:t>
            </a:r>
            <a:endParaRPr/>
          </a:p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f;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rest = r;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600" y="1105369"/>
            <a:ext cx="2110700" cy="2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For Being a Good Programmer: Keep Code Simple</a:t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human programmer, you only have so much working memory.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want to restrict the amount of complexity in your life!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code is (usually) good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Special cases are not ‘simple’.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4" name="Google Shape;464;p44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5019675" y="2276475"/>
            <a:ext cx="114000" cy="93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25" y="2295525"/>
            <a:ext cx="800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addLast’s Fundamental Problem</a:t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243000" y="556500"/>
            <a:ext cx="84438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fundamental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empty list has a null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. Can’t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first.next</a:t>
            </a:r>
            <a:r>
              <a:rPr lang="en"/>
              <a:t>!</a:t>
            </a:r>
            <a:endParaRPr/>
          </a:p>
        </p:txBody>
      </p:sp>
      <p:sp>
        <p:nvSpPr>
          <p:cNvPr id="473" name="Google Shape;473;p45"/>
          <p:cNvSpPr txBox="1"/>
          <p:nvPr/>
        </p:nvSpPr>
        <p:spPr>
          <a:xfrm>
            <a:off x="5190700" y="1467900"/>
            <a:ext cx="3885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206800" y="1631125"/>
            <a:ext cx="4983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fix is a bit ugly: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special case.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data structures will have many more special cases (gross!!)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avoid special cases?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</a:t>
            </a:r>
            <a:r>
              <a:rPr lang="en" sz="20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(even empty) the “same”.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1" name="Google Shape;481;p46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Improvement #6b</a:t>
            </a:r>
            <a:r>
              <a:rPr lang="en"/>
              <a:t>: Representing the Empty List Using a Sentinel </a:t>
            </a:r>
            <a:endParaRPr/>
          </a:p>
        </p:txBody>
      </p:sp>
      <p:sp>
        <p:nvSpPr>
          <p:cNvPr id="482" name="Google Shape;482;p46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special node that is always there! Let’s call it a “sentinel node”.</a:t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46"/>
          <p:cNvCxnSpPr>
            <a:stCxn id="484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6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7" name="Google Shape;487;p46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6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6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0" name="Google Shape;490;p46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1" name="Google Shape;491;p46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3" name="Google Shape;493;p46"/>
          <p:cNvGrpSpPr/>
          <p:nvPr/>
        </p:nvGrpSpPr>
        <p:grpSpPr>
          <a:xfrm>
            <a:off x="2330024" y="2394714"/>
            <a:ext cx="1031828" cy="429276"/>
            <a:chOff x="809625" y="3638550"/>
            <a:chExt cx="1190525" cy="495300"/>
          </a:xfrm>
        </p:grpSpPr>
        <p:sp>
          <p:nvSpPr>
            <p:cNvPr id="494" name="Google Shape;494;p4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6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7" name="Google Shape;497;p46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46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0" name="Google Shape;500;p46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6"/>
          <p:cNvCxnSpPr>
            <a:stCxn id="484" idx="3"/>
            <a:endCxn id="495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2" name="Google Shape;502;p46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503" name="Google Shape;503;p46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6" name="Google Shape;506;p46"/>
            <p:cNvCxnSpPr>
              <a:stCxn id="505" idx="3"/>
              <a:endCxn id="507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8" name="Google Shape;508;p46"/>
            <p:cNvCxnSpPr>
              <a:stCxn id="505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Google Shape;509;p46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10" name="Google Shape;510;p46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46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2" name="Google Shape;512;p46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3" name="Google Shape;513;p46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4" name="Google Shape;514;p46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5" name="Google Shape;515;p46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16" name="Google Shape;516;p46"/>
            <p:cNvGrpSpPr/>
            <p:nvPr/>
          </p:nvGrpSpPr>
          <p:grpSpPr>
            <a:xfrm>
              <a:off x="2330024" y="4528314"/>
              <a:ext cx="1031828" cy="429276"/>
              <a:chOff x="809625" y="3638550"/>
              <a:chExt cx="1190525" cy="495300"/>
            </a:xfrm>
          </p:grpSpPr>
          <p:sp>
            <p:nvSpPr>
              <p:cNvPr id="517" name="Google Shape;517;p4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46"/>
            <p:cNvGrpSpPr/>
            <p:nvPr/>
          </p:nvGrpSpPr>
          <p:grpSpPr>
            <a:xfrm>
              <a:off x="4067520" y="4528314"/>
              <a:ext cx="1031828" cy="429276"/>
              <a:chOff x="809625" y="3638550"/>
              <a:chExt cx="1190525" cy="495300"/>
            </a:xfrm>
          </p:grpSpPr>
          <p:sp>
            <p:nvSpPr>
              <p:cNvPr id="519" name="Google Shape;519;p4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20" name="Google Shape;520;p4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46"/>
            <p:cNvGrpSpPr/>
            <p:nvPr/>
          </p:nvGrpSpPr>
          <p:grpSpPr>
            <a:xfrm>
              <a:off x="7542513" y="4528314"/>
              <a:ext cx="1031828" cy="429276"/>
              <a:chOff x="809625" y="3638550"/>
              <a:chExt cx="1190525" cy="495300"/>
            </a:xfrm>
          </p:grpSpPr>
          <p:sp>
            <p:nvSpPr>
              <p:cNvPr id="522" name="Google Shape;522;p4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23" name="Google Shape;523;p4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6"/>
            <p:cNvGrpSpPr/>
            <p:nvPr/>
          </p:nvGrpSpPr>
          <p:grpSpPr>
            <a:xfrm>
              <a:off x="5805017" y="4528314"/>
              <a:ext cx="1031828" cy="429276"/>
              <a:chOff x="809625" y="3638550"/>
              <a:chExt cx="1190525" cy="495300"/>
            </a:xfrm>
          </p:grpSpPr>
          <p:sp>
            <p:nvSpPr>
              <p:cNvPr id="525" name="Google Shape;525;p4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526" name="Google Shape;526;p4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7" name="Google Shape;527;p46"/>
            <p:cNvCxnSpPr>
              <a:endCxn id="519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8" name="Google Shape;528;p46"/>
            <p:cNvCxnSpPr>
              <a:endCxn id="525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9" name="Google Shape;529;p46"/>
            <p:cNvCxnSpPr>
              <a:endCxn id="522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0" name="Google Shape;530;p46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31" name="Google Shape;531;p46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2" name="Google Shape;532;p46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46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34" name="Google Shape;534;p46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5" name="Google Shape;535;p46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5098775" y="1973575"/>
            <a:ext cx="3378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 empty list is just the sentinel node.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7" name="Google Shape;537;p46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6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6"/>
          <p:cNvCxnSpPr/>
          <p:nvPr/>
        </p:nvCxnSpPr>
        <p:spPr>
          <a:xfrm rot="10800000">
            <a:off x="4419675" y="1911200"/>
            <a:ext cx="600000" cy="209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6"/>
          <p:cNvCxnSpPr/>
          <p:nvPr/>
        </p:nvCxnSpPr>
        <p:spPr>
          <a:xfrm flipH="1">
            <a:off x="4409850" y="2768600"/>
            <a:ext cx="638400" cy="55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6"/>
          <p:cNvSpPr txBox="1"/>
          <p:nvPr/>
        </p:nvSpPr>
        <p:spPr>
          <a:xfrm>
            <a:off x="5098775" y="2457400"/>
            <a:ext cx="3378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list with 3 numbers has a sentinel node and 3 nodes that contain real data.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4724400" y="3449425"/>
            <a:ext cx="4419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reimplementing SLList with a sentinel node.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47"/>
          <p:cNvCxnSpPr/>
          <p:nvPr/>
        </p:nvCxnSpPr>
        <p:spPr>
          <a:xfrm>
            <a:off x="8045528" y="19666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7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549" name="Google Shape;549;p47"/>
          <p:cNvGrpSpPr/>
          <p:nvPr/>
        </p:nvGrpSpPr>
        <p:grpSpPr>
          <a:xfrm>
            <a:off x="714036" y="766150"/>
            <a:ext cx="7860318" cy="1697623"/>
            <a:chOff x="714023" y="3321475"/>
            <a:chExt cx="7860318" cy="1697623"/>
          </a:xfrm>
        </p:grpSpPr>
        <p:sp>
          <p:nvSpPr>
            <p:cNvPr id="550" name="Google Shape;550;p47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47"/>
            <p:cNvCxnSpPr>
              <a:stCxn id="552" idx="3"/>
              <a:endCxn id="554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5" name="Google Shape;555;p47"/>
            <p:cNvCxnSpPr>
              <a:stCxn id="552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6" name="Google Shape;556;p47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57" name="Google Shape;557;p47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9" name="Google Shape;559;p4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60" name="Google Shape;560;p47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61" name="Google Shape;561;p47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62" name="Google Shape;562;p47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63" name="Google Shape;563;p47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564" name="Google Shape;564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554" name="Google Shape;554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47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566" name="Google Shape;566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67" name="Google Shape;567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47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569" name="Google Shape;569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570" name="Google Shape;570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47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572" name="Google Shape;572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573" name="Google Shape;573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74" name="Google Shape;574;p47"/>
            <p:cNvCxnSpPr>
              <a:endCxn id="566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5" name="Google Shape;575;p47"/>
            <p:cNvCxnSpPr>
              <a:endCxn id="572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6" name="Google Shape;576;p47"/>
            <p:cNvCxnSpPr>
              <a:endCxn id="569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7" name="Google Shape;577;p47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578" name="Google Shape;578;p4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79" name="Google Shape;579;p4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0" name="Google Shape;580;p47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1" name="Google Shape;581;p47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82" name="Google Shape;582;p47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3" name="Google Shape;583;p47"/>
          <p:cNvGrpSpPr/>
          <p:nvPr/>
        </p:nvGrpSpPr>
        <p:grpSpPr>
          <a:xfrm>
            <a:off x="7542529" y="2732264"/>
            <a:ext cx="1031828" cy="429277"/>
            <a:chOff x="809625" y="3638550"/>
            <a:chExt cx="1190525" cy="495300"/>
          </a:xfrm>
        </p:grpSpPr>
        <p:sp>
          <p:nvSpPr>
            <p:cNvPr id="584" name="Google Shape;584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6" name="Google Shape;586;p47"/>
          <p:cNvCxnSpPr>
            <a:stCxn id="584" idx="1"/>
          </p:cNvCxnSpPr>
          <p:nvPr/>
        </p:nvCxnSpPr>
        <p:spPr>
          <a:xfrm rot="10800000">
            <a:off x="6804229" y="2946902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7" name="Google Shape;587;p47"/>
          <p:cNvGrpSpPr/>
          <p:nvPr/>
        </p:nvGrpSpPr>
        <p:grpSpPr>
          <a:xfrm>
            <a:off x="5772404" y="2761889"/>
            <a:ext cx="1031828" cy="429277"/>
            <a:chOff x="809625" y="3638550"/>
            <a:chExt cx="1190525" cy="495300"/>
          </a:xfrm>
        </p:grpSpPr>
        <p:sp>
          <p:nvSpPr>
            <p:cNvPr id="588" name="Google Shape;588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7"/>
          <p:cNvGrpSpPr/>
          <p:nvPr/>
        </p:nvGrpSpPr>
        <p:grpSpPr>
          <a:xfrm>
            <a:off x="4056092" y="2761889"/>
            <a:ext cx="1031828" cy="429277"/>
            <a:chOff x="809625" y="3638550"/>
            <a:chExt cx="1190525" cy="495300"/>
          </a:xfrm>
        </p:grpSpPr>
        <p:sp>
          <p:nvSpPr>
            <p:cNvPr id="591" name="Google Shape;591;p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47"/>
          <p:cNvCxnSpPr>
            <a:stCxn id="588" idx="1"/>
            <a:endCxn id="592" idx="3"/>
          </p:cNvCxnSpPr>
          <p:nvPr/>
        </p:nvCxnSpPr>
        <p:spPr>
          <a:xfrm rot="10800000">
            <a:off x="5087804" y="2976527"/>
            <a:ext cx="684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7"/>
          <p:cNvCxnSpPr/>
          <p:nvPr/>
        </p:nvCxnSpPr>
        <p:spPr>
          <a:xfrm>
            <a:off x="76645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5" name="Google Shape;595;p47"/>
          <p:cNvGrpSpPr/>
          <p:nvPr/>
        </p:nvGrpSpPr>
        <p:grpSpPr>
          <a:xfrm>
            <a:off x="333036" y="3280750"/>
            <a:ext cx="7860318" cy="1697623"/>
            <a:chOff x="714023" y="3321475"/>
            <a:chExt cx="7860318" cy="1697623"/>
          </a:xfrm>
        </p:grpSpPr>
        <p:sp>
          <p:nvSpPr>
            <p:cNvPr id="596" name="Google Shape;596;p47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9" name="Google Shape;599;p47"/>
            <p:cNvCxnSpPr>
              <a:stCxn id="598" idx="3"/>
              <a:endCxn id="600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47"/>
            <p:cNvCxnSpPr>
              <a:stCxn id="598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2" name="Google Shape;602;p47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03" name="Google Shape;603;p47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5" name="Google Shape;605;p4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6" name="Google Shape;606;p47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7" name="Google Shape;607;p47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8" name="Google Shape;608;p47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609" name="Google Shape;609;p47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610" name="Google Shape;610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600" name="Google Shape;600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1" name="Google Shape;611;p47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612" name="Google Shape;612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13" name="Google Shape;613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47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615" name="Google Shape;615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25</a:t>
                </a:r>
                <a:endParaRPr/>
              </a:p>
            </p:txBody>
          </p:sp>
          <p:sp>
            <p:nvSpPr>
              <p:cNvPr id="616" name="Google Shape;616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47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18" name="Google Shape;618;p4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619" name="Google Shape;619;p4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20" name="Google Shape;620;p47"/>
            <p:cNvCxnSpPr>
              <a:endCxn id="612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47"/>
            <p:cNvCxnSpPr>
              <a:endCxn id="618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2" name="Google Shape;622;p47"/>
            <p:cNvCxnSpPr>
              <a:endCxn id="615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3" name="Google Shape;623;p47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24" name="Google Shape;624;p4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25" name="Google Shape;625;p4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6" name="Google Shape;626;p47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7" name="Google Shape;627;p47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28" name="Google Shape;628;p47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9" name="Google Shape;629;p47"/>
          <p:cNvSpPr txBox="1"/>
          <p:nvPr/>
        </p:nvSpPr>
        <p:spPr>
          <a:xfrm>
            <a:off x="5072425" y="833550"/>
            <a:ext cx="33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get(0):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get(1):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get(5): 30</a:t>
            </a:r>
            <a:endParaRPr/>
          </a:p>
        </p:txBody>
      </p:sp>
      <p:sp>
        <p:nvSpPr>
          <p:cNvPr id="630" name="Google Shape;630;p47"/>
          <p:cNvSpPr txBox="1"/>
          <p:nvPr/>
        </p:nvSpPr>
        <p:spPr>
          <a:xfrm>
            <a:off x="4940525" y="3489300"/>
            <a:ext cx="332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get(0):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get(1):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get(2): 25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5" name="Google Shape;635;p48"/>
          <p:cNvCxnSpPr/>
          <p:nvPr/>
        </p:nvCxnSpPr>
        <p:spPr>
          <a:xfrm>
            <a:off x="8045528" y="19666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8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637" name="Google Shape;637;p48"/>
          <p:cNvGrpSpPr/>
          <p:nvPr/>
        </p:nvGrpSpPr>
        <p:grpSpPr>
          <a:xfrm>
            <a:off x="714036" y="766150"/>
            <a:ext cx="7860318" cy="1697623"/>
            <a:chOff x="714023" y="3321475"/>
            <a:chExt cx="7860318" cy="1697623"/>
          </a:xfrm>
        </p:grpSpPr>
        <p:sp>
          <p:nvSpPr>
            <p:cNvPr id="638" name="Google Shape;638;p48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1" name="Google Shape;641;p48"/>
            <p:cNvCxnSpPr>
              <a:stCxn id="640" idx="3"/>
              <a:endCxn id="642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3" name="Google Shape;643;p48"/>
            <p:cNvCxnSpPr>
              <a:stCxn id="640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4" name="Google Shape;644;p48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45" name="Google Shape;645;p48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8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Google Shape;647;p4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48" name="Google Shape;648;p48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49" name="Google Shape;649;p48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50" name="Google Shape;650;p48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651" name="Google Shape;651;p48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652" name="Google Shape;652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642" name="Google Shape;642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4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654" name="Google Shape;654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655" name="Google Shape;655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657" name="Google Shape;657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658" name="Google Shape;658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4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60" name="Google Shape;660;p4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62" name="Google Shape;662;p48"/>
            <p:cNvCxnSpPr>
              <a:endCxn id="65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3" name="Google Shape;663;p48"/>
            <p:cNvCxnSpPr>
              <a:endCxn id="66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4" name="Google Shape;664;p48"/>
            <p:cNvCxnSpPr>
              <a:endCxn id="657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5" name="Google Shape;665;p48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666" name="Google Shape;666;p48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67" name="Google Shape;667;p48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48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9" name="Google Shape;669;p48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70" name="Google Shape;670;p48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1" name="Google Shape;671;p48"/>
          <p:cNvGrpSpPr/>
          <p:nvPr/>
        </p:nvGrpSpPr>
        <p:grpSpPr>
          <a:xfrm>
            <a:off x="7542529" y="2732264"/>
            <a:ext cx="1031828" cy="429277"/>
            <a:chOff x="809625" y="3638550"/>
            <a:chExt cx="1190525" cy="495300"/>
          </a:xfrm>
        </p:grpSpPr>
        <p:sp>
          <p:nvSpPr>
            <p:cNvPr id="672" name="Google Shape;672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4" name="Google Shape;674;p48"/>
          <p:cNvCxnSpPr>
            <a:stCxn id="672" idx="1"/>
          </p:cNvCxnSpPr>
          <p:nvPr/>
        </p:nvCxnSpPr>
        <p:spPr>
          <a:xfrm rot="10800000">
            <a:off x="6804229" y="2946902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5" name="Google Shape;675;p48"/>
          <p:cNvGrpSpPr/>
          <p:nvPr/>
        </p:nvGrpSpPr>
        <p:grpSpPr>
          <a:xfrm>
            <a:off x="5772404" y="2761889"/>
            <a:ext cx="1031828" cy="429277"/>
            <a:chOff x="809625" y="3638550"/>
            <a:chExt cx="1190525" cy="495300"/>
          </a:xfrm>
        </p:grpSpPr>
        <p:sp>
          <p:nvSpPr>
            <p:cNvPr id="676" name="Google Shape;676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8"/>
          <p:cNvGrpSpPr/>
          <p:nvPr/>
        </p:nvGrpSpPr>
        <p:grpSpPr>
          <a:xfrm>
            <a:off x="4056092" y="2761889"/>
            <a:ext cx="1031828" cy="429277"/>
            <a:chOff x="809625" y="3638550"/>
            <a:chExt cx="1190525" cy="495300"/>
          </a:xfrm>
        </p:grpSpPr>
        <p:sp>
          <p:nvSpPr>
            <p:cNvPr id="679" name="Google Shape;679;p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1" name="Google Shape;681;p48"/>
          <p:cNvCxnSpPr>
            <a:stCxn id="676" idx="1"/>
            <a:endCxn id="680" idx="3"/>
          </p:cNvCxnSpPr>
          <p:nvPr/>
        </p:nvCxnSpPr>
        <p:spPr>
          <a:xfrm rot="10800000">
            <a:off x="5087804" y="2976527"/>
            <a:ext cx="684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48"/>
          <p:cNvSpPr txBox="1"/>
          <p:nvPr/>
        </p:nvSpPr>
        <p:spPr>
          <a:xfrm>
            <a:off x="5072425" y="833550"/>
            <a:ext cx="33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get(0):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get(1):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get(5): 30</a:t>
            </a:r>
            <a:endParaRPr/>
          </a:p>
        </p:txBody>
      </p:sp>
      <p:sp>
        <p:nvSpPr>
          <p:cNvPr id="683" name="Google Shape;683;p48"/>
          <p:cNvSpPr/>
          <p:nvPr/>
        </p:nvSpPr>
        <p:spPr>
          <a:xfrm>
            <a:off x="1068838" y="3934025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48"/>
          <p:cNvGrpSpPr/>
          <p:nvPr/>
        </p:nvGrpSpPr>
        <p:grpSpPr>
          <a:xfrm>
            <a:off x="2435916" y="3966550"/>
            <a:ext cx="1641309" cy="680125"/>
            <a:chOff x="2512104" y="3321475"/>
            <a:chExt cx="1641309" cy="680125"/>
          </a:xfrm>
        </p:grpSpPr>
        <p:sp>
          <p:nvSpPr>
            <p:cNvPr id="685" name="Google Shape;685;p48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87" name="Google Shape;687;p48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688" name="Google Shape;688;p48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89" name="Google Shape;689;p48"/>
          <p:cNvSpPr/>
          <p:nvPr/>
        </p:nvSpPr>
        <p:spPr>
          <a:xfrm>
            <a:off x="2448941" y="4271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" name="Google Shape;690;p48"/>
          <p:cNvCxnSpPr>
            <a:stCxn id="685" idx="3"/>
            <a:endCxn id="652" idx="1"/>
          </p:cNvCxnSpPr>
          <p:nvPr/>
        </p:nvCxnSpPr>
        <p:spPr>
          <a:xfrm rot="10800000">
            <a:off x="2329888" y="2187725"/>
            <a:ext cx="1257000" cy="2271600"/>
          </a:xfrm>
          <a:prstGeom prst="curvedConnector5">
            <a:avLst>
              <a:gd fmla="val -18944" name="adj1"/>
              <a:gd fmla="val 49402" name="adj2"/>
              <a:gd fmla="val 11893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48"/>
          <p:cNvSpPr txBox="1"/>
          <p:nvPr/>
        </p:nvSpPr>
        <p:spPr>
          <a:xfrm>
            <a:off x="4564650" y="4002300"/>
            <a:ext cx="332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</a:t>
            </a:r>
            <a:r>
              <a:rPr lang="en"/>
              <a:t>get(0):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e.get(1):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e.get(2): 25</a:t>
            </a:r>
            <a:endParaRPr/>
          </a:p>
        </p:txBody>
      </p:sp>
      <p:sp>
        <p:nvSpPr>
          <p:cNvPr id="692" name="Google Shape;692;p48"/>
          <p:cNvSpPr txBox="1"/>
          <p:nvPr/>
        </p:nvSpPr>
        <p:spPr>
          <a:xfrm>
            <a:off x="168000" y="4141950"/>
            <a:ext cx="19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6055975" y="4089775"/>
            <a:ext cx="33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e.size(): 3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8" name="Google Shape;698;p49"/>
          <p:cNvCxnSpPr/>
          <p:nvPr/>
        </p:nvCxnSpPr>
        <p:spPr>
          <a:xfrm>
            <a:off x="8045528" y="19666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49"/>
          <p:cNvSpPr txBox="1"/>
          <p:nvPr>
            <p:ph type="title"/>
          </p:nvPr>
        </p:nvSpPr>
        <p:spPr>
          <a:xfrm>
            <a:off x="166800" y="92500"/>
            <a:ext cx="875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700" name="Google Shape;700;p49"/>
          <p:cNvGrpSpPr/>
          <p:nvPr/>
        </p:nvGrpSpPr>
        <p:grpSpPr>
          <a:xfrm>
            <a:off x="714036" y="766150"/>
            <a:ext cx="7860318" cy="1697623"/>
            <a:chOff x="714023" y="3321475"/>
            <a:chExt cx="7860318" cy="1697623"/>
          </a:xfrm>
        </p:grpSpPr>
        <p:sp>
          <p:nvSpPr>
            <p:cNvPr id="701" name="Google Shape;701;p49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4" name="Google Shape;704;p49"/>
            <p:cNvCxnSpPr>
              <a:stCxn id="703" idx="3"/>
              <a:endCxn id="705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6" name="Google Shape;706;p49"/>
            <p:cNvCxnSpPr>
              <a:stCxn id="703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7" name="Google Shape;707;p49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08" name="Google Shape;708;p49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9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0" name="Google Shape;710;p49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1" name="Google Shape;711;p49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2" name="Google Shape;712;p49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3" name="Google Shape;713;p49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714" name="Google Shape;714;p49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715" name="Google Shape;715;p4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49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717" name="Google Shape;717;p4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49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720" name="Google Shape;720;p4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721" name="Google Shape;721;p4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49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723" name="Google Shape;723;p4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5" name="Google Shape;725;p49"/>
            <p:cNvCxnSpPr>
              <a:endCxn id="717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6" name="Google Shape;726;p49"/>
            <p:cNvCxnSpPr>
              <a:endCxn id="723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7" name="Google Shape;727;p49"/>
            <p:cNvCxnSpPr>
              <a:endCxn id="720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8" name="Google Shape;728;p49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29" name="Google Shape;729;p49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30" name="Google Shape;730;p49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49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32" name="Google Shape;732;p49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33" name="Google Shape;733;p49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34" name="Google Shape;734;p49"/>
          <p:cNvCxnSpPr>
            <a:stCxn id="721" idx="2"/>
          </p:cNvCxnSpPr>
          <p:nvPr/>
        </p:nvCxnSpPr>
        <p:spPr>
          <a:xfrm>
            <a:off x="8316424" y="2402266"/>
            <a:ext cx="0" cy="6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5" name="Google Shape;735;p49"/>
          <p:cNvGrpSpPr/>
          <p:nvPr/>
        </p:nvGrpSpPr>
        <p:grpSpPr>
          <a:xfrm>
            <a:off x="7542529" y="3037064"/>
            <a:ext cx="1031828" cy="429277"/>
            <a:chOff x="809625" y="3638550"/>
            <a:chExt cx="1190525" cy="495300"/>
          </a:xfrm>
        </p:grpSpPr>
        <p:sp>
          <p:nvSpPr>
            <p:cNvPr id="736" name="Google Shape;736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8" name="Google Shape;738;p49"/>
          <p:cNvCxnSpPr>
            <a:stCxn id="736" idx="1"/>
          </p:cNvCxnSpPr>
          <p:nvPr/>
        </p:nvCxnSpPr>
        <p:spPr>
          <a:xfrm rot="10800000">
            <a:off x="6804229" y="3251702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9" name="Google Shape;739;p49"/>
          <p:cNvGrpSpPr/>
          <p:nvPr/>
        </p:nvGrpSpPr>
        <p:grpSpPr>
          <a:xfrm>
            <a:off x="5772404" y="3066689"/>
            <a:ext cx="1031828" cy="429277"/>
            <a:chOff x="809625" y="3638550"/>
            <a:chExt cx="1190525" cy="495300"/>
          </a:xfrm>
        </p:grpSpPr>
        <p:sp>
          <p:nvSpPr>
            <p:cNvPr id="740" name="Google Shape;740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</a:t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49"/>
          <p:cNvGrpSpPr/>
          <p:nvPr/>
        </p:nvGrpSpPr>
        <p:grpSpPr>
          <a:xfrm>
            <a:off x="4056092" y="3066689"/>
            <a:ext cx="1031828" cy="429277"/>
            <a:chOff x="809625" y="3638550"/>
            <a:chExt cx="1190525" cy="495300"/>
          </a:xfrm>
        </p:grpSpPr>
        <p:sp>
          <p:nvSpPr>
            <p:cNvPr id="743" name="Google Shape;743;p4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</a:t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5" name="Google Shape;745;p49"/>
          <p:cNvCxnSpPr>
            <a:stCxn id="740" idx="1"/>
            <a:endCxn id="744" idx="3"/>
          </p:cNvCxnSpPr>
          <p:nvPr/>
        </p:nvCxnSpPr>
        <p:spPr>
          <a:xfrm rot="10800000">
            <a:off x="5087804" y="3281327"/>
            <a:ext cx="684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Node</a:t>
            </a:r>
            <a:endParaRPr/>
          </a:p>
        </p:txBody>
      </p:sp>
      <p:sp>
        <p:nvSpPr>
          <p:cNvPr id="751" name="Google Shape;751;p50"/>
          <p:cNvSpPr txBox="1"/>
          <p:nvPr>
            <p:ph idx="1" type="body"/>
          </p:nvPr>
        </p:nvSpPr>
        <p:spPr>
          <a:xfrm>
            <a:off x="243000" y="556500"/>
            <a:ext cx="84438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sentinel node is always there for you.</a:t>
            </a:r>
            <a:endParaRPr/>
          </a:p>
        </p:txBody>
      </p:sp>
      <p:sp>
        <p:nvSpPr>
          <p:cNvPr id="752" name="Google Shape;752;p50"/>
          <p:cNvSpPr txBox="1"/>
          <p:nvPr/>
        </p:nvSpPr>
        <p:spPr>
          <a:xfrm>
            <a:off x="5152825" y="640750"/>
            <a:ext cx="38388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renamed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never null, always points to sentinel node.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Sentinel node’s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needs to be some integer, but doesn’t matter what value we pick.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Had to fix constructors and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be compatible with sentinel nodes.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0"/>
          <p:cNvSpPr/>
          <p:nvPr/>
        </p:nvSpPr>
        <p:spPr>
          <a:xfrm>
            <a:off x="1161975" y="12503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0"/>
          <p:cNvSpPr txBox="1"/>
          <p:nvPr/>
        </p:nvSpPr>
        <p:spPr>
          <a:xfrm>
            <a:off x="2626397" y="14769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55" name="Google Shape;755;p50"/>
          <p:cNvSpPr/>
          <p:nvPr/>
        </p:nvSpPr>
        <p:spPr>
          <a:xfrm>
            <a:off x="2517725" y="1487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0"/>
          <p:cNvSpPr/>
          <p:nvPr/>
        </p:nvSpPr>
        <p:spPr>
          <a:xfrm>
            <a:off x="3160575" y="14933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50"/>
          <p:cNvCxnSpPr>
            <a:stCxn id="756" idx="3"/>
          </p:cNvCxnSpPr>
          <p:nvPr/>
        </p:nvCxnSpPr>
        <p:spPr>
          <a:xfrm rot="10800000">
            <a:off x="3373875" y="16761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50"/>
          <p:cNvSpPr txBox="1"/>
          <p:nvPr/>
        </p:nvSpPr>
        <p:spPr>
          <a:xfrm>
            <a:off x="1114688" y="12174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59" name="Google Shape;759;p50"/>
          <p:cNvCxnSpPr/>
          <p:nvPr/>
        </p:nvCxnSpPr>
        <p:spPr>
          <a:xfrm rot="10800000">
            <a:off x="714023" y="13959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50"/>
          <p:cNvCxnSpPr/>
          <p:nvPr/>
        </p:nvCxnSpPr>
        <p:spPr>
          <a:xfrm rot="10800000">
            <a:off x="714023" y="16195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0"/>
          <p:cNvSpPr txBox="1"/>
          <p:nvPr/>
        </p:nvSpPr>
        <p:spPr>
          <a:xfrm>
            <a:off x="3121699" y="11878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2" name="Google Shape;762;p50"/>
          <p:cNvSpPr txBox="1"/>
          <p:nvPr/>
        </p:nvSpPr>
        <p:spPr>
          <a:xfrm>
            <a:off x="1122660" y="14275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3" name="Google Shape;763;p50"/>
          <p:cNvSpPr txBox="1"/>
          <p:nvPr/>
        </p:nvSpPr>
        <p:spPr>
          <a:xfrm>
            <a:off x="22752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4" name="Google Shape;764;p50"/>
          <p:cNvSpPr txBox="1"/>
          <p:nvPr/>
        </p:nvSpPr>
        <p:spPr>
          <a:xfrm>
            <a:off x="2808661" y="2736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65" name="Google Shape;765;p50"/>
          <p:cNvGrpSpPr/>
          <p:nvPr/>
        </p:nvGrpSpPr>
        <p:grpSpPr>
          <a:xfrm>
            <a:off x="2330024" y="2394714"/>
            <a:ext cx="1031828" cy="429277"/>
            <a:chOff x="809625" y="3638550"/>
            <a:chExt cx="1190525" cy="495300"/>
          </a:xfrm>
        </p:grpSpPr>
        <p:sp>
          <p:nvSpPr>
            <p:cNvPr id="766" name="Google Shape;766;p5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63</a:t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50"/>
          <p:cNvSpPr txBox="1"/>
          <p:nvPr/>
        </p:nvSpPr>
        <p:spPr>
          <a:xfrm>
            <a:off x="2512104" y="11878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69" name="Google Shape;769;p50"/>
          <p:cNvCxnSpPr/>
          <p:nvPr/>
        </p:nvCxnSpPr>
        <p:spPr>
          <a:xfrm rot="10800000">
            <a:off x="714023" y="2029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0"/>
          <p:cNvSpPr txBox="1"/>
          <p:nvPr/>
        </p:nvSpPr>
        <p:spPr>
          <a:xfrm>
            <a:off x="1122660" y="18427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1122660" y="16495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72" name="Google Shape;772;p50"/>
          <p:cNvCxnSpPr/>
          <p:nvPr/>
        </p:nvCxnSpPr>
        <p:spPr>
          <a:xfrm rot="10800000">
            <a:off x="714023" y="18363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0"/>
          <p:cNvCxnSpPr>
            <a:stCxn id="756" idx="3"/>
            <a:endCxn id="767" idx="0"/>
          </p:cNvCxnSpPr>
          <p:nvPr/>
        </p:nvCxnSpPr>
        <p:spPr>
          <a:xfrm flipH="1">
            <a:off x="3103875" y="16806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4" name="Google Shape;774;p50"/>
          <p:cNvGrpSpPr/>
          <p:nvPr/>
        </p:nvGrpSpPr>
        <p:grpSpPr>
          <a:xfrm>
            <a:off x="714036" y="3204550"/>
            <a:ext cx="7860318" cy="1697623"/>
            <a:chOff x="714023" y="3321475"/>
            <a:chExt cx="7860318" cy="1697623"/>
          </a:xfrm>
        </p:grpSpPr>
        <p:sp>
          <p:nvSpPr>
            <p:cNvPr id="775" name="Google Shape;775;p50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8" name="Google Shape;778;p50"/>
            <p:cNvCxnSpPr>
              <a:stCxn id="777" idx="3"/>
              <a:endCxn id="779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0" name="Google Shape;780;p50"/>
            <p:cNvCxnSpPr>
              <a:stCxn id="777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Google Shape;781;p50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782" name="Google Shape;782;p50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50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4" name="Google Shape;784;p50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85" name="Google Shape;785;p50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86" name="Google Shape;786;p50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87" name="Google Shape;787;p50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788" name="Google Shape;788;p50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789" name="Google Shape;789;p5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63</a:t>
                </a:r>
                <a:endParaRPr/>
              </a:p>
            </p:txBody>
          </p:sp>
          <p:sp>
            <p:nvSpPr>
              <p:cNvPr id="779" name="Google Shape;779;p5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50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791" name="Google Shape;791;p5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792" name="Google Shape;792;p5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50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794" name="Google Shape;794;p5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795" name="Google Shape;795;p5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50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797" name="Google Shape;797;p5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798" name="Google Shape;798;p5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99" name="Google Shape;799;p50"/>
            <p:cNvCxnSpPr>
              <a:endCxn id="791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0" name="Google Shape;800;p50"/>
            <p:cNvCxnSpPr>
              <a:endCxn id="797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1" name="Google Shape;801;p50"/>
            <p:cNvCxnSpPr>
              <a:endCxn id="794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2" name="Google Shape;802;p50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803" name="Google Shape;803;p50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804" name="Google Shape;804;p50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50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06" name="Google Shape;806;p50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807" name="Google Shape;807;p50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08" name="Google Shape;808;p50"/>
          <p:cNvCxnSpPr/>
          <p:nvPr/>
        </p:nvCxnSpPr>
        <p:spPr>
          <a:xfrm>
            <a:off x="2841203" y="2395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0"/>
          <p:cNvCxnSpPr/>
          <p:nvPr/>
        </p:nvCxnSpPr>
        <p:spPr>
          <a:xfrm>
            <a:off x="8045528" y="44050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addLast (with Sentinel Node)</a:t>
            </a:r>
            <a:endParaRPr/>
          </a:p>
        </p:txBody>
      </p:sp>
      <p:sp>
        <p:nvSpPr>
          <p:cNvPr id="815" name="Google Shape;815;p51"/>
          <p:cNvSpPr txBox="1"/>
          <p:nvPr>
            <p:ph idx="1" type="body"/>
          </p:nvPr>
        </p:nvSpPr>
        <p:spPr>
          <a:xfrm>
            <a:off x="243000" y="556500"/>
            <a:ext cx="42315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 line: Having a sentinel simplifies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</a:t>
            </a:r>
            <a:r>
              <a:rPr lang="en"/>
              <a:t>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need for a special case to 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is null (since it is never null).</a:t>
            </a:r>
            <a:endParaRPr/>
          </a:p>
        </p:txBody>
      </p:sp>
      <p:sp>
        <p:nvSpPr>
          <p:cNvPr id="816" name="Google Shape;816;p51"/>
          <p:cNvSpPr txBox="1"/>
          <p:nvPr/>
        </p:nvSpPr>
        <p:spPr>
          <a:xfrm>
            <a:off x="4885900" y="858300"/>
            <a:ext cx="4143900" cy="3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(sentinel == null)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sentinel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sentinel;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rgbClr val="EFEFEF"/>
              </a:highlight>
            </a:endParaRPr>
          </a:p>
        </p:txBody>
      </p:sp>
      <p:cxnSp>
        <p:nvCxnSpPr>
          <p:cNvPr id="817" name="Google Shape;817;p51"/>
          <p:cNvCxnSpPr/>
          <p:nvPr/>
        </p:nvCxnSpPr>
        <p:spPr>
          <a:xfrm>
            <a:off x="5179675" y="1704850"/>
            <a:ext cx="3145800" cy="88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51"/>
          <p:cNvCxnSpPr/>
          <p:nvPr/>
        </p:nvCxnSpPr>
        <p:spPr>
          <a:xfrm flipH="1" rot="10800000">
            <a:off x="5255950" y="1723075"/>
            <a:ext cx="3105600" cy="80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51"/>
          <p:cNvSpPr/>
          <p:nvPr/>
        </p:nvSpPr>
        <p:spPr>
          <a:xfrm>
            <a:off x="971475" y="2812450"/>
            <a:ext cx="3075000" cy="90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1"/>
          <p:cNvSpPr txBox="1"/>
          <p:nvPr/>
        </p:nvSpPr>
        <p:spPr>
          <a:xfrm>
            <a:off x="2435897" y="3039007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21" name="Google Shape;821;p51"/>
          <p:cNvSpPr/>
          <p:nvPr/>
        </p:nvSpPr>
        <p:spPr>
          <a:xfrm>
            <a:off x="2327225" y="30493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/>
          <p:nvPr/>
        </p:nvSpPr>
        <p:spPr>
          <a:xfrm>
            <a:off x="2970075" y="30554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51"/>
          <p:cNvCxnSpPr>
            <a:stCxn id="822" idx="3"/>
          </p:cNvCxnSpPr>
          <p:nvPr/>
        </p:nvCxnSpPr>
        <p:spPr>
          <a:xfrm rot="10800000">
            <a:off x="3183375" y="3238250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51"/>
          <p:cNvSpPr txBox="1"/>
          <p:nvPr/>
        </p:nvSpPr>
        <p:spPr>
          <a:xfrm>
            <a:off x="924188" y="2779537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25" name="Google Shape;825;p51"/>
          <p:cNvCxnSpPr/>
          <p:nvPr/>
        </p:nvCxnSpPr>
        <p:spPr>
          <a:xfrm rot="10800000">
            <a:off x="523523" y="29580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1"/>
          <p:cNvCxnSpPr/>
          <p:nvPr/>
        </p:nvCxnSpPr>
        <p:spPr>
          <a:xfrm rot="10800000">
            <a:off x="523523" y="31816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51"/>
          <p:cNvSpPr txBox="1"/>
          <p:nvPr/>
        </p:nvSpPr>
        <p:spPr>
          <a:xfrm>
            <a:off x="2931199" y="2749975"/>
            <a:ext cx="95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932160" y="298965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29" name="Google Shape;829;p51"/>
          <p:cNvSpPr txBox="1"/>
          <p:nvPr/>
        </p:nvSpPr>
        <p:spPr>
          <a:xfrm>
            <a:off x="20847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30" name="Google Shape;830;p51"/>
          <p:cNvSpPr txBox="1"/>
          <p:nvPr/>
        </p:nvSpPr>
        <p:spPr>
          <a:xfrm>
            <a:off x="2618161" y="42990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31" name="Google Shape;831;p51"/>
          <p:cNvGrpSpPr/>
          <p:nvPr/>
        </p:nvGrpSpPr>
        <p:grpSpPr>
          <a:xfrm>
            <a:off x="2139524" y="3956814"/>
            <a:ext cx="1031828" cy="429277"/>
            <a:chOff x="809625" y="3638550"/>
            <a:chExt cx="1190525" cy="495300"/>
          </a:xfrm>
        </p:grpSpPr>
        <p:sp>
          <p:nvSpPr>
            <p:cNvPr id="832" name="Google Shape;832;p5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51"/>
          <p:cNvSpPr txBox="1"/>
          <p:nvPr/>
        </p:nvSpPr>
        <p:spPr>
          <a:xfrm>
            <a:off x="2321604" y="2749981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35" name="Google Shape;835;p51"/>
          <p:cNvCxnSpPr/>
          <p:nvPr/>
        </p:nvCxnSpPr>
        <p:spPr>
          <a:xfrm rot="10800000">
            <a:off x="523523" y="35915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51"/>
          <p:cNvSpPr txBox="1"/>
          <p:nvPr/>
        </p:nvSpPr>
        <p:spPr>
          <a:xfrm>
            <a:off x="932160" y="3404808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37" name="Google Shape;837;p51"/>
          <p:cNvSpPr txBox="1"/>
          <p:nvPr/>
        </p:nvSpPr>
        <p:spPr>
          <a:xfrm>
            <a:off x="932160" y="3211681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38" name="Google Shape;838;p51"/>
          <p:cNvCxnSpPr/>
          <p:nvPr/>
        </p:nvCxnSpPr>
        <p:spPr>
          <a:xfrm rot="10800000">
            <a:off x="523523" y="33984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51"/>
          <p:cNvCxnSpPr>
            <a:stCxn id="822" idx="3"/>
            <a:endCxn id="833" idx="0"/>
          </p:cNvCxnSpPr>
          <p:nvPr/>
        </p:nvCxnSpPr>
        <p:spPr>
          <a:xfrm flipH="1">
            <a:off x="2913375" y="3242750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51"/>
          <p:cNvCxnSpPr/>
          <p:nvPr/>
        </p:nvCxnSpPr>
        <p:spPr>
          <a:xfrm>
            <a:off x="2650703" y="39574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Invariants</a:t>
            </a:r>
            <a:endParaRPr/>
          </a:p>
        </p:txBody>
      </p:sp>
      <p:sp>
        <p:nvSpPr>
          <p:cNvPr id="846" name="Google Shape;846;p52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invariant is a condition that is guaranteed to be true during code execution (assuming there are no bugs in your code).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with a sentinel node has at least the following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reference always points to a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node (if it exists), is always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sentinel.next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is always the total number of items that have been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Invariants make it easier to reason about code: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assume they are true to simplify code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doesn’t need to worry about nulls).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ensure that methods preserve invariants.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852" name="Google Shape;852;p53"/>
          <p:cNvGraphicFramePr/>
          <p:nvPr/>
        </p:nvGraphicFramePr>
        <p:xfrm>
          <a:off x="1847875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{CC45F21F-6E5F-42C2-9391-C9F8342DB778}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Non-Obvious Improvements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Rebranding: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Bureaucracy: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Control: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Caching: Saving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as an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node to allow representation of the empty list.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#1</a:t>
            </a:r>
            <a:r>
              <a:rPr lang="en"/>
              <a:t>: Rebranding and Culling</a:t>
            </a:r>
            <a:endParaRPr/>
          </a:p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43000" y="722176"/>
            <a:ext cx="4963500" cy="28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5671625" y="3776775"/>
            <a:ext cx="33294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much of an improvement obviously, but this next weird trick will be more impressive.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228600" y="4269050"/>
            <a:ext cx="39846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 We will reintroduce functionality in the coming slides.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5" name="Google Shape;75;p18"/>
          <p:cNvCxnSpPr/>
          <p:nvPr/>
        </p:nvCxnSpPr>
        <p:spPr>
          <a:xfrm flipH="1" rot="10800000">
            <a:off x="918262" y="3692575"/>
            <a:ext cx="405600" cy="68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Who Were a Bit Bewildered!</a:t>
            </a:r>
            <a:endParaRPr/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243000" y="556500"/>
            <a:ext cx="86913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 panic if it felt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 class that you’ll build in project 1 (to be officially released Friday) will give you practice so that you can deeply understand the ideas from today’s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Old Deprecated Slides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#7</a:t>
            </a:r>
            <a:r>
              <a:rPr lang="en"/>
              <a:t>: Helper Methods</a:t>
            </a:r>
            <a:endParaRPr/>
          </a:p>
        </p:txBody>
      </p:sp>
      <p:sp>
        <p:nvSpPr>
          <p:cNvPr id="869" name="Google Shape;869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be quite 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sense to 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getBackNode()</a:t>
            </a:r>
            <a:r>
              <a:rPr lang="en"/>
              <a:t> method that can be used by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Improvement #2</a:t>
            </a:r>
            <a:r>
              <a:rPr lang="en"/>
              <a:t>: Bureaucracy</a:t>
            </a:r>
            <a:endParaRPr/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43000" y="722183"/>
            <a:ext cx="4963500" cy="33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2528325" y="2444175"/>
            <a:ext cx="4671600" cy="268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421600" y="863125"/>
            <a:ext cx="4469700" cy="8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 = new IntList(10, null);</a:t>
            </a: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 = new SLList(10);</a:t>
            </a:r>
            <a:endParaRPr b="1" sz="1800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036975" y="1607349"/>
            <a:ext cx="3050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is easier to instantiate (no need to specify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BE0712"/>
                </a:solidFill>
              </a:rPr>
              <a:t>), but we will see more advantages to come.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5" name="Google Shape;85;p19"/>
          <p:cNvCxnSpPr/>
          <p:nvPr/>
        </p:nvCxnSpPr>
        <p:spPr>
          <a:xfrm rot="10800000">
            <a:off x="5359450" y="1721500"/>
            <a:ext cx="618000" cy="16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9"/>
          <p:cNvCxnSpPr/>
          <p:nvPr/>
        </p:nvCxnSpPr>
        <p:spPr>
          <a:xfrm flipH="1">
            <a:off x="5388712" y="2111500"/>
            <a:ext cx="611700" cy="26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9"/>
          <p:cNvSpPr txBox="1"/>
          <p:nvPr/>
        </p:nvSpPr>
        <p:spPr>
          <a:xfrm>
            <a:off x="7337400" y="3421350"/>
            <a:ext cx="1492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Next: </a:t>
            </a:r>
            <a:r>
              <a:rPr lang="en">
                <a:solidFill>
                  <a:srgbClr val="BE0712"/>
                </a:solidFill>
              </a:rPr>
              <a:t>Let’s add addFirst and getFirst methods to </a:t>
            </a: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228600" y="4269050"/>
            <a:ext cx="1637700" cy="73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IntNode is now dumb, has no methods.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9" name="Google Shape;89;p19"/>
          <p:cNvCxnSpPr/>
          <p:nvPr/>
        </p:nvCxnSpPr>
        <p:spPr>
          <a:xfrm flipH="1" rot="10800000">
            <a:off x="918262" y="4164775"/>
            <a:ext cx="276600" cy="21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SLList and Helper IntNode Class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90600" y="708900"/>
            <a:ext cx="4419300" cy="415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first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first.item;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655850" y="708900"/>
            <a:ext cx="4419300" cy="267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b="1"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item = i;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next = n;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350350" y="3462800"/>
            <a:ext cx="3485700" cy="149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98" name="Google Shape;98;p20"/>
          <p:cNvSpPr txBox="1"/>
          <p:nvPr/>
        </p:nvSpPr>
        <p:spPr>
          <a:xfrm>
            <a:off x="4533862" y="3760673"/>
            <a:ext cx="1008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SLLists vs. IntLists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393963" y="997350"/>
            <a:ext cx="35880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700"/>
          </a:p>
        </p:txBody>
      </p:sp>
      <p:sp>
        <p:nvSpPr>
          <p:cNvPr id="105" name="Google Shape;105;p21"/>
          <p:cNvSpPr txBox="1"/>
          <p:nvPr/>
        </p:nvSpPr>
        <p:spPr>
          <a:xfrm>
            <a:off x="4528138" y="997350"/>
            <a:ext cx="4221900" cy="124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IntList(15, null);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IntList(10, L);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IntList(5, L);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L.first;</a:t>
            </a:r>
            <a:endParaRPr sz="17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43000" y="2613900"/>
            <a:ext cx="89010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functional, “naked” linked lists like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</a:t>
            </a:r>
            <a:r>
              <a:rPr lang="en"/>
              <a:t>class are hard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are need to know Java references well, and be able to think recursively.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simpler to use. Simply use the provided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just 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class? Turns out there is no efficient way to do this. See exercises in lectureCode repository.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Naked Linked Lists (IntList) vs. SLLists</a:t>
            </a:r>
            <a:endParaRPr/>
          </a:p>
        </p:txBody>
      </p:sp>
      <p:grpSp>
        <p:nvGrpSpPr>
          <p:cNvPr id="112" name="Google Shape;112;p22"/>
          <p:cNvGrpSpPr/>
          <p:nvPr/>
        </p:nvGrpSpPr>
        <p:grpSpPr>
          <a:xfrm>
            <a:off x="18098" y="2500800"/>
            <a:ext cx="2147902" cy="654520"/>
            <a:chOff x="18098" y="2119800"/>
            <a:chExt cx="2147902" cy="654520"/>
          </a:xfrm>
        </p:grpSpPr>
        <p:sp>
          <p:nvSpPr>
            <p:cNvPr id="113" name="Google Shape;113;p22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2"/>
            <p:cNvSpPr txBox="1"/>
            <p:nvPr/>
          </p:nvSpPr>
          <p:spPr>
            <a:xfrm>
              <a:off x="18098" y="2119800"/>
              <a:ext cx="432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22"/>
            <p:cNvCxnSpPr>
              <a:stCxn id="113" idx="3"/>
              <a:endCxn id="116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6" name="Google Shape;116;p22"/>
          <p:cNvSpPr/>
          <p:nvPr/>
        </p:nvSpPr>
        <p:spPr>
          <a:xfrm>
            <a:off x="628575" y="3155350"/>
            <a:ext cx="3075000" cy="820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163592" y="3348806"/>
            <a:ext cx="966000" cy="469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2"/>
          <p:cNvCxnSpPr>
            <a:stCxn id="117" idx="3"/>
            <a:endCxn id="119" idx="0"/>
          </p:cNvCxnSpPr>
          <p:nvPr/>
        </p:nvCxnSpPr>
        <p:spPr>
          <a:xfrm flipH="1">
            <a:off x="2570392" y="3583406"/>
            <a:ext cx="559200" cy="716400"/>
          </a:xfrm>
          <a:prstGeom prst="curvedConnector4">
            <a:avLst>
              <a:gd fmla="val -42583" name="adj1"/>
              <a:gd fmla="val 66367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/>
          <p:nvPr/>
        </p:nvCxnSpPr>
        <p:spPr>
          <a:xfrm rot="10800000">
            <a:off x="2757826" y="3578987"/>
            <a:ext cx="387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2"/>
          <p:cNvSpPr txBox="1"/>
          <p:nvPr/>
        </p:nvSpPr>
        <p:spPr>
          <a:xfrm>
            <a:off x="581288" y="3234110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180623" y="341260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 rot="10800000">
            <a:off x="180623" y="368875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4116413" y="3155350"/>
            <a:ext cx="3478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</a:t>
            </a:r>
            <a:r>
              <a:rPr lang="en">
                <a:solidFill>
                  <a:srgbClr val="BE0712"/>
                </a:solidFill>
              </a:rPr>
              <a:t> class acts as a middle man between user and raw data structure.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318976" y="3058722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89260" y="34731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7" name="Google Shape;127;p22"/>
          <p:cNvGrpSpPr/>
          <p:nvPr/>
        </p:nvGrpSpPr>
        <p:grpSpPr>
          <a:xfrm>
            <a:off x="1864749" y="1317764"/>
            <a:ext cx="1031828" cy="429276"/>
            <a:chOff x="809625" y="3638550"/>
            <a:chExt cx="1190525" cy="495300"/>
          </a:xfrm>
        </p:grpSpPr>
        <p:sp>
          <p:nvSpPr>
            <p:cNvPr id="128" name="Google Shape;128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0" name="Google Shape;130;p22"/>
          <p:cNvGrpSpPr/>
          <p:nvPr/>
        </p:nvGrpSpPr>
        <p:grpSpPr>
          <a:xfrm>
            <a:off x="3602245" y="1317764"/>
            <a:ext cx="1031828" cy="429276"/>
            <a:chOff x="809625" y="3638550"/>
            <a:chExt cx="1190525" cy="495300"/>
          </a:xfrm>
        </p:grpSpPr>
        <p:sp>
          <p:nvSpPr>
            <p:cNvPr id="131" name="Google Shape;131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3" name="Google Shape;133;p22"/>
          <p:cNvGrpSpPr/>
          <p:nvPr/>
        </p:nvGrpSpPr>
        <p:grpSpPr>
          <a:xfrm>
            <a:off x="5339742" y="1317764"/>
            <a:ext cx="1031828" cy="429276"/>
            <a:chOff x="809625" y="3638550"/>
            <a:chExt cx="1190525" cy="495300"/>
          </a:xfrm>
        </p:grpSpPr>
        <p:sp>
          <p:nvSpPr>
            <p:cNvPr id="134" name="Google Shape;134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36" name="Google Shape;136;p22"/>
          <p:cNvCxnSpPr>
            <a:endCxn id="131" idx="1"/>
          </p:cNvCxnSpPr>
          <p:nvPr/>
        </p:nvCxnSpPr>
        <p:spPr>
          <a:xfrm>
            <a:off x="2545945" y="153240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endCxn id="134" idx="1"/>
          </p:cNvCxnSpPr>
          <p:nvPr/>
        </p:nvCxnSpPr>
        <p:spPr>
          <a:xfrm>
            <a:off x="4257342" y="153240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9" idx="3"/>
            <a:endCxn id="132" idx="0"/>
          </p:cNvCxnSpPr>
          <p:nvPr/>
        </p:nvCxnSpPr>
        <p:spPr>
          <a:xfrm flipH="1">
            <a:off x="4376113" y="888560"/>
            <a:ext cx="264300" cy="429300"/>
          </a:xfrm>
          <a:prstGeom prst="curvedConnector4">
            <a:avLst>
              <a:gd fmla="val -90096" name="adj1"/>
              <a:gd fmla="val 64402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3661125" y="705050"/>
            <a:ext cx="3870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4045213" y="764810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968254" y="736652"/>
            <a:ext cx="7617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368814" y="819422"/>
            <a:ext cx="595200" cy="247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2"/>
          <p:cNvCxnSpPr>
            <a:stCxn id="142" idx="3"/>
            <a:endCxn id="129" idx="0"/>
          </p:cNvCxnSpPr>
          <p:nvPr/>
        </p:nvCxnSpPr>
        <p:spPr>
          <a:xfrm>
            <a:off x="1964014" y="943172"/>
            <a:ext cx="674700" cy="374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7418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275261" y="4641998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6" name="Google Shape;146;p22"/>
          <p:cNvGrpSpPr/>
          <p:nvPr/>
        </p:nvGrpSpPr>
        <p:grpSpPr>
          <a:xfrm>
            <a:off x="1796624" y="4299714"/>
            <a:ext cx="1031828" cy="429276"/>
            <a:chOff x="809625" y="3638550"/>
            <a:chExt cx="1190525" cy="495300"/>
          </a:xfrm>
        </p:grpSpPr>
        <p:sp>
          <p:nvSpPr>
            <p:cNvPr id="147" name="Google Shape;147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3534120" y="4299714"/>
            <a:ext cx="1031828" cy="429276"/>
            <a:chOff x="809625" y="3638550"/>
            <a:chExt cx="1190525" cy="495300"/>
          </a:xfrm>
        </p:grpSpPr>
        <p:sp>
          <p:nvSpPr>
            <p:cNvPr id="149" name="Google Shape;149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5271617" y="4299714"/>
            <a:ext cx="1031828" cy="429276"/>
            <a:chOff x="809625" y="3638550"/>
            <a:chExt cx="1190525" cy="495300"/>
          </a:xfrm>
        </p:grpSpPr>
        <p:sp>
          <p:nvSpPr>
            <p:cNvPr id="152" name="Google Shape;152;p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54" name="Google Shape;154;p22"/>
          <p:cNvCxnSpPr>
            <a:endCxn id="149" idx="1"/>
          </p:cNvCxnSpPr>
          <p:nvPr/>
        </p:nvCxnSpPr>
        <p:spPr>
          <a:xfrm>
            <a:off x="2477820" y="4514352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endCxn id="152" idx="1"/>
          </p:cNvCxnSpPr>
          <p:nvPr/>
        </p:nvCxnSpPr>
        <p:spPr>
          <a:xfrm>
            <a:off x="4189217" y="4514352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362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369625" y="166603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>
            <a:off x="5851328" y="1321256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5784153" y="430031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838950" y="993775"/>
            <a:ext cx="2148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Naked recursion: Natural for </a:t>
            </a:r>
            <a:r>
              <a:rPr lang="en">
                <a:solidFill>
                  <a:srgbClr val="BE0712"/>
                </a:solidFill>
              </a:rPr>
              <a:t>IntList user to have variables that point to the middle of the IntList.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1" name="Google Shape;161;p22"/>
          <p:cNvCxnSpPr/>
          <p:nvPr/>
        </p:nvCxnSpPr>
        <p:spPr>
          <a:xfrm rot="10800000">
            <a:off x="4829175" y="844700"/>
            <a:ext cx="1905000" cy="247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928950" y="1506550"/>
            <a:ext cx="7286100" cy="16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Public vs. Private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Nested Classes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