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868EAB-EC20-4311-BC58-9E22756349D4}">
  <a:tblStyle styleId="{0F868EAB-EC20-4311-BC58-9E22756349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5E6E7C-968B-403F-A65C-AC7C61C4BB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1" d="100"/>
          <a:sy n="171" d="100"/>
        </p:scale>
        <p:origin x="57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5b82971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85b82971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5b82971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5b82971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72f8a8e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72f8a8e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dda9da1a73768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8dda9da1a73768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5b82971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5b82971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dda9da1a73768a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dda9da1a73768a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347e2c8f_2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347e2c8f_2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TWO PROBLEMS: What is the MST? And is there a node for which it is the SPT?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6a4472a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6a4472a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72f8a8e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72f8a8e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5347e2c8f_2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5347e2c8f_2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it were suboptimal.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772f8a8e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772f8a8e2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5b82971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5b82971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5347e2c8f_2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5347e2c8f_2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347e2c8f_2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347e2c8f_2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347e2c8f_2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5347e2c8f_2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347e2c8f_2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347e2c8f_2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772f8a8e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772f8a8e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72f8a8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72f8a8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72f8a8e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72f8a8e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6a4472a1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6a4472a1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72f8a8e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72f8a8e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772f8a8e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772f8a8e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2988acc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2988acc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72f8a8e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72f8a8e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85b82971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85b82971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6aa282842_23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6aa282842_23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72f8a8e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72f8a8e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5347e2c8f_2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5347e2c8f_2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72f8a8e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72f8a8e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772f8a8e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772f8a8e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772f8a8e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772f8a8e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72f8a8e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72f8a8e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72f8a8e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72f8a8e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347e2c8f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347e2c8f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772f8a8e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772f8a8e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347e2c8f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347e2c8f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347e2c8f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347e2c8f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347e2c8f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347e2c8f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72f8a8e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72f8a8e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5b829717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5b829717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datastructur.e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8680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/>
        </p:nvSpPr>
        <p:spPr>
          <a:xfrm>
            <a:off x="8578500" y="4793875"/>
            <a:ext cx="6552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datastructur.es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NFLbVeCuhhaZAM1z3s9zIYGGnhT4M4PWwAc-TLmCJjc/edit#slide=id.g9a60b2f52_0_0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uq0cQZOyo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://www.youtube.com/watch?v=1oiQ0hrVwJk" TargetMode="External"/><Relationship Id="rId4" Type="http://schemas.openxmlformats.org/officeDocument/2006/relationships/image" Target="../media/image1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GPizbySYMsUhnXSXKvbqV4UhPCvrt750MiqPPgU-eCY/edit#slide=id.g9a60b2f52_0_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RhRSYs9Jbc335P24p7vR-6PLXZUl-1EmeDtqieL9ad8/edit?usp=sharin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ocs.google.com/presentation/d/1KpNiR7aLIEG9sm7HgX29nvf3yLD8_vdQEPa0ktQfuYc/edit?usp=sharin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6uq0cQZOyo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hyperlink" Target="http://www.youtube.com/watch?v=ggLyKfBTABo" TargetMode="External"/><Relationship Id="rId4" Type="http://schemas.openxmlformats.org/officeDocument/2006/relationships/image" Target="../media/image10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mum_spanning_tree#Optimal_algorithm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amidade.gov/fire/library/hotlines/2011-december_files/tree-fire.jp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ccrc.ca/ci/ta01_archlevel.html" TargetMode="External"/><Relationship Id="rId4" Type="http://schemas.openxmlformats.org/officeDocument/2006/relationships/hyperlink" Target="https://www.flickr.com/photos/ewedistrict/2198084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space.mit.edu/bitstream/handle/1721.1/16727/43551593-MIT.pdf;sequence=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ics.uci.edu/~eppstein/gina/ms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5033890" y="22167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34" name="Google Shape;34;p8"/>
          <p:cNvSpPr/>
          <p:nvPr/>
        </p:nvSpPr>
        <p:spPr>
          <a:xfrm>
            <a:off x="4983537" y="377122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35" name="Google Shape;35;p8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36" name="Google Shape;36;p8"/>
          <p:cNvSpPr/>
          <p:nvPr/>
        </p:nvSpPr>
        <p:spPr>
          <a:xfrm>
            <a:off x="6844294" y="299397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37" name="Google Shape;37;p8"/>
          <p:cNvSpPr/>
          <p:nvPr/>
        </p:nvSpPr>
        <p:spPr>
          <a:xfrm>
            <a:off x="7111066" y="40520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38" name="Google Shape;38;p8"/>
          <p:cNvSpPr/>
          <p:nvPr/>
        </p:nvSpPr>
        <p:spPr>
          <a:xfrm>
            <a:off x="8434680" y="27627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39" name="Google Shape;39;p8"/>
          <p:cNvCxnSpPr>
            <a:stCxn id="38" idx="2"/>
            <a:endCxn id="37" idx="3"/>
          </p:cNvCxnSpPr>
          <p:nvPr/>
        </p:nvCxnSpPr>
        <p:spPr>
          <a:xfrm flipH="1">
            <a:off x="7498230" y="3067269"/>
            <a:ext cx="1130100" cy="113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40;p8"/>
          <p:cNvCxnSpPr>
            <a:stCxn id="36" idx="2"/>
            <a:endCxn id="37" idx="0"/>
          </p:cNvCxnSpPr>
          <p:nvPr/>
        </p:nvCxnSpPr>
        <p:spPr>
          <a:xfrm>
            <a:off x="7037944" y="3298470"/>
            <a:ext cx="266700" cy="753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8"/>
          <p:cNvSpPr/>
          <p:nvPr/>
        </p:nvSpPr>
        <p:spPr>
          <a:xfrm>
            <a:off x="3443625" y="31107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42" name="Google Shape;42;p8"/>
          <p:cNvCxnSpPr>
            <a:stCxn id="41" idx="3"/>
            <a:endCxn id="33" idx="1"/>
          </p:cNvCxnSpPr>
          <p:nvPr/>
        </p:nvCxnSpPr>
        <p:spPr>
          <a:xfrm rot="10800000" flipH="1">
            <a:off x="3830925" y="2369039"/>
            <a:ext cx="1203000" cy="894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43;p8"/>
          <p:cNvCxnSpPr>
            <a:stCxn id="41" idx="3"/>
            <a:endCxn id="34" idx="1"/>
          </p:cNvCxnSpPr>
          <p:nvPr/>
        </p:nvCxnSpPr>
        <p:spPr>
          <a:xfrm>
            <a:off x="3830925" y="3263039"/>
            <a:ext cx="1152600" cy="660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44;p8"/>
          <p:cNvCxnSpPr>
            <a:stCxn id="36" idx="3"/>
            <a:endCxn id="38" idx="1"/>
          </p:cNvCxnSpPr>
          <p:nvPr/>
        </p:nvCxnSpPr>
        <p:spPr>
          <a:xfrm rot="10800000" flipH="1">
            <a:off x="7231594" y="2914920"/>
            <a:ext cx="1203000" cy="23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>
            <a:stCxn id="33" idx="3"/>
            <a:endCxn id="35" idx="1"/>
          </p:cNvCxnSpPr>
          <p:nvPr/>
        </p:nvCxnSpPr>
        <p:spPr>
          <a:xfrm rot="10800000" flipH="1">
            <a:off x="5421190" y="1689151"/>
            <a:ext cx="1496400" cy="679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8"/>
          <p:cNvCxnSpPr>
            <a:stCxn id="38" idx="0"/>
            <a:endCxn id="35" idx="3"/>
          </p:cNvCxnSpPr>
          <p:nvPr/>
        </p:nvCxnSpPr>
        <p:spPr>
          <a:xfrm rot="10800000">
            <a:off x="7304730" y="1689069"/>
            <a:ext cx="1323600" cy="1073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238" name="Google Shape;238;p1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40" name="Google Shape;240;p17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41" name="Google Shape;241;p17"/>
          <p:cNvCxnSpPr>
            <a:stCxn id="239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17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43" name="Google Shape;243;p17"/>
          <p:cNvCxnSpPr>
            <a:stCxn id="242" idx="3"/>
            <a:endCxn id="239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17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45" name="Google Shape;245;p17"/>
          <p:cNvCxnSpPr>
            <a:stCxn id="242" idx="3"/>
            <a:endCxn id="246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17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8" name="Google Shape;248;p17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49" name="Google Shape;249;p17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50" name="Google Shape;250;p17"/>
          <p:cNvCxnSpPr>
            <a:stCxn id="246" idx="3"/>
            <a:endCxn id="240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17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46" name="Google Shape;246;p17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http://yellkey.com</a:t>
            </a:r>
            <a:r>
              <a:rPr lang="en">
                <a:solidFill>
                  <a:srgbClr val="38761D"/>
                </a:solidFill>
              </a:rPr>
              <a:t>/sit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57" name="Google Shape;257;p1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59" name="Google Shape;259;p18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60" name="Google Shape;260;p18"/>
          <p:cNvCxnSpPr>
            <a:stCxn id="258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18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62" name="Google Shape;262;p18"/>
          <p:cNvCxnSpPr>
            <a:stCxn id="261" idx="3"/>
            <a:endCxn id="258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18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64" name="Google Shape;264;p18"/>
          <p:cNvCxnSpPr>
            <a:stCxn id="261" idx="3"/>
            <a:endCxn id="265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18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7" name="Google Shape;267;p18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" name="Google Shape;268;p18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69" name="Google Shape;269;p18"/>
          <p:cNvCxnSpPr>
            <a:stCxn id="265" idx="3"/>
            <a:endCxn id="259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18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65" name="Google Shape;265;p18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</a:t>
            </a:r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B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78" name="Google Shape;278;p19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79" name="Google Shape;279;p19"/>
          <p:cNvCxnSpPr>
            <a:stCxn id="277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19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81" name="Google Shape;281;p19"/>
          <p:cNvCxnSpPr>
            <a:stCxn id="280" idx="3"/>
            <a:endCxn id="277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19"/>
          <p:cNvCxnSpPr>
            <a:stCxn id="280" idx="3"/>
            <a:endCxn id="283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19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5" name="Google Shape;285;p19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86" name="Google Shape;286;p19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87" name="Google Shape;287;p19"/>
          <p:cNvCxnSpPr>
            <a:stCxn id="283" idx="3"/>
            <a:endCxn id="278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" name="Google Shape;288;p19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83" name="Google Shape;283;p19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289" name="Google Shape;289;p19"/>
          <p:cNvSpPr txBox="1"/>
          <p:nvPr/>
        </p:nvSpPr>
        <p:spPr>
          <a:xfrm>
            <a:off x="7311725" y="3031325"/>
            <a:ext cx="19479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 = D</a:t>
            </a:r>
            <a:endParaRPr sz="2000"/>
          </a:p>
        </p:txBody>
      </p:sp>
      <p:sp>
        <p:nvSpPr>
          <p:cNvPr id="290" name="Google Shape;290;p19"/>
          <p:cNvSpPr txBox="1"/>
          <p:nvPr/>
        </p:nvSpPr>
        <p:spPr>
          <a:xfrm>
            <a:off x="4543900" y="3310075"/>
            <a:ext cx="2289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work for s = D!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http://yellkey.com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Is the MST for this graph also a shortest paths tree? If so, using which node as the starting node for this SPT?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A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b="1"/>
              <a:t>B</a:t>
            </a:r>
            <a:endParaRPr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C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D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 SPT is an MST.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5583060" y="13473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98" name="Google Shape;298;p20"/>
          <p:cNvSpPr/>
          <p:nvPr/>
        </p:nvSpPr>
        <p:spPr>
          <a:xfrm>
            <a:off x="8494535" y="14995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99" name="Google Shape;299;p20"/>
          <p:cNvCxnSpPr>
            <a:stCxn id="297" idx="3"/>
          </p:cNvCxnSpPr>
          <p:nvPr/>
        </p:nvCxnSpPr>
        <p:spPr>
          <a:xfrm>
            <a:off x="5970360" y="1499582"/>
            <a:ext cx="1452000" cy="584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20"/>
          <p:cNvSpPr/>
          <p:nvPr/>
        </p:nvSpPr>
        <p:spPr>
          <a:xfrm>
            <a:off x="3768425" y="2048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01" name="Google Shape;301;p20"/>
          <p:cNvCxnSpPr>
            <a:stCxn id="300" idx="3"/>
            <a:endCxn id="297" idx="1"/>
          </p:cNvCxnSpPr>
          <p:nvPr/>
        </p:nvCxnSpPr>
        <p:spPr>
          <a:xfrm rot="10800000" flipH="1">
            <a:off x="4155725" y="1499551"/>
            <a:ext cx="1427400" cy="701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20"/>
          <p:cNvSpPr txBox="1"/>
          <p:nvPr/>
        </p:nvSpPr>
        <p:spPr>
          <a:xfrm>
            <a:off x="3492593" y="19513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03" name="Google Shape;303;p20"/>
          <p:cNvCxnSpPr>
            <a:stCxn id="300" idx="3"/>
            <a:endCxn id="304" idx="1"/>
          </p:cNvCxnSpPr>
          <p:nvPr/>
        </p:nvCxnSpPr>
        <p:spPr>
          <a:xfrm>
            <a:off x="4155725" y="2200651"/>
            <a:ext cx="3242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20"/>
          <p:cNvSpPr/>
          <p:nvPr/>
        </p:nvSpPr>
        <p:spPr>
          <a:xfrm>
            <a:off x="4752377" y="16589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6" name="Google Shape;306;p20"/>
          <p:cNvSpPr/>
          <p:nvPr/>
        </p:nvSpPr>
        <p:spPr>
          <a:xfrm>
            <a:off x="5650286" y="20742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07" name="Google Shape;307;p20"/>
          <p:cNvSpPr/>
          <p:nvPr/>
        </p:nvSpPr>
        <p:spPr>
          <a:xfrm>
            <a:off x="6483502" y="16281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08" name="Google Shape;308;p20"/>
          <p:cNvCxnSpPr>
            <a:stCxn id="304" idx="3"/>
            <a:endCxn id="298" idx="2"/>
          </p:cNvCxnSpPr>
          <p:nvPr/>
        </p:nvCxnSpPr>
        <p:spPr>
          <a:xfrm rot="10800000" flipH="1">
            <a:off x="7784994" y="18040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" name="Google Shape;309;p20"/>
          <p:cNvSpPr/>
          <p:nvPr/>
        </p:nvSpPr>
        <p:spPr>
          <a:xfrm>
            <a:off x="8075215" y="18758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04" name="Google Shape;304;p20"/>
          <p:cNvSpPr/>
          <p:nvPr/>
        </p:nvSpPr>
        <p:spPr>
          <a:xfrm>
            <a:off x="7397694" y="2048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10" name="Google Shape;310;p20"/>
          <p:cNvSpPr txBox="1"/>
          <p:nvPr/>
        </p:nvSpPr>
        <p:spPr>
          <a:xfrm>
            <a:off x="2739725" y="1445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A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5583060" y="24903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312" name="Google Shape;312;p20"/>
          <p:cNvSpPr/>
          <p:nvPr/>
        </p:nvSpPr>
        <p:spPr>
          <a:xfrm>
            <a:off x="8494535" y="26425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313" name="Google Shape;313;p20"/>
          <p:cNvCxnSpPr>
            <a:stCxn id="311" idx="3"/>
          </p:cNvCxnSpPr>
          <p:nvPr/>
        </p:nvCxnSpPr>
        <p:spPr>
          <a:xfrm>
            <a:off x="5970360" y="26425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20"/>
          <p:cNvSpPr/>
          <p:nvPr/>
        </p:nvSpPr>
        <p:spPr>
          <a:xfrm>
            <a:off x="3768425" y="3191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15" name="Google Shape;315;p20"/>
          <p:cNvCxnSpPr>
            <a:stCxn id="314" idx="3"/>
            <a:endCxn id="311" idx="1"/>
          </p:cNvCxnSpPr>
          <p:nvPr/>
        </p:nvCxnSpPr>
        <p:spPr>
          <a:xfrm rot="10800000" flipH="1">
            <a:off x="4155725" y="2642551"/>
            <a:ext cx="1427400" cy="701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0"/>
          <p:cNvCxnSpPr>
            <a:stCxn id="314" idx="3"/>
            <a:endCxn id="317" idx="1"/>
          </p:cNvCxnSpPr>
          <p:nvPr/>
        </p:nvCxnSpPr>
        <p:spPr>
          <a:xfrm>
            <a:off x="4155725" y="3343651"/>
            <a:ext cx="3242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20"/>
          <p:cNvSpPr/>
          <p:nvPr/>
        </p:nvSpPr>
        <p:spPr>
          <a:xfrm>
            <a:off x="4752377" y="28019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9" name="Google Shape;319;p20"/>
          <p:cNvSpPr/>
          <p:nvPr/>
        </p:nvSpPr>
        <p:spPr>
          <a:xfrm>
            <a:off x="5650286" y="32172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20" name="Google Shape;320;p20"/>
          <p:cNvSpPr/>
          <p:nvPr/>
        </p:nvSpPr>
        <p:spPr>
          <a:xfrm>
            <a:off x="6483502" y="27711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21" name="Google Shape;321;p20"/>
          <p:cNvCxnSpPr>
            <a:stCxn id="317" idx="3"/>
            <a:endCxn id="312" idx="2"/>
          </p:cNvCxnSpPr>
          <p:nvPr/>
        </p:nvCxnSpPr>
        <p:spPr>
          <a:xfrm rot="10800000" flipH="1">
            <a:off x="7784994" y="29470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20"/>
          <p:cNvSpPr/>
          <p:nvPr/>
        </p:nvSpPr>
        <p:spPr>
          <a:xfrm>
            <a:off x="8075215" y="30188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17" name="Google Shape;317;p20"/>
          <p:cNvSpPr/>
          <p:nvPr/>
        </p:nvSpPr>
        <p:spPr>
          <a:xfrm>
            <a:off x="7397694" y="31914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23" name="Google Shape;323;p20"/>
          <p:cNvSpPr txBox="1"/>
          <p:nvPr/>
        </p:nvSpPr>
        <p:spPr>
          <a:xfrm>
            <a:off x="2739725" y="25881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B,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5583060" y="37857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325" name="Google Shape;325;p20"/>
          <p:cNvSpPr/>
          <p:nvPr/>
        </p:nvSpPr>
        <p:spPr>
          <a:xfrm>
            <a:off x="8494535" y="39379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326" name="Google Shape;326;p20"/>
          <p:cNvCxnSpPr>
            <a:stCxn id="324" idx="3"/>
          </p:cNvCxnSpPr>
          <p:nvPr/>
        </p:nvCxnSpPr>
        <p:spPr>
          <a:xfrm>
            <a:off x="5970360" y="3937982"/>
            <a:ext cx="1452000" cy="584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20"/>
          <p:cNvSpPr/>
          <p:nvPr/>
        </p:nvSpPr>
        <p:spPr>
          <a:xfrm>
            <a:off x="3768425" y="44868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328" name="Google Shape;328;p20"/>
          <p:cNvCxnSpPr>
            <a:stCxn id="327" idx="3"/>
            <a:endCxn id="324" idx="1"/>
          </p:cNvCxnSpPr>
          <p:nvPr/>
        </p:nvCxnSpPr>
        <p:spPr>
          <a:xfrm rot="10800000" flipH="1">
            <a:off x="4155725" y="3937951"/>
            <a:ext cx="1427400" cy="701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20"/>
          <p:cNvSpPr txBox="1"/>
          <p:nvPr/>
        </p:nvSpPr>
        <p:spPr>
          <a:xfrm>
            <a:off x="3492593" y="43897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330" name="Google Shape;330;p20"/>
          <p:cNvCxnSpPr>
            <a:stCxn id="327" idx="3"/>
            <a:endCxn id="331" idx="1"/>
          </p:cNvCxnSpPr>
          <p:nvPr/>
        </p:nvCxnSpPr>
        <p:spPr>
          <a:xfrm>
            <a:off x="4155725" y="4639051"/>
            <a:ext cx="32421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20"/>
          <p:cNvSpPr/>
          <p:nvPr/>
        </p:nvSpPr>
        <p:spPr>
          <a:xfrm>
            <a:off x="4752377" y="409737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3" name="Google Shape;333;p20"/>
          <p:cNvSpPr/>
          <p:nvPr/>
        </p:nvSpPr>
        <p:spPr>
          <a:xfrm>
            <a:off x="5650286" y="45126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334" name="Google Shape;334;p20"/>
          <p:cNvSpPr/>
          <p:nvPr/>
        </p:nvSpPr>
        <p:spPr>
          <a:xfrm>
            <a:off x="6483502" y="406653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335" name="Google Shape;335;p20"/>
          <p:cNvCxnSpPr>
            <a:stCxn id="331" idx="3"/>
            <a:endCxn id="325" idx="2"/>
          </p:cNvCxnSpPr>
          <p:nvPr/>
        </p:nvCxnSpPr>
        <p:spPr>
          <a:xfrm rot="10800000" flipH="1">
            <a:off x="7784994" y="4242451"/>
            <a:ext cx="903300" cy="3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6" name="Google Shape;336;p20"/>
          <p:cNvSpPr/>
          <p:nvPr/>
        </p:nvSpPr>
        <p:spPr>
          <a:xfrm>
            <a:off x="8075215" y="43142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31" name="Google Shape;331;p20"/>
          <p:cNvSpPr/>
          <p:nvPr/>
        </p:nvSpPr>
        <p:spPr>
          <a:xfrm>
            <a:off x="7397694" y="44868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  <p:sp>
        <p:nvSpPr>
          <p:cNvPr id="337" name="Google Shape;337;p20"/>
          <p:cNvSpPr txBox="1"/>
          <p:nvPr/>
        </p:nvSpPr>
        <p:spPr>
          <a:xfrm>
            <a:off x="2739725" y="3883500"/>
            <a:ext cx="1416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SPT from D</a:t>
            </a:r>
            <a:endParaRPr/>
          </a:p>
        </p:txBody>
      </p:sp>
      <p:sp>
        <p:nvSpPr>
          <p:cNvPr id="338" name="Google Shape;338;p20"/>
          <p:cNvSpPr txBox="1"/>
          <p:nvPr/>
        </p:nvSpPr>
        <p:spPr>
          <a:xfrm>
            <a:off x="5265643" y="225885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39" name="Google Shape;339;p20"/>
          <p:cNvSpPr txBox="1"/>
          <p:nvPr/>
        </p:nvSpPr>
        <p:spPr>
          <a:xfrm>
            <a:off x="7444975" y="41870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8529475" y="3630299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vs. SPT, http://yellkey.com</a:t>
            </a:r>
            <a:r>
              <a:rPr lang="en">
                <a:solidFill>
                  <a:srgbClr val="38761D"/>
                </a:solidFill>
              </a:rPr>
              <a:t>/approach</a:t>
            </a:r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shortest paths tree depends on the start vertex: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Because it tells you how to get from a source to EVERYTHING.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is no source for a MST.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Nonetheless, the MST sometimes happens to be an SPT for a specific vertex.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Tree, http://yellkey.com</a:t>
            </a:r>
            <a:r>
              <a:rPr lang="en">
                <a:solidFill>
                  <a:srgbClr val="38761D"/>
                </a:solidFill>
              </a:rPr>
              <a:t>/both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52" name="Google Shape;352;p2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 B level question: Is there a node whose SPT is also the MST?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Yes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/>
              <a:t>No</a:t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4" name="Google Shape;354;p22"/>
          <p:cNvCxnSpPr>
            <a:stCxn id="355" idx="3"/>
            <a:endCxn id="353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22"/>
          <p:cNvCxnSpPr>
            <a:stCxn id="357" idx="3"/>
            <a:endCxn id="353" idx="1"/>
          </p:cNvCxnSpPr>
          <p:nvPr/>
        </p:nvCxnSpPr>
        <p:spPr>
          <a:xfrm rot="10800000" flipH="1">
            <a:off x="3434593" y="26137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" name="Google Shape;358;p22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6" name="Google Shape;366;p22"/>
          <p:cNvCxnSpPr>
            <a:stCxn id="358" idx="3"/>
            <a:endCxn id="359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2"/>
          <p:cNvCxnSpPr>
            <a:stCxn id="359" idx="3"/>
            <a:endCxn id="360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22"/>
          <p:cNvCxnSpPr>
            <a:stCxn id="362" idx="3"/>
            <a:endCxn id="363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2"/>
          <p:cNvCxnSpPr>
            <a:stCxn id="363" idx="3"/>
            <a:endCxn id="364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22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2"/>
          <p:cNvCxnSpPr>
            <a:stCxn id="360" idx="3"/>
            <a:endCxn id="361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372;p22"/>
          <p:cNvCxnSpPr>
            <a:stCxn id="364" idx="3"/>
            <a:endCxn id="365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22"/>
          <p:cNvCxnSpPr>
            <a:stCxn id="361" idx="2"/>
            <a:endCxn id="365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2"/>
          <p:cNvCxnSpPr>
            <a:stCxn id="353" idx="3"/>
            <a:endCxn id="358" idx="1"/>
          </p:cNvCxnSpPr>
          <p:nvPr/>
        </p:nvCxnSpPr>
        <p:spPr>
          <a:xfrm rot="10800000" flipH="1">
            <a:off x="4705100" y="2397025"/>
            <a:ext cx="9267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2"/>
          <p:cNvCxnSpPr>
            <a:stCxn id="353" idx="3"/>
            <a:endCxn id="362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Google Shape;376;p22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2" name="Google Shape;382;p22"/>
          <p:cNvCxnSpPr>
            <a:stCxn id="376" idx="3"/>
            <a:endCxn id="377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2"/>
          <p:cNvCxnSpPr>
            <a:stCxn id="377" idx="3"/>
            <a:endCxn id="378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2"/>
          <p:cNvCxnSpPr>
            <a:stCxn id="379" idx="3"/>
            <a:endCxn id="380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2"/>
          <p:cNvCxnSpPr>
            <a:stCxn id="380" idx="3"/>
            <a:endCxn id="381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2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2"/>
          <p:cNvCxnSpPr>
            <a:stCxn id="378" idx="3"/>
            <a:endCxn id="355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22"/>
          <p:cNvCxnSpPr>
            <a:stCxn id="381" idx="3"/>
            <a:endCxn id="357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2"/>
          <p:cNvCxnSpPr>
            <a:stCxn id="376" idx="2"/>
            <a:endCxn id="379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0" name="Google Shape;390;p22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1" name="Google Shape;391;p22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2" name="Google Shape;392;p22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3" name="Google Shape;393;p22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394" name="Google Shape;394;p22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5" name="Google Shape;395;p22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6" name="Google Shape;396;p22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7" name="Google Shape;397;p22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8" name="Google Shape;398;p22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399" name="Google Shape;399;p22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0" name="Google Shape;400;p22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1" name="Google Shape;401;p22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2" name="Google Shape;402;p22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3" name="Google Shape;403;p22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4" name="Google Shape;404;p22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5" name="Google Shape;405;p22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06" name="Google Shape;406;p22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07" name="Google Shape;407;p22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D9D2E9"/>
          </a:solidFill>
          <a:ln w="19050" cap="flat" cmpd="sng">
            <a:solidFill>
              <a:srgbClr val="D9D2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413" name="Google Shape;413;p2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node whose SPT is also the MST? [see next slide]</a:t>
            </a:r>
            <a:endParaRPr/>
          </a:p>
        </p:txBody>
      </p:sp>
      <p:sp>
        <p:nvSpPr>
          <p:cNvPr id="414" name="Google Shape;414;p23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5" name="Google Shape;415;p23"/>
          <p:cNvCxnSpPr>
            <a:stCxn id="416" idx="3"/>
            <a:endCxn id="414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23"/>
          <p:cNvCxnSpPr>
            <a:stCxn id="418" idx="3"/>
            <a:endCxn id="414" idx="1"/>
          </p:cNvCxnSpPr>
          <p:nvPr/>
        </p:nvCxnSpPr>
        <p:spPr>
          <a:xfrm rot="10800000" flipH="1">
            <a:off x="3434593" y="26137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23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3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3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7" name="Google Shape;427;p23"/>
          <p:cNvCxnSpPr>
            <a:stCxn id="419" idx="3"/>
            <a:endCxn id="420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23"/>
          <p:cNvCxnSpPr>
            <a:stCxn id="420" idx="3"/>
            <a:endCxn id="421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3"/>
          <p:cNvCxnSpPr>
            <a:stCxn id="423" idx="3"/>
            <a:endCxn id="424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23"/>
          <p:cNvCxnSpPr>
            <a:stCxn id="424" idx="3"/>
            <a:endCxn id="425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23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23"/>
          <p:cNvCxnSpPr>
            <a:stCxn id="421" idx="3"/>
            <a:endCxn id="422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23"/>
          <p:cNvCxnSpPr>
            <a:stCxn id="425" idx="3"/>
            <a:endCxn id="426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23"/>
          <p:cNvCxnSpPr>
            <a:stCxn id="422" idx="2"/>
            <a:endCxn id="426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23"/>
          <p:cNvCxnSpPr>
            <a:stCxn id="414" idx="3"/>
            <a:endCxn id="419" idx="1"/>
          </p:cNvCxnSpPr>
          <p:nvPr/>
        </p:nvCxnSpPr>
        <p:spPr>
          <a:xfrm rot="10800000" flipH="1">
            <a:off x="4705100" y="2397025"/>
            <a:ext cx="9267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3"/>
          <p:cNvCxnSpPr>
            <a:stCxn id="414" idx="3"/>
            <a:endCxn id="423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23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3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3" name="Google Shape;443;p23"/>
          <p:cNvCxnSpPr>
            <a:stCxn id="437" idx="3"/>
            <a:endCxn id="438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3"/>
          <p:cNvCxnSpPr>
            <a:stCxn id="438" idx="3"/>
            <a:endCxn id="439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3"/>
          <p:cNvCxnSpPr>
            <a:stCxn id="440" idx="3"/>
            <a:endCxn id="441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3"/>
          <p:cNvCxnSpPr>
            <a:stCxn id="441" idx="3"/>
            <a:endCxn id="442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23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23"/>
          <p:cNvCxnSpPr>
            <a:stCxn id="439" idx="3"/>
            <a:endCxn id="416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23"/>
          <p:cNvCxnSpPr>
            <a:stCxn id="442" idx="3"/>
            <a:endCxn id="418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23"/>
          <p:cNvCxnSpPr>
            <a:stCxn id="437" idx="2"/>
            <a:endCxn id="440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1" name="Google Shape;451;p23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2" name="Google Shape;452;p23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3" name="Google Shape;453;p23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4" name="Google Shape;454;p23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455" name="Google Shape;455;p23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6" name="Google Shape;456;p23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7" name="Google Shape;457;p23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8" name="Google Shape;458;p23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59" name="Google Shape;459;p23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0" name="Google Shape;460;p23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1" name="Google Shape;461;p23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2" name="Google Shape;462;p23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3" name="Google Shape;463;p23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4" name="Google Shape;464;p23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5" name="Google Shape;465;p23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6" name="Google Shape;466;p23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467" name="Google Shape;467;p23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468" name="Google Shape;468;p23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</a:t>
            </a:r>
            <a:endParaRPr/>
          </a:p>
        </p:txBody>
      </p:sp>
      <p:sp>
        <p:nvSpPr>
          <p:cNvPr id="474" name="Google Shape;474;p2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6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 a valid MST for the graph below.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there a node whose SPT is also the MST?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/>
              <a:t>No! </a:t>
            </a:r>
            <a:r>
              <a:rPr lang="en"/>
              <a:t>Minimum spanning tree must include only 2 of the 2 weight edges, but the SPT always includes at least 3 of the 2 weight edges.</a:t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4348700" y="24549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6" name="Google Shape;476;p24"/>
          <p:cNvCxnSpPr>
            <a:stCxn id="477" idx="3"/>
            <a:endCxn id="475" idx="1"/>
          </p:cNvCxnSpPr>
          <p:nvPr/>
        </p:nvCxnSpPr>
        <p:spPr>
          <a:xfrm>
            <a:off x="3434593" y="2409808"/>
            <a:ext cx="914100" cy="20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24"/>
          <p:cNvCxnSpPr>
            <a:stCxn id="479" idx="3"/>
            <a:endCxn id="475" idx="1"/>
          </p:cNvCxnSpPr>
          <p:nvPr/>
        </p:nvCxnSpPr>
        <p:spPr>
          <a:xfrm rot="10800000" flipH="1">
            <a:off x="3434593" y="26137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0" name="Google Shape;480;p24"/>
          <p:cNvSpPr/>
          <p:nvPr/>
        </p:nvSpPr>
        <p:spPr>
          <a:xfrm>
            <a:off x="56319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65596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74873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8415025" y="22383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4"/>
          <p:cNvSpPr/>
          <p:nvPr/>
        </p:nvSpPr>
        <p:spPr>
          <a:xfrm>
            <a:off x="56319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4"/>
          <p:cNvSpPr/>
          <p:nvPr/>
        </p:nvSpPr>
        <p:spPr>
          <a:xfrm>
            <a:off x="65596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"/>
          <p:cNvSpPr/>
          <p:nvPr/>
        </p:nvSpPr>
        <p:spPr>
          <a:xfrm>
            <a:off x="74873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4"/>
          <p:cNvSpPr/>
          <p:nvPr/>
        </p:nvSpPr>
        <p:spPr>
          <a:xfrm>
            <a:off x="8415025" y="26460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8" name="Google Shape;488;p24"/>
          <p:cNvCxnSpPr>
            <a:stCxn id="480" idx="3"/>
            <a:endCxn id="481" idx="1"/>
          </p:cNvCxnSpPr>
          <p:nvPr/>
        </p:nvCxnSpPr>
        <p:spPr>
          <a:xfrm>
            <a:off x="59883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24"/>
          <p:cNvCxnSpPr>
            <a:stCxn id="481" idx="3"/>
            <a:endCxn id="482" idx="1"/>
          </p:cNvCxnSpPr>
          <p:nvPr/>
        </p:nvCxnSpPr>
        <p:spPr>
          <a:xfrm>
            <a:off x="69160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24"/>
          <p:cNvCxnSpPr>
            <a:stCxn id="484" idx="3"/>
            <a:endCxn id="485" idx="1"/>
          </p:cNvCxnSpPr>
          <p:nvPr/>
        </p:nvCxnSpPr>
        <p:spPr>
          <a:xfrm>
            <a:off x="59883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24"/>
          <p:cNvCxnSpPr>
            <a:stCxn id="485" idx="3"/>
            <a:endCxn id="486" idx="1"/>
          </p:cNvCxnSpPr>
          <p:nvPr/>
        </p:nvCxnSpPr>
        <p:spPr>
          <a:xfrm>
            <a:off x="69160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24"/>
          <p:cNvCxnSpPr/>
          <p:nvPr/>
        </p:nvCxnSpPr>
        <p:spPr>
          <a:xfrm>
            <a:off x="8173925" y="23462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24"/>
          <p:cNvCxnSpPr>
            <a:stCxn id="482" idx="3"/>
            <a:endCxn id="483" idx="1"/>
          </p:cNvCxnSpPr>
          <p:nvPr/>
        </p:nvCxnSpPr>
        <p:spPr>
          <a:xfrm>
            <a:off x="7843725" y="23970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24"/>
          <p:cNvCxnSpPr>
            <a:stCxn id="486" idx="3"/>
            <a:endCxn id="487" idx="1"/>
          </p:cNvCxnSpPr>
          <p:nvPr/>
        </p:nvCxnSpPr>
        <p:spPr>
          <a:xfrm>
            <a:off x="7843725" y="28047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24"/>
          <p:cNvCxnSpPr>
            <a:stCxn id="483" idx="2"/>
            <a:endCxn id="487" idx="0"/>
          </p:cNvCxnSpPr>
          <p:nvPr/>
        </p:nvCxnSpPr>
        <p:spPr>
          <a:xfrm>
            <a:off x="8593225" y="2555796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24"/>
          <p:cNvCxnSpPr>
            <a:stCxn id="475" idx="3"/>
            <a:endCxn id="480" idx="1"/>
          </p:cNvCxnSpPr>
          <p:nvPr/>
        </p:nvCxnSpPr>
        <p:spPr>
          <a:xfrm rot="10800000" flipH="1">
            <a:off x="4705100" y="2397025"/>
            <a:ext cx="926700" cy="21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24"/>
          <p:cNvCxnSpPr>
            <a:stCxn id="475" idx="3"/>
            <a:endCxn id="484" idx="1"/>
          </p:cNvCxnSpPr>
          <p:nvPr/>
        </p:nvCxnSpPr>
        <p:spPr>
          <a:xfrm>
            <a:off x="4705100" y="2613625"/>
            <a:ext cx="926700" cy="19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8" name="Google Shape;498;p24"/>
          <p:cNvSpPr/>
          <p:nvPr/>
        </p:nvSpPr>
        <p:spPr>
          <a:xfrm>
            <a:off x="2950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12227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4"/>
          <p:cNvSpPr/>
          <p:nvPr/>
        </p:nvSpPr>
        <p:spPr>
          <a:xfrm>
            <a:off x="21504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3078193" y="22511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2950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>
            <a:off x="12227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>
            <a:off x="21504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4"/>
          <p:cNvSpPr/>
          <p:nvPr/>
        </p:nvSpPr>
        <p:spPr>
          <a:xfrm>
            <a:off x="3078193" y="26587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4" name="Google Shape;504;p24"/>
          <p:cNvCxnSpPr>
            <a:stCxn id="498" idx="3"/>
            <a:endCxn id="499" idx="1"/>
          </p:cNvCxnSpPr>
          <p:nvPr/>
        </p:nvCxnSpPr>
        <p:spPr>
          <a:xfrm>
            <a:off x="6514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24"/>
          <p:cNvCxnSpPr>
            <a:stCxn id="499" idx="3"/>
            <a:endCxn id="500" idx="1"/>
          </p:cNvCxnSpPr>
          <p:nvPr/>
        </p:nvCxnSpPr>
        <p:spPr>
          <a:xfrm>
            <a:off x="15791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24"/>
          <p:cNvCxnSpPr>
            <a:stCxn id="501" idx="3"/>
            <a:endCxn id="502" idx="1"/>
          </p:cNvCxnSpPr>
          <p:nvPr/>
        </p:nvCxnSpPr>
        <p:spPr>
          <a:xfrm>
            <a:off x="6514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24"/>
          <p:cNvCxnSpPr>
            <a:stCxn id="502" idx="3"/>
            <a:endCxn id="503" idx="1"/>
          </p:cNvCxnSpPr>
          <p:nvPr/>
        </p:nvCxnSpPr>
        <p:spPr>
          <a:xfrm>
            <a:off x="15791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24"/>
          <p:cNvCxnSpPr/>
          <p:nvPr/>
        </p:nvCxnSpPr>
        <p:spPr>
          <a:xfrm>
            <a:off x="2837093" y="23589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24"/>
          <p:cNvCxnSpPr>
            <a:stCxn id="500" idx="3"/>
            <a:endCxn id="477" idx="1"/>
          </p:cNvCxnSpPr>
          <p:nvPr/>
        </p:nvCxnSpPr>
        <p:spPr>
          <a:xfrm>
            <a:off x="2506893" y="24098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24"/>
          <p:cNvCxnSpPr>
            <a:stCxn id="503" idx="3"/>
            <a:endCxn id="479" idx="1"/>
          </p:cNvCxnSpPr>
          <p:nvPr/>
        </p:nvCxnSpPr>
        <p:spPr>
          <a:xfrm>
            <a:off x="2506893" y="28174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24"/>
          <p:cNvCxnSpPr>
            <a:stCxn id="498" idx="2"/>
            <a:endCxn id="501" idx="0"/>
          </p:cNvCxnSpPr>
          <p:nvPr/>
        </p:nvCxnSpPr>
        <p:spPr>
          <a:xfrm>
            <a:off x="473293" y="2568508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" name="Google Shape;512;p24"/>
          <p:cNvSpPr/>
          <p:nvPr/>
        </p:nvSpPr>
        <p:spPr>
          <a:xfrm>
            <a:off x="3669086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3" name="Google Shape;513;p24"/>
          <p:cNvSpPr/>
          <p:nvPr/>
        </p:nvSpPr>
        <p:spPr>
          <a:xfrm>
            <a:off x="3669086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4" name="Google Shape;514;p24"/>
          <p:cNvSpPr/>
          <p:nvPr/>
        </p:nvSpPr>
        <p:spPr>
          <a:xfrm>
            <a:off x="5128190" y="26091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5" name="Google Shape;515;p24"/>
          <p:cNvSpPr/>
          <p:nvPr/>
        </p:nvSpPr>
        <p:spPr>
          <a:xfrm>
            <a:off x="5128190" y="23466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16" name="Google Shape;516;p24"/>
          <p:cNvSpPr/>
          <p:nvPr/>
        </p:nvSpPr>
        <p:spPr>
          <a:xfrm>
            <a:off x="2666090" y="269097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7" name="Google Shape;517;p24"/>
          <p:cNvSpPr/>
          <p:nvPr/>
        </p:nvSpPr>
        <p:spPr>
          <a:xfrm>
            <a:off x="2666090" y="22563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8" name="Google Shape;518;p24"/>
          <p:cNvSpPr/>
          <p:nvPr/>
        </p:nvSpPr>
        <p:spPr>
          <a:xfrm>
            <a:off x="17403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19" name="Google Shape;519;p24"/>
          <p:cNvSpPr/>
          <p:nvPr/>
        </p:nvSpPr>
        <p:spPr>
          <a:xfrm>
            <a:off x="17403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0" name="Google Shape;520;p24"/>
          <p:cNvSpPr/>
          <p:nvPr/>
        </p:nvSpPr>
        <p:spPr>
          <a:xfrm>
            <a:off x="825986" y="22789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1" name="Google Shape;521;p24"/>
          <p:cNvSpPr/>
          <p:nvPr/>
        </p:nvSpPr>
        <p:spPr>
          <a:xfrm>
            <a:off x="825986" y="2713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2" name="Google Shape;522;p24"/>
          <p:cNvSpPr/>
          <p:nvPr/>
        </p:nvSpPr>
        <p:spPr>
          <a:xfrm>
            <a:off x="6147536" y="223930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3" name="Google Shape;523;p24"/>
          <p:cNvSpPr/>
          <p:nvPr/>
        </p:nvSpPr>
        <p:spPr>
          <a:xfrm>
            <a:off x="6147536" y="26739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4" name="Google Shape;524;p24"/>
          <p:cNvSpPr/>
          <p:nvPr/>
        </p:nvSpPr>
        <p:spPr>
          <a:xfrm>
            <a:off x="7061936" y="225061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5" name="Google Shape;525;p24"/>
          <p:cNvSpPr/>
          <p:nvPr/>
        </p:nvSpPr>
        <p:spPr>
          <a:xfrm>
            <a:off x="7061936" y="268520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6" name="Google Shape;526;p24"/>
          <p:cNvSpPr/>
          <p:nvPr/>
        </p:nvSpPr>
        <p:spPr>
          <a:xfrm>
            <a:off x="7987640" y="224223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7" name="Google Shape;527;p24"/>
          <p:cNvSpPr/>
          <p:nvPr/>
        </p:nvSpPr>
        <p:spPr>
          <a:xfrm>
            <a:off x="7987640" y="267683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28" name="Google Shape;528;p24"/>
          <p:cNvSpPr/>
          <p:nvPr/>
        </p:nvSpPr>
        <p:spPr>
          <a:xfrm>
            <a:off x="-12214" y="24849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29" name="Google Shape;529;p24"/>
          <p:cNvSpPr/>
          <p:nvPr/>
        </p:nvSpPr>
        <p:spPr>
          <a:xfrm>
            <a:off x="8813136" y="247450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30" name="Google Shape;530;p24"/>
          <p:cNvSpPr/>
          <p:nvPr/>
        </p:nvSpPr>
        <p:spPr>
          <a:xfrm>
            <a:off x="4379623" y="4055125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1" name="Google Shape;531;p24"/>
          <p:cNvCxnSpPr>
            <a:stCxn id="532" idx="3"/>
            <a:endCxn id="530" idx="1"/>
          </p:cNvCxnSpPr>
          <p:nvPr/>
        </p:nvCxnSpPr>
        <p:spPr>
          <a:xfrm>
            <a:off x="3465515" y="4010008"/>
            <a:ext cx="914100" cy="20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24"/>
          <p:cNvCxnSpPr>
            <a:stCxn id="534" idx="3"/>
            <a:endCxn id="530" idx="1"/>
          </p:cNvCxnSpPr>
          <p:nvPr/>
        </p:nvCxnSpPr>
        <p:spPr>
          <a:xfrm rot="10800000" flipH="1">
            <a:off x="3465515" y="4213931"/>
            <a:ext cx="9141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24"/>
          <p:cNvSpPr/>
          <p:nvPr/>
        </p:nvSpPr>
        <p:spPr>
          <a:xfrm>
            <a:off x="56628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4"/>
          <p:cNvSpPr/>
          <p:nvPr/>
        </p:nvSpPr>
        <p:spPr>
          <a:xfrm>
            <a:off x="65905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75182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8445948" y="3838596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"/>
          <p:cNvSpPr/>
          <p:nvPr/>
        </p:nvSpPr>
        <p:spPr>
          <a:xfrm>
            <a:off x="56628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4"/>
          <p:cNvSpPr/>
          <p:nvPr/>
        </p:nvSpPr>
        <p:spPr>
          <a:xfrm>
            <a:off x="65905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4"/>
          <p:cNvSpPr/>
          <p:nvPr/>
        </p:nvSpPr>
        <p:spPr>
          <a:xfrm>
            <a:off x="75182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4"/>
          <p:cNvSpPr/>
          <p:nvPr/>
        </p:nvSpPr>
        <p:spPr>
          <a:xfrm>
            <a:off x="8445948" y="4246219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3" name="Google Shape;543;p24"/>
          <p:cNvCxnSpPr>
            <a:stCxn id="535" idx="3"/>
            <a:endCxn id="536" idx="1"/>
          </p:cNvCxnSpPr>
          <p:nvPr/>
        </p:nvCxnSpPr>
        <p:spPr>
          <a:xfrm>
            <a:off x="6019248" y="39972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24"/>
          <p:cNvCxnSpPr>
            <a:stCxn id="536" idx="3"/>
            <a:endCxn id="537" idx="1"/>
          </p:cNvCxnSpPr>
          <p:nvPr/>
        </p:nvCxnSpPr>
        <p:spPr>
          <a:xfrm>
            <a:off x="6946948" y="39972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5" name="Google Shape;545;p24"/>
          <p:cNvCxnSpPr>
            <a:stCxn id="539" idx="3"/>
            <a:endCxn id="540" idx="1"/>
          </p:cNvCxnSpPr>
          <p:nvPr/>
        </p:nvCxnSpPr>
        <p:spPr>
          <a:xfrm>
            <a:off x="6019248" y="44049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6" name="Google Shape;546;p24"/>
          <p:cNvCxnSpPr>
            <a:stCxn id="540" idx="3"/>
            <a:endCxn id="541" idx="1"/>
          </p:cNvCxnSpPr>
          <p:nvPr/>
        </p:nvCxnSpPr>
        <p:spPr>
          <a:xfrm>
            <a:off x="6946948" y="44049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24"/>
          <p:cNvCxnSpPr/>
          <p:nvPr/>
        </p:nvCxnSpPr>
        <p:spPr>
          <a:xfrm>
            <a:off x="8204848" y="3946425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24"/>
          <p:cNvCxnSpPr>
            <a:stCxn id="537" idx="3"/>
            <a:endCxn id="538" idx="1"/>
          </p:cNvCxnSpPr>
          <p:nvPr/>
        </p:nvCxnSpPr>
        <p:spPr>
          <a:xfrm>
            <a:off x="7874648" y="3997296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24"/>
          <p:cNvCxnSpPr>
            <a:stCxn id="541" idx="3"/>
            <a:endCxn id="542" idx="1"/>
          </p:cNvCxnSpPr>
          <p:nvPr/>
        </p:nvCxnSpPr>
        <p:spPr>
          <a:xfrm>
            <a:off x="7874648" y="4404919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24"/>
          <p:cNvCxnSpPr>
            <a:stCxn id="538" idx="2"/>
            <a:endCxn id="542" idx="0"/>
          </p:cNvCxnSpPr>
          <p:nvPr/>
        </p:nvCxnSpPr>
        <p:spPr>
          <a:xfrm>
            <a:off x="8624148" y="4155996"/>
            <a:ext cx="0" cy="9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1" name="Google Shape;551;p24"/>
          <p:cNvCxnSpPr>
            <a:stCxn id="530" idx="3"/>
            <a:endCxn id="535" idx="1"/>
          </p:cNvCxnSpPr>
          <p:nvPr/>
        </p:nvCxnSpPr>
        <p:spPr>
          <a:xfrm rot="10800000" flipH="1">
            <a:off x="4736023" y="3997225"/>
            <a:ext cx="926700" cy="21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24"/>
          <p:cNvCxnSpPr>
            <a:stCxn id="530" idx="3"/>
            <a:endCxn id="539" idx="1"/>
          </p:cNvCxnSpPr>
          <p:nvPr/>
        </p:nvCxnSpPr>
        <p:spPr>
          <a:xfrm>
            <a:off x="4736023" y="4213825"/>
            <a:ext cx="926700" cy="191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24"/>
          <p:cNvSpPr/>
          <p:nvPr/>
        </p:nvSpPr>
        <p:spPr>
          <a:xfrm>
            <a:off x="326016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1253716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4"/>
          <p:cNvSpPr/>
          <p:nvPr/>
        </p:nvSpPr>
        <p:spPr>
          <a:xfrm>
            <a:off x="2181415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4"/>
          <p:cNvSpPr/>
          <p:nvPr/>
        </p:nvSpPr>
        <p:spPr>
          <a:xfrm>
            <a:off x="3109115" y="3851308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4"/>
          <p:cNvSpPr/>
          <p:nvPr/>
        </p:nvSpPr>
        <p:spPr>
          <a:xfrm>
            <a:off x="326016" y="4258931"/>
            <a:ext cx="356400" cy="317400"/>
          </a:xfrm>
          <a:prstGeom prst="rect">
            <a:avLst/>
          </a:prstGeom>
          <a:solidFill>
            <a:srgbClr val="FF00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4"/>
          <p:cNvSpPr/>
          <p:nvPr/>
        </p:nvSpPr>
        <p:spPr>
          <a:xfrm>
            <a:off x="1253716" y="42589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4"/>
          <p:cNvSpPr/>
          <p:nvPr/>
        </p:nvSpPr>
        <p:spPr>
          <a:xfrm>
            <a:off x="2181415" y="42589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4"/>
          <p:cNvSpPr/>
          <p:nvPr/>
        </p:nvSpPr>
        <p:spPr>
          <a:xfrm>
            <a:off x="3109115" y="4258931"/>
            <a:ext cx="356400" cy="31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9" name="Google Shape;559;p24"/>
          <p:cNvCxnSpPr>
            <a:stCxn id="553" idx="3"/>
            <a:endCxn id="554" idx="1"/>
          </p:cNvCxnSpPr>
          <p:nvPr/>
        </p:nvCxnSpPr>
        <p:spPr>
          <a:xfrm>
            <a:off x="682415" y="40100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0" name="Google Shape;560;p24"/>
          <p:cNvCxnSpPr>
            <a:stCxn id="554" idx="3"/>
            <a:endCxn id="555" idx="1"/>
          </p:cNvCxnSpPr>
          <p:nvPr/>
        </p:nvCxnSpPr>
        <p:spPr>
          <a:xfrm>
            <a:off x="1610116" y="40100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24"/>
          <p:cNvCxnSpPr>
            <a:stCxn id="556" idx="3"/>
            <a:endCxn id="557" idx="1"/>
          </p:cNvCxnSpPr>
          <p:nvPr/>
        </p:nvCxnSpPr>
        <p:spPr>
          <a:xfrm>
            <a:off x="682415" y="44176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24"/>
          <p:cNvCxnSpPr>
            <a:stCxn id="557" idx="3"/>
            <a:endCxn id="558" idx="1"/>
          </p:cNvCxnSpPr>
          <p:nvPr/>
        </p:nvCxnSpPr>
        <p:spPr>
          <a:xfrm>
            <a:off x="1610116" y="44176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24"/>
          <p:cNvCxnSpPr/>
          <p:nvPr/>
        </p:nvCxnSpPr>
        <p:spPr>
          <a:xfrm>
            <a:off x="2868015" y="3959138"/>
            <a:ext cx="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24"/>
          <p:cNvCxnSpPr>
            <a:stCxn id="555" idx="3"/>
            <a:endCxn id="532" idx="1"/>
          </p:cNvCxnSpPr>
          <p:nvPr/>
        </p:nvCxnSpPr>
        <p:spPr>
          <a:xfrm>
            <a:off x="2537815" y="4010008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24"/>
          <p:cNvCxnSpPr>
            <a:stCxn id="558" idx="3"/>
            <a:endCxn id="534" idx="1"/>
          </p:cNvCxnSpPr>
          <p:nvPr/>
        </p:nvCxnSpPr>
        <p:spPr>
          <a:xfrm>
            <a:off x="2537815" y="4417631"/>
            <a:ext cx="571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24"/>
          <p:cNvCxnSpPr>
            <a:stCxn id="553" idx="2"/>
            <a:endCxn id="556" idx="0"/>
          </p:cNvCxnSpPr>
          <p:nvPr/>
        </p:nvCxnSpPr>
        <p:spPr>
          <a:xfrm>
            <a:off x="504216" y="4168708"/>
            <a:ext cx="0" cy="9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567;p24"/>
          <p:cNvSpPr/>
          <p:nvPr/>
        </p:nvSpPr>
        <p:spPr>
          <a:xfrm>
            <a:off x="3700009" y="42093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68" name="Google Shape;568;p24"/>
          <p:cNvSpPr/>
          <p:nvPr/>
        </p:nvSpPr>
        <p:spPr>
          <a:xfrm>
            <a:off x="3700009" y="39468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69" name="Google Shape;569;p24"/>
          <p:cNvSpPr/>
          <p:nvPr/>
        </p:nvSpPr>
        <p:spPr>
          <a:xfrm>
            <a:off x="5159113" y="420932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0" name="Google Shape;570;p24"/>
          <p:cNvSpPr/>
          <p:nvPr/>
        </p:nvSpPr>
        <p:spPr>
          <a:xfrm>
            <a:off x="5159113" y="394681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571" name="Google Shape;571;p24"/>
          <p:cNvSpPr/>
          <p:nvPr/>
        </p:nvSpPr>
        <p:spPr>
          <a:xfrm>
            <a:off x="2697013" y="429117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2" name="Google Shape;572;p24"/>
          <p:cNvSpPr/>
          <p:nvPr/>
        </p:nvSpPr>
        <p:spPr>
          <a:xfrm>
            <a:off x="2697013" y="38565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3" name="Google Shape;573;p24"/>
          <p:cNvSpPr/>
          <p:nvPr/>
        </p:nvSpPr>
        <p:spPr>
          <a:xfrm>
            <a:off x="1771309" y="38791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4" name="Google Shape;574;p24"/>
          <p:cNvSpPr/>
          <p:nvPr/>
        </p:nvSpPr>
        <p:spPr>
          <a:xfrm>
            <a:off x="1771309" y="43137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5" name="Google Shape;575;p24"/>
          <p:cNvSpPr/>
          <p:nvPr/>
        </p:nvSpPr>
        <p:spPr>
          <a:xfrm>
            <a:off x="856909" y="3879192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6" name="Google Shape;576;p24"/>
          <p:cNvSpPr/>
          <p:nvPr/>
        </p:nvSpPr>
        <p:spPr>
          <a:xfrm>
            <a:off x="856909" y="43137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7" name="Google Shape;577;p24"/>
          <p:cNvSpPr/>
          <p:nvPr/>
        </p:nvSpPr>
        <p:spPr>
          <a:xfrm>
            <a:off x="6178459" y="383950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8" name="Google Shape;578;p24"/>
          <p:cNvSpPr/>
          <p:nvPr/>
        </p:nvSpPr>
        <p:spPr>
          <a:xfrm>
            <a:off x="6178459" y="427410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79" name="Google Shape;579;p24"/>
          <p:cNvSpPr/>
          <p:nvPr/>
        </p:nvSpPr>
        <p:spPr>
          <a:xfrm>
            <a:off x="7092859" y="385081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0" name="Google Shape;580;p24"/>
          <p:cNvSpPr/>
          <p:nvPr/>
        </p:nvSpPr>
        <p:spPr>
          <a:xfrm>
            <a:off x="7092859" y="428540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1" name="Google Shape;581;p24"/>
          <p:cNvSpPr/>
          <p:nvPr/>
        </p:nvSpPr>
        <p:spPr>
          <a:xfrm>
            <a:off x="8018563" y="3842439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2" name="Google Shape;582;p24"/>
          <p:cNvSpPr/>
          <p:nvPr/>
        </p:nvSpPr>
        <p:spPr>
          <a:xfrm>
            <a:off x="8018563" y="427703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583" name="Google Shape;583;p24"/>
          <p:cNvSpPr/>
          <p:nvPr/>
        </p:nvSpPr>
        <p:spPr>
          <a:xfrm>
            <a:off x="18709" y="408518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84" name="Google Shape;584;p24"/>
          <p:cNvSpPr/>
          <p:nvPr/>
        </p:nvSpPr>
        <p:spPr>
          <a:xfrm>
            <a:off x="8844059" y="4074708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</a:t>
            </a:r>
            <a:endParaRPr sz="1800"/>
          </a:p>
        </p:txBody>
      </p:sp>
      <p:sp>
        <p:nvSpPr>
          <p:cNvPr id="585" name="Google Shape;585;p24"/>
          <p:cNvSpPr txBox="1"/>
          <p:nvPr/>
        </p:nvSpPr>
        <p:spPr>
          <a:xfrm>
            <a:off x="103075" y="3391200"/>
            <a:ext cx="3504600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SPT from bottom left vertex: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Useful Tool for Finding the MST: Cut Property</a:t>
            </a:r>
            <a:endParaRPr/>
          </a:p>
        </p:txBody>
      </p:sp>
      <p:sp>
        <p:nvSpPr>
          <p:cNvPr id="591" name="Google Shape;591;p2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374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lang="en" b="1" i="1"/>
              <a:t>cut</a:t>
            </a:r>
            <a:r>
              <a:rPr lang="en"/>
              <a:t> is an assignment of a graph’s nodes to two non-empty sets.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</a:t>
            </a:r>
            <a:r>
              <a:rPr lang="en" b="1" i="1"/>
              <a:t>crossing edge </a:t>
            </a:r>
            <a:r>
              <a:rPr lang="en"/>
              <a:t>is an edge which connects a node from one set to a node from the other set.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i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i="1"/>
              <a:t>Cut property:</a:t>
            </a:r>
            <a:r>
              <a:rPr lang="en"/>
              <a:t> Given any cut, minimum weight crossing edge is in the MST.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rest of today, we’ll assume edge weights are unique.</a:t>
            </a:r>
            <a:endParaRPr/>
          </a:p>
        </p:txBody>
      </p:sp>
      <p:pic>
        <p:nvPicPr>
          <p:cNvPr id="592" name="Google Shape;5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850" y="1324796"/>
            <a:ext cx="4126049" cy="31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</a:t>
            </a:r>
            <a:endParaRPr/>
          </a:p>
        </p:txBody>
      </p:sp>
      <p:sp>
        <p:nvSpPr>
          <p:cNvPr id="598" name="Google Shape;598;p2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Exactly like Dijkstra’s runtime: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Insertions: V, each costing O(log V)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Delete-min: V, each costing O(log V)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DecreasePriority: E, each costing O(log V) time.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Data structure not discussed in class.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runtime, assuming E &gt; V, we have O(E log V) runtime.</a:t>
            </a:r>
            <a:endParaRPr/>
          </a:p>
        </p:txBody>
      </p:sp>
      <p:graphicFrame>
        <p:nvGraphicFramePr>
          <p:cNvPr id="599" name="Google Shape;599;p26"/>
          <p:cNvGraphicFramePr/>
          <p:nvPr/>
        </p:nvGraphicFramePr>
        <p:xfrm>
          <a:off x="952500" y="33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{0F868EAB-EC20-4311-BC58-9E22756349D4}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Times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 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Time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minimum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Decrease priority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1: Do DFS from 0 (arbitrary vertex).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Keep going until you see a marked vertex.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Potential danger: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1 looks back at 0 and sees marked.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Solution: Just don’t count the node you came from.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O(V + E) -- do study guide problems to reinforce this.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With some cleverness, can give a tighter bound of O(V).</a:t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54" name="Google Shape;54;p9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55" name="Google Shape;55;p9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56" name="Google Shape;56;p9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57" name="Google Shape;57;p9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58" name="Google Shape;58;p9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59" name="Google Shape;59;p9"/>
          <p:cNvCxnSpPr>
            <a:stCxn id="58" idx="2"/>
            <a:endCxn id="57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" name="Google Shape;60;p9"/>
          <p:cNvCxnSpPr>
            <a:stCxn id="56" idx="2"/>
            <a:endCxn id="57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9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2" name="Google Shape;62;p9"/>
          <p:cNvCxnSpPr>
            <a:stCxn id="61" idx="3"/>
            <a:endCxn id="53" idx="1"/>
          </p:cNvCxnSpPr>
          <p:nvPr/>
        </p:nvCxnSpPr>
        <p:spPr>
          <a:xfrm rot="10800000" flipH="1">
            <a:off x="5490325" y="1928239"/>
            <a:ext cx="554700" cy="444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9"/>
          <p:cNvCxnSpPr>
            <a:stCxn id="61" idx="3"/>
            <a:endCxn id="54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9"/>
          <p:cNvCxnSpPr>
            <a:stCxn id="56" idx="3"/>
            <a:endCxn id="58" idx="1"/>
          </p:cNvCxnSpPr>
          <p:nvPr/>
        </p:nvCxnSpPr>
        <p:spPr>
          <a:xfrm rot="10800000" flipH="1">
            <a:off x="7414331" y="2249995"/>
            <a:ext cx="908100" cy="16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>
            <a:stCxn id="53" idx="3"/>
            <a:endCxn id="55" idx="1"/>
          </p:cNvCxnSpPr>
          <p:nvPr/>
        </p:nvCxnSpPr>
        <p:spPr>
          <a:xfrm rot="10800000" flipH="1">
            <a:off x="6432390" y="1689076"/>
            <a:ext cx="485100" cy="239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>
            <a:stCxn id="58" idx="0"/>
            <a:endCxn id="55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Action: http://yellkey.com</a:t>
            </a:r>
            <a:r>
              <a:rPr lang="en">
                <a:solidFill>
                  <a:srgbClr val="38761D"/>
                </a:solidFill>
              </a:rPr>
              <a:t>/drive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05" name="Google Shape;605;p2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edge is the minimum weight edge crossing the cut {2, 3, 5, 6}?</a:t>
            </a:r>
            <a:endParaRPr/>
          </a:p>
        </p:txBody>
      </p:sp>
      <p:sp>
        <p:nvSpPr>
          <p:cNvPr id="606" name="Google Shape;606;p27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07" name="Google Shape;6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in Action</a:t>
            </a:r>
            <a:endParaRPr/>
          </a:p>
        </p:txBody>
      </p:sp>
      <p:sp>
        <p:nvSpPr>
          <p:cNvPr id="613" name="Google Shape;613;p2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9010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edge is the minimum weight edge crossing the cut {2, 3, 5, 6}?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0-2. Must be part of the MST!</a:t>
            </a:r>
            <a:endParaRPr/>
          </a:p>
        </p:txBody>
      </p:sp>
      <p:sp>
        <p:nvSpPr>
          <p:cNvPr id="614" name="Google Shape;614;p28"/>
          <p:cNvSpPr txBox="1"/>
          <p:nvPr/>
        </p:nvSpPr>
        <p:spPr>
          <a:xfrm>
            <a:off x="7654125" y="1462850"/>
            <a:ext cx="1322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0-7  0.16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2-3  0.17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1-7  0.19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0-2  0.26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5-7  0.28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1-3  0.29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1-5  0.32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2-7  0.34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4-5  0.35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1-2  0.36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4-7  0.37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0-4  0.38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6-2  0.40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3-6  0.52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6-0  0.58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6-4  0.93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5" name="Google Shape;6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725" y="1615063"/>
            <a:ext cx="4810125" cy="254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6" name="Google Shape;616;p28"/>
          <p:cNvCxnSpPr/>
          <p:nvPr/>
        </p:nvCxnSpPr>
        <p:spPr>
          <a:xfrm rot="10800000" flipH="1">
            <a:off x="3662675" y="2950550"/>
            <a:ext cx="839400" cy="330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Property Proof</a:t>
            </a:r>
            <a:endParaRPr/>
          </a:p>
        </p:txBody>
      </p:sp>
      <p:sp>
        <p:nvSpPr>
          <p:cNvPr id="622" name="Google Shape;622;p2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that the minimum crossing edge </a:t>
            </a:r>
            <a:r>
              <a:rPr lang="en" i="1"/>
              <a:t>e</a:t>
            </a:r>
            <a:r>
              <a:rPr lang="en"/>
              <a:t> were not in the MST.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Adding </a:t>
            </a:r>
            <a:r>
              <a:rPr lang="en" i="1"/>
              <a:t>e</a:t>
            </a:r>
            <a:r>
              <a:rPr lang="en"/>
              <a:t> to the MST creates a cycle.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Some other edge </a:t>
            </a:r>
            <a:r>
              <a:rPr lang="en" i="1"/>
              <a:t>f</a:t>
            </a:r>
            <a:r>
              <a:rPr lang="en"/>
              <a:t> must also be a crossing edge.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Removing f and adding e is a lower weight spanning tree.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Contradiction! </a:t>
            </a:r>
            <a:endParaRPr/>
          </a:p>
        </p:txBody>
      </p:sp>
      <p:pic>
        <p:nvPicPr>
          <p:cNvPr id="623" name="Google Shape;6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550" y="2263550"/>
            <a:ext cx="53721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MST Finding Algorithm</a:t>
            </a:r>
            <a:endParaRPr/>
          </a:p>
        </p:txBody>
      </p:sp>
      <p:sp>
        <p:nvSpPr>
          <p:cNvPr id="629" name="Google Shape;629;p3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with no edges in the MST.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Find a cut that has no crossing edges in the MST.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Add smallest crossing edge to the MST.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should work, but we need some way of finding a cut with no crossing edges!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Random isn’t a very good idea.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Prim’s Algorithm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</a:t>
            </a:r>
            <a:endParaRPr/>
          </a:p>
        </p:txBody>
      </p:sp>
      <p:sp>
        <p:nvSpPr>
          <p:cNvPr id="640" name="Google Shape;640;p3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07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 from some arbitrary start node.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Repeatedly add shortest edge (mark black) that has one node inside the MST under construction.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Repeat until V-1 edges.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Conceptual Prim’s Algorithm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does Prim’s work? Special case of generic algorithm.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we add edge e = v-&gt;w.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Side 1 of cut is all vertices connected to start, side 2 is all the others.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is black (all connected edges on side 1).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 crossing edge has lower weight (consider in increasing order).</a:t>
            </a:r>
            <a:endParaRPr/>
          </a:p>
        </p:txBody>
      </p:sp>
      <p:pic>
        <p:nvPicPr>
          <p:cNvPr id="641" name="Google Shape;6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150" y="1398841"/>
            <a:ext cx="25908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 (visual)</a:t>
            </a:r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body" idx="1"/>
          </p:nvPr>
        </p:nvSpPr>
        <p:spPr>
          <a:xfrm>
            <a:off x="1462200" y="4287300"/>
            <a:ext cx="23457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pic>
        <p:nvPicPr>
          <p:cNvPr id="648" name="Google Shape;648;p33" descr="Prim's Algorithm Demo created by Kevin Wayne and Bob Sedgewick of Princeton University." title="Prim's Algorith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3"/>
          <p:cNvSpPr txBox="1">
            <a:spLocks noGrp="1"/>
          </p:cNvSpPr>
          <p:nvPr>
            <p:ph type="body" idx="1"/>
          </p:nvPr>
        </p:nvSpPr>
        <p:spPr>
          <a:xfrm>
            <a:off x="5774634" y="4264700"/>
            <a:ext cx="23457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pic>
        <p:nvPicPr>
          <p:cNvPr id="650" name="Google Shape;650;p33" descr="Dijkstra's Algorithm Demo created by Kevin Wayne and Bob Sedgewick of Princeton University." title="Dijkstra's Algorithm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9744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3"/>
          <p:cNvSpPr txBox="1">
            <a:spLocks noGrp="1"/>
          </p:cNvSpPr>
          <p:nvPr>
            <p:ph type="body" idx="1"/>
          </p:nvPr>
        </p:nvSpPr>
        <p:spPr>
          <a:xfrm>
            <a:off x="2695476" y="4644300"/>
            <a:ext cx="42045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Implementation </a:t>
            </a:r>
            <a:endParaRPr/>
          </a:p>
        </p:txBody>
      </p:sp>
      <p:sp>
        <p:nvSpPr>
          <p:cNvPr id="657" name="Google Shape;657;p3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202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natural implementation of the conceptual version of Prim’s algorithm is highly inefficient.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Example: Iterating over purple edges shown is unnecessary and slow.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some cleverness and a PQ to speed things up.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Realistic Implementation Demo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Very similar to Dijkstra’s!</a:t>
            </a:r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5186290" y="275010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659" name="Google Shape;659;p34"/>
          <p:cNvSpPr/>
          <p:nvPr/>
        </p:nvSpPr>
        <p:spPr>
          <a:xfrm>
            <a:off x="5135937" y="4304625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660" name="Google Shape;660;p34"/>
          <p:cNvSpPr/>
          <p:nvPr/>
        </p:nvSpPr>
        <p:spPr>
          <a:xfrm>
            <a:off x="7069891" y="207020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661" name="Google Shape;661;p34"/>
          <p:cNvSpPr/>
          <p:nvPr/>
        </p:nvSpPr>
        <p:spPr>
          <a:xfrm>
            <a:off x="6996694" y="3527370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662" name="Google Shape;662;p34"/>
          <p:cNvSpPr/>
          <p:nvPr/>
        </p:nvSpPr>
        <p:spPr>
          <a:xfrm>
            <a:off x="7263466" y="458546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663" name="Google Shape;663;p34"/>
          <p:cNvSpPr/>
          <p:nvPr/>
        </p:nvSpPr>
        <p:spPr>
          <a:xfrm>
            <a:off x="8587080" y="329616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664" name="Google Shape;664;p34"/>
          <p:cNvCxnSpPr>
            <a:stCxn id="658" idx="2"/>
            <a:endCxn id="659" idx="0"/>
          </p:cNvCxnSpPr>
          <p:nvPr/>
        </p:nvCxnSpPr>
        <p:spPr>
          <a:xfrm flipH="1">
            <a:off x="5329540" y="3054601"/>
            <a:ext cx="50400" cy="12501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5" name="Google Shape;665;p34"/>
          <p:cNvCxnSpPr>
            <a:stCxn id="658" idx="3"/>
            <a:endCxn id="661" idx="1"/>
          </p:cNvCxnSpPr>
          <p:nvPr/>
        </p:nvCxnSpPr>
        <p:spPr>
          <a:xfrm>
            <a:off x="5573590" y="2902351"/>
            <a:ext cx="1423200" cy="777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34"/>
          <p:cNvCxnSpPr>
            <a:stCxn id="660" idx="2"/>
            <a:endCxn id="661" idx="0"/>
          </p:cNvCxnSpPr>
          <p:nvPr/>
        </p:nvCxnSpPr>
        <p:spPr>
          <a:xfrm flipH="1">
            <a:off x="7190341" y="2374700"/>
            <a:ext cx="73200" cy="1152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34"/>
          <p:cNvCxnSpPr>
            <a:stCxn id="663" idx="2"/>
            <a:endCxn id="662" idx="3"/>
          </p:cNvCxnSpPr>
          <p:nvPr/>
        </p:nvCxnSpPr>
        <p:spPr>
          <a:xfrm flipH="1">
            <a:off x="7650630" y="3600669"/>
            <a:ext cx="1130100" cy="11370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34"/>
          <p:cNvCxnSpPr>
            <a:stCxn id="661" idx="2"/>
            <a:endCxn id="662" idx="0"/>
          </p:cNvCxnSpPr>
          <p:nvPr/>
        </p:nvCxnSpPr>
        <p:spPr>
          <a:xfrm>
            <a:off x="7190344" y="3831870"/>
            <a:ext cx="266700" cy="7536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9" name="Google Shape;669;p34"/>
          <p:cNvCxnSpPr>
            <a:stCxn id="659" idx="3"/>
            <a:endCxn id="662" idx="1"/>
          </p:cNvCxnSpPr>
          <p:nvPr/>
        </p:nvCxnSpPr>
        <p:spPr>
          <a:xfrm>
            <a:off x="5523237" y="4456875"/>
            <a:ext cx="1740300" cy="2808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0" name="Google Shape;670;p34"/>
          <p:cNvSpPr/>
          <p:nvPr/>
        </p:nvSpPr>
        <p:spPr>
          <a:xfrm>
            <a:off x="3596025" y="3644189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671" name="Google Shape;671;p34"/>
          <p:cNvCxnSpPr>
            <a:stCxn id="670" idx="3"/>
            <a:endCxn id="658" idx="1"/>
          </p:cNvCxnSpPr>
          <p:nvPr/>
        </p:nvCxnSpPr>
        <p:spPr>
          <a:xfrm rot="10800000" flipH="1">
            <a:off x="3983325" y="2902439"/>
            <a:ext cx="1203000" cy="8940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34"/>
          <p:cNvSpPr txBox="1"/>
          <p:nvPr/>
        </p:nvSpPr>
        <p:spPr>
          <a:xfrm>
            <a:off x="3320193" y="3582703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73" name="Google Shape;673;p34"/>
          <p:cNvCxnSpPr>
            <a:stCxn id="670" idx="3"/>
            <a:endCxn id="659" idx="1"/>
          </p:cNvCxnSpPr>
          <p:nvPr/>
        </p:nvCxnSpPr>
        <p:spPr>
          <a:xfrm>
            <a:off x="3983325" y="3796439"/>
            <a:ext cx="1152600" cy="660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34"/>
          <p:cNvCxnSpPr>
            <a:stCxn id="661" idx="3"/>
            <a:endCxn id="663" idx="1"/>
          </p:cNvCxnSpPr>
          <p:nvPr/>
        </p:nvCxnSpPr>
        <p:spPr>
          <a:xfrm rot="10800000" flipH="1">
            <a:off x="7383994" y="3448320"/>
            <a:ext cx="1203000" cy="2313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34"/>
          <p:cNvCxnSpPr>
            <a:stCxn id="658" idx="3"/>
            <a:endCxn id="660" idx="1"/>
          </p:cNvCxnSpPr>
          <p:nvPr/>
        </p:nvCxnSpPr>
        <p:spPr>
          <a:xfrm rot="10800000" flipH="1">
            <a:off x="5573590" y="2222551"/>
            <a:ext cx="1496400" cy="6798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6" name="Google Shape;676;p34"/>
          <p:cNvSpPr/>
          <p:nvPr/>
        </p:nvSpPr>
        <p:spPr>
          <a:xfrm>
            <a:off x="5218190" y="3483143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cxnSp>
        <p:nvCxnSpPr>
          <p:cNvPr id="677" name="Google Shape;677;p34"/>
          <p:cNvCxnSpPr>
            <a:stCxn id="663" idx="0"/>
            <a:endCxn id="660" idx="3"/>
          </p:cNvCxnSpPr>
          <p:nvPr/>
        </p:nvCxnSpPr>
        <p:spPr>
          <a:xfrm rot="10800000">
            <a:off x="7457130" y="2222469"/>
            <a:ext cx="1323600" cy="1073700"/>
          </a:xfrm>
          <a:prstGeom prst="straightConnector1">
            <a:avLst/>
          </a:prstGeom>
          <a:noFill/>
          <a:ln w="38100" cap="flat" cmpd="sng">
            <a:solidFill>
              <a:srgbClr val="FF43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8" name="Google Shape;678;p34"/>
          <p:cNvSpPr/>
          <p:nvPr/>
        </p:nvSpPr>
        <p:spPr>
          <a:xfrm>
            <a:off x="4447398" y="3233960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79" name="Google Shape;679;p34"/>
          <p:cNvSpPr/>
          <p:nvPr/>
        </p:nvSpPr>
        <p:spPr>
          <a:xfrm>
            <a:off x="4371198" y="394112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80" name="Google Shape;680;p34"/>
          <p:cNvSpPr/>
          <p:nvPr/>
        </p:nvSpPr>
        <p:spPr>
          <a:xfrm>
            <a:off x="6208400" y="4454875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15</a:t>
            </a:r>
            <a:endParaRPr sz="1800"/>
          </a:p>
        </p:txBody>
      </p:sp>
      <p:sp>
        <p:nvSpPr>
          <p:cNvPr id="681" name="Google Shape;681;p34"/>
          <p:cNvSpPr/>
          <p:nvPr/>
        </p:nvSpPr>
        <p:spPr>
          <a:xfrm>
            <a:off x="6158702" y="317339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82" name="Google Shape;682;p34"/>
          <p:cNvSpPr/>
          <p:nvPr/>
        </p:nvSpPr>
        <p:spPr>
          <a:xfrm>
            <a:off x="7137114" y="278505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83" name="Google Shape;683;p34"/>
          <p:cNvSpPr/>
          <p:nvPr/>
        </p:nvSpPr>
        <p:spPr>
          <a:xfrm>
            <a:off x="6118417" y="2425033"/>
            <a:ext cx="549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11</a:t>
            </a:r>
            <a:endParaRPr sz="1800"/>
          </a:p>
        </p:txBody>
      </p:sp>
      <p:sp>
        <p:nvSpPr>
          <p:cNvPr id="684" name="Google Shape;684;p34"/>
          <p:cNvSpPr/>
          <p:nvPr/>
        </p:nvSpPr>
        <p:spPr>
          <a:xfrm>
            <a:off x="7859089" y="34375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685" name="Google Shape;685;p34"/>
          <p:cNvSpPr/>
          <p:nvPr/>
        </p:nvSpPr>
        <p:spPr>
          <a:xfrm>
            <a:off x="8121147" y="4027381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86" name="Google Shape;686;p34"/>
          <p:cNvSpPr/>
          <p:nvPr/>
        </p:nvSpPr>
        <p:spPr>
          <a:xfrm>
            <a:off x="7992472" y="2649644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687" name="Google Shape;687;p34"/>
          <p:cNvSpPr/>
          <p:nvPr/>
        </p:nvSpPr>
        <p:spPr>
          <a:xfrm>
            <a:off x="7153953" y="4017916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cxnSp>
        <p:nvCxnSpPr>
          <p:cNvPr id="688" name="Google Shape;688;p34"/>
          <p:cNvCxnSpPr>
            <a:stCxn id="661" idx="1"/>
            <a:endCxn id="659" idx="3"/>
          </p:cNvCxnSpPr>
          <p:nvPr/>
        </p:nvCxnSpPr>
        <p:spPr>
          <a:xfrm flipH="1">
            <a:off x="5523094" y="3679620"/>
            <a:ext cx="1473600" cy="777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9" name="Google Shape;689;p34"/>
          <p:cNvSpPr/>
          <p:nvPr/>
        </p:nvSpPr>
        <p:spPr>
          <a:xfrm>
            <a:off x="6140490" y="3931895"/>
            <a:ext cx="252900" cy="252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Dijkstra’s</a:t>
            </a:r>
            <a:endParaRPr/>
          </a:p>
        </p:txBody>
      </p:sp>
      <p:sp>
        <p:nvSpPr>
          <p:cNvPr id="695" name="Google Shape;695;p3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57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and Dijkstra’s algorithms are exactly the same, except Dijkstra’s considers “distance from the source”, and Prim’s considers “distance from the tree.”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Visit order: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Dijkstra’s algorithm visits vertices in order of distance from the source.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Prim’s algorithm visits vertices in order of distance from the MST under construction.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Relaxation: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Relaxation in Dijkstra’s considers an edge better based on distance to source.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Relaxation in Prim’s considers an edge better based on distance to tree.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6"/>
          <p:cNvSpPr txBox="1"/>
          <p:nvPr/>
        </p:nvSpPr>
        <p:spPr>
          <a:xfrm>
            <a:off x="167250" y="754525"/>
            <a:ext cx="6205200" cy="434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 {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public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PrimMST(</a:t>
            </a:r>
            <a:r>
              <a:rPr lang="en" sz="15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edgeTo = </a:t>
            </a: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 = </a:t>
            </a: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marked = </a:t>
            </a: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[G.V()];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fringe = </a:t>
            </a: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SpecialPQ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&gt;(G.V());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distTo[s] = 0.0;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setDistancesToInfinityExceptS(s);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insertAllVertices(fringe);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i="1" dirty="0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 Get vertices in order of distance from tree. */</a:t>
            </a:r>
            <a:endParaRPr sz="1500" i="1" dirty="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scan(G, v);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...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3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1/2)</a:t>
            </a:r>
            <a:endParaRPr/>
          </a:p>
        </p:txBody>
      </p:sp>
      <p:cxnSp>
        <p:nvCxnSpPr>
          <p:cNvPr id="702" name="Google Shape;702;p36"/>
          <p:cNvCxnSpPr/>
          <p:nvPr/>
        </p:nvCxnSpPr>
        <p:spPr>
          <a:xfrm rot="10800000">
            <a:off x="3693625" y="3037425"/>
            <a:ext cx="2857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3" name="Google Shape;703;p36"/>
          <p:cNvSpPr txBox="1"/>
          <p:nvPr/>
        </p:nvSpPr>
        <p:spPr>
          <a:xfrm>
            <a:off x="6580300" y="2602446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Fringe is ordered by distTo tree. Must be a specialPQ like Dijkstra’s.</a:t>
            </a:r>
            <a:endParaRPr/>
          </a:p>
        </p:txBody>
      </p:sp>
      <p:cxnSp>
        <p:nvCxnSpPr>
          <p:cNvPr id="704" name="Google Shape;704;p36"/>
          <p:cNvCxnSpPr/>
          <p:nvPr/>
        </p:nvCxnSpPr>
        <p:spPr>
          <a:xfrm rot="10800000">
            <a:off x="3460875" y="3950517"/>
            <a:ext cx="3058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5" name="Google Shape;705;p36"/>
          <p:cNvSpPr txBox="1"/>
          <p:nvPr/>
        </p:nvSpPr>
        <p:spPr>
          <a:xfrm>
            <a:off x="6591600" y="3541794"/>
            <a:ext cx="22797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vertex closest to tree that is unvisited.</a:t>
            </a:r>
            <a:endParaRPr/>
          </a:p>
        </p:txBody>
      </p:sp>
      <p:cxnSp>
        <p:nvCxnSpPr>
          <p:cNvPr id="706" name="Google Shape;706;p36"/>
          <p:cNvCxnSpPr/>
          <p:nvPr/>
        </p:nvCxnSpPr>
        <p:spPr>
          <a:xfrm rot="10800000">
            <a:off x="2069150" y="4185075"/>
            <a:ext cx="4466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7" name="Google Shape;707;p36"/>
          <p:cNvSpPr txBox="1"/>
          <p:nvPr/>
        </p:nvSpPr>
        <p:spPr>
          <a:xfrm>
            <a:off x="6580300" y="4005638"/>
            <a:ext cx="22797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 means to consider all of a vertices outgoing edges.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 Problem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145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undirected graph, determine if it contains any cycles.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May use any data structure or algorithm from the course so far.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Use a WeightedQuickUnionUF object.</a:t>
            </a:r>
            <a:endParaRPr/>
          </a:p>
          <a:p>
            <a: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For each edge, check if the two vertices are connected.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not, union them.</a:t>
            </a:r>
            <a:endParaRPr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so, there is a cycle.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Worst case runtime: O(V + E log* V) if we have path compression.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6045090" y="177592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</a:t>
            </a:r>
            <a:endParaRPr sz="1700"/>
          </a:p>
        </p:txBody>
      </p:sp>
      <p:sp>
        <p:nvSpPr>
          <p:cNvPr id="74" name="Google Shape;74;p10"/>
          <p:cNvSpPr/>
          <p:nvPr/>
        </p:nvSpPr>
        <p:spPr>
          <a:xfrm>
            <a:off x="6045112" y="257175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sp>
        <p:nvSpPr>
          <p:cNvPr id="75" name="Google Shape;75;p10"/>
          <p:cNvSpPr/>
          <p:nvPr/>
        </p:nvSpPr>
        <p:spPr>
          <a:xfrm>
            <a:off x="6917491" y="1536800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sp>
        <p:nvSpPr>
          <p:cNvPr id="76" name="Google Shape;76;p10"/>
          <p:cNvSpPr/>
          <p:nvPr/>
        </p:nvSpPr>
        <p:spPr>
          <a:xfrm>
            <a:off x="7027031" y="2267245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sp>
        <p:nvSpPr>
          <p:cNvPr id="77" name="Google Shape;77;p10"/>
          <p:cNvSpPr/>
          <p:nvPr/>
        </p:nvSpPr>
        <p:spPr>
          <a:xfrm>
            <a:off x="7414316" y="3168741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</a:t>
            </a:r>
            <a:endParaRPr sz="1700"/>
          </a:p>
        </p:txBody>
      </p:sp>
      <p:sp>
        <p:nvSpPr>
          <p:cNvPr id="78" name="Google Shape;78;p10"/>
          <p:cNvSpPr/>
          <p:nvPr/>
        </p:nvSpPr>
        <p:spPr>
          <a:xfrm>
            <a:off x="8322430" y="2097756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</a:t>
            </a:r>
            <a:endParaRPr sz="1700"/>
          </a:p>
        </p:txBody>
      </p:sp>
      <p:cxnSp>
        <p:nvCxnSpPr>
          <p:cNvPr id="79" name="Google Shape;79;p10"/>
          <p:cNvCxnSpPr>
            <a:stCxn id="78" idx="2"/>
            <a:endCxn id="77" idx="3"/>
          </p:cNvCxnSpPr>
          <p:nvPr/>
        </p:nvCxnSpPr>
        <p:spPr>
          <a:xfrm flipH="1">
            <a:off x="7801480" y="2402256"/>
            <a:ext cx="714600" cy="91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0"/>
          <p:cNvCxnSpPr>
            <a:stCxn id="76" idx="2"/>
            <a:endCxn id="77" idx="0"/>
          </p:cNvCxnSpPr>
          <p:nvPr/>
        </p:nvCxnSpPr>
        <p:spPr>
          <a:xfrm>
            <a:off x="7220681" y="2571745"/>
            <a:ext cx="387300" cy="597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0"/>
          <p:cNvSpPr/>
          <p:nvPr/>
        </p:nvSpPr>
        <p:spPr>
          <a:xfrm>
            <a:off x="5103025" y="2220589"/>
            <a:ext cx="387300" cy="3045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</a:t>
            </a:r>
            <a:endParaRPr sz="1700"/>
          </a:p>
        </p:txBody>
      </p:sp>
      <p:cxnSp>
        <p:nvCxnSpPr>
          <p:cNvPr id="82" name="Google Shape;82;p10"/>
          <p:cNvCxnSpPr>
            <a:stCxn id="81" idx="3"/>
            <a:endCxn id="73" idx="1"/>
          </p:cNvCxnSpPr>
          <p:nvPr/>
        </p:nvCxnSpPr>
        <p:spPr>
          <a:xfrm rot="10800000" flipH="1">
            <a:off x="5490325" y="1928239"/>
            <a:ext cx="554700" cy="444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0"/>
          <p:cNvCxnSpPr>
            <a:stCxn id="81" idx="3"/>
            <a:endCxn id="74" idx="1"/>
          </p:cNvCxnSpPr>
          <p:nvPr/>
        </p:nvCxnSpPr>
        <p:spPr>
          <a:xfrm>
            <a:off x="5490325" y="2372839"/>
            <a:ext cx="554700" cy="3513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0"/>
          <p:cNvCxnSpPr>
            <a:stCxn id="76" idx="3"/>
            <a:endCxn id="78" idx="1"/>
          </p:cNvCxnSpPr>
          <p:nvPr/>
        </p:nvCxnSpPr>
        <p:spPr>
          <a:xfrm rot="10800000" flipH="1">
            <a:off x="7414331" y="2249995"/>
            <a:ext cx="908100" cy="169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0"/>
          <p:cNvCxnSpPr>
            <a:stCxn id="73" idx="3"/>
            <a:endCxn id="75" idx="1"/>
          </p:cNvCxnSpPr>
          <p:nvPr/>
        </p:nvCxnSpPr>
        <p:spPr>
          <a:xfrm rot="10800000" flipH="1">
            <a:off x="6432390" y="1689076"/>
            <a:ext cx="485100" cy="239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0"/>
          <p:cNvCxnSpPr>
            <a:stCxn id="78" idx="0"/>
            <a:endCxn id="75" idx="3"/>
          </p:cNvCxnSpPr>
          <p:nvPr/>
        </p:nvCxnSpPr>
        <p:spPr>
          <a:xfrm rot="10800000">
            <a:off x="7304680" y="1689156"/>
            <a:ext cx="1211400" cy="408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7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dirty="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sz="1500" i="1" dirty="0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 dirty="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pq.decreasePriority(w, distTo[w]);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 dirty="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highlight>
                <a:srgbClr val="EFEFEF"/>
              </a:highlight>
            </a:endParaRPr>
          </a:p>
        </p:txBody>
      </p:sp>
      <p:sp>
        <p:nvSpPr>
          <p:cNvPr id="713" name="Google Shape;713;p3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Implementation (Pseudocode, 2/2)</a:t>
            </a:r>
            <a:endParaRPr/>
          </a:p>
        </p:txBody>
      </p:sp>
      <p:sp>
        <p:nvSpPr>
          <p:cNvPr id="714" name="Google Shape;714;p37"/>
          <p:cNvSpPr txBox="1"/>
          <p:nvPr/>
        </p:nvSpPr>
        <p:spPr>
          <a:xfrm>
            <a:off x="4752007" y="1018091"/>
            <a:ext cx="38949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invariant, fringe must be ordered by current best known distance from tree.</a:t>
            </a:r>
            <a:endParaRPr/>
          </a:p>
        </p:txBody>
      </p:sp>
      <p:cxnSp>
        <p:nvCxnSpPr>
          <p:cNvPr id="715" name="Google Shape;715;p37"/>
          <p:cNvCxnSpPr/>
          <p:nvPr/>
        </p:nvCxnSpPr>
        <p:spPr>
          <a:xfrm rot="10800000">
            <a:off x="3868200" y="3013959"/>
            <a:ext cx="1971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6" name="Google Shape;716;p37"/>
          <p:cNvCxnSpPr/>
          <p:nvPr/>
        </p:nvCxnSpPr>
        <p:spPr>
          <a:xfrm rot="10800000">
            <a:off x="3984505" y="3242559"/>
            <a:ext cx="1866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7" name="Google Shape;717;p37"/>
          <p:cNvSpPr txBox="1"/>
          <p:nvPr/>
        </p:nvSpPr>
        <p:spPr>
          <a:xfrm>
            <a:off x="5991325" y="2821550"/>
            <a:ext cx="31527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Already in MST, so go to next edge.</a:t>
            </a:r>
            <a:endParaRPr/>
          </a:p>
        </p:txBody>
      </p:sp>
      <p:sp>
        <p:nvSpPr>
          <p:cNvPr id="718" name="Google Shape;718;p37"/>
          <p:cNvSpPr txBox="1"/>
          <p:nvPr/>
        </p:nvSpPr>
        <p:spPr>
          <a:xfrm>
            <a:off x="5991325" y="3061439"/>
            <a:ext cx="31527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path to a particular vertex found, so update current best known for that vertex.</a:t>
            </a:r>
            <a:endParaRPr/>
          </a:p>
        </p:txBody>
      </p:sp>
      <p:cxnSp>
        <p:nvCxnSpPr>
          <p:cNvPr id="719" name="Google Shape;719;p37"/>
          <p:cNvCxnSpPr/>
          <p:nvPr/>
        </p:nvCxnSpPr>
        <p:spPr>
          <a:xfrm rot="10800000">
            <a:off x="2545400" y="2339700"/>
            <a:ext cx="3305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0" name="Google Shape;720;p37"/>
          <p:cNvSpPr txBox="1"/>
          <p:nvPr/>
        </p:nvSpPr>
        <p:spPr>
          <a:xfrm>
            <a:off x="5991325" y="2135451"/>
            <a:ext cx="31527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is closest, so add to MST.</a:t>
            </a:r>
            <a:endParaRPr/>
          </a:p>
        </p:txBody>
      </p:sp>
      <p:sp>
        <p:nvSpPr>
          <p:cNvPr id="721" name="Google Shape;721;p37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22" name="Google Shape;722;p37"/>
          <p:cNvCxnSpPr/>
          <p:nvPr/>
        </p:nvCxnSpPr>
        <p:spPr>
          <a:xfrm rot="10800000">
            <a:off x="3651225" y="1222200"/>
            <a:ext cx="10584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Runtime</a:t>
            </a:r>
            <a:endParaRPr/>
          </a:p>
        </p:txBody>
      </p:sp>
      <p:sp>
        <p:nvSpPr>
          <p:cNvPr id="728" name="Google Shape;728;p38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Prim’s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8"/>
          <p:cNvSpPr txBox="1"/>
          <p:nvPr/>
        </p:nvSpPr>
        <p:spPr>
          <a:xfrm>
            <a:off x="351375" y="1878600"/>
            <a:ext cx="5109600" cy="311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scan(EdgeWeightedGraph G,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marked[v] =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(Edge e : G.adj(v))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e.other(v);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(marked[w]) {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; } </a:t>
            </a:r>
            <a:endParaRPr sz="15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(e.weight() &lt; distTo[w])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distTo[w] = e.weight();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edgeTo[w] = 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pq.decreasePriority(w, distTo[w]);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rgbClr val="EFEFEF"/>
              </a:highlight>
            </a:endParaRPr>
          </a:p>
        </p:txBody>
      </p:sp>
      <p:sp>
        <p:nvSpPr>
          <p:cNvPr id="730" name="Google Shape;730;p38"/>
          <p:cNvSpPr txBox="1"/>
          <p:nvPr/>
        </p:nvSpPr>
        <p:spPr>
          <a:xfrm>
            <a:off x="337600" y="775683"/>
            <a:ext cx="3753000" cy="1060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while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(!fringe.isEmpty())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fringe.delMin();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scan(G, v);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endParaRPr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Algorithm Runtime</a:t>
            </a:r>
            <a:endParaRPr/>
          </a:p>
        </p:txBody>
      </p:sp>
      <p:sp>
        <p:nvSpPr>
          <p:cNvPr id="736" name="Google Shape;736;p3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30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Priority Queue operation count, assuming binary heap based PQ: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Insertion: V, each costing O(log V)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Delete-min: V, each costing O(log V) time.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Decrease priority: O(E), each costing O(log V) time.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Operation not discussed in lecture, but it was in lab 10.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Overall runtime: O(V*log(V) + V*log(V) + E*logV).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Assuming E &gt; V, this is just O(E log V).</a:t>
            </a:r>
            <a:endParaRPr/>
          </a:p>
        </p:txBody>
      </p:sp>
      <p:graphicFrame>
        <p:nvGraphicFramePr>
          <p:cNvPr id="737" name="Google Shape;737;p39"/>
          <p:cNvGraphicFramePr/>
          <p:nvPr/>
        </p:nvGraphicFramePr>
        <p:xfrm>
          <a:off x="1302600" y="3507200"/>
          <a:ext cx="6238400" cy="1584840"/>
        </p:xfrm>
        <a:graphic>
          <a:graphicData uri="http://schemas.openxmlformats.org/drawingml/2006/table">
            <a:tbl>
              <a:tblPr>
                <a:noFill/>
                <a:tableStyleId>{0F868EAB-EC20-4311-BC58-9E22756349D4}</a:tableStyleId>
              </a:tblPr>
              <a:tblGrid>
                <a:gridCol w="187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Operations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per 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add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delMin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PQ decreasePriority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AC902DC-F25D-4E06-8700-27499A7ACB66}"/>
              </a:ext>
            </a:extLst>
          </p:cNvPr>
          <p:cNvSpPr txBox="1"/>
          <p:nvPr/>
        </p:nvSpPr>
        <p:spPr>
          <a:xfrm>
            <a:off x="3689461" y="170612"/>
            <a:ext cx="2775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Dijkstra’s Algorithm </a:t>
            </a:r>
            <a:r>
              <a:rPr lang="zh-CN" altLang="en-US" dirty="0">
                <a:solidFill>
                  <a:srgbClr val="FF0000"/>
                </a:solidFill>
              </a:rPr>
              <a:t>一样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Kruskal’s Algorithm</a:t>
            </a:r>
            <a:endParaRPr sz="4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Kruskal’s Algorithm</a:t>
            </a:r>
            <a:endParaRPr dirty="0"/>
          </a:p>
        </p:txBody>
      </p:sp>
      <p:sp>
        <p:nvSpPr>
          <p:cNvPr id="748" name="Google Shape;748;p4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8077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Initially mark all edges gray.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Consider edges in increasing order of weight.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Add edge to MST (mark black) unless doing so creates a cycle.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Repeat until V-1 edges.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Conceptual Kruskal’s Algorithm Demo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Link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Realistic Kruskal’s Algorithm Implementation Demo (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Link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Why does Kruskal’s work? Special case of generic MST algorithm.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Suppose we add edge e = v-&gt;w.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Side 1 of cut is all vertices connected to v, side 2 is everything else.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 crossing edge is black (since we don’t allow cycles).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 crossing edge has lower weight (consider in increasing order).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49" name="Google Shape;74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0179" y="1216896"/>
            <a:ext cx="29051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4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Prim’s vs. Kruskal’s</a:t>
            </a:r>
            <a:endParaRPr/>
          </a:p>
        </p:txBody>
      </p:sp>
      <p:pic>
        <p:nvPicPr>
          <p:cNvPr id="755" name="Google Shape;755;p42" descr="Prim's Algorithm Demo created by Kevin Wayne and Bob Sedgewick of Princeton University." title="Prim's Algorithm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42" descr="Demo of Kruskal's algorithm produced by Kevin Wayne and Bob Sedgewick at Princeton University." title="Kruskal's Algorithm Dem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6775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42"/>
          <p:cNvSpPr txBox="1">
            <a:spLocks noGrp="1"/>
          </p:cNvSpPr>
          <p:nvPr>
            <p:ph type="body" idx="1"/>
          </p:nvPr>
        </p:nvSpPr>
        <p:spPr>
          <a:xfrm>
            <a:off x="1462200" y="4287300"/>
            <a:ext cx="23457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758" name="Google Shape;758;p42"/>
          <p:cNvSpPr txBox="1">
            <a:spLocks noGrp="1"/>
          </p:cNvSpPr>
          <p:nvPr>
            <p:ph type="body" idx="1"/>
          </p:nvPr>
        </p:nvSpPr>
        <p:spPr>
          <a:xfrm>
            <a:off x="2695476" y="4644300"/>
            <a:ext cx="42045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Demos courtesy of Kevin Wayne, Princeton University</a:t>
            </a:r>
            <a:endParaRPr sz="1400"/>
          </a:p>
        </p:txBody>
      </p:sp>
      <p:sp>
        <p:nvSpPr>
          <p:cNvPr id="759" name="Google Shape;759;p42"/>
          <p:cNvSpPr txBox="1">
            <a:spLocks noGrp="1"/>
          </p:cNvSpPr>
          <p:nvPr>
            <p:ph type="body" idx="1"/>
          </p:nvPr>
        </p:nvSpPr>
        <p:spPr>
          <a:xfrm>
            <a:off x="5774634" y="4264700"/>
            <a:ext cx="23457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Implementation (Pseudocode)</a:t>
            </a:r>
            <a:endParaRPr/>
          </a:p>
        </p:txBody>
      </p:sp>
      <p:sp>
        <p:nvSpPr>
          <p:cNvPr id="765" name="Google Shape;765;p43"/>
          <p:cNvSpPr txBox="1"/>
          <p:nvPr/>
        </p:nvSpPr>
        <p:spPr>
          <a:xfrm>
            <a:off x="243000" y="766100"/>
            <a:ext cx="5546100" cy="4175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 mst =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ArrayList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KruskalMST(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EdgeWeightedGraph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G)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&lt;Edge&gt; pq =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MinPQ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&gt;();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: G.edges())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pq.insert(e);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uf =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new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WeightedQuickUnionPC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(G.V());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(!pq.isEmpty() &amp;&amp; mst.size() &lt; G.V() - 1)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Edge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e = pq.delMin();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v = e.from();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w = e.to();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(!uf.connected(v, w))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uf.union(v, w);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mst.add(e);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} }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FEFEF"/>
              </a:highlight>
            </a:endParaRPr>
          </a:p>
        </p:txBody>
      </p:sp>
      <p:sp>
        <p:nvSpPr>
          <p:cNvPr id="766" name="Google Shape;766;p43"/>
          <p:cNvSpPr txBox="1"/>
          <p:nvPr/>
        </p:nvSpPr>
        <p:spPr>
          <a:xfrm>
            <a:off x="5821953" y="592125"/>
            <a:ext cx="3285900" cy="25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What is the runtime of Kruskal’s algorithm?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PQ operations take O(log(V))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all WQU operations take O(log* V) time.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Give your answer in Big O notation.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Kruskal’s Runtime</a:t>
            </a:r>
            <a:endParaRPr/>
          </a:p>
        </p:txBody>
      </p:sp>
      <p:sp>
        <p:nvSpPr>
          <p:cNvPr id="772" name="Google Shape;772;p4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698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Kruskal’s algorithm on previous slide is O(E log E).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If we use a pre-sorted list of edges (instead of a PQ), then we can simply iterate through the list in O(E) time, so overall runtime is O(E + V log*V + E log* V) = O(E log*V).</a:t>
            </a:r>
            <a:endParaRPr/>
          </a:p>
        </p:txBody>
      </p:sp>
      <p:graphicFrame>
        <p:nvGraphicFramePr>
          <p:cNvPr id="773" name="Google Shape;773;p44"/>
          <p:cNvGraphicFramePr/>
          <p:nvPr/>
        </p:nvGraphicFramePr>
        <p:xfrm>
          <a:off x="952500" y="1415525"/>
          <a:ext cx="7239000" cy="1981050"/>
        </p:xfrm>
        <a:graphic>
          <a:graphicData uri="http://schemas.openxmlformats.org/drawingml/2006/table">
            <a:tbl>
              <a:tblPr>
                <a:noFill/>
                <a:tableStyleId>{0F868EAB-EC20-4311-BC58-9E22756349D4}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Times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per Operation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Time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minimum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O(V log* 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isConnected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O(log*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log*V)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74" name="Google Shape;774;p44"/>
          <p:cNvCxnSpPr/>
          <p:nvPr/>
        </p:nvCxnSpPr>
        <p:spPr>
          <a:xfrm>
            <a:off x="6244200" y="1278400"/>
            <a:ext cx="566100" cy="7251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5" name="Google Shape;775;p44"/>
          <p:cNvSpPr txBox="1"/>
          <p:nvPr/>
        </p:nvSpPr>
        <p:spPr>
          <a:xfrm>
            <a:off x="5962025" y="549150"/>
            <a:ext cx="3166200" cy="7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Fun fact: In HeapSort lecture, we discuss how do this step in O(E) time using “bottom-up heapification”.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and MST Algorithms Summary</a:t>
            </a:r>
            <a:endParaRPr/>
          </a:p>
        </p:txBody>
      </p:sp>
      <p:sp>
        <p:nvSpPr>
          <p:cNvPr id="781" name="Google Shape;781;p45"/>
          <p:cNvSpPr txBox="1">
            <a:spLocks noGrp="1"/>
          </p:cNvSpPr>
          <p:nvPr>
            <p:ph type="body" idx="1"/>
          </p:nvPr>
        </p:nvSpPr>
        <p:spPr>
          <a:xfrm>
            <a:off x="243000" y="3707850"/>
            <a:ext cx="8443800" cy="10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Question: Can we do better than O(E log* V)?</a:t>
            </a:r>
            <a:endParaRPr/>
          </a:p>
        </p:txBody>
      </p:sp>
      <p:graphicFrame>
        <p:nvGraphicFramePr>
          <p:cNvPr id="782" name="Google Shape;782;p45"/>
          <p:cNvGraphicFramePr/>
          <p:nvPr/>
        </p:nvGraphicFramePr>
        <p:xfrm>
          <a:off x="890700" y="975950"/>
          <a:ext cx="7239000" cy="2621130"/>
        </p:xfrm>
        <a:graphic>
          <a:graphicData uri="http://schemas.openxmlformats.org/drawingml/2006/table">
            <a:tbl>
              <a:tblPr>
                <a:noFill/>
                <a:tableStyleId>{0F868EAB-EC20-4311-BC58-9E22756349D4}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Problem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Runtime (if E &gt;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Shortest Paths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Dijkstra’s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Fails for negative weight edges.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Prim’s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Analogous to Dijkstra’s.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 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Kruskal’s with pre-sorted edges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O(E log* V)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Uses WQUPC.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6"/>
          <p:cNvSpPr txBox="1">
            <a:spLocks noGrp="1"/>
          </p:cNvSpPr>
          <p:nvPr>
            <p:ph type="title"/>
          </p:nvPr>
        </p:nvSpPr>
        <p:spPr>
          <a:xfrm>
            <a:off x="166800" y="92500"/>
            <a:ext cx="87639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State of the Art Compare-Based MST Algorithms</a:t>
            </a:r>
            <a:endParaRPr/>
          </a:p>
        </p:txBody>
      </p:sp>
      <p:graphicFrame>
        <p:nvGraphicFramePr>
          <p:cNvPr id="788" name="Google Shape;788;p46"/>
          <p:cNvGraphicFramePr/>
          <p:nvPr/>
        </p:nvGraphicFramePr>
        <p:xfrm>
          <a:off x="723900" y="87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{865E6E7C-968B-403F-A65C-AC7C61C4BBCF}</a:tableStyleId>
              </a:tblPr>
              <a:tblGrid>
                <a:gridCol w="26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year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worst case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discovered by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1975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 log V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Yao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1984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log* V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Fredman-Tarjan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1986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log (log* V)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Gabow-Galil-Spencer-Tarjan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1997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lang="en" sz="1800" i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α(V) log α(V)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Chazelle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lang="en" sz="1800" i="1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α(V)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Chazelle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optimal (</a:t>
                      </a:r>
                      <a:r>
                        <a:rPr lang="en" sz="1800" i="1" u="sng">
                          <a:solidFill>
                            <a:schemeClr val="hlink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"/>
                        </a:rPr>
                        <a:t>link</a:t>
                      </a: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Pettie-Ramachandran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???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9" name="Google Shape;789;p46"/>
          <p:cNvSpPr txBox="1"/>
          <p:nvPr/>
        </p:nvSpPr>
        <p:spPr>
          <a:xfrm>
            <a:off x="254300" y="4704750"/>
            <a:ext cx="50274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(Slide Courtesy of Kevin Wayne, Princeton University)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CS61B, 2019</a:t>
            </a:r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161925" y="2688525"/>
            <a:ext cx="88719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26: Minimum Spanning Trees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MST, Cut Property, Generic MST Algorithm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Prim’s Algorithm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Kruskal’s Algorithm</a:t>
            </a:r>
            <a:br>
              <a:rPr lang="en"/>
            </a:br>
            <a:endParaRPr/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000" y="316525"/>
            <a:ext cx="3148476" cy="20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795" name="Google Shape;795;p47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Tree fire: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http://www.miamidade.gov/fire/library/hotlines/2011-december_files/tree-fire.jpg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Bicycle routes in Seattle: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https://www.flickr.com/photos/ewedistrict/21980840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Cancer MST: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http://www.bccrc.ca/ci/ta01_archlevel.html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7780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an </a:t>
            </a:r>
            <a:r>
              <a:rPr lang="en" b="1"/>
              <a:t>undirected</a:t>
            </a:r>
            <a:r>
              <a:rPr lang="en"/>
              <a:t> graph, a </a:t>
            </a:r>
            <a:r>
              <a:rPr lang="en" b="1" i="1"/>
              <a:t>spanning tree </a:t>
            </a:r>
            <a:r>
              <a:rPr lang="en"/>
              <a:t>T is a subgraph of G, where T: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connected.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Is acyclic.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Includes all of the vertices.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Spanning tree is the black edges and vertices.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50871" y="3733800"/>
            <a:ext cx="9144000" cy="14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spanning tree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spanning tree of minimum total weight.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Directly connecting buildings by power lines.</a:t>
            </a:r>
            <a:endParaRPr sz="2000"/>
          </a:p>
        </p:txBody>
      </p:sp>
      <p:pic>
        <p:nvPicPr>
          <p:cNvPr id="101" name="Google Shape;10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950" y="1273152"/>
            <a:ext cx="3270525" cy="25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/>
          <p:nvPr/>
        </p:nvSpPr>
        <p:spPr>
          <a:xfrm>
            <a:off x="2333525" y="1106275"/>
            <a:ext cx="207300" cy="6309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2601452" y="1106275"/>
            <a:ext cx="1962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two properties make it a tree.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3789410" y="1693989"/>
            <a:ext cx="21552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makes it spanning.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3599800" y="1777250"/>
            <a:ext cx="207300" cy="2451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Spanning Trees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>
            <a:stCxn id="111" idx="2"/>
            <a:endCxn id="115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3"/>
          <p:cNvCxnSpPr>
            <a:stCxn id="111" idx="0"/>
            <a:endCxn id="112" idx="1"/>
          </p:cNvCxnSpPr>
          <p:nvPr/>
        </p:nvCxnSpPr>
        <p:spPr>
          <a:xfrm rot="10800000" flipH="1">
            <a:off x="359838" y="910263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3"/>
          <p:cNvCxnSpPr>
            <a:stCxn id="112" idx="3"/>
            <a:endCxn id="113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3"/>
          <p:cNvCxnSpPr>
            <a:stCxn id="113" idx="3"/>
            <a:endCxn id="116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3"/>
          <p:cNvCxnSpPr>
            <a:stCxn id="116" idx="2"/>
            <a:endCxn id="114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3"/>
          <p:cNvCxnSpPr>
            <a:stCxn id="115" idx="3"/>
            <a:endCxn id="117" idx="1"/>
          </p:cNvCxnSpPr>
          <p:nvPr/>
        </p:nvCxnSpPr>
        <p:spPr>
          <a:xfrm rot="10800000" flipH="1">
            <a:off x="1302813" y="1682438"/>
            <a:ext cx="439200" cy="8478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3"/>
          <p:cNvCxnSpPr>
            <a:stCxn id="117" idx="3"/>
            <a:endCxn id="114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3"/>
          <p:cNvCxnSpPr>
            <a:stCxn id="115" idx="3"/>
            <a:endCxn id="114" idx="1"/>
          </p:cNvCxnSpPr>
          <p:nvPr/>
        </p:nvCxnSpPr>
        <p:spPr>
          <a:xfrm rot="10800000" flipH="1">
            <a:off x="1302813" y="2529038"/>
            <a:ext cx="1191900" cy="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3"/>
          <p:cNvCxnSpPr>
            <a:stCxn id="112" idx="2"/>
            <a:endCxn id="117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3"/>
          <p:cNvCxnSpPr>
            <a:stCxn id="117" idx="0"/>
            <a:endCxn id="113" idx="2"/>
          </p:cNvCxnSpPr>
          <p:nvPr/>
        </p:nvCxnSpPr>
        <p:spPr>
          <a:xfrm rot="10800000" flipH="1">
            <a:off x="1935088" y="1175763"/>
            <a:ext cx="1138800" cy="31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>
            <a:stCxn id="117" idx="3"/>
            <a:endCxn id="116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3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3"/>
          <p:cNvCxnSpPr>
            <a:stCxn id="129" idx="2"/>
            <a:endCxn id="133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3"/>
          <p:cNvCxnSpPr>
            <a:stCxn id="129" idx="0"/>
            <a:endCxn id="130" idx="1"/>
          </p:cNvCxnSpPr>
          <p:nvPr/>
        </p:nvCxnSpPr>
        <p:spPr>
          <a:xfrm rot="10800000" flipH="1">
            <a:off x="5064263" y="921150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3"/>
          <p:cNvCxnSpPr>
            <a:stCxn id="130" idx="3"/>
            <a:endCxn id="131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3"/>
          <p:cNvCxnSpPr>
            <a:stCxn id="131" idx="3"/>
            <a:endCxn id="134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3"/>
          <p:cNvCxnSpPr>
            <a:stCxn id="134" idx="2"/>
            <a:endCxn id="132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3"/>
          <p:cNvCxnSpPr>
            <a:stCxn id="133" idx="3"/>
            <a:endCxn id="135" idx="1"/>
          </p:cNvCxnSpPr>
          <p:nvPr/>
        </p:nvCxnSpPr>
        <p:spPr>
          <a:xfrm rot="10800000" flipH="1">
            <a:off x="6007238" y="1693325"/>
            <a:ext cx="439200" cy="847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3"/>
          <p:cNvCxnSpPr>
            <a:stCxn id="135" idx="3"/>
            <a:endCxn id="132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3"/>
          <p:cNvCxnSpPr>
            <a:stCxn id="133" idx="3"/>
            <a:endCxn id="132" idx="1"/>
          </p:cNvCxnSpPr>
          <p:nvPr/>
        </p:nvCxnSpPr>
        <p:spPr>
          <a:xfrm rot="10800000" flipH="1">
            <a:off x="6007238" y="2539925"/>
            <a:ext cx="1191900" cy="12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3"/>
          <p:cNvCxnSpPr>
            <a:stCxn id="130" idx="2"/>
            <a:endCxn id="135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3"/>
          <p:cNvCxnSpPr>
            <a:stCxn id="135" idx="0"/>
            <a:endCxn id="131" idx="2"/>
          </p:cNvCxnSpPr>
          <p:nvPr/>
        </p:nvCxnSpPr>
        <p:spPr>
          <a:xfrm rot="10800000" flipH="1">
            <a:off x="6639513" y="1186650"/>
            <a:ext cx="1138800" cy="313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3"/>
          <p:cNvCxnSpPr>
            <a:stCxn id="135" idx="3"/>
            <a:endCxn id="134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are Spanning Trees?        http://yellkey.com</a:t>
            </a:r>
            <a:r>
              <a:rPr lang="en">
                <a:solidFill>
                  <a:srgbClr val="38761D"/>
                </a:solidFill>
              </a:rPr>
              <a:t>/now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166788" y="11031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1197638" y="7170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2880713" y="78961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2494613" y="23358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916713" y="23371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3429113" y="17392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1742038" y="14892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9" name="Google Shape;159;p14"/>
          <p:cNvCxnSpPr>
            <a:stCxn id="152" idx="2"/>
            <a:endCxn id="156" idx="1"/>
          </p:cNvCxnSpPr>
          <p:nvPr/>
        </p:nvCxnSpPr>
        <p:spPr>
          <a:xfrm>
            <a:off x="359838" y="1489263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14"/>
          <p:cNvCxnSpPr>
            <a:stCxn id="152" idx="0"/>
            <a:endCxn id="153" idx="1"/>
          </p:cNvCxnSpPr>
          <p:nvPr/>
        </p:nvCxnSpPr>
        <p:spPr>
          <a:xfrm rot="10800000" flipH="1">
            <a:off x="359838" y="910263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4"/>
          <p:cNvCxnSpPr>
            <a:stCxn id="153" idx="3"/>
            <a:endCxn id="154" idx="1"/>
          </p:cNvCxnSpPr>
          <p:nvPr/>
        </p:nvCxnSpPr>
        <p:spPr>
          <a:xfrm>
            <a:off x="1583738" y="910113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4"/>
          <p:cNvCxnSpPr>
            <a:stCxn id="154" idx="3"/>
            <a:endCxn id="157" idx="0"/>
          </p:cNvCxnSpPr>
          <p:nvPr/>
        </p:nvCxnSpPr>
        <p:spPr>
          <a:xfrm>
            <a:off x="3266813" y="982663"/>
            <a:ext cx="355200" cy="75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4"/>
          <p:cNvCxnSpPr>
            <a:stCxn id="157" idx="2"/>
            <a:endCxn id="155" idx="3"/>
          </p:cNvCxnSpPr>
          <p:nvPr/>
        </p:nvCxnSpPr>
        <p:spPr>
          <a:xfrm flipH="1">
            <a:off x="2880863" y="2125338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4"/>
          <p:cNvCxnSpPr>
            <a:stCxn id="156" idx="3"/>
            <a:endCxn id="158" idx="1"/>
          </p:cNvCxnSpPr>
          <p:nvPr/>
        </p:nvCxnSpPr>
        <p:spPr>
          <a:xfrm rot="10800000" flipH="1">
            <a:off x="1302813" y="1682438"/>
            <a:ext cx="439200" cy="8478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4"/>
          <p:cNvCxnSpPr>
            <a:stCxn id="158" idx="3"/>
            <a:endCxn id="155" idx="1"/>
          </p:cNvCxnSpPr>
          <p:nvPr/>
        </p:nvCxnSpPr>
        <p:spPr>
          <a:xfrm>
            <a:off x="2128138" y="1682313"/>
            <a:ext cx="366600" cy="84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14"/>
          <p:cNvCxnSpPr>
            <a:stCxn id="156" idx="3"/>
            <a:endCxn id="155" idx="1"/>
          </p:cNvCxnSpPr>
          <p:nvPr/>
        </p:nvCxnSpPr>
        <p:spPr>
          <a:xfrm rot="10800000" flipH="1">
            <a:off x="1302813" y="2529038"/>
            <a:ext cx="1191900" cy="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4"/>
          <p:cNvCxnSpPr>
            <a:stCxn id="153" idx="2"/>
            <a:endCxn id="158" idx="0"/>
          </p:cNvCxnSpPr>
          <p:nvPr/>
        </p:nvCxnSpPr>
        <p:spPr>
          <a:xfrm>
            <a:off x="1390688" y="1103163"/>
            <a:ext cx="544500" cy="3861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4"/>
          <p:cNvCxnSpPr>
            <a:stCxn id="158" idx="0"/>
            <a:endCxn id="154" idx="2"/>
          </p:cNvCxnSpPr>
          <p:nvPr/>
        </p:nvCxnSpPr>
        <p:spPr>
          <a:xfrm rot="10800000" flipH="1">
            <a:off x="1935088" y="1175763"/>
            <a:ext cx="1138800" cy="313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4"/>
          <p:cNvCxnSpPr>
            <a:stCxn id="158" idx="3"/>
            <a:endCxn id="157" idx="1"/>
          </p:cNvCxnSpPr>
          <p:nvPr/>
        </p:nvCxnSpPr>
        <p:spPr>
          <a:xfrm>
            <a:off x="2128138" y="1682313"/>
            <a:ext cx="1301100" cy="2499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4"/>
          <p:cNvSpPr/>
          <p:nvPr/>
        </p:nvSpPr>
        <p:spPr>
          <a:xfrm>
            <a:off x="4871213" y="11140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5902063" y="7279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7585138" y="80050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7199038" y="23467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5621138" y="234807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8133538" y="1750125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6446463" y="1500150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14"/>
          <p:cNvCxnSpPr>
            <a:stCxn id="170" idx="2"/>
            <a:endCxn id="174" idx="1"/>
          </p:cNvCxnSpPr>
          <p:nvPr/>
        </p:nvCxnSpPr>
        <p:spPr>
          <a:xfrm>
            <a:off x="5064263" y="1500150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4"/>
          <p:cNvCxnSpPr>
            <a:stCxn id="170" idx="0"/>
            <a:endCxn id="171" idx="1"/>
          </p:cNvCxnSpPr>
          <p:nvPr/>
        </p:nvCxnSpPr>
        <p:spPr>
          <a:xfrm rot="10800000" flipH="1">
            <a:off x="5064263" y="921150"/>
            <a:ext cx="837900" cy="19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4"/>
          <p:cNvCxnSpPr>
            <a:stCxn id="171" idx="3"/>
            <a:endCxn id="172" idx="1"/>
          </p:cNvCxnSpPr>
          <p:nvPr/>
        </p:nvCxnSpPr>
        <p:spPr>
          <a:xfrm>
            <a:off x="6288163" y="921000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4"/>
          <p:cNvCxnSpPr>
            <a:stCxn id="172" idx="3"/>
            <a:endCxn id="175" idx="0"/>
          </p:cNvCxnSpPr>
          <p:nvPr/>
        </p:nvCxnSpPr>
        <p:spPr>
          <a:xfrm>
            <a:off x="7971238" y="993550"/>
            <a:ext cx="355200" cy="75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4"/>
          <p:cNvCxnSpPr>
            <a:stCxn id="175" idx="2"/>
            <a:endCxn id="173" idx="3"/>
          </p:cNvCxnSpPr>
          <p:nvPr/>
        </p:nvCxnSpPr>
        <p:spPr>
          <a:xfrm flipH="1">
            <a:off x="7585288" y="2136225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4"/>
          <p:cNvCxnSpPr>
            <a:stCxn id="174" idx="3"/>
            <a:endCxn id="176" idx="1"/>
          </p:cNvCxnSpPr>
          <p:nvPr/>
        </p:nvCxnSpPr>
        <p:spPr>
          <a:xfrm rot="10800000" flipH="1">
            <a:off x="6007238" y="1693325"/>
            <a:ext cx="439200" cy="847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4"/>
          <p:cNvCxnSpPr>
            <a:stCxn id="176" idx="3"/>
            <a:endCxn id="173" idx="1"/>
          </p:cNvCxnSpPr>
          <p:nvPr/>
        </p:nvCxnSpPr>
        <p:spPr>
          <a:xfrm>
            <a:off x="6832563" y="1693200"/>
            <a:ext cx="366600" cy="84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14"/>
          <p:cNvCxnSpPr>
            <a:stCxn id="174" idx="3"/>
            <a:endCxn id="173" idx="1"/>
          </p:cNvCxnSpPr>
          <p:nvPr/>
        </p:nvCxnSpPr>
        <p:spPr>
          <a:xfrm rot="10800000" flipH="1">
            <a:off x="6007238" y="2539925"/>
            <a:ext cx="1191900" cy="12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14"/>
          <p:cNvCxnSpPr>
            <a:stCxn id="171" idx="2"/>
            <a:endCxn id="176" idx="0"/>
          </p:cNvCxnSpPr>
          <p:nvPr/>
        </p:nvCxnSpPr>
        <p:spPr>
          <a:xfrm>
            <a:off x="6095113" y="1114050"/>
            <a:ext cx="544500" cy="386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14"/>
          <p:cNvCxnSpPr>
            <a:stCxn id="176" idx="0"/>
            <a:endCxn id="172" idx="2"/>
          </p:cNvCxnSpPr>
          <p:nvPr/>
        </p:nvCxnSpPr>
        <p:spPr>
          <a:xfrm rot="10800000" flipH="1">
            <a:off x="6639513" y="1186650"/>
            <a:ext cx="1138800" cy="313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4"/>
          <p:cNvCxnSpPr>
            <a:stCxn id="176" idx="3"/>
            <a:endCxn id="175" idx="1"/>
          </p:cNvCxnSpPr>
          <p:nvPr/>
        </p:nvCxnSpPr>
        <p:spPr>
          <a:xfrm>
            <a:off x="6832563" y="1693200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" name="Google Shape;188;p14"/>
          <p:cNvSpPr/>
          <p:nvPr/>
        </p:nvSpPr>
        <p:spPr>
          <a:xfrm>
            <a:off x="2558438" y="33366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3589288" y="29505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5272363" y="302308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4886263" y="45693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"/>
          <p:cNvSpPr/>
          <p:nvPr/>
        </p:nvSpPr>
        <p:spPr>
          <a:xfrm>
            <a:off x="3308363" y="457066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5820763" y="3972713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/>
          <p:nvPr/>
        </p:nvSpPr>
        <p:spPr>
          <a:xfrm>
            <a:off x="4133688" y="3722738"/>
            <a:ext cx="386100" cy="38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" name="Google Shape;195;p14"/>
          <p:cNvCxnSpPr>
            <a:stCxn id="188" idx="2"/>
            <a:endCxn id="192" idx="1"/>
          </p:cNvCxnSpPr>
          <p:nvPr/>
        </p:nvCxnSpPr>
        <p:spPr>
          <a:xfrm>
            <a:off x="2751488" y="3722738"/>
            <a:ext cx="556800" cy="1041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4"/>
          <p:cNvCxnSpPr>
            <a:stCxn id="188" idx="0"/>
            <a:endCxn id="189" idx="1"/>
          </p:cNvCxnSpPr>
          <p:nvPr/>
        </p:nvCxnSpPr>
        <p:spPr>
          <a:xfrm rot="10800000" flipH="1">
            <a:off x="2751488" y="3143738"/>
            <a:ext cx="837900" cy="1929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4"/>
          <p:cNvCxnSpPr>
            <a:stCxn id="189" idx="3"/>
            <a:endCxn id="190" idx="1"/>
          </p:cNvCxnSpPr>
          <p:nvPr/>
        </p:nvCxnSpPr>
        <p:spPr>
          <a:xfrm>
            <a:off x="3975388" y="3143588"/>
            <a:ext cx="1296900" cy="72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4"/>
          <p:cNvCxnSpPr>
            <a:stCxn id="190" idx="3"/>
            <a:endCxn id="193" idx="0"/>
          </p:cNvCxnSpPr>
          <p:nvPr/>
        </p:nvCxnSpPr>
        <p:spPr>
          <a:xfrm>
            <a:off x="5658463" y="3216138"/>
            <a:ext cx="355200" cy="756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4"/>
          <p:cNvCxnSpPr>
            <a:stCxn id="193" idx="2"/>
            <a:endCxn id="191" idx="3"/>
          </p:cNvCxnSpPr>
          <p:nvPr/>
        </p:nvCxnSpPr>
        <p:spPr>
          <a:xfrm flipH="1">
            <a:off x="5272513" y="4358813"/>
            <a:ext cx="741300" cy="40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4"/>
          <p:cNvCxnSpPr>
            <a:stCxn id="192" idx="3"/>
            <a:endCxn id="194" idx="1"/>
          </p:cNvCxnSpPr>
          <p:nvPr/>
        </p:nvCxnSpPr>
        <p:spPr>
          <a:xfrm rot="10800000" flipH="1">
            <a:off x="3694463" y="3915913"/>
            <a:ext cx="439200" cy="847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4"/>
          <p:cNvCxnSpPr>
            <a:stCxn id="194" idx="3"/>
            <a:endCxn id="191" idx="1"/>
          </p:cNvCxnSpPr>
          <p:nvPr/>
        </p:nvCxnSpPr>
        <p:spPr>
          <a:xfrm>
            <a:off x="4519788" y="3915788"/>
            <a:ext cx="366600" cy="8466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4"/>
          <p:cNvCxnSpPr>
            <a:stCxn id="192" idx="3"/>
            <a:endCxn id="191" idx="1"/>
          </p:cNvCxnSpPr>
          <p:nvPr/>
        </p:nvCxnSpPr>
        <p:spPr>
          <a:xfrm rot="10800000" flipH="1">
            <a:off x="3694463" y="4762513"/>
            <a:ext cx="1191900" cy="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4"/>
          <p:cNvCxnSpPr>
            <a:stCxn id="189" idx="2"/>
            <a:endCxn id="194" idx="0"/>
          </p:cNvCxnSpPr>
          <p:nvPr/>
        </p:nvCxnSpPr>
        <p:spPr>
          <a:xfrm>
            <a:off x="3782338" y="3336638"/>
            <a:ext cx="544500" cy="386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4"/>
          <p:cNvCxnSpPr>
            <a:stCxn id="194" idx="0"/>
            <a:endCxn id="190" idx="2"/>
          </p:cNvCxnSpPr>
          <p:nvPr/>
        </p:nvCxnSpPr>
        <p:spPr>
          <a:xfrm rot="10800000" flipH="1">
            <a:off x="4326738" y="3409238"/>
            <a:ext cx="1138800" cy="313500"/>
          </a:xfrm>
          <a:prstGeom prst="straightConnector1">
            <a:avLst/>
          </a:prstGeom>
          <a:noFill/>
          <a:ln w="1905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4"/>
          <p:cNvCxnSpPr>
            <a:stCxn id="194" idx="3"/>
            <a:endCxn id="193" idx="1"/>
          </p:cNvCxnSpPr>
          <p:nvPr/>
        </p:nvCxnSpPr>
        <p:spPr>
          <a:xfrm>
            <a:off x="4519788" y="3915788"/>
            <a:ext cx="1301100" cy="249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 Applications</a:t>
            </a:r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school handwriting recognition (left (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/>
              <a:t>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Medical imaging (e.g. arrangement of nuclei in cancer cells (right))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more, see: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http://www.ics.uci.edu/~eppstein/gina/mst.html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025" y="1933775"/>
            <a:ext cx="3814826" cy="29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3000" y="2344725"/>
            <a:ext cx="4185724" cy="21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MST</a:t>
            </a:r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MST for the graph. </a:t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5583060" y="1956932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</a:t>
            </a:r>
            <a:endParaRPr sz="1700"/>
          </a:p>
        </p:txBody>
      </p:sp>
      <p:sp>
        <p:nvSpPr>
          <p:cNvPr id="221" name="Google Shape;221;p16"/>
          <p:cNvSpPr/>
          <p:nvPr/>
        </p:nvSpPr>
        <p:spPr>
          <a:xfrm>
            <a:off x="8494535" y="2109156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</a:t>
            </a:r>
            <a:endParaRPr sz="1700"/>
          </a:p>
        </p:txBody>
      </p:sp>
      <p:cxnSp>
        <p:nvCxnSpPr>
          <p:cNvPr id="222" name="Google Shape;222;p16"/>
          <p:cNvCxnSpPr>
            <a:stCxn id="220" idx="3"/>
          </p:cNvCxnSpPr>
          <p:nvPr/>
        </p:nvCxnSpPr>
        <p:spPr>
          <a:xfrm>
            <a:off x="5970360" y="2109182"/>
            <a:ext cx="1452000" cy="584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" name="Google Shape;223;p16"/>
          <p:cNvSpPr/>
          <p:nvPr/>
        </p:nvSpPr>
        <p:spPr>
          <a:xfrm>
            <a:off x="3768425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</a:t>
            </a:r>
            <a:endParaRPr sz="1700"/>
          </a:p>
        </p:txBody>
      </p:sp>
      <p:cxnSp>
        <p:nvCxnSpPr>
          <p:cNvPr id="224" name="Google Shape;224;p16"/>
          <p:cNvCxnSpPr>
            <a:stCxn id="223" idx="3"/>
            <a:endCxn id="220" idx="1"/>
          </p:cNvCxnSpPr>
          <p:nvPr/>
        </p:nvCxnSpPr>
        <p:spPr>
          <a:xfrm rot="10800000" flipH="1">
            <a:off x="4155725" y="2109151"/>
            <a:ext cx="1427400" cy="701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6"/>
          <p:cNvSpPr txBox="1"/>
          <p:nvPr/>
        </p:nvSpPr>
        <p:spPr>
          <a:xfrm>
            <a:off x="3492593" y="2560934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26" name="Google Shape;226;p16"/>
          <p:cNvCxnSpPr>
            <a:stCxn id="223" idx="3"/>
            <a:endCxn id="227" idx="1"/>
          </p:cNvCxnSpPr>
          <p:nvPr/>
        </p:nvCxnSpPr>
        <p:spPr>
          <a:xfrm>
            <a:off x="4155725" y="2810251"/>
            <a:ext cx="32421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16"/>
          <p:cNvSpPr/>
          <p:nvPr/>
        </p:nvSpPr>
        <p:spPr>
          <a:xfrm>
            <a:off x="4752377" y="2268570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29" name="Google Shape;229;p16"/>
          <p:cNvSpPr/>
          <p:nvPr/>
        </p:nvSpPr>
        <p:spPr>
          <a:xfrm>
            <a:off x="5650286" y="2683800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30" name="Google Shape;230;p16"/>
          <p:cNvSpPr/>
          <p:nvPr/>
        </p:nvSpPr>
        <p:spPr>
          <a:xfrm>
            <a:off x="6483502" y="2237733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cxnSp>
        <p:nvCxnSpPr>
          <p:cNvPr id="231" name="Google Shape;231;p16"/>
          <p:cNvCxnSpPr>
            <a:stCxn id="227" idx="3"/>
            <a:endCxn id="221" idx="2"/>
          </p:cNvCxnSpPr>
          <p:nvPr/>
        </p:nvCxnSpPr>
        <p:spPr>
          <a:xfrm rot="10800000" flipH="1">
            <a:off x="7784994" y="2413651"/>
            <a:ext cx="903300" cy="396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16"/>
          <p:cNvSpPr/>
          <p:nvPr/>
        </p:nvSpPr>
        <p:spPr>
          <a:xfrm>
            <a:off x="8075215" y="2485495"/>
            <a:ext cx="252900" cy="2529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27" name="Google Shape;227;p16"/>
          <p:cNvSpPr/>
          <p:nvPr/>
        </p:nvSpPr>
        <p:spPr>
          <a:xfrm>
            <a:off x="7397694" y="2658001"/>
            <a:ext cx="387300" cy="3045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3005</Words>
  <Application>Microsoft Office PowerPoint</Application>
  <PresentationFormat>全屏显示(16:9)</PresentationFormat>
  <Paragraphs>623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4" baseType="lpstr">
      <vt:lpstr>Arial</vt:lpstr>
      <vt:lpstr>Calibri</vt:lpstr>
      <vt:lpstr>Consolas</vt:lpstr>
      <vt:lpstr>Custom</vt:lpstr>
      <vt:lpstr>Warm-up Problem</vt:lpstr>
      <vt:lpstr>Warm-up Problem</vt:lpstr>
      <vt:lpstr>Warm-up Problem</vt:lpstr>
      <vt:lpstr>CS61B, 2019</vt:lpstr>
      <vt:lpstr>Spanning Trees</vt:lpstr>
      <vt:lpstr>Spanning Trees</vt:lpstr>
      <vt:lpstr>How Many are Spanning Trees?        http://yellkey.com/now</vt:lpstr>
      <vt:lpstr>MST Applications</vt:lpstr>
      <vt:lpstr>MST</vt:lpstr>
      <vt:lpstr>MST</vt:lpstr>
      <vt:lpstr>MST vs. SPT, http://yellkey.com/sit</vt:lpstr>
      <vt:lpstr>MST vs. SPT</vt:lpstr>
      <vt:lpstr>MST vs. SPT, http://yellkey.com/approach</vt:lpstr>
      <vt:lpstr>MST vs. SPT, http://yellkey.com/approach</vt:lpstr>
      <vt:lpstr>Spanning Tree, http://yellkey.com/both</vt:lpstr>
      <vt:lpstr>Spanning Tree</vt:lpstr>
      <vt:lpstr>Spanning Tree</vt:lpstr>
      <vt:lpstr>A Useful Tool for Finding the MST: Cut Property</vt:lpstr>
      <vt:lpstr>Prim’s Runtime</vt:lpstr>
      <vt:lpstr>Cut Property in Action: http://yellkey.com/drive</vt:lpstr>
      <vt:lpstr>Cut Property in Action</vt:lpstr>
      <vt:lpstr>Cut Property Proof</vt:lpstr>
      <vt:lpstr>Generic MST Finding Algorithm</vt:lpstr>
      <vt:lpstr>Prim’s Algorithm</vt:lpstr>
      <vt:lpstr>Prim’s Algorithm </vt:lpstr>
      <vt:lpstr>Prim’s vs. Dijkstra’s (visual)</vt:lpstr>
      <vt:lpstr>Prim’s Algorithm Implementation </vt:lpstr>
      <vt:lpstr>Prim’s vs. Dijkstra’s</vt:lpstr>
      <vt:lpstr>Prim’s Implementation (Pseudocode, 1/2)</vt:lpstr>
      <vt:lpstr>Prim’s Implementation (Pseudocode, 2/2)</vt:lpstr>
      <vt:lpstr>Prim’s Runtime</vt:lpstr>
      <vt:lpstr>Prim’s Algorithm Runtime</vt:lpstr>
      <vt:lpstr>Kruskal’s Algorithm</vt:lpstr>
      <vt:lpstr>Kruskal’s Algorithm</vt:lpstr>
      <vt:lpstr>Prim’s vs. Kruskal’s</vt:lpstr>
      <vt:lpstr>Kruskal’s Implementation (Pseudocode)</vt:lpstr>
      <vt:lpstr>Kruskal’s Runtime</vt:lpstr>
      <vt:lpstr>Shortest Paths and MST Algorithms Summary</vt:lpstr>
      <vt:lpstr>170 Spoiler: State of the Art Compare-Based MST Algorithms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Warm-up Problem</dc:title>
  <cp:lastModifiedBy>胡 晓晨</cp:lastModifiedBy>
  <cp:revision>2</cp:revision>
  <dcterms:modified xsi:type="dcterms:W3CDTF">2021-06-30T11:43:03Z</dcterms:modified>
</cp:coreProperties>
</file>