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94590-C14C-4C34-A15F-39D4C68476B5}">
  <a:tblStyle styleId="{65E94590-C14C-4C34-A15F-39D4C68476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1" d="100"/>
          <a:sy n="171"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409413421_06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 name="Google Shape;29;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5ec4e88d2_89_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5ec4e88d2_89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9668982c_1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9668982c_1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9668982c_1_69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9668982c_1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9668982c_1_89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9668982c_1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9668982c_1_118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9668982c_1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99668982c_1_40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99668982c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5ec4e88d2_89_5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5ec4e88d2_89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5ec4e88d2_89_5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5ec4e88d2_89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5ec4e88d2_1_72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5ec4e88d2_1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55ec4e88d2_1_75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55ec4e88d2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55ec4e88d2_26_2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55ec4e88d2_2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55ec4e88d2_1_9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55ec4e88d2_1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55ec4e88d2_1_1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55ec4e88d2_1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55ec4e88d2_1_2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55ec4e88d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5ec4e88d2_1_35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55ec4e88d2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55ec4e88d2_1_38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55ec4e88d2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55ec4e88d2_1_88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55ec4e88d2_1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55ec4e88d2_1_91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55ec4e88d2_1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55ec4e88d2_1_9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55ec4e88d2_1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55ec4e88d2_1_102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55ec4e88d2_1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55ec4e88d2_1_10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55ec4e88d2_1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5ec4e88d2_26_2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5ec4e88d2_2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55ec4e88d2_1_109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55ec4e88d2_1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55ec4e88d2_1_123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55ec4e88d2_1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55ec4e88d2_1_121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55ec4e88d2_1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55ec4e88d2_1_1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55ec4e88d2_1_1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55ec4e88d2_1_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55ec4e88d2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55ec4e88d2_1_57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5ec4e88d2_1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55ec4e88d2_1_6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55ec4e88d2_1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55ec4e88d2_1_66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55ec4e88d2_1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5ec4e88d2_1_13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5ec4e88d2_1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56f0b5eff6_0_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56f0b5ef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5ec4e88d2_0_1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5ec4e88d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55ec4e88d2_1_136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55ec4e88d2_1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55ec4e88d2_1_136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55ec4e88d2_1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55ec4e88d2_1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55ec4e88d2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55ec4e88d2_1_72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55ec4e88d2_1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55ec4e88d2_1_137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55ec4e88d2_1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6f0b5eff6_0_4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6f0b5eff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55ec4e88d2_1_167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55ec4e88d2_1_1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5ec4e88d2_1_170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5ec4e88d2_1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55ec4e88d2_1_174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55ec4e88d2_1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55ec4e88d2_1_171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55ec4e88d2_1_1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5ec4e88d2_1_129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5ec4e88d2_1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5ec4e88d2_1_175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5ec4e88d2_1_1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55ec4e88d2_1_17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55ec4e88d2_1_1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55ec4e88d2_1_17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55ec4e88d2_1_1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55ec4e88d2_26_3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55ec4e88d2_2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55ec4e88d2_1_185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55ec4e88d2_1_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55ec4e88d2_26_1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55ec4e88d2_2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55ec4e88d2_26_6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55ec4e88d2_26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5ec4e88d2_1_130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5ec4e88d2_1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9668982c_1_37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9668982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9668982c_1_37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9668982c_1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5ec4e88d2_89_2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5ec4e88d2_89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1619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13" name="Google Shape;13;p2"/>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16" name="Google Shape;16;p3"/>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17" name="Google Shape;17;p3"/>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42900" rtl="0">
              <a:spcBef>
                <a:spcPts val="0"/>
              </a:spcBef>
              <a:spcAft>
                <a:spcPts val="0"/>
              </a:spcAft>
              <a:buSzPts val="1800"/>
              <a:buFont typeface="Calibri"/>
              <a:buChar char="●"/>
              <a:defRPr>
                <a:latin typeface="Calibri"/>
                <a:ea typeface="Calibri"/>
                <a:cs typeface="Calibri"/>
                <a:sym typeface="Calibri"/>
              </a:defRPr>
            </a:lvl4pPr>
            <a:lvl5pPr marL="2286000" lvl="4" indent="-342900" rtl="0">
              <a:spcBef>
                <a:spcPts val="0"/>
              </a:spcBef>
              <a:spcAft>
                <a:spcPts val="0"/>
              </a:spcAft>
              <a:buSzPts val="1800"/>
              <a:buFont typeface="Calibri"/>
              <a:buChar char="○"/>
              <a:defRPr sz="1800">
                <a:latin typeface="Calibri"/>
                <a:ea typeface="Calibri"/>
                <a:cs typeface="Calibri"/>
                <a:sym typeface="Calibri"/>
              </a:defRPr>
            </a:lvl5pPr>
            <a:lvl6pPr marL="2743200" lvl="5" indent="-342900" rtl="0">
              <a:spcBef>
                <a:spcPts val="0"/>
              </a:spcBef>
              <a:spcAft>
                <a:spcPts val="0"/>
              </a:spcAft>
              <a:buSzPts val="1800"/>
              <a:buFont typeface="Calibri"/>
              <a:buChar char="■"/>
              <a:defRPr sz="1800">
                <a:latin typeface="Calibri"/>
                <a:ea typeface="Calibri"/>
                <a:cs typeface="Calibri"/>
                <a:sym typeface="Calibri"/>
              </a:defRPr>
            </a:lvl6pPr>
            <a:lvl7pPr marL="3200400" lvl="6" indent="-342900" rtl="0">
              <a:spcBef>
                <a:spcPts val="0"/>
              </a:spcBef>
              <a:spcAft>
                <a:spcPts val="0"/>
              </a:spcAft>
              <a:buSzPts val="1800"/>
              <a:buFont typeface="Calibri"/>
              <a:buChar char="●"/>
              <a:defRPr sz="1800">
                <a:latin typeface="Calibri"/>
                <a:ea typeface="Calibri"/>
                <a:cs typeface="Calibri"/>
                <a:sym typeface="Calibri"/>
              </a:defRPr>
            </a:lvl7pPr>
            <a:lvl8pPr marL="3657600" lvl="7" indent="-342900" rtl="0">
              <a:spcBef>
                <a:spcPts val="0"/>
              </a:spcBef>
              <a:spcAft>
                <a:spcPts val="0"/>
              </a:spcAft>
              <a:buSzPts val="1800"/>
              <a:buFont typeface="Calibri"/>
              <a:buChar char="○"/>
              <a:defRPr sz="1800">
                <a:latin typeface="Calibri"/>
                <a:ea typeface="Calibri"/>
                <a:cs typeface="Calibri"/>
                <a:sym typeface="Calibri"/>
              </a:defRPr>
            </a:lvl8pPr>
            <a:lvl9pPr marL="4114800" lvl="8" indent="-342900" rtl="0">
              <a:spcBef>
                <a:spcPts val="0"/>
              </a:spcBef>
              <a:spcAft>
                <a:spcPts val="0"/>
              </a:spcAft>
              <a:buSzPts val="1800"/>
              <a:buFont typeface="Calibri"/>
              <a:buChar char="■"/>
              <a:defRPr sz="18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20" name="Google Shape;20;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 name="Google Shape;21;p4"/>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
        <p:cNvGrpSpPr/>
        <p:nvPr/>
      </p:nvGrpSpPr>
      <p:grpSpPr>
        <a:xfrm>
          <a:off x="0" y="0"/>
          <a:ext cx="0" cy="0"/>
          <a:chOff x="0" y="0"/>
          <a:chExt cx="0" cy="0"/>
        </a:xfrm>
      </p:grpSpPr>
      <p:sp>
        <p:nvSpPr>
          <p:cNvPr id="25" name="Google Shape;25;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datastructur.e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 name="Google Shape;8;p1"/>
          <p:cNvPicPr preferRelativeResize="0"/>
          <p:nvPr/>
        </p:nvPicPr>
        <p:blipFill>
          <a:blip r:embed="rId8">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1155CC"/>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datastructur.es</a:t>
            </a:r>
            <a:endParaRPr sz="600">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presentation/d/1CfnLS3FSXV8X2sXPTravZGXeBUUkcFQv7Uf2iGWGUfs/edit?usp=shar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presentation/d/1CfnLS3FSXV8X2sXPTravZGXeBUUkcFQv7Uf2iGWGUfs/edit?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algs4.cs.princeton.edu/44sp/AcyclicSP.java" TargetMode="External"/><Relationship Id="rId4" Type="http://schemas.openxmlformats.org/officeDocument/2006/relationships/hyperlink" Target="https://docs.google.com/presentation/d/1CfnLS3FSXV8X2sXPTravZGXeBUUkcFQv7Uf2iGWGUfs/edit#slide=id.g76e0dad85_2_380"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Mathematical_maturity"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https://algs4.cs.princeton.edu/44sp/AcyclicSP.java" TargetMode="External"/><Relationship Id="rId4" Type="http://schemas.openxmlformats.org/officeDocument/2006/relationships/hyperlink" Target="https://docs.google.com/presentation/d/1CfnLS3FSXV8X2sXPTravZGXeBUUkcFQv7Uf2iGWGUfs/edit#slide=id.g76e0dad85_2_380"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Polynomial-time_reductio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presentation/d/1lTo8LZUGi3XQ1VlOmBUF9KkJTW_JWsw_DOPq8VBiI3A/edit?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google.com/presentation/d/177bRUTdCa60fjExdr9eO04NHm0MRfPtCzvEup1iMccM/edit#slide=id.g369665031c_0_350" TargetMode="External"/><Relationship Id="rId5" Type="http://schemas.openxmlformats.org/officeDocument/2006/relationships/hyperlink" Target="https://docs.google.com/presentation/d/1_bw2z1ggUkquPdhl7gwdVBoTaoJmaZdpkV6MoAgxlJc/pub?start=false&amp;loop=false&amp;delayms=3000" TargetMode="External"/><Relationship Id="rId4" Type="http://schemas.openxmlformats.org/officeDocument/2006/relationships/hyperlink" Target="https://docs.google.com/presentation/d/1JoYCelH4YE6IkSMq_LfTJMzJ00WxDj7rEa49gYmAtc4/edit?usp=sharing"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youtube.com/watch?v=9vpqilhW9uI"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presentation/d/18leOHESniaJqqehiTR-YAL4WeEEcHJyRB9aw_S1FLG0/edit#slide=id.g772f8a8e2_0_2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ocs.google.com/presentation/d/18leOHESniaJqqehiTR-YAL4WeEEcHJyRB9aw_S1FLG0/edit#slide=id.g5347e2c8f_2213" TargetMode="External"/><Relationship Id="rId4" Type="http://schemas.openxmlformats.org/officeDocument/2006/relationships/hyperlink" Target="https://docs.google.com/presentation/d/1GPizbySYMsUhnXSXKvbqV4UhPCvrt750MiqPPgU-eCY/edit#slide=id.g9a60b2f52_0_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8"/>
          <p:cNvSpPr txBox="1">
            <a:spLocks noGrp="1"/>
          </p:cNvSpPr>
          <p:nvPr>
            <p:ph type="ctrTitle"/>
          </p:nvPr>
        </p:nvSpPr>
        <p:spPr>
          <a:xfrm>
            <a:off x="211425" y="1941275"/>
            <a:ext cx="52062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CS61B</a:t>
            </a:r>
            <a:endParaRPr/>
          </a:p>
        </p:txBody>
      </p:sp>
      <p:sp>
        <p:nvSpPr>
          <p:cNvPr id="32" name="Google Shape;32;p8"/>
          <p:cNvSpPr txBox="1">
            <a:spLocks noGrp="1"/>
          </p:cNvSpPr>
          <p:nvPr>
            <p:ph type="subTitle" idx="1"/>
          </p:nvPr>
        </p:nvSpPr>
        <p:spPr>
          <a:xfrm>
            <a:off x="161925" y="2688525"/>
            <a:ext cx="8871900" cy="22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 28: Decomposition and Reductions</a:t>
            </a:r>
            <a:endParaRPr/>
          </a:p>
          <a:p>
            <a:pPr marL="457200" lvl="0" indent="-381000" algn="l" rtl="0">
              <a:spcBef>
                <a:spcPts val="0"/>
              </a:spcBef>
              <a:spcAft>
                <a:spcPts val="0"/>
              </a:spcAft>
              <a:buSzPts val="2400"/>
              <a:buChar char="●"/>
            </a:pPr>
            <a:r>
              <a:rPr lang="en"/>
              <a:t>Topological Sorting</a:t>
            </a:r>
            <a:endParaRPr/>
          </a:p>
          <a:p>
            <a:pPr marL="457200" lvl="0" indent="-381000" algn="l" rtl="0">
              <a:spcBef>
                <a:spcPts val="0"/>
              </a:spcBef>
              <a:spcAft>
                <a:spcPts val="0"/>
              </a:spcAft>
              <a:buSzPts val="2400"/>
              <a:buChar char="●"/>
            </a:pPr>
            <a:r>
              <a:rPr lang="en"/>
              <a:t>Shortest Paths on DAGs</a:t>
            </a:r>
            <a:endParaRPr/>
          </a:p>
          <a:p>
            <a:pPr marL="457200" lvl="0" indent="-381000" algn="l" rtl="0">
              <a:spcBef>
                <a:spcPts val="0"/>
              </a:spcBef>
              <a:spcAft>
                <a:spcPts val="0"/>
              </a:spcAft>
              <a:buSzPts val="2400"/>
              <a:buChar char="●"/>
            </a:pPr>
            <a:r>
              <a:rPr lang="en"/>
              <a:t>Longest Paths</a:t>
            </a:r>
            <a:endParaRPr/>
          </a:p>
          <a:p>
            <a:pPr marL="457200" lvl="0" indent="-381000" algn="l" rtl="0">
              <a:spcBef>
                <a:spcPts val="0"/>
              </a:spcBef>
              <a:spcAft>
                <a:spcPts val="0"/>
              </a:spcAft>
              <a:buSzPts val="2400"/>
              <a:buChar char="●"/>
            </a:pPr>
            <a:r>
              <a:rPr lang="en"/>
              <a:t>Reductions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Topological Sort</a:t>
            </a:r>
            <a:endParaRPr dirty="0"/>
          </a:p>
        </p:txBody>
      </p:sp>
      <p:sp>
        <p:nvSpPr>
          <p:cNvPr id="122" name="Google Shape;122;p17"/>
          <p:cNvSpPr txBox="1">
            <a:spLocks noGrp="1"/>
          </p:cNvSpPr>
          <p:nvPr>
            <p:ph type="body" idx="1"/>
          </p:nvPr>
        </p:nvSpPr>
        <p:spPr>
          <a:xfrm>
            <a:off x="243000" y="2629050"/>
            <a:ext cx="8443800" cy="170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Suppose we have tasks 0 through 7, where an arrow from v to w indicates that v must happen before w.</a:t>
            </a:r>
            <a:endParaRPr dirty="0"/>
          </a:p>
          <a:p>
            <a:pPr marL="457200" lvl="0" indent="-355600" algn="l" rtl="0">
              <a:spcBef>
                <a:spcPts val="600"/>
              </a:spcBef>
              <a:spcAft>
                <a:spcPts val="0"/>
              </a:spcAft>
              <a:buSzPts val="2000"/>
              <a:buChar char="●"/>
            </a:pPr>
            <a:r>
              <a:rPr lang="en" dirty="0"/>
              <a:t>What algorithm do we use to find a valid ordering for these tasks?</a:t>
            </a:r>
            <a:endParaRPr dirty="0"/>
          </a:p>
          <a:p>
            <a:pPr marL="457200" lvl="0" indent="-355600" algn="l" rtl="0">
              <a:spcBef>
                <a:spcPts val="0"/>
              </a:spcBef>
              <a:spcAft>
                <a:spcPts val="0"/>
              </a:spcAft>
              <a:buSzPts val="2000"/>
              <a:buChar char="●"/>
            </a:pPr>
            <a:r>
              <a:rPr lang="en" dirty="0"/>
              <a:t>Valid orderings include: [0, 2, 1, 3, 5, 4, 7, 6], [2, 0, 3, 5, 1, 4, 6, 7], …</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Any suggestions on where we’d start?</a:t>
            </a:r>
            <a:endParaRPr dirty="0"/>
          </a:p>
        </p:txBody>
      </p:sp>
      <p:grpSp>
        <p:nvGrpSpPr>
          <p:cNvPr id="123" name="Google Shape;123;p17"/>
          <p:cNvGrpSpPr/>
          <p:nvPr/>
        </p:nvGrpSpPr>
        <p:grpSpPr>
          <a:xfrm>
            <a:off x="3071707" y="733900"/>
            <a:ext cx="2419775" cy="1945738"/>
            <a:chOff x="756020" y="683300"/>
            <a:chExt cx="2419775" cy="1945738"/>
          </a:xfrm>
        </p:grpSpPr>
        <p:sp>
          <p:nvSpPr>
            <p:cNvPr id="124" name="Google Shape;124;p17"/>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25" name="Google Shape;125;p17"/>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26" name="Google Shape;126;p17"/>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27" name="Google Shape;127;p17"/>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28" name="Google Shape;128;p17"/>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29" name="Google Shape;129;p17"/>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30" name="Google Shape;130;p17"/>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31" name="Google Shape;131;p17"/>
            <p:cNvCxnSpPr>
              <a:stCxn id="132" idx="2"/>
              <a:endCxn id="124"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133" name="Google Shape;133;p17"/>
            <p:cNvCxnSpPr>
              <a:stCxn id="132" idx="3"/>
              <a:endCxn id="126"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134" name="Google Shape;134;p17"/>
            <p:cNvCxnSpPr>
              <a:stCxn id="125" idx="2"/>
              <a:endCxn id="126"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135" name="Google Shape;135;p17"/>
            <p:cNvCxnSpPr>
              <a:stCxn id="125" idx="3"/>
              <a:endCxn id="128"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136" name="Google Shape;136;p17"/>
            <p:cNvCxnSpPr>
              <a:stCxn id="128" idx="2"/>
              <a:endCxn id="129" idx="0"/>
            </p:cNvCxnSpPr>
            <p:nvPr/>
          </p:nvCxnSpPr>
          <p:spPr>
            <a:xfrm>
              <a:off x="2605195" y="1437088"/>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137" name="Google Shape;137;p17"/>
            <p:cNvCxnSpPr>
              <a:stCxn id="128" idx="2"/>
              <a:endCxn id="127" idx="3"/>
            </p:cNvCxnSpPr>
            <p:nvPr/>
          </p:nvCxnSpPr>
          <p:spPr>
            <a:xfrm flipH="1">
              <a:off x="2186095" y="1437088"/>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138" name="Google Shape;138;p17"/>
            <p:cNvCxnSpPr>
              <a:stCxn id="126" idx="2"/>
              <a:endCxn id="127"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139" name="Google Shape;139;p17"/>
            <p:cNvCxnSpPr>
              <a:stCxn id="124" idx="3"/>
              <a:endCxn id="127"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140" name="Google Shape;140;p17"/>
            <p:cNvCxnSpPr>
              <a:stCxn id="127" idx="2"/>
              <a:endCxn id="130" idx="0"/>
            </p:cNvCxnSpPr>
            <p:nvPr/>
          </p:nvCxnSpPr>
          <p:spPr>
            <a:xfrm>
              <a:off x="2027345" y="2118463"/>
              <a:ext cx="76200" cy="257700"/>
            </a:xfrm>
            <a:prstGeom prst="straightConnector1">
              <a:avLst/>
            </a:prstGeom>
            <a:noFill/>
            <a:ln w="19050" cap="flat" cmpd="sng">
              <a:solidFill>
                <a:schemeClr val="dk2"/>
              </a:solidFill>
              <a:prstDash val="solid"/>
              <a:round/>
              <a:headEnd type="none" w="med" len="med"/>
              <a:tailEnd type="triangle" w="med" len="med"/>
            </a:ln>
          </p:spPr>
        </p:cxnSp>
        <p:sp>
          <p:nvSpPr>
            <p:cNvPr id="132" name="Google Shape;132;p17"/>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grpSp>
      <p:sp>
        <p:nvSpPr>
          <p:cNvPr id="141" name="Google Shape;141;p17"/>
          <p:cNvSpPr txBox="1"/>
          <p:nvPr/>
        </p:nvSpPr>
        <p:spPr>
          <a:xfrm>
            <a:off x="5799275" y="632075"/>
            <a:ext cx="3344700" cy="18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Multiple breadth first searches from vertices of in-degree 0.</a:t>
            </a:r>
            <a:endParaRPr/>
          </a:p>
          <a:p>
            <a:pPr marL="457200" lvl="0" indent="-317500" algn="l" rtl="0">
              <a:spcBef>
                <a:spcPts val="0"/>
              </a:spcBef>
              <a:spcAft>
                <a:spcPts val="0"/>
              </a:spcAft>
              <a:buSzPts val="1400"/>
              <a:buChar char="●"/>
            </a:pPr>
            <a:r>
              <a:rPr lang="en"/>
              <a:t>Great places to start.</a:t>
            </a:r>
            <a:endParaRPr/>
          </a:p>
          <a:p>
            <a:pPr marL="0" lvl="0" indent="0" algn="l" rtl="0">
              <a:spcBef>
                <a:spcPts val="0"/>
              </a:spcBef>
              <a:spcAft>
                <a:spcPts val="0"/>
              </a:spcAft>
              <a:buNone/>
            </a:pPr>
            <a:endParaRPr/>
          </a:p>
          <a:p>
            <a:pPr marL="0" lvl="0" indent="0" algn="l" rtl="0">
              <a:spcBef>
                <a:spcPts val="0"/>
              </a:spcBef>
              <a:spcAft>
                <a:spcPts val="0"/>
              </a:spcAft>
              <a:buNone/>
            </a:pPr>
            <a:r>
              <a:rPr lang="en"/>
              <a:t>[0/2, 1/3/5, 4/6, 7]</a:t>
            </a:r>
            <a:endParaRPr/>
          </a:p>
          <a:p>
            <a:pPr marL="0" lvl="0" indent="0" algn="l" rtl="0">
              <a:spcBef>
                <a:spcPts val="0"/>
              </a:spcBef>
              <a:spcAft>
                <a:spcPts val="0"/>
              </a:spcAft>
              <a:buNone/>
            </a:pPr>
            <a:endParaRPr/>
          </a:p>
          <a:p>
            <a:pPr marL="0" lvl="0" indent="0" algn="l" rtl="0">
              <a:spcBef>
                <a:spcPts val="0"/>
              </a:spcBef>
              <a:spcAft>
                <a:spcPts val="0"/>
              </a:spcAft>
              <a:buNone/>
            </a:pPr>
            <a:r>
              <a:rPr lang="en"/>
              <a:t>[0/2/8, 1/3/5/7, </a:t>
            </a:r>
            <a:endParaRPr/>
          </a:p>
        </p:txBody>
      </p:sp>
      <p:sp>
        <p:nvSpPr>
          <p:cNvPr id="142" name="Google Shape;142;p17"/>
          <p:cNvSpPr/>
          <p:nvPr/>
        </p:nvSpPr>
        <p:spPr>
          <a:xfrm>
            <a:off x="5491482" y="214885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8</a:t>
            </a:r>
            <a:endParaRPr/>
          </a:p>
        </p:txBody>
      </p:sp>
      <p:cxnSp>
        <p:nvCxnSpPr>
          <p:cNvPr id="143" name="Google Shape;143;p17"/>
          <p:cNvCxnSpPr>
            <a:stCxn id="142" idx="2"/>
            <a:endCxn id="130" idx="3"/>
          </p:cNvCxnSpPr>
          <p:nvPr/>
        </p:nvCxnSpPr>
        <p:spPr>
          <a:xfrm flipH="1">
            <a:off x="4577982" y="2401750"/>
            <a:ext cx="1072200" cy="151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365939" y="2899975"/>
            <a:ext cx="3261403"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Solution (Spoiler Alert)</a:t>
            </a:r>
            <a:endParaRPr sz="2000" dirty="0"/>
          </a:p>
        </p:txBody>
      </p:sp>
      <p:sp>
        <p:nvSpPr>
          <p:cNvPr id="149" name="Google Shape;149;p18"/>
          <p:cNvSpPr txBox="1">
            <a:spLocks noGrp="1"/>
          </p:cNvSpPr>
          <p:nvPr>
            <p:ph type="body" idx="1"/>
          </p:nvPr>
        </p:nvSpPr>
        <p:spPr>
          <a:xfrm>
            <a:off x="415047" y="3220237"/>
            <a:ext cx="8443800" cy="188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Perform a DFS traversal from every vertex with indegree 0, NOT clearing markings in between traversals.</a:t>
            </a:r>
            <a:endParaRPr dirty="0"/>
          </a:p>
          <a:p>
            <a:pPr marL="457200" lvl="0" indent="-355600" algn="l" rtl="0">
              <a:spcBef>
                <a:spcPts val="600"/>
              </a:spcBef>
              <a:spcAft>
                <a:spcPts val="0"/>
              </a:spcAft>
              <a:buSzPts val="2000"/>
              <a:buChar char="●"/>
            </a:pPr>
            <a:r>
              <a:rPr lang="en" dirty="0"/>
              <a:t>Record DFS postorder in a list.</a:t>
            </a:r>
            <a:endParaRPr dirty="0"/>
          </a:p>
          <a:p>
            <a:pPr marL="457200" lvl="0" indent="-355600" algn="l" rtl="0">
              <a:spcBef>
                <a:spcPts val="0"/>
              </a:spcBef>
              <a:spcAft>
                <a:spcPts val="0"/>
              </a:spcAft>
              <a:buSzPts val="2000"/>
              <a:buChar char="●"/>
            </a:pPr>
            <a:r>
              <a:rPr lang="en" dirty="0"/>
              <a:t>Topological ordering is given by the reverse of that list (reverse postorder).</a:t>
            </a:r>
            <a:endParaRPr dirty="0"/>
          </a:p>
        </p:txBody>
      </p:sp>
      <p:grpSp>
        <p:nvGrpSpPr>
          <p:cNvPr id="150" name="Google Shape;150;p18"/>
          <p:cNvGrpSpPr/>
          <p:nvPr/>
        </p:nvGrpSpPr>
        <p:grpSpPr>
          <a:xfrm>
            <a:off x="5811721" y="803474"/>
            <a:ext cx="2419775" cy="1945737"/>
            <a:chOff x="756020" y="683300"/>
            <a:chExt cx="2419775" cy="1945737"/>
          </a:xfrm>
        </p:grpSpPr>
        <p:sp>
          <p:nvSpPr>
            <p:cNvPr id="151" name="Google Shape;151;p18"/>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52" name="Google Shape;152;p18"/>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53" name="Google Shape;153;p18"/>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54" name="Google Shape;154;p18"/>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55" name="Google Shape;155;p18"/>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56" name="Google Shape;156;p18"/>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57" name="Google Shape;157;p18"/>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58" name="Google Shape;158;p18"/>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59" name="Google Shape;159;p18"/>
            <p:cNvCxnSpPr>
              <a:stCxn id="151" idx="2"/>
              <a:endCxn id="152"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160" name="Google Shape;160;p18"/>
            <p:cNvCxnSpPr>
              <a:stCxn id="151" idx="3"/>
              <a:endCxn id="154"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161" name="Google Shape;161;p18"/>
            <p:cNvCxnSpPr>
              <a:stCxn id="153" idx="2"/>
              <a:endCxn id="154"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162" name="Google Shape;162;p18"/>
            <p:cNvCxnSpPr>
              <a:stCxn id="153" idx="3"/>
              <a:endCxn id="156"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163" name="Google Shape;163;p18"/>
            <p:cNvCxnSpPr>
              <a:stCxn id="156" idx="2"/>
              <a:endCxn id="157" idx="0"/>
            </p:cNvCxnSpPr>
            <p:nvPr/>
          </p:nvCxnSpPr>
          <p:spPr>
            <a:xfrm>
              <a:off x="2605195" y="1437087"/>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164" name="Google Shape;164;p18"/>
            <p:cNvCxnSpPr>
              <a:stCxn id="156" idx="2"/>
              <a:endCxn id="155" idx="3"/>
            </p:cNvCxnSpPr>
            <p:nvPr/>
          </p:nvCxnSpPr>
          <p:spPr>
            <a:xfrm flipH="1">
              <a:off x="2186095" y="1437087"/>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165" name="Google Shape;165;p18"/>
            <p:cNvCxnSpPr>
              <a:stCxn id="154" idx="2"/>
              <a:endCxn id="155"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166" name="Google Shape;166;p18"/>
            <p:cNvCxnSpPr>
              <a:stCxn id="152" idx="3"/>
              <a:endCxn id="155"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167" name="Google Shape;167;p18"/>
            <p:cNvCxnSpPr>
              <a:stCxn id="155" idx="2"/>
              <a:endCxn id="158" idx="0"/>
            </p:cNvCxnSpPr>
            <p:nvPr/>
          </p:nvCxnSpPr>
          <p:spPr>
            <a:xfrm>
              <a:off x="2027345" y="2118462"/>
              <a:ext cx="76200" cy="257700"/>
            </a:xfrm>
            <a:prstGeom prst="straightConnector1">
              <a:avLst/>
            </a:prstGeom>
            <a:noFill/>
            <a:ln w="19050" cap="flat" cmpd="sng">
              <a:solidFill>
                <a:schemeClr val="dk2"/>
              </a:solidFill>
              <a:prstDash val="solid"/>
              <a:round/>
              <a:headEnd type="none" w="med" len="med"/>
              <a:tailEnd type="triangle" w="med" len="med"/>
            </a:ln>
          </p:spPr>
        </p:cxnSp>
      </p:grpSp>
      <p:sp>
        <p:nvSpPr>
          <p:cNvPr id="22" name="Google Shape;122;p17">
            <a:extLst>
              <a:ext uri="{FF2B5EF4-FFF2-40B4-BE49-F238E27FC236}">
                <a16:creationId xmlns:a16="http://schemas.microsoft.com/office/drawing/2014/main" id="{A6B5901E-0E1C-4199-865D-6E46AB1A5930}"/>
              </a:ext>
            </a:extLst>
          </p:cNvPr>
          <p:cNvSpPr txBox="1">
            <a:spLocks/>
          </p:cNvSpPr>
          <p:nvPr/>
        </p:nvSpPr>
        <p:spPr>
          <a:xfrm>
            <a:off x="365939" y="412087"/>
            <a:ext cx="5021307" cy="170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9pPr>
          </a:lstStyle>
          <a:p>
            <a:pPr marL="0" indent="0">
              <a:buFont typeface="Calibri"/>
              <a:buNone/>
            </a:pPr>
            <a:r>
              <a:rPr lang="en-US" dirty="0"/>
              <a:t>Suppose we have tasks 0 through 7, where an arrow from v to w indicates that v must happen before w.</a:t>
            </a:r>
          </a:p>
          <a:p>
            <a:r>
              <a:rPr lang="en-US" dirty="0"/>
              <a:t>What algorithm do we use to find a valid ordering for these tasks?</a:t>
            </a:r>
          </a:p>
          <a:p>
            <a:pPr>
              <a:spcBef>
                <a:spcPts val="0"/>
              </a:spcBef>
            </a:pPr>
            <a:r>
              <a:rPr lang="en-US" dirty="0"/>
              <a:t>Valid orderings include: [0, 2, 1, 3, 5, 4, 7, 6], [2, 0, 3, 5, 1, 4, 6, 7], …</a:t>
            </a:r>
          </a:p>
        </p:txBody>
      </p:sp>
      <p:sp>
        <p:nvSpPr>
          <p:cNvPr id="23" name="Google Shape;121;p17">
            <a:extLst>
              <a:ext uri="{FF2B5EF4-FFF2-40B4-BE49-F238E27FC236}">
                <a16:creationId xmlns:a16="http://schemas.microsoft.com/office/drawing/2014/main" id="{DF27877A-6EB3-4E45-B0F6-1725CA07AFC0}"/>
              </a:ext>
            </a:extLst>
          </p:cNvPr>
          <p:cNvSpPr txBox="1">
            <a:spLocks/>
          </p:cNvSpPr>
          <p:nvPr/>
        </p:nvSpPr>
        <p:spPr>
          <a:xfrm>
            <a:off x="237730" y="53233"/>
            <a:ext cx="2322046" cy="49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BE0712"/>
              </a:buClr>
              <a:buSzPts val="2400"/>
              <a:buFont typeface="Calibri"/>
              <a:buNone/>
              <a:defRPr sz="2400" b="1" i="0" u="none" strike="noStrike" cap="none">
                <a:solidFill>
                  <a:srgbClr val="BE0712"/>
                </a:solidFill>
                <a:latin typeface="Calibri"/>
                <a:ea typeface="Calibri"/>
                <a:cs typeface="Calibri"/>
                <a:sym typeface="Calibri"/>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r>
              <a:rPr lang="en-US" dirty="0"/>
              <a:t>Topological Sort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 (Demo 1/2)</a:t>
            </a:r>
            <a:endParaRPr/>
          </a:p>
        </p:txBody>
      </p:sp>
      <p:grpSp>
        <p:nvGrpSpPr>
          <p:cNvPr id="173" name="Google Shape;173;p19"/>
          <p:cNvGrpSpPr/>
          <p:nvPr/>
        </p:nvGrpSpPr>
        <p:grpSpPr>
          <a:xfrm>
            <a:off x="208375" y="683311"/>
            <a:ext cx="2017486" cy="2187550"/>
            <a:chOff x="208375" y="683311"/>
            <a:chExt cx="2017486" cy="2187550"/>
          </a:xfrm>
        </p:grpSpPr>
        <p:grpSp>
          <p:nvGrpSpPr>
            <p:cNvPr id="174" name="Google Shape;174;p19"/>
            <p:cNvGrpSpPr/>
            <p:nvPr/>
          </p:nvGrpSpPr>
          <p:grpSpPr>
            <a:xfrm>
              <a:off x="247226" y="683311"/>
              <a:ext cx="1978635" cy="2187550"/>
              <a:chOff x="247226" y="683311"/>
              <a:chExt cx="1978635" cy="2187550"/>
            </a:xfrm>
          </p:grpSpPr>
          <p:sp>
            <p:nvSpPr>
              <p:cNvPr id="175" name="Google Shape;175;p19"/>
              <p:cNvSpPr/>
              <p:nvPr/>
            </p:nvSpPr>
            <p:spPr>
              <a:xfrm>
                <a:off x="247226" y="119772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76" name="Google Shape;176;p19"/>
              <p:cNvSpPr/>
              <p:nvPr/>
            </p:nvSpPr>
            <p:spPr>
              <a:xfrm>
                <a:off x="402615" y="1813474"/>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77" name="Google Shape;177;p19"/>
              <p:cNvSpPr/>
              <p:nvPr/>
            </p:nvSpPr>
            <p:spPr>
              <a:xfrm>
                <a:off x="1172206" y="68331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78" name="Google Shape;178;p19"/>
              <p:cNvSpPr/>
              <p:nvPr/>
            </p:nvSpPr>
            <p:spPr>
              <a:xfrm>
                <a:off x="1150190" y="1197722"/>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79" name="Google Shape;179;p19"/>
              <p:cNvSpPr/>
              <p:nvPr/>
            </p:nvSpPr>
            <p:spPr>
              <a:xfrm>
                <a:off x="1227048" y="174807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80" name="Google Shape;180;p19"/>
              <p:cNvSpPr/>
              <p:nvPr/>
            </p:nvSpPr>
            <p:spPr>
              <a:xfrm>
                <a:off x="1583525" y="113441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81" name="Google Shape;181;p19"/>
              <p:cNvSpPr/>
              <p:nvPr/>
            </p:nvSpPr>
            <p:spPr>
              <a:xfrm>
                <a:off x="1946261" y="1726193"/>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82" name="Google Shape;182;p19"/>
              <p:cNvSpPr/>
              <p:nvPr/>
            </p:nvSpPr>
            <p:spPr>
              <a:xfrm>
                <a:off x="1294152" y="2207912"/>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83" name="Google Shape;183;p19"/>
              <p:cNvCxnSpPr>
                <a:stCxn id="175" idx="2"/>
                <a:endCxn id="176" idx="0"/>
              </p:cNvCxnSpPr>
              <p:nvPr/>
            </p:nvCxnSpPr>
            <p:spPr>
              <a:xfrm>
                <a:off x="387026" y="1425422"/>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184" name="Google Shape;184;p19"/>
              <p:cNvCxnSpPr>
                <a:stCxn id="175" idx="3"/>
                <a:endCxn id="178" idx="1"/>
              </p:cNvCxnSpPr>
              <p:nvPr/>
            </p:nvCxnSpPr>
            <p:spPr>
              <a:xfrm>
                <a:off x="526826" y="1311572"/>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185" name="Google Shape;185;p19"/>
              <p:cNvCxnSpPr>
                <a:stCxn id="177" idx="2"/>
                <a:endCxn id="178" idx="0"/>
              </p:cNvCxnSpPr>
              <p:nvPr/>
            </p:nvCxnSpPr>
            <p:spPr>
              <a:xfrm flipH="1">
                <a:off x="1290106" y="911011"/>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186" name="Google Shape;186;p19"/>
              <p:cNvCxnSpPr>
                <a:stCxn id="177" idx="3"/>
                <a:endCxn id="180" idx="0"/>
              </p:cNvCxnSpPr>
              <p:nvPr/>
            </p:nvCxnSpPr>
            <p:spPr>
              <a:xfrm>
                <a:off x="1451806" y="797161"/>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187" name="Google Shape;187;p19"/>
              <p:cNvCxnSpPr>
                <a:stCxn id="180" idx="2"/>
                <a:endCxn id="181" idx="0"/>
              </p:cNvCxnSpPr>
              <p:nvPr/>
            </p:nvCxnSpPr>
            <p:spPr>
              <a:xfrm>
                <a:off x="1723325" y="1362119"/>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188" name="Google Shape;188;p19"/>
              <p:cNvCxnSpPr>
                <a:stCxn id="180" idx="2"/>
                <a:endCxn id="179" idx="3"/>
              </p:cNvCxnSpPr>
              <p:nvPr/>
            </p:nvCxnSpPr>
            <p:spPr>
              <a:xfrm flipH="1">
                <a:off x="1506725" y="1362119"/>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189" name="Google Shape;189;p19"/>
              <p:cNvCxnSpPr>
                <a:stCxn id="178" idx="2"/>
                <a:endCxn id="179" idx="0"/>
              </p:cNvCxnSpPr>
              <p:nvPr/>
            </p:nvCxnSpPr>
            <p:spPr>
              <a:xfrm>
                <a:off x="1289990" y="1425422"/>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190" name="Google Shape;190;p19"/>
              <p:cNvCxnSpPr>
                <a:stCxn id="176" idx="3"/>
                <a:endCxn id="179" idx="1"/>
              </p:cNvCxnSpPr>
              <p:nvPr/>
            </p:nvCxnSpPr>
            <p:spPr>
              <a:xfrm rot="10800000" flipH="1">
                <a:off x="682215" y="1861924"/>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191" name="Google Shape;191;p19"/>
              <p:cNvCxnSpPr>
                <a:stCxn id="179" idx="2"/>
                <a:endCxn id="182" idx="0"/>
              </p:cNvCxnSpPr>
              <p:nvPr/>
            </p:nvCxnSpPr>
            <p:spPr>
              <a:xfrm>
                <a:off x="1366848" y="1975778"/>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192" name="Google Shape;192;p19"/>
              <p:cNvSpPr txBox="1"/>
              <p:nvPr/>
            </p:nvSpPr>
            <p:spPr>
              <a:xfrm>
                <a:off x="682123" y="2482961"/>
                <a:ext cx="13089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a:t>
                </a:r>
                <a:endParaRPr/>
              </a:p>
            </p:txBody>
          </p:sp>
        </p:grpSp>
        <p:sp>
          <p:nvSpPr>
            <p:cNvPr id="193" name="Google Shape;193;p19"/>
            <p:cNvSpPr txBox="1"/>
            <p:nvPr/>
          </p:nvSpPr>
          <p:spPr>
            <a:xfrm>
              <a:off x="208375" y="915050"/>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194" name="Google Shape;194;p19"/>
          <p:cNvGrpSpPr/>
          <p:nvPr/>
        </p:nvGrpSpPr>
        <p:grpSpPr>
          <a:xfrm>
            <a:off x="2385539" y="683298"/>
            <a:ext cx="1978635" cy="2187550"/>
            <a:chOff x="2385539" y="683298"/>
            <a:chExt cx="1978635" cy="2187550"/>
          </a:xfrm>
        </p:grpSpPr>
        <p:grpSp>
          <p:nvGrpSpPr>
            <p:cNvPr id="195" name="Google Shape;195;p19"/>
            <p:cNvGrpSpPr/>
            <p:nvPr/>
          </p:nvGrpSpPr>
          <p:grpSpPr>
            <a:xfrm>
              <a:off x="2385539" y="683298"/>
              <a:ext cx="1978635" cy="2187550"/>
              <a:chOff x="2385539" y="683298"/>
              <a:chExt cx="1978635" cy="2187550"/>
            </a:xfrm>
          </p:grpSpPr>
          <p:sp>
            <p:nvSpPr>
              <p:cNvPr id="196" name="Google Shape;196;p19"/>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97" name="Google Shape;197;p19"/>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98" name="Google Shape;198;p19"/>
              <p:cNvSpPr/>
              <p:nvPr/>
            </p:nvSpPr>
            <p:spPr>
              <a:xfrm>
                <a:off x="3310519"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99" name="Google Shape;199;p19"/>
              <p:cNvSpPr/>
              <p:nvPr/>
            </p:nvSpPr>
            <p:spPr>
              <a:xfrm>
                <a:off x="3288503" y="11977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00" name="Google Shape;200;p19"/>
              <p:cNvSpPr/>
              <p:nvPr/>
            </p:nvSpPr>
            <p:spPr>
              <a:xfrm>
                <a:off x="3365361" y="1748066"/>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01" name="Google Shape;201;p19"/>
              <p:cNvSpPr/>
              <p:nvPr/>
            </p:nvSpPr>
            <p:spPr>
              <a:xfrm>
                <a:off x="37218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02" name="Google Shape;202;p19"/>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03" name="Google Shape;203;p19"/>
              <p:cNvSpPr/>
              <p:nvPr/>
            </p:nvSpPr>
            <p:spPr>
              <a:xfrm>
                <a:off x="3432466" y="220789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04" name="Google Shape;204;p19"/>
              <p:cNvCxnSpPr>
                <a:stCxn id="196" idx="2"/>
                <a:endCxn id="197"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05" name="Google Shape;205;p19"/>
              <p:cNvCxnSpPr>
                <a:stCxn id="196" idx="3"/>
                <a:endCxn id="199"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06" name="Google Shape;206;p19"/>
              <p:cNvCxnSpPr>
                <a:stCxn id="198" idx="2"/>
                <a:endCxn id="199"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07" name="Google Shape;207;p19"/>
              <p:cNvCxnSpPr>
                <a:stCxn id="198" idx="3"/>
                <a:endCxn id="201"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08" name="Google Shape;208;p19"/>
              <p:cNvCxnSpPr>
                <a:stCxn id="201" idx="2"/>
                <a:endCxn id="202"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09" name="Google Shape;209;p19"/>
              <p:cNvCxnSpPr>
                <a:stCxn id="201" idx="2"/>
                <a:endCxn id="200"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10" name="Google Shape;210;p19"/>
              <p:cNvCxnSpPr>
                <a:stCxn id="199" idx="2"/>
                <a:endCxn id="200"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11" name="Google Shape;211;p19"/>
              <p:cNvCxnSpPr>
                <a:stCxn id="197" idx="3"/>
                <a:endCxn id="200"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12" name="Google Shape;212;p19"/>
              <p:cNvCxnSpPr>
                <a:stCxn id="200" idx="2"/>
                <a:endCxn id="203"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213" name="Google Shape;213;p19"/>
              <p:cNvSpPr txBox="1"/>
              <p:nvPr/>
            </p:nvSpPr>
            <p:spPr>
              <a:xfrm>
                <a:off x="2820436" y="2482948"/>
                <a:ext cx="13089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a:t>
                </a:r>
                <a:endParaRPr/>
              </a:p>
            </p:txBody>
          </p:sp>
        </p:grpSp>
        <p:sp>
          <p:nvSpPr>
            <p:cNvPr id="214" name="Google Shape;214;p19"/>
            <p:cNvSpPr txBox="1"/>
            <p:nvPr/>
          </p:nvSpPr>
          <p:spPr>
            <a:xfrm>
              <a:off x="2390936" y="1588686"/>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15" name="Google Shape;215;p19"/>
          <p:cNvGrpSpPr/>
          <p:nvPr/>
        </p:nvGrpSpPr>
        <p:grpSpPr>
          <a:xfrm>
            <a:off x="4587089" y="683298"/>
            <a:ext cx="1978635" cy="2187552"/>
            <a:chOff x="4587089" y="683298"/>
            <a:chExt cx="1978635" cy="2187552"/>
          </a:xfrm>
        </p:grpSpPr>
        <p:grpSp>
          <p:nvGrpSpPr>
            <p:cNvPr id="216" name="Google Shape;216;p19"/>
            <p:cNvGrpSpPr/>
            <p:nvPr/>
          </p:nvGrpSpPr>
          <p:grpSpPr>
            <a:xfrm>
              <a:off x="4587089" y="683298"/>
              <a:ext cx="1978635" cy="2187552"/>
              <a:chOff x="4587089" y="683298"/>
              <a:chExt cx="1978635" cy="2187552"/>
            </a:xfrm>
          </p:grpSpPr>
          <p:sp>
            <p:nvSpPr>
              <p:cNvPr id="217" name="Google Shape;217;p19"/>
              <p:cNvSpPr/>
              <p:nvPr/>
            </p:nvSpPr>
            <p:spPr>
              <a:xfrm>
                <a:off x="458708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18" name="Google Shape;218;p19"/>
              <p:cNvSpPr/>
              <p:nvPr/>
            </p:nvSpPr>
            <p:spPr>
              <a:xfrm>
                <a:off x="474247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19" name="Google Shape;219;p19"/>
              <p:cNvSpPr/>
              <p:nvPr/>
            </p:nvSpPr>
            <p:spPr>
              <a:xfrm>
                <a:off x="5512069"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20" name="Google Shape;220;p19"/>
              <p:cNvSpPr/>
              <p:nvPr/>
            </p:nvSpPr>
            <p:spPr>
              <a:xfrm>
                <a:off x="5490053" y="11977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21" name="Google Shape;221;p19"/>
              <p:cNvSpPr/>
              <p:nvPr/>
            </p:nvSpPr>
            <p:spPr>
              <a:xfrm>
                <a:off x="556691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22" name="Google Shape;222;p19"/>
              <p:cNvSpPr/>
              <p:nvPr/>
            </p:nvSpPr>
            <p:spPr>
              <a:xfrm>
                <a:off x="592338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23" name="Google Shape;223;p19"/>
              <p:cNvSpPr/>
              <p:nvPr/>
            </p:nvSpPr>
            <p:spPr>
              <a:xfrm>
                <a:off x="628612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24" name="Google Shape;224;p19"/>
              <p:cNvSpPr/>
              <p:nvPr/>
            </p:nvSpPr>
            <p:spPr>
              <a:xfrm>
                <a:off x="5634016" y="220789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25" name="Google Shape;225;p19"/>
              <p:cNvCxnSpPr>
                <a:stCxn id="217" idx="2"/>
                <a:endCxn id="218" idx="0"/>
              </p:cNvCxnSpPr>
              <p:nvPr/>
            </p:nvCxnSpPr>
            <p:spPr>
              <a:xfrm>
                <a:off x="472688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26" name="Google Shape;226;p19"/>
              <p:cNvCxnSpPr>
                <a:stCxn id="217" idx="3"/>
                <a:endCxn id="220" idx="1"/>
              </p:cNvCxnSpPr>
              <p:nvPr/>
            </p:nvCxnSpPr>
            <p:spPr>
              <a:xfrm>
                <a:off x="486668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27" name="Google Shape;227;p19"/>
              <p:cNvCxnSpPr>
                <a:stCxn id="219" idx="2"/>
                <a:endCxn id="220" idx="0"/>
              </p:cNvCxnSpPr>
              <p:nvPr/>
            </p:nvCxnSpPr>
            <p:spPr>
              <a:xfrm flipH="1">
                <a:off x="562996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28" name="Google Shape;228;p19"/>
              <p:cNvCxnSpPr>
                <a:stCxn id="219" idx="3"/>
                <a:endCxn id="222" idx="0"/>
              </p:cNvCxnSpPr>
              <p:nvPr/>
            </p:nvCxnSpPr>
            <p:spPr>
              <a:xfrm>
                <a:off x="579166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29" name="Google Shape;229;p19"/>
              <p:cNvCxnSpPr>
                <a:stCxn id="222" idx="2"/>
                <a:endCxn id="223" idx="0"/>
              </p:cNvCxnSpPr>
              <p:nvPr/>
            </p:nvCxnSpPr>
            <p:spPr>
              <a:xfrm>
                <a:off x="606318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30" name="Google Shape;230;p19"/>
              <p:cNvCxnSpPr>
                <a:stCxn id="222" idx="2"/>
                <a:endCxn id="221" idx="3"/>
              </p:cNvCxnSpPr>
              <p:nvPr/>
            </p:nvCxnSpPr>
            <p:spPr>
              <a:xfrm flipH="1">
                <a:off x="584658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31" name="Google Shape;231;p19"/>
              <p:cNvCxnSpPr>
                <a:stCxn id="220" idx="2"/>
                <a:endCxn id="221" idx="0"/>
              </p:cNvCxnSpPr>
              <p:nvPr/>
            </p:nvCxnSpPr>
            <p:spPr>
              <a:xfrm>
                <a:off x="562985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32" name="Google Shape;232;p19"/>
              <p:cNvCxnSpPr>
                <a:stCxn id="218" idx="3"/>
                <a:endCxn id="221" idx="1"/>
              </p:cNvCxnSpPr>
              <p:nvPr/>
            </p:nvCxnSpPr>
            <p:spPr>
              <a:xfrm rot="10800000" flipH="1">
                <a:off x="502207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33" name="Google Shape;233;p19"/>
              <p:cNvCxnSpPr>
                <a:stCxn id="221" idx="2"/>
                <a:endCxn id="224" idx="0"/>
              </p:cNvCxnSpPr>
              <p:nvPr/>
            </p:nvCxnSpPr>
            <p:spPr>
              <a:xfrm>
                <a:off x="570671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234" name="Google Shape;234;p19"/>
              <p:cNvSpPr txBox="1"/>
              <p:nvPr/>
            </p:nvSpPr>
            <p:spPr>
              <a:xfrm>
                <a:off x="5021974" y="2482950"/>
                <a:ext cx="14667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a:t>
                </a:r>
                <a:endParaRPr/>
              </a:p>
            </p:txBody>
          </p:sp>
        </p:grpSp>
        <p:sp>
          <p:nvSpPr>
            <p:cNvPr id="235" name="Google Shape;235;p19"/>
            <p:cNvSpPr txBox="1"/>
            <p:nvPr/>
          </p:nvSpPr>
          <p:spPr>
            <a:xfrm>
              <a:off x="5410788" y="1547586"/>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36" name="Google Shape;236;p19"/>
          <p:cNvGrpSpPr/>
          <p:nvPr/>
        </p:nvGrpSpPr>
        <p:grpSpPr>
          <a:xfrm>
            <a:off x="6929139" y="683298"/>
            <a:ext cx="2126286" cy="2187552"/>
            <a:chOff x="6929139" y="683298"/>
            <a:chExt cx="2126286" cy="2187552"/>
          </a:xfrm>
        </p:grpSpPr>
        <p:grpSp>
          <p:nvGrpSpPr>
            <p:cNvPr id="237" name="Google Shape;237;p19"/>
            <p:cNvGrpSpPr/>
            <p:nvPr/>
          </p:nvGrpSpPr>
          <p:grpSpPr>
            <a:xfrm>
              <a:off x="6929139" y="683298"/>
              <a:ext cx="1978635" cy="1752301"/>
              <a:chOff x="6929139" y="683298"/>
              <a:chExt cx="1978635" cy="1752301"/>
            </a:xfrm>
          </p:grpSpPr>
          <p:sp>
            <p:nvSpPr>
              <p:cNvPr id="238" name="Google Shape;238;p19"/>
              <p:cNvSpPr/>
              <p:nvPr/>
            </p:nvSpPr>
            <p:spPr>
              <a:xfrm>
                <a:off x="69291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39" name="Google Shape;239;p19"/>
              <p:cNvSpPr/>
              <p:nvPr/>
            </p:nvSpPr>
            <p:spPr>
              <a:xfrm>
                <a:off x="70845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40" name="Google Shape;240;p19"/>
              <p:cNvSpPr/>
              <p:nvPr/>
            </p:nvSpPr>
            <p:spPr>
              <a:xfrm>
                <a:off x="7854120"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41" name="Google Shape;241;p19"/>
              <p:cNvSpPr/>
              <p:nvPr/>
            </p:nvSpPr>
            <p:spPr>
              <a:xfrm>
                <a:off x="7832103" y="11977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42" name="Google Shape;242;p19"/>
              <p:cNvSpPr/>
              <p:nvPr/>
            </p:nvSpPr>
            <p:spPr>
              <a:xfrm>
                <a:off x="79089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43" name="Google Shape;243;p19"/>
              <p:cNvSpPr/>
              <p:nvPr/>
            </p:nvSpPr>
            <p:spPr>
              <a:xfrm>
                <a:off x="82654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44" name="Google Shape;244;p19"/>
              <p:cNvSpPr/>
              <p:nvPr/>
            </p:nvSpPr>
            <p:spPr>
              <a:xfrm>
                <a:off x="86281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45" name="Google Shape;245;p19"/>
              <p:cNvSpPr/>
              <p:nvPr/>
            </p:nvSpPr>
            <p:spPr>
              <a:xfrm>
                <a:off x="79760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46" name="Google Shape;246;p19"/>
              <p:cNvCxnSpPr>
                <a:stCxn id="238" idx="2"/>
                <a:endCxn id="239" idx="0"/>
              </p:cNvCxnSpPr>
              <p:nvPr/>
            </p:nvCxnSpPr>
            <p:spPr>
              <a:xfrm>
                <a:off x="70689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47" name="Google Shape;247;p19"/>
              <p:cNvCxnSpPr>
                <a:stCxn id="238" idx="3"/>
                <a:endCxn id="241" idx="1"/>
              </p:cNvCxnSpPr>
              <p:nvPr/>
            </p:nvCxnSpPr>
            <p:spPr>
              <a:xfrm>
                <a:off x="72087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48" name="Google Shape;248;p19"/>
              <p:cNvCxnSpPr>
                <a:stCxn id="240" idx="2"/>
                <a:endCxn id="241" idx="0"/>
              </p:cNvCxnSpPr>
              <p:nvPr/>
            </p:nvCxnSpPr>
            <p:spPr>
              <a:xfrm flipH="1">
                <a:off x="7972020"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49" name="Google Shape;249;p19"/>
              <p:cNvCxnSpPr>
                <a:stCxn id="240" idx="3"/>
                <a:endCxn id="243" idx="0"/>
              </p:cNvCxnSpPr>
              <p:nvPr/>
            </p:nvCxnSpPr>
            <p:spPr>
              <a:xfrm>
                <a:off x="8133720"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50" name="Google Shape;250;p19"/>
              <p:cNvCxnSpPr>
                <a:stCxn id="243" idx="2"/>
                <a:endCxn id="244" idx="0"/>
              </p:cNvCxnSpPr>
              <p:nvPr/>
            </p:nvCxnSpPr>
            <p:spPr>
              <a:xfrm>
                <a:off x="84052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51" name="Google Shape;251;p19"/>
              <p:cNvCxnSpPr>
                <a:stCxn id="243" idx="2"/>
                <a:endCxn id="242" idx="3"/>
              </p:cNvCxnSpPr>
              <p:nvPr/>
            </p:nvCxnSpPr>
            <p:spPr>
              <a:xfrm flipH="1">
                <a:off x="81886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52" name="Google Shape;252;p19"/>
              <p:cNvCxnSpPr>
                <a:stCxn id="241" idx="2"/>
                <a:endCxn id="242" idx="0"/>
              </p:cNvCxnSpPr>
              <p:nvPr/>
            </p:nvCxnSpPr>
            <p:spPr>
              <a:xfrm>
                <a:off x="79719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53" name="Google Shape;253;p19"/>
              <p:cNvCxnSpPr>
                <a:stCxn id="239" idx="3"/>
                <a:endCxn id="242" idx="1"/>
              </p:cNvCxnSpPr>
              <p:nvPr/>
            </p:nvCxnSpPr>
            <p:spPr>
              <a:xfrm rot="10800000" flipH="1">
                <a:off x="73641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54" name="Google Shape;254;p19"/>
              <p:cNvCxnSpPr>
                <a:stCxn id="242" idx="2"/>
                <a:endCxn id="245" idx="0"/>
              </p:cNvCxnSpPr>
              <p:nvPr/>
            </p:nvCxnSpPr>
            <p:spPr>
              <a:xfrm>
                <a:off x="8048761" y="19757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255" name="Google Shape;255;p19"/>
            <p:cNvSpPr txBox="1"/>
            <p:nvPr/>
          </p:nvSpPr>
          <p:spPr>
            <a:xfrm>
              <a:off x="7364025" y="2482950"/>
              <a:ext cx="1691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a:t>
              </a:r>
              <a:endParaRPr/>
            </a:p>
          </p:txBody>
        </p:sp>
        <p:sp>
          <p:nvSpPr>
            <p:cNvPr id="256" name="Google Shape;256;p19"/>
            <p:cNvSpPr txBox="1"/>
            <p:nvPr/>
          </p:nvSpPr>
          <p:spPr>
            <a:xfrm>
              <a:off x="7849188" y="1972642"/>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57" name="Google Shape;257;p19"/>
          <p:cNvGrpSpPr/>
          <p:nvPr/>
        </p:nvGrpSpPr>
        <p:grpSpPr>
          <a:xfrm>
            <a:off x="226852" y="2895498"/>
            <a:ext cx="2057298" cy="2187552"/>
            <a:chOff x="226852" y="2895498"/>
            <a:chExt cx="2057298" cy="2187552"/>
          </a:xfrm>
        </p:grpSpPr>
        <p:grpSp>
          <p:nvGrpSpPr>
            <p:cNvPr id="258" name="Google Shape;258;p19"/>
            <p:cNvGrpSpPr/>
            <p:nvPr/>
          </p:nvGrpSpPr>
          <p:grpSpPr>
            <a:xfrm>
              <a:off x="226852" y="2895498"/>
              <a:ext cx="1978635" cy="1752301"/>
              <a:chOff x="226852" y="2895498"/>
              <a:chExt cx="1978635" cy="1752301"/>
            </a:xfrm>
          </p:grpSpPr>
          <p:sp>
            <p:nvSpPr>
              <p:cNvPr id="259" name="Google Shape;259;p19"/>
              <p:cNvSpPr/>
              <p:nvPr/>
            </p:nvSpPr>
            <p:spPr>
              <a:xfrm>
                <a:off x="226852" y="34099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60" name="Google Shape;260;p19"/>
              <p:cNvSpPr/>
              <p:nvPr/>
            </p:nvSpPr>
            <p:spPr>
              <a:xfrm>
                <a:off x="382241" y="40256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61" name="Google Shape;261;p19"/>
              <p:cNvSpPr/>
              <p:nvPr/>
            </p:nvSpPr>
            <p:spPr>
              <a:xfrm>
                <a:off x="1151832" y="28954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62" name="Google Shape;262;p19"/>
              <p:cNvSpPr/>
              <p:nvPr/>
            </p:nvSpPr>
            <p:spPr>
              <a:xfrm>
                <a:off x="1129816" y="34099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63" name="Google Shape;263;p19"/>
              <p:cNvSpPr/>
              <p:nvPr/>
            </p:nvSpPr>
            <p:spPr>
              <a:xfrm>
                <a:off x="1206674" y="39602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64" name="Google Shape;264;p19"/>
              <p:cNvSpPr/>
              <p:nvPr/>
            </p:nvSpPr>
            <p:spPr>
              <a:xfrm>
                <a:off x="1563151" y="33466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65" name="Google Shape;265;p19"/>
              <p:cNvSpPr/>
              <p:nvPr/>
            </p:nvSpPr>
            <p:spPr>
              <a:xfrm>
                <a:off x="1925887" y="39383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66" name="Google Shape;266;p19"/>
              <p:cNvSpPr/>
              <p:nvPr/>
            </p:nvSpPr>
            <p:spPr>
              <a:xfrm>
                <a:off x="1273778" y="44200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67" name="Google Shape;267;p19"/>
              <p:cNvCxnSpPr>
                <a:stCxn id="259" idx="2"/>
                <a:endCxn id="260" idx="0"/>
              </p:cNvCxnSpPr>
              <p:nvPr/>
            </p:nvCxnSpPr>
            <p:spPr>
              <a:xfrm>
                <a:off x="366652" y="36376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68" name="Google Shape;268;p19"/>
              <p:cNvCxnSpPr>
                <a:stCxn id="259" idx="3"/>
                <a:endCxn id="262" idx="1"/>
              </p:cNvCxnSpPr>
              <p:nvPr/>
            </p:nvCxnSpPr>
            <p:spPr>
              <a:xfrm>
                <a:off x="506452" y="35237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69" name="Google Shape;269;p19"/>
              <p:cNvCxnSpPr>
                <a:stCxn id="261" idx="2"/>
                <a:endCxn id="262" idx="0"/>
              </p:cNvCxnSpPr>
              <p:nvPr/>
            </p:nvCxnSpPr>
            <p:spPr>
              <a:xfrm flipH="1">
                <a:off x="1269732" y="31231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70" name="Google Shape;270;p19"/>
              <p:cNvCxnSpPr>
                <a:stCxn id="261" idx="3"/>
                <a:endCxn id="264" idx="0"/>
              </p:cNvCxnSpPr>
              <p:nvPr/>
            </p:nvCxnSpPr>
            <p:spPr>
              <a:xfrm>
                <a:off x="1431432" y="30093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71" name="Google Shape;271;p19"/>
              <p:cNvCxnSpPr>
                <a:stCxn id="264" idx="2"/>
                <a:endCxn id="265" idx="0"/>
              </p:cNvCxnSpPr>
              <p:nvPr/>
            </p:nvCxnSpPr>
            <p:spPr>
              <a:xfrm>
                <a:off x="1702951" y="35743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72" name="Google Shape;272;p19"/>
              <p:cNvCxnSpPr>
                <a:stCxn id="264" idx="2"/>
                <a:endCxn id="263" idx="3"/>
              </p:cNvCxnSpPr>
              <p:nvPr/>
            </p:nvCxnSpPr>
            <p:spPr>
              <a:xfrm flipH="1">
                <a:off x="1486351" y="35743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73" name="Google Shape;273;p19"/>
              <p:cNvCxnSpPr>
                <a:stCxn id="262" idx="2"/>
                <a:endCxn id="263" idx="0"/>
              </p:cNvCxnSpPr>
              <p:nvPr/>
            </p:nvCxnSpPr>
            <p:spPr>
              <a:xfrm>
                <a:off x="1269616" y="36376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74" name="Google Shape;274;p19"/>
              <p:cNvCxnSpPr>
                <a:stCxn id="260" idx="3"/>
                <a:endCxn id="263" idx="1"/>
              </p:cNvCxnSpPr>
              <p:nvPr/>
            </p:nvCxnSpPr>
            <p:spPr>
              <a:xfrm rot="10800000" flipH="1">
                <a:off x="661841" y="40741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75" name="Google Shape;275;p19"/>
              <p:cNvCxnSpPr>
                <a:stCxn id="263" idx="2"/>
                <a:endCxn id="266" idx="0"/>
              </p:cNvCxnSpPr>
              <p:nvPr/>
            </p:nvCxnSpPr>
            <p:spPr>
              <a:xfrm>
                <a:off x="1346474" y="41879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276" name="Google Shape;276;p19"/>
            <p:cNvSpPr txBox="1"/>
            <p:nvPr/>
          </p:nvSpPr>
          <p:spPr>
            <a:xfrm>
              <a:off x="280750" y="469515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a:t>
              </a:r>
              <a:endParaRPr/>
            </a:p>
          </p:txBody>
        </p:sp>
        <p:sp>
          <p:nvSpPr>
            <p:cNvPr id="277" name="Google Shape;277;p19"/>
            <p:cNvSpPr txBox="1"/>
            <p:nvPr/>
          </p:nvSpPr>
          <p:spPr>
            <a:xfrm>
              <a:off x="1065825" y="3733984"/>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78" name="Google Shape;278;p19"/>
          <p:cNvGrpSpPr/>
          <p:nvPr/>
        </p:nvGrpSpPr>
        <p:grpSpPr>
          <a:xfrm>
            <a:off x="2467427" y="2918198"/>
            <a:ext cx="2057298" cy="2187552"/>
            <a:chOff x="2467427" y="2918198"/>
            <a:chExt cx="2057298" cy="2187552"/>
          </a:xfrm>
        </p:grpSpPr>
        <p:grpSp>
          <p:nvGrpSpPr>
            <p:cNvPr id="279" name="Google Shape;279;p19"/>
            <p:cNvGrpSpPr/>
            <p:nvPr/>
          </p:nvGrpSpPr>
          <p:grpSpPr>
            <a:xfrm>
              <a:off x="2467427" y="2918198"/>
              <a:ext cx="1978635" cy="1752301"/>
              <a:chOff x="2543627" y="2918198"/>
              <a:chExt cx="1978635" cy="1752301"/>
            </a:xfrm>
          </p:grpSpPr>
          <p:sp>
            <p:nvSpPr>
              <p:cNvPr id="280" name="Google Shape;280;p19"/>
              <p:cNvSpPr/>
              <p:nvPr/>
            </p:nvSpPr>
            <p:spPr>
              <a:xfrm>
                <a:off x="2543627"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81" name="Google Shape;281;p19"/>
              <p:cNvSpPr/>
              <p:nvPr/>
            </p:nvSpPr>
            <p:spPr>
              <a:xfrm>
                <a:off x="2699016" y="40483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82" name="Google Shape;282;p19"/>
              <p:cNvSpPr/>
              <p:nvPr/>
            </p:nvSpPr>
            <p:spPr>
              <a:xfrm>
                <a:off x="3468607" y="29181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83" name="Google Shape;283;p19"/>
              <p:cNvSpPr/>
              <p:nvPr/>
            </p:nvSpPr>
            <p:spPr>
              <a:xfrm>
                <a:off x="3446591" y="34326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84" name="Google Shape;284;p19"/>
              <p:cNvSpPr/>
              <p:nvPr/>
            </p:nvSpPr>
            <p:spPr>
              <a:xfrm>
                <a:off x="3523448" y="39829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85" name="Google Shape;285;p19"/>
              <p:cNvSpPr/>
              <p:nvPr/>
            </p:nvSpPr>
            <p:spPr>
              <a:xfrm>
                <a:off x="3879926" y="33693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86" name="Google Shape;286;p19"/>
              <p:cNvSpPr/>
              <p:nvPr/>
            </p:nvSpPr>
            <p:spPr>
              <a:xfrm>
                <a:off x="4242662" y="39610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87" name="Google Shape;287;p19"/>
              <p:cNvSpPr/>
              <p:nvPr/>
            </p:nvSpPr>
            <p:spPr>
              <a:xfrm>
                <a:off x="3590554" y="44427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88" name="Google Shape;288;p19"/>
              <p:cNvCxnSpPr>
                <a:stCxn id="280" idx="2"/>
                <a:endCxn id="281" idx="0"/>
              </p:cNvCxnSpPr>
              <p:nvPr/>
            </p:nvCxnSpPr>
            <p:spPr>
              <a:xfrm>
                <a:off x="2683427" y="36603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89" name="Google Shape;289;p19"/>
              <p:cNvCxnSpPr>
                <a:stCxn id="280" idx="3"/>
                <a:endCxn id="283" idx="1"/>
              </p:cNvCxnSpPr>
              <p:nvPr/>
            </p:nvCxnSpPr>
            <p:spPr>
              <a:xfrm>
                <a:off x="2823227" y="35464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90" name="Google Shape;290;p19"/>
              <p:cNvCxnSpPr>
                <a:stCxn id="282" idx="2"/>
                <a:endCxn id="283" idx="0"/>
              </p:cNvCxnSpPr>
              <p:nvPr/>
            </p:nvCxnSpPr>
            <p:spPr>
              <a:xfrm flipH="1">
                <a:off x="3586507" y="31458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91" name="Google Shape;291;p19"/>
              <p:cNvCxnSpPr>
                <a:stCxn id="282" idx="3"/>
                <a:endCxn id="285" idx="0"/>
              </p:cNvCxnSpPr>
              <p:nvPr/>
            </p:nvCxnSpPr>
            <p:spPr>
              <a:xfrm>
                <a:off x="3748207" y="30320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92" name="Google Shape;292;p19"/>
              <p:cNvCxnSpPr>
                <a:stCxn id="285" idx="2"/>
                <a:endCxn id="286" idx="0"/>
              </p:cNvCxnSpPr>
              <p:nvPr/>
            </p:nvCxnSpPr>
            <p:spPr>
              <a:xfrm>
                <a:off x="4019726" y="35970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93" name="Google Shape;293;p19"/>
              <p:cNvCxnSpPr>
                <a:stCxn id="285" idx="2"/>
                <a:endCxn id="284" idx="3"/>
              </p:cNvCxnSpPr>
              <p:nvPr/>
            </p:nvCxnSpPr>
            <p:spPr>
              <a:xfrm flipH="1">
                <a:off x="3803126" y="35970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94" name="Google Shape;294;p19"/>
              <p:cNvCxnSpPr>
                <a:stCxn id="283" idx="2"/>
                <a:endCxn id="284" idx="0"/>
              </p:cNvCxnSpPr>
              <p:nvPr/>
            </p:nvCxnSpPr>
            <p:spPr>
              <a:xfrm>
                <a:off x="3586391" y="36603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95" name="Google Shape;295;p19"/>
              <p:cNvCxnSpPr>
                <a:stCxn id="281" idx="3"/>
                <a:endCxn id="284" idx="1"/>
              </p:cNvCxnSpPr>
              <p:nvPr/>
            </p:nvCxnSpPr>
            <p:spPr>
              <a:xfrm rot="10800000" flipH="1">
                <a:off x="2978616" y="40968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96" name="Google Shape;296;p19"/>
              <p:cNvCxnSpPr>
                <a:stCxn id="284" idx="2"/>
                <a:endCxn id="287" idx="0"/>
              </p:cNvCxnSpPr>
              <p:nvPr/>
            </p:nvCxnSpPr>
            <p:spPr>
              <a:xfrm>
                <a:off x="3663248" y="42106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297" name="Google Shape;297;p19"/>
            <p:cNvSpPr txBox="1"/>
            <p:nvPr/>
          </p:nvSpPr>
          <p:spPr>
            <a:xfrm>
              <a:off x="2521325" y="471785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 1]</a:t>
              </a:r>
              <a:endParaRPr/>
            </a:p>
          </p:txBody>
        </p:sp>
        <p:sp>
          <p:nvSpPr>
            <p:cNvPr id="298" name="Google Shape;298;p19"/>
            <p:cNvSpPr txBox="1"/>
            <p:nvPr/>
          </p:nvSpPr>
          <p:spPr>
            <a:xfrm>
              <a:off x="2473811" y="3833114"/>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99" name="Google Shape;299;p19"/>
          <p:cNvGrpSpPr/>
          <p:nvPr/>
        </p:nvGrpSpPr>
        <p:grpSpPr>
          <a:xfrm>
            <a:off x="4587111" y="2911279"/>
            <a:ext cx="2072327" cy="2180621"/>
            <a:chOff x="4587111" y="2911279"/>
            <a:chExt cx="2072327" cy="2180621"/>
          </a:xfrm>
        </p:grpSpPr>
        <p:grpSp>
          <p:nvGrpSpPr>
            <p:cNvPr id="300" name="Google Shape;300;p19"/>
            <p:cNvGrpSpPr/>
            <p:nvPr/>
          </p:nvGrpSpPr>
          <p:grpSpPr>
            <a:xfrm>
              <a:off x="4668427" y="2911279"/>
              <a:ext cx="1978635" cy="1752301"/>
              <a:chOff x="2543627" y="2918198"/>
              <a:chExt cx="1978635" cy="1752301"/>
            </a:xfrm>
          </p:grpSpPr>
          <p:sp>
            <p:nvSpPr>
              <p:cNvPr id="301" name="Google Shape;301;p19"/>
              <p:cNvSpPr/>
              <p:nvPr/>
            </p:nvSpPr>
            <p:spPr>
              <a:xfrm>
                <a:off x="2543627"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02" name="Google Shape;302;p19"/>
              <p:cNvSpPr/>
              <p:nvPr/>
            </p:nvSpPr>
            <p:spPr>
              <a:xfrm>
                <a:off x="2699016" y="40483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03" name="Google Shape;303;p19"/>
              <p:cNvSpPr/>
              <p:nvPr/>
            </p:nvSpPr>
            <p:spPr>
              <a:xfrm>
                <a:off x="3468607" y="29181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04" name="Google Shape;304;p19"/>
              <p:cNvSpPr/>
              <p:nvPr/>
            </p:nvSpPr>
            <p:spPr>
              <a:xfrm>
                <a:off x="3446591" y="34326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05" name="Google Shape;305;p19"/>
              <p:cNvSpPr/>
              <p:nvPr/>
            </p:nvSpPr>
            <p:spPr>
              <a:xfrm>
                <a:off x="3523448" y="39829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06" name="Google Shape;306;p19"/>
              <p:cNvSpPr/>
              <p:nvPr/>
            </p:nvSpPr>
            <p:spPr>
              <a:xfrm>
                <a:off x="3879926" y="33693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07" name="Google Shape;307;p19"/>
              <p:cNvSpPr/>
              <p:nvPr/>
            </p:nvSpPr>
            <p:spPr>
              <a:xfrm>
                <a:off x="4242662" y="39610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08" name="Google Shape;308;p19"/>
              <p:cNvSpPr/>
              <p:nvPr/>
            </p:nvSpPr>
            <p:spPr>
              <a:xfrm>
                <a:off x="3590554" y="44427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09" name="Google Shape;309;p19"/>
              <p:cNvCxnSpPr>
                <a:stCxn id="301" idx="2"/>
                <a:endCxn id="302" idx="0"/>
              </p:cNvCxnSpPr>
              <p:nvPr/>
            </p:nvCxnSpPr>
            <p:spPr>
              <a:xfrm>
                <a:off x="2683427" y="36603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10" name="Google Shape;310;p19"/>
              <p:cNvCxnSpPr>
                <a:stCxn id="301" idx="3"/>
                <a:endCxn id="304" idx="1"/>
              </p:cNvCxnSpPr>
              <p:nvPr/>
            </p:nvCxnSpPr>
            <p:spPr>
              <a:xfrm>
                <a:off x="2823227" y="35464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11" name="Google Shape;311;p19"/>
              <p:cNvCxnSpPr>
                <a:stCxn id="303" idx="2"/>
                <a:endCxn id="304" idx="0"/>
              </p:cNvCxnSpPr>
              <p:nvPr/>
            </p:nvCxnSpPr>
            <p:spPr>
              <a:xfrm flipH="1">
                <a:off x="3586507" y="31458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12" name="Google Shape;312;p19"/>
              <p:cNvCxnSpPr>
                <a:stCxn id="303" idx="3"/>
                <a:endCxn id="306" idx="0"/>
              </p:cNvCxnSpPr>
              <p:nvPr/>
            </p:nvCxnSpPr>
            <p:spPr>
              <a:xfrm>
                <a:off x="3748207" y="30320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13" name="Google Shape;313;p19"/>
              <p:cNvCxnSpPr>
                <a:stCxn id="306" idx="2"/>
                <a:endCxn id="307" idx="0"/>
              </p:cNvCxnSpPr>
              <p:nvPr/>
            </p:nvCxnSpPr>
            <p:spPr>
              <a:xfrm>
                <a:off x="4019726" y="35970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14" name="Google Shape;314;p19"/>
              <p:cNvCxnSpPr>
                <a:stCxn id="306" idx="2"/>
                <a:endCxn id="305" idx="3"/>
              </p:cNvCxnSpPr>
              <p:nvPr/>
            </p:nvCxnSpPr>
            <p:spPr>
              <a:xfrm flipH="1">
                <a:off x="3803126" y="35970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15" name="Google Shape;315;p19"/>
              <p:cNvCxnSpPr>
                <a:stCxn id="304" idx="2"/>
                <a:endCxn id="305" idx="0"/>
              </p:cNvCxnSpPr>
              <p:nvPr/>
            </p:nvCxnSpPr>
            <p:spPr>
              <a:xfrm>
                <a:off x="3586391" y="36603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16" name="Google Shape;316;p19"/>
              <p:cNvCxnSpPr>
                <a:stCxn id="302" idx="3"/>
                <a:endCxn id="305" idx="1"/>
              </p:cNvCxnSpPr>
              <p:nvPr/>
            </p:nvCxnSpPr>
            <p:spPr>
              <a:xfrm rot="10800000" flipH="1">
                <a:off x="2978616" y="40968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17" name="Google Shape;317;p19"/>
              <p:cNvCxnSpPr>
                <a:stCxn id="305" idx="2"/>
                <a:endCxn id="308" idx="0"/>
              </p:cNvCxnSpPr>
              <p:nvPr/>
            </p:nvCxnSpPr>
            <p:spPr>
              <a:xfrm>
                <a:off x="3663248" y="42106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318" name="Google Shape;318;p19"/>
            <p:cNvSpPr txBox="1"/>
            <p:nvPr/>
          </p:nvSpPr>
          <p:spPr>
            <a:xfrm>
              <a:off x="4587111" y="3198380"/>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19" name="Google Shape;319;p19"/>
            <p:cNvSpPr txBox="1"/>
            <p:nvPr/>
          </p:nvSpPr>
          <p:spPr>
            <a:xfrm>
              <a:off x="4656038" y="470400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 1]</a:t>
              </a:r>
              <a:endParaRPr/>
            </a:p>
          </p:txBody>
        </p:sp>
      </p:grpSp>
      <p:grpSp>
        <p:nvGrpSpPr>
          <p:cNvPr id="320" name="Google Shape;320;p19"/>
          <p:cNvGrpSpPr/>
          <p:nvPr/>
        </p:nvGrpSpPr>
        <p:grpSpPr>
          <a:xfrm>
            <a:off x="7052663" y="2907809"/>
            <a:ext cx="2003400" cy="2180621"/>
            <a:chOff x="7052663" y="2907809"/>
            <a:chExt cx="2003400" cy="2180621"/>
          </a:xfrm>
        </p:grpSpPr>
        <p:grpSp>
          <p:nvGrpSpPr>
            <p:cNvPr id="321" name="Google Shape;321;p19"/>
            <p:cNvGrpSpPr/>
            <p:nvPr/>
          </p:nvGrpSpPr>
          <p:grpSpPr>
            <a:xfrm>
              <a:off x="7065052" y="2907809"/>
              <a:ext cx="1978635" cy="1752301"/>
              <a:chOff x="2543627" y="2918198"/>
              <a:chExt cx="1978635" cy="1752301"/>
            </a:xfrm>
          </p:grpSpPr>
          <p:sp>
            <p:nvSpPr>
              <p:cNvPr id="322" name="Google Shape;322;p19"/>
              <p:cNvSpPr/>
              <p:nvPr/>
            </p:nvSpPr>
            <p:spPr>
              <a:xfrm>
                <a:off x="2543627"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23" name="Google Shape;323;p19"/>
              <p:cNvSpPr/>
              <p:nvPr/>
            </p:nvSpPr>
            <p:spPr>
              <a:xfrm>
                <a:off x="2699016" y="40483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24" name="Google Shape;324;p19"/>
              <p:cNvSpPr/>
              <p:nvPr/>
            </p:nvSpPr>
            <p:spPr>
              <a:xfrm>
                <a:off x="3468607" y="29181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25" name="Google Shape;325;p19"/>
              <p:cNvSpPr/>
              <p:nvPr/>
            </p:nvSpPr>
            <p:spPr>
              <a:xfrm>
                <a:off x="3446591"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26" name="Google Shape;326;p19"/>
              <p:cNvSpPr/>
              <p:nvPr/>
            </p:nvSpPr>
            <p:spPr>
              <a:xfrm>
                <a:off x="3523448" y="39829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27" name="Google Shape;327;p19"/>
              <p:cNvSpPr/>
              <p:nvPr/>
            </p:nvSpPr>
            <p:spPr>
              <a:xfrm>
                <a:off x="3879926" y="33693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28" name="Google Shape;328;p19"/>
              <p:cNvSpPr/>
              <p:nvPr/>
            </p:nvSpPr>
            <p:spPr>
              <a:xfrm>
                <a:off x="4242662" y="39610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29" name="Google Shape;329;p19"/>
              <p:cNvSpPr/>
              <p:nvPr/>
            </p:nvSpPr>
            <p:spPr>
              <a:xfrm>
                <a:off x="3590554" y="44427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30" name="Google Shape;330;p19"/>
              <p:cNvCxnSpPr>
                <a:stCxn id="322" idx="2"/>
                <a:endCxn id="323" idx="0"/>
              </p:cNvCxnSpPr>
              <p:nvPr/>
            </p:nvCxnSpPr>
            <p:spPr>
              <a:xfrm>
                <a:off x="2683427" y="36603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31" name="Google Shape;331;p19"/>
              <p:cNvCxnSpPr>
                <a:stCxn id="322" idx="3"/>
                <a:endCxn id="325" idx="1"/>
              </p:cNvCxnSpPr>
              <p:nvPr/>
            </p:nvCxnSpPr>
            <p:spPr>
              <a:xfrm>
                <a:off x="2823227" y="35464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32" name="Google Shape;332;p19"/>
              <p:cNvCxnSpPr>
                <a:stCxn id="324" idx="2"/>
                <a:endCxn id="325" idx="0"/>
              </p:cNvCxnSpPr>
              <p:nvPr/>
            </p:nvCxnSpPr>
            <p:spPr>
              <a:xfrm flipH="1">
                <a:off x="3586507" y="31458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33" name="Google Shape;333;p19"/>
              <p:cNvCxnSpPr>
                <a:stCxn id="324" idx="3"/>
                <a:endCxn id="327" idx="0"/>
              </p:cNvCxnSpPr>
              <p:nvPr/>
            </p:nvCxnSpPr>
            <p:spPr>
              <a:xfrm>
                <a:off x="3748207" y="30320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34" name="Google Shape;334;p19"/>
              <p:cNvCxnSpPr>
                <a:stCxn id="327" idx="2"/>
                <a:endCxn id="328" idx="0"/>
              </p:cNvCxnSpPr>
              <p:nvPr/>
            </p:nvCxnSpPr>
            <p:spPr>
              <a:xfrm>
                <a:off x="4019726" y="35970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35" name="Google Shape;335;p19"/>
              <p:cNvCxnSpPr>
                <a:stCxn id="327" idx="2"/>
                <a:endCxn id="326" idx="3"/>
              </p:cNvCxnSpPr>
              <p:nvPr/>
            </p:nvCxnSpPr>
            <p:spPr>
              <a:xfrm flipH="1">
                <a:off x="3803126" y="35970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36" name="Google Shape;336;p19"/>
              <p:cNvCxnSpPr>
                <a:stCxn id="325" idx="2"/>
                <a:endCxn id="326" idx="0"/>
              </p:cNvCxnSpPr>
              <p:nvPr/>
            </p:nvCxnSpPr>
            <p:spPr>
              <a:xfrm>
                <a:off x="3586391" y="36603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37" name="Google Shape;337;p19"/>
              <p:cNvCxnSpPr>
                <a:stCxn id="323" idx="3"/>
                <a:endCxn id="326" idx="1"/>
              </p:cNvCxnSpPr>
              <p:nvPr/>
            </p:nvCxnSpPr>
            <p:spPr>
              <a:xfrm rot="10800000" flipH="1">
                <a:off x="2978616" y="40968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38" name="Google Shape;338;p19"/>
              <p:cNvCxnSpPr>
                <a:stCxn id="326" idx="2"/>
                <a:endCxn id="329" idx="0"/>
              </p:cNvCxnSpPr>
              <p:nvPr/>
            </p:nvCxnSpPr>
            <p:spPr>
              <a:xfrm>
                <a:off x="3663248" y="42106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339" name="Google Shape;339;p19"/>
            <p:cNvSpPr txBox="1"/>
            <p:nvPr/>
          </p:nvSpPr>
          <p:spPr>
            <a:xfrm>
              <a:off x="7839630" y="3193919"/>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40" name="Google Shape;340;p19"/>
            <p:cNvSpPr txBox="1"/>
            <p:nvPr/>
          </p:nvSpPr>
          <p:spPr>
            <a:xfrm>
              <a:off x="7052663" y="470053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Postorder: [7, 4, 1, 3]</a:t>
              </a:r>
              <a:endParaRPr>
                <a:highlight>
                  <a:srgbClr val="FFFFFF"/>
                </a:high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1000"/>
                                        <p:tgtEl>
                                          <p:spTgt spid="2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gtEl>
                                        <p:attrNameLst>
                                          <p:attrName>style.visibility</p:attrName>
                                        </p:attrNameLst>
                                      </p:cBhvr>
                                      <p:to>
                                        <p:strVal val="visible"/>
                                      </p:to>
                                    </p:set>
                                    <p:animEffect transition="in" filter="fade">
                                      <p:cBhvr>
                                        <p:cTn id="22" dur="1000"/>
                                        <p:tgtEl>
                                          <p:spTgt spid="2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gtEl>
                                        <p:attrNameLst>
                                          <p:attrName>style.visibility</p:attrName>
                                        </p:attrNameLst>
                                      </p:cBhvr>
                                      <p:to>
                                        <p:strVal val="visible"/>
                                      </p:to>
                                    </p:set>
                                    <p:animEffect transition="in" filter="fade">
                                      <p:cBhvr>
                                        <p:cTn id="27" dur="1000"/>
                                        <p:tgtEl>
                                          <p:spTgt spid="2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9"/>
                                        </p:tgtEl>
                                        <p:attrNameLst>
                                          <p:attrName>style.visibility</p:attrName>
                                        </p:attrNameLst>
                                      </p:cBhvr>
                                      <p:to>
                                        <p:strVal val="visible"/>
                                      </p:to>
                                    </p:set>
                                    <p:animEffect transition="in" filter="fade">
                                      <p:cBhvr>
                                        <p:cTn id="32" dur="1000"/>
                                        <p:tgtEl>
                                          <p:spTgt spid="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0"/>
                                        </p:tgtEl>
                                        <p:attrNameLst>
                                          <p:attrName>style.visibility</p:attrName>
                                        </p:attrNameLst>
                                      </p:cBhvr>
                                      <p:to>
                                        <p:strVal val="visible"/>
                                      </p:to>
                                    </p:set>
                                    <p:animEffect transition="in" filter="fade">
                                      <p:cBhvr>
                                        <p:cTn id="37"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 (Demo 2/2)</a:t>
            </a:r>
            <a:endParaRPr/>
          </a:p>
        </p:txBody>
      </p:sp>
      <p:grpSp>
        <p:nvGrpSpPr>
          <p:cNvPr id="346" name="Google Shape;346;p20"/>
          <p:cNvGrpSpPr/>
          <p:nvPr/>
        </p:nvGrpSpPr>
        <p:grpSpPr>
          <a:xfrm>
            <a:off x="247226" y="683311"/>
            <a:ext cx="2407199" cy="2187539"/>
            <a:chOff x="247226" y="683311"/>
            <a:chExt cx="2407199" cy="2187539"/>
          </a:xfrm>
        </p:grpSpPr>
        <p:grpSp>
          <p:nvGrpSpPr>
            <p:cNvPr id="347" name="Google Shape;347;p20"/>
            <p:cNvGrpSpPr/>
            <p:nvPr/>
          </p:nvGrpSpPr>
          <p:grpSpPr>
            <a:xfrm>
              <a:off x="247226" y="683311"/>
              <a:ext cx="2407199" cy="2187539"/>
              <a:chOff x="247226" y="683311"/>
              <a:chExt cx="2407199" cy="2187539"/>
            </a:xfrm>
          </p:grpSpPr>
          <p:sp>
            <p:nvSpPr>
              <p:cNvPr id="348" name="Google Shape;348;p20"/>
              <p:cNvSpPr/>
              <p:nvPr/>
            </p:nvSpPr>
            <p:spPr>
              <a:xfrm>
                <a:off x="247226" y="119772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49" name="Google Shape;349;p20"/>
              <p:cNvSpPr/>
              <p:nvPr/>
            </p:nvSpPr>
            <p:spPr>
              <a:xfrm>
                <a:off x="402615" y="1813474"/>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50" name="Google Shape;350;p20"/>
              <p:cNvSpPr/>
              <p:nvPr/>
            </p:nvSpPr>
            <p:spPr>
              <a:xfrm>
                <a:off x="1172206" y="68331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51" name="Google Shape;351;p20"/>
              <p:cNvSpPr/>
              <p:nvPr/>
            </p:nvSpPr>
            <p:spPr>
              <a:xfrm>
                <a:off x="1150190" y="119772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52" name="Google Shape;352;p20"/>
              <p:cNvSpPr/>
              <p:nvPr/>
            </p:nvSpPr>
            <p:spPr>
              <a:xfrm>
                <a:off x="1227048" y="174807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53" name="Google Shape;353;p20"/>
              <p:cNvSpPr/>
              <p:nvPr/>
            </p:nvSpPr>
            <p:spPr>
              <a:xfrm>
                <a:off x="1583525" y="113441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54" name="Google Shape;354;p20"/>
              <p:cNvSpPr/>
              <p:nvPr/>
            </p:nvSpPr>
            <p:spPr>
              <a:xfrm>
                <a:off x="1946261" y="1726193"/>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55" name="Google Shape;355;p20"/>
              <p:cNvSpPr/>
              <p:nvPr/>
            </p:nvSpPr>
            <p:spPr>
              <a:xfrm>
                <a:off x="1294152" y="220791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56" name="Google Shape;356;p20"/>
              <p:cNvCxnSpPr>
                <a:stCxn id="348" idx="2"/>
                <a:endCxn id="349" idx="0"/>
              </p:cNvCxnSpPr>
              <p:nvPr/>
            </p:nvCxnSpPr>
            <p:spPr>
              <a:xfrm>
                <a:off x="387026" y="1425422"/>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57" name="Google Shape;357;p20"/>
              <p:cNvCxnSpPr>
                <a:stCxn id="348" idx="3"/>
                <a:endCxn id="351" idx="1"/>
              </p:cNvCxnSpPr>
              <p:nvPr/>
            </p:nvCxnSpPr>
            <p:spPr>
              <a:xfrm>
                <a:off x="526826" y="1311572"/>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58" name="Google Shape;358;p20"/>
              <p:cNvCxnSpPr>
                <a:stCxn id="350" idx="2"/>
                <a:endCxn id="351" idx="0"/>
              </p:cNvCxnSpPr>
              <p:nvPr/>
            </p:nvCxnSpPr>
            <p:spPr>
              <a:xfrm flipH="1">
                <a:off x="1290106" y="911011"/>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59" name="Google Shape;359;p20"/>
              <p:cNvCxnSpPr>
                <a:stCxn id="350" idx="3"/>
                <a:endCxn id="353" idx="0"/>
              </p:cNvCxnSpPr>
              <p:nvPr/>
            </p:nvCxnSpPr>
            <p:spPr>
              <a:xfrm>
                <a:off x="1451806" y="797161"/>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60" name="Google Shape;360;p20"/>
              <p:cNvCxnSpPr>
                <a:stCxn id="353" idx="2"/>
                <a:endCxn id="354" idx="0"/>
              </p:cNvCxnSpPr>
              <p:nvPr/>
            </p:nvCxnSpPr>
            <p:spPr>
              <a:xfrm>
                <a:off x="1723325" y="1362119"/>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61" name="Google Shape;361;p20"/>
              <p:cNvCxnSpPr>
                <a:stCxn id="353" idx="2"/>
                <a:endCxn id="352" idx="3"/>
              </p:cNvCxnSpPr>
              <p:nvPr/>
            </p:nvCxnSpPr>
            <p:spPr>
              <a:xfrm flipH="1">
                <a:off x="1506725" y="1362119"/>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62" name="Google Shape;362;p20"/>
              <p:cNvCxnSpPr>
                <a:stCxn id="351" idx="2"/>
                <a:endCxn id="352" idx="0"/>
              </p:cNvCxnSpPr>
              <p:nvPr/>
            </p:nvCxnSpPr>
            <p:spPr>
              <a:xfrm>
                <a:off x="1289990" y="1425422"/>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63" name="Google Shape;363;p20"/>
              <p:cNvCxnSpPr>
                <a:stCxn id="349" idx="3"/>
                <a:endCxn id="352" idx="1"/>
              </p:cNvCxnSpPr>
              <p:nvPr/>
            </p:nvCxnSpPr>
            <p:spPr>
              <a:xfrm rot="10800000" flipH="1">
                <a:off x="682215" y="1861924"/>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64" name="Google Shape;364;p20"/>
              <p:cNvCxnSpPr>
                <a:stCxn id="352" idx="2"/>
                <a:endCxn id="355" idx="0"/>
              </p:cNvCxnSpPr>
              <p:nvPr/>
            </p:nvCxnSpPr>
            <p:spPr>
              <a:xfrm>
                <a:off x="1366848" y="1975778"/>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365" name="Google Shape;365;p20"/>
              <p:cNvSpPr txBox="1"/>
              <p:nvPr/>
            </p:nvSpPr>
            <p:spPr>
              <a:xfrm>
                <a:off x="402625" y="2482950"/>
                <a:ext cx="22518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 1, 3]</a:t>
                </a:r>
                <a:endParaRPr/>
              </a:p>
            </p:txBody>
          </p:sp>
        </p:grpSp>
        <p:sp>
          <p:nvSpPr>
            <p:cNvPr id="366" name="Google Shape;366;p20"/>
            <p:cNvSpPr txBox="1"/>
            <p:nvPr/>
          </p:nvSpPr>
          <p:spPr>
            <a:xfrm>
              <a:off x="1065838" y="971039"/>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67" name="Google Shape;367;p20"/>
          <p:cNvGrpSpPr/>
          <p:nvPr/>
        </p:nvGrpSpPr>
        <p:grpSpPr>
          <a:xfrm>
            <a:off x="2423075" y="683298"/>
            <a:ext cx="2444975" cy="2187552"/>
            <a:chOff x="2423075" y="683298"/>
            <a:chExt cx="2444975" cy="2187552"/>
          </a:xfrm>
        </p:grpSpPr>
        <p:grpSp>
          <p:nvGrpSpPr>
            <p:cNvPr id="368" name="Google Shape;368;p20"/>
            <p:cNvGrpSpPr/>
            <p:nvPr/>
          </p:nvGrpSpPr>
          <p:grpSpPr>
            <a:xfrm>
              <a:off x="2537939" y="683298"/>
              <a:ext cx="2330111" cy="2187552"/>
              <a:chOff x="2385539" y="683298"/>
              <a:chExt cx="2330111" cy="2187552"/>
            </a:xfrm>
          </p:grpSpPr>
          <p:sp>
            <p:nvSpPr>
              <p:cNvPr id="369" name="Google Shape;369;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70" name="Google Shape;370;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71" name="Google Shape;371;p20"/>
              <p:cNvSpPr/>
              <p:nvPr/>
            </p:nvSpPr>
            <p:spPr>
              <a:xfrm>
                <a:off x="3310519"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72" name="Google Shape;372;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73" name="Google Shape;373;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74" name="Google Shape;374;p20"/>
              <p:cNvSpPr/>
              <p:nvPr/>
            </p:nvSpPr>
            <p:spPr>
              <a:xfrm>
                <a:off x="37218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75" name="Google Shape;375;p20"/>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76" name="Google Shape;376;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77" name="Google Shape;377;p20"/>
              <p:cNvCxnSpPr>
                <a:stCxn id="369" idx="2"/>
                <a:endCxn id="370"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78" name="Google Shape;378;p20"/>
              <p:cNvCxnSpPr>
                <a:stCxn id="369" idx="3"/>
                <a:endCxn id="372"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79" name="Google Shape;379;p20"/>
              <p:cNvCxnSpPr>
                <a:stCxn id="371" idx="2"/>
                <a:endCxn id="372"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80" name="Google Shape;380;p20"/>
              <p:cNvCxnSpPr>
                <a:stCxn id="371" idx="3"/>
                <a:endCxn id="374"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81" name="Google Shape;381;p20"/>
              <p:cNvCxnSpPr>
                <a:stCxn id="374" idx="2"/>
                <a:endCxn id="375"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82" name="Google Shape;382;p20"/>
              <p:cNvCxnSpPr>
                <a:stCxn id="374" idx="2"/>
                <a:endCxn id="373"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83" name="Google Shape;383;p20"/>
              <p:cNvCxnSpPr>
                <a:stCxn id="372" idx="2"/>
                <a:endCxn id="373"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84" name="Google Shape;384;p20"/>
              <p:cNvCxnSpPr>
                <a:stCxn id="370" idx="3"/>
                <a:endCxn id="373"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85" name="Google Shape;385;p20"/>
              <p:cNvCxnSpPr>
                <a:stCxn id="373" idx="2"/>
                <a:endCxn id="376"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386" name="Google Shape;386;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a:t>
                </a:r>
                <a:endParaRPr/>
              </a:p>
            </p:txBody>
          </p:sp>
        </p:grpSp>
        <p:sp>
          <p:nvSpPr>
            <p:cNvPr id="387" name="Google Shape;387;p20"/>
            <p:cNvSpPr txBox="1"/>
            <p:nvPr/>
          </p:nvSpPr>
          <p:spPr>
            <a:xfrm>
              <a:off x="2423075" y="960047"/>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88" name="Google Shape;388;p20"/>
          <p:cNvGrpSpPr/>
          <p:nvPr/>
        </p:nvGrpSpPr>
        <p:grpSpPr>
          <a:xfrm>
            <a:off x="4781839" y="641544"/>
            <a:ext cx="2330111" cy="2229306"/>
            <a:chOff x="4781839" y="641544"/>
            <a:chExt cx="2330111" cy="2229306"/>
          </a:xfrm>
        </p:grpSpPr>
        <p:grpSp>
          <p:nvGrpSpPr>
            <p:cNvPr id="389" name="Google Shape;389;p20"/>
            <p:cNvGrpSpPr/>
            <p:nvPr/>
          </p:nvGrpSpPr>
          <p:grpSpPr>
            <a:xfrm>
              <a:off x="4781839" y="683298"/>
              <a:ext cx="2330111" cy="2187552"/>
              <a:chOff x="2385539" y="683298"/>
              <a:chExt cx="2330111" cy="2187552"/>
            </a:xfrm>
          </p:grpSpPr>
          <p:sp>
            <p:nvSpPr>
              <p:cNvPr id="390" name="Google Shape;390;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91" name="Google Shape;391;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92" name="Google Shape;392;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93" name="Google Shape;393;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94" name="Google Shape;394;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95" name="Google Shape;395;p20"/>
              <p:cNvSpPr/>
              <p:nvPr/>
            </p:nvSpPr>
            <p:spPr>
              <a:xfrm>
                <a:off x="37218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96" name="Google Shape;396;p20"/>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97" name="Google Shape;397;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98" name="Google Shape;398;p20"/>
              <p:cNvCxnSpPr>
                <a:stCxn id="390" idx="2"/>
                <a:endCxn id="391"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99" name="Google Shape;399;p20"/>
              <p:cNvCxnSpPr>
                <a:stCxn id="390" idx="3"/>
                <a:endCxn id="393"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00" name="Google Shape;400;p20"/>
              <p:cNvCxnSpPr>
                <a:stCxn id="392" idx="2"/>
                <a:endCxn id="393"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01" name="Google Shape;401;p20"/>
              <p:cNvCxnSpPr>
                <a:stCxn id="392" idx="3"/>
                <a:endCxn id="395"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02" name="Google Shape;402;p20"/>
              <p:cNvCxnSpPr>
                <a:stCxn id="395" idx="2"/>
                <a:endCxn id="396"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03" name="Google Shape;403;p20"/>
              <p:cNvCxnSpPr>
                <a:stCxn id="395" idx="2"/>
                <a:endCxn id="394"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04" name="Google Shape;404;p20"/>
              <p:cNvCxnSpPr>
                <a:stCxn id="393" idx="2"/>
                <a:endCxn id="394"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05" name="Google Shape;405;p20"/>
              <p:cNvCxnSpPr>
                <a:stCxn id="391" idx="3"/>
                <a:endCxn id="394"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06" name="Google Shape;406;p20"/>
              <p:cNvCxnSpPr>
                <a:stCxn id="394" idx="2"/>
                <a:endCxn id="397"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07" name="Google Shape;407;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a:t>
                </a:r>
                <a:endParaRPr/>
              </a:p>
            </p:txBody>
          </p:sp>
        </p:grpSp>
        <p:sp>
          <p:nvSpPr>
            <p:cNvPr id="408" name="Google Shape;408;p20"/>
            <p:cNvSpPr txBox="1"/>
            <p:nvPr/>
          </p:nvSpPr>
          <p:spPr>
            <a:xfrm>
              <a:off x="5481994" y="641544"/>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409" name="Google Shape;409;p20"/>
          <p:cNvGrpSpPr/>
          <p:nvPr/>
        </p:nvGrpSpPr>
        <p:grpSpPr>
          <a:xfrm>
            <a:off x="7009764" y="663998"/>
            <a:ext cx="2330111" cy="2187552"/>
            <a:chOff x="7009764" y="663998"/>
            <a:chExt cx="2330111" cy="2187552"/>
          </a:xfrm>
        </p:grpSpPr>
        <p:sp>
          <p:nvSpPr>
            <p:cNvPr id="410" name="Google Shape;410;p20"/>
            <p:cNvSpPr txBox="1"/>
            <p:nvPr/>
          </p:nvSpPr>
          <p:spPr>
            <a:xfrm>
              <a:off x="8570820" y="1048158"/>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11" name="Google Shape;411;p20"/>
            <p:cNvGrpSpPr/>
            <p:nvPr/>
          </p:nvGrpSpPr>
          <p:grpSpPr>
            <a:xfrm>
              <a:off x="7009764" y="663998"/>
              <a:ext cx="2330111" cy="2187552"/>
              <a:chOff x="2385539" y="683298"/>
              <a:chExt cx="2330111" cy="2187552"/>
            </a:xfrm>
          </p:grpSpPr>
          <p:sp>
            <p:nvSpPr>
              <p:cNvPr id="412" name="Google Shape;412;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13" name="Google Shape;413;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14" name="Google Shape;414;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15" name="Google Shape;415;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16" name="Google Shape;416;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17" name="Google Shape;417;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18" name="Google Shape;418;p20"/>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19" name="Google Shape;419;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20" name="Google Shape;420;p20"/>
              <p:cNvCxnSpPr>
                <a:stCxn id="412" idx="2"/>
                <a:endCxn id="413"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21" name="Google Shape;421;p20"/>
              <p:cNvCxnSpPr>
                <a:stCxn id="412" idx="3"/>
                <a:endCxn id="415"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22" name="Google Shape;422;p20"/>
              <p:cNvCxnSpPr>
                <a:stCxn id="414" idx="2"/>
                <a:endCxn id="415"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23" name="Google Shape;423;p20"/>
              <p:cNvCxnSpPr>
                <a:stCxn id="414" idx="3"/>
                <a:endCxn id="417"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24" name="Google Shape;424;p20"/>
              <p:cNvCxnSpPr>
                <a:stCxn id="417" idx="2"/>
                <a:endCxn id="418"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25" name="Google Shape;425;p20"/>
              <p:cNvCxnSpPr>
                <a:stCxn id="417" idx="2"/>
                <a:endCxn id="416"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26" name="Google Shape;426;p20"/>
              <p:cNvCxnSpPr>
                <a:stCxn id="415" idx="2"/>
                <a:endCxn id="416"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27" name="Google Shape;427;p20"/>
              <p:cNvCxnSpPr>
                <a:stCxn id="413" idx="3"/>
                <a:endCxn id="416"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28" name="Google Shape;428;p20"/>
              <p:cNvCxnSpPr>
                <a:stCxn id="416" idx="2"/>
                <a:endCxn id="419"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29" name="Google Shape;429;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a:t>
                </a:r>
                <a:endParaRPr/>
              </a:p>
            </p:txBody>
          </p:sp>
        </p:grpSp>
      </p:grpSp>
      <p:grpSp>
        <p:nvGrpSpPr>
          <p:cNvPr id="430" name="Google Shape;430;p20"/>
          <p:cNvGrpSpPr/>
          <p:nvPr/>
        </p:nvGrpSpPr>
        <p:grpSpPr>
          <a:xfrm>
            <a:off x="71489" y="2901162"/>
            <a:ext cx="2330111" cy="2187552"/>
            <a:chOff x="71489" y="2901162"/>
            <a:chExt cx="2330111" cy="2187552"/>
          </a:xfrm>
        </p:grpSpPr>
        <p:sp>
          <p:nvSpPr>
            <p:cNvPr id="431" name="Google Shape;431;p20"/>
            <p:cNvSpPr txBox="1"/>
            <p:nvPr/>
          </p:nvSpPr>
          <p:spPr>
            <a:xfrm>
              <a:off x="2029047" y="3917845"/>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32" name="Google Shape;432;p20"/>
            <p:cNvGrpSpPr/>
            <p:nvPr/>
          </p:nvGrpSpPr>
          <p:grpSpPr>
            <a:xfrm>
              <a:off x="71489" y="2901162"/>
              <a:ext cx="2330111" cy="2187552"/>
              <a:chOff x="2385539" y="683298"/>
              <a:chExt cx="2330111" cy="2187552"/>
            </a:xfrm>
          </p:grpSpPr>
          <p:sp>
            <p:nvSpPr>
              <p:cNvPr id="433" name="Google Shape;433;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34" name="Google Shape;434;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35" name="Google Shape;435;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36" name="Google Shape;436;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37" name="Google Shape;437;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38" name="Google Shape;438;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39" name="Google Shape;439;p20"/>
              <p:cNvSpPr/>
              <p:nvPr/>
            </p:nvSpPr>
            <p:spPr>
              <a:xfrm>
                <a:off x="4084574" y="1726181"/>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40" name="Google Shape;440;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41" name="Google Shape;441;p20"/>
              <p:cNvCxnSpPr>
                <a:stCxn id="433" idx="2"/>
                <a:endCxn id="434"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42" name="Google Shape;442;p20"/>
              <p:cNvCxnSpPr>
                <a:stCxn id="433" idx="3"/>
                <a:endCxn id="436"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43" name="Google Shape;443;p20"/>
              <p:cNvCxnSpPr>
                <a:stCxn id="435" idx="2"/>
                <a:endCxn id="436"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44" name="Google Shape;444;p20"/>
              <p:cNvCxnSpPr>
                <a:stCxn id="435" idx="3"/>
                <a:endCxn id="438"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45" name="Google Shape;445;p20"/>
              <p:cNvCxnSpPr>
                <a:stCxn id="438" idx="2"/>
                <a:endCxn id="439"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46" name="Google Shape;446;p20"/>
              <p:cNvCxnSpPr>
                <a:stCxn id="438" idx="2"/>
                <a:endCxn id="437"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47" name="Google Shape;447;p20"/>
              <p:cNvCxnSpPr>
                <a:stCxn id="436" idx="2"/>
                <a:endCxn id="437"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48" name="Google Shape;448;p20"/>
              <p:cNvCxnSpPr>
                <a:stCxn id="434" idx="3"/>
                <a:endCxn id="437"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49" name="Google Shape;449;p20"/>
              <p:cNvCxnSpPr>
                <a:stCxn id="437" idx="2"/>
                <a:endCxn id="440"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50" name="Google Shape;450;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 6]</a:t>
                </a:r>
                <a:endParaRPr/>
              </a:p>
            </p:txBody>
          </p:sp>
        </p:grpSp>
      </p:grpSp>
      <p:grpSp>
        <p:nvGrpSpPr>
          <p:cNvPr id="451" name="Google Shape;451;p20"/>
          <p:cNvGrpSpPr/>
          <p:nvPr/>
        </p:nvGrpSpPr>
        <p:grpSpPr>
          <a:xfrm>
            <a:off x="3386020" y="2890148"/>
            <a:ext cx="2496611" cy="2187563"/>
            <a:chOff x="3386020" y="2890148"/>
            <a:chExt cx="2496611" cy="2187563"/>
          </a:xfrm>
        </p:grpSpPr>
        <p:sp>
          <p:nvSpPr>
            <p:cNvPr id="452" name="Google Shape;452;p20"/>
            <p:cNvSpPr txBox="1"/>
            <p:nvPr/>
          </p:nvSpPr>
          <p:spPr>
            <a:xfrm>
              <a:off x="5036311" y="3312973"/>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53" name="Google Shape;453;p20"/>
            <p:cNvGrpSpPr/>
            <p:nvPr/>
          </p:nvGrpSpPr>
          <p:grpSpPr>
            <a:xfrm>
              <a:off x="3386020" y="2890148"/>
              <a:ext cx="2496611" cy="2187563"/>
              <a:chOff x="2385539" y="683298"/>
              <a:chExt cx="2496611" cy="2187563"/>
            </a:xfrm>
          </p:grpSpPr>
          <p:sp>
            <p:nvSpPr>
              <p:cNvPr id="454" name="Google Shape;454;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55" name="Google Shape;455;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56" name="Google Shape;456;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57" name="Google Shape;457;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58" name="Google Shape;458;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59" name="Google Shape;459;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60" name="Google Shape;460;p20"/>
              <p:cNvSpPr/>
              <p:nvPr/>
            </p:nvSpPr>
            <p:spPr>
              <a:xfrm>
                <a:off x="4084574" y="1726181"/>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61" name="Google Shape;461;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62" name="Google Shape;462;p20"/>
              <p:cNvCxnSpPr>
                <a:stCxn id="454" idx="2"/>
                <a:endCxn id="455"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63" name="Google Shape;463;p20"/>
              <p:cNvCxnSpPr>
                <a:stCxn id="454" idx="3"/>
                <a:endCxn id="457"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64" name="Google Shape;464;p20"/>
              <p:cNvCxnSpPr>
                <a:stCxn id="456" idx="2"/>
                <a:endCxn id="457"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65" name="Google Shape;465;p20"/>
              <p:cNvCxnSpPr>
                <a:stCxn id="456" idx="3"/>
                <a:endCxn id="459"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66" name="Google Shape;466;p20"/>
              <p:cNvCxnSpPr>
                <a:stCxn id="459" idx="2"/>
                <a:endCxn id="460"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67" name="Google Shape;467;p20"/>
              <p:cNvCxnSpPr>
                <a:stCxn id="459" idx="2"/>
                <a:endCxn id="458"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68" name="Google Shape;468;p20"/>
              <p:cNvCxnSpPr>
                <a:stCxn id="457" idx="2"/>
                <a:endCxn id="458"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69" name="Google Shape;469;p20"/>
              <p:cNvCxnSpPr>
                <a:stCxn id="455" idx="3"/>
                <a:endCxn id="458"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70" name="Google Shape;470;p20"/>
              <p:cNvCxnSpPr>
                <a:stCxn id="458" idx="2"/>
                <a:endCxn id="461"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71" name="Google Shape;471;p20"/>
              <p:cNvSpPr txBox="1"/>
              <p:nvPr/>
            </p:nvSpPr>
            <p:spPr>
              <a:xfrm>
                <a:off x="2385550" y="2482961"/>
                <a:ext cx="24966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 6, 5]</a:t>
                </a:r>
                <a:endParaRPr/>
              </a:p>
            </p:txBody>
          </p:sp>
        </p:grpSp>
      </p:grpSp>
      <p:grpSp>
        <p:nvGrpSpPr>
          <p:cNvPr id="472" name="Google Shape;472;p20"/>
          <p:cNvGrpSpPr/>
          <p:nvPr/>
        </p:nvGrpSpPr>
        <p:grpSpPr>
          <a:xfrm>
            <a:off x="6355025" y="2851548"/>
            <a:ext cx="2789100" cy="2231632"/>
            <a:chOff x="6355025" y="2851548"/>
            <a:chExt cx="2789100" cy="2231632"/>
          </a:xfrm>
        </p:grpSpPr>
        <p:sp>
          <p:nvSpPr>
            <p:cNvPr id="473" name="Google Shape;473;p20"/>
            <p:cNvSpPr txBox="1"/>
            <p:nvPr/>
          </p:nvSpPr>
          <p:spPr>
            <a:xfrm>
              <a:off x="7710886" y="2851548"/>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74" name="Google Shape;474;p20"/>
            <p:cNvGrpSpPr/>
            <p:nvPr/>
          </p:nvGrpSpPr>
          <p:grpSpPr>
            <a:xfrm>
              <a:off x="6355025" y="2895618"/>
              <a:ext cx="2789100" cy="2187563"/>
              <a:chOff x="2261450" y="683298"/>
              <a:chExt cx="2789100" cy="2187563"/>
            </a:xfrm>
          </p:grpSpPr>
          <p:sp>
            <p:nvSpPr>
              <p:cNvPr id="475" name="Google Shape;475;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76" name="Google Shape;476;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77" name="Google Shape;477;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78" name="Google Shape;478;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79" name="Google Shape;479;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80" name="Google Shape;480;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81" name="Google Shape;481;p20"/>
              <p:cNvSpPr/>
              <p:nvPr/>
            </p:nvSpPr>
            <p:spPr>
              <a:xfrm>
                <a:off x="4084574" y="1726181"/>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82" name="Google Shape;482;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83" name="Google Shape;483;p20"/>
              <p:cNvCxnSpPr>
                <a:stCxn id="475" idx="2"/>
                <a:endCxn id="476"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84" name="Google Shape;484;p20"/>
              <p:cNvCxnSpPr>
                <a:stCxn id="475" idx="3"/>
                <a:endCxn id="478"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85" name="Google Shape;485;p20"/>
              <p:cNvCxnSpPr>
                <a:stCxn id="477" idx="2"/>
                <a:endCxn id="478"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0"/>
              <p:cNvCxnSpPr>
                <a:stCxn id="477" idx="3"/>
                <a:endCxn id="480"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0"/>
              <p:cNvCxnSpPr>
                <a:stCxn id="480" idx="2"/>
                <a:endCxn id="481"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0"/>
              <p:cNvCxnSpPr>
                <a:stCxn id="480" idx="2"/>
                <a:endCxn id="479"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0"/>
              <p:cNvCxnSpPr>
                <a:stCxn id="478" idx="2"/>
                <a:endCxn id="479"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90" name="Google Shape;490;p20"/>
              <p:cNvCxnSpPr>
                <a:stCxn id="476" idx="3"/>
                <a:endCxn id="479"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91" name="Google Shape;491;p20"/>
              <p:cNvCxnSpPr>
                <a:stCxn id="479" idx="2"/>
                <a:endCxn id="482"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92" name="Google Shape;492;p20"/>
              <p:cNvSpPr txBox="1"/>
              <p:nvPr/>
            </p:nvSpPr>
            <p:spPr>
              <a:xfrm>
                <a:off x="2261450" y="2482961"/>
                <a:ext cx="2789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Postorder</a:t>
                </a:r>
                <a:r>
                  <a:rPr lang="en">
                    <a:highlight>
                      <a:srgbClr val="FFFFFF"/>
                    </a:highlight>
                  </a:rPr>
                  <a:t>: [7, 4, 1, 3, 0, 6, 5, 2]</a:t>
                </a:r>
                <a:endParaRPr>
                  <a:highlight>
                    <a:srgbClr val="FFFFFF"/>
                  </a:highligh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8"/>
                                        </p:tgtEl>
                                        <p:attrNameLst>
                                          <p:attrName>style.visibility</p:attrName>
                                        </p:attrNameLst>
                                      </p:cBhvr>
                                      <p:to>
                                        <p:strVal val="visible"/>
                                      </p:to>
                                    </p:set>
                                    <p:animEffect transition="in" filter="fade">
                                      <p:cBhvr>
                                        <p:cTn id="12" dur="1000"/>
                                        <p:tgtEl>
                                          <p:spTgt spid="3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
                                        </p:tgtEl>
                                        <p:attrNameLst>
                                          <p:attrName>style.visibility</p:attrName>
                                        </p:attrNameLst>
                                      </p:cBhvr>
                                      <p:to>
                                        <p:strVal val="visible"/>
                                      </p:to>
                                    </p:set>
                                    <p:animEffect transition="in" filter="fade">
                                      <p:cBhvr>
                                        <p:cTn id="17" dur="1000"/>
                                        <p:tgtEl>
                                          <p:spTgt spid="4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
                                        </p:tgtEl>
                                        <p:attrNameLst>
                                          <p:attrName>style.visibility</p:attrName>
                                        </p:attrNameLst>
                                      </p:cBhvr>
                                      <p:to>
                                        <p:strVal val="visible"/>
                                      </p:to>
                                    </p:set>
                                    <p:animEffect transition="in" filter="fade">
                                      <p:cBhvr>
                                        <p:cTn id="22" dur="1000"/>
                                        <p:tgtEl>
                                          <p:spTgt spid="4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1"/>
                                        </p:tgtEl>
                                        <p:attrNameLst>
                                          <p:attrName>style.visibility</p:attrName>
                                        </p:attrNameLst>
                                      </p:cBhvr>
                                      <p:to>
                                        <p:strVal val="visible"/>
                                      </p:to>
                                    </p:set>
                                    <p:animEffect transition="in" filter="fade">
                                      <p:cBhvr>
                                        <p:cTn id="27" dur="1000"/>
                                        <p:tgtEl>
                                          <p:spTgt spid="4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2"/>
                                        </p:tgtEl>
                                        <p:attrNameLst>
                                          <p:attrName>style.visibility</p:attrName>
                                        </p:attrNameLst>
                                      </p:cBhvr>
                                      <p:to>
                                        <p:strVal val="visible"/>
                                      </p:to>
                                    </p:set>
                                    <p:animEffect transition="in" filter="fade">
                                      <p:cBhvr>
                                        <p:cTn id="32" dur="10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(Spoiler Alert)</a:t>
            </a:r>
            <a:endParaRPr/>
          </a:p>
        </p:txBody>
      </p:sp>
      <p:sp>
        <p:nvSpPr>
          <p:cNvPr id="498" name="Google Shape;498;p21"/>
          <p:cNvSpPr txBox="1">
            <a:spLocks noGrp="1"/>
          </p:cNvSpPr>
          <p:nvPr>
            <p:ph type="body" idx="1"/>
          </p:nvPr>
        </p:nvSpPr>
        <p:spPr>
          <a:xfrm>
            <a:off x="243000" y="2825750"/>
            <a:ext cx="8443800" cy="188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Perform a DFS traversal from every vertex with indegree 0, NOT clearing markings in between traversals.</a:t>
            </a:r>
            <a:endParaRPr/>
          </a:p>
          <a:p>
            <a:pPr marL="457200" lvl="0" indent="-355600" algn="l" rtl="0">
              <a:spcBef>
                <a:spcPts val="600"/>
              </a:spcBef>
              <a:spcAft>
                <a:spcPts val="0"/>
              </a:spcAft>
              <a:buSzPts val="2000"/>
              <a:buChar char="●"/>
            </a:pPr>
            <a:r>
              <a:rPr lang="en"/>
              <a:t>Record DFS postorder in a list: [7, 4, 1, 3, 0, 6, 5, 2]</a:t>
            </a:r>
            <a:endParaRPr/>
          </a:p>
          <a:p>
            <a:pPr marL="457200" lvl="0" indent="-355600" algn="l" rtl="0">
              <a:spcBef>
                <a:spcPts val="0"/>
              </a:spcBef>
              <a:spcAft>
                <a:spcPts val="0"/>
              </a:spcAft>
              <a:buSzPts val="2000"/>
              <a:buChar char="●"/>
            </a:pPr>
            <a:r>
              <a:rPr lang="en"/>
              <a:t>Topological ordering is given by the reverse of that list (reverse postorder):</a:t>
            </a:r>
            <a:endParaRPr/>
          </a:p>
          <a:p>
            <a:pPr marL="914400" lvl="1" indent="-355600" algn="l" rtl="0">
              <a:spcBef>
                <a:spcPts val="0"/>
              </a:spcBef>
              <a:spcAft>
                <a:spcPts val="0"/>
              </a:spcAft>
              <a:buSzPts val="2000"/>
              <a:buChar char="○"/>
            </a:pPr>
            <a:r>
              <a:rPr lang="en"/>
              <a:t>[2, 5, 6, 0, 3, 1, 4, 7]</a:t>
            </a:r>
            <a:endParaRPr/>
          </a:p>
        </p:txBody>
      </p:sp>
      <p:grpSp>
        <p:nvGrpSpPr>
          <p:cNvPr id="499" name="Google Shape;499;p21"/>
          <p:cNvGrpSpPr/>
          <p:nvPr/>
        </p:nvGrpSpPr>
        <p:grpSpPr>
          <a:xfrm>
            <a:off x="3071707" y="733900"/>
            <a:ext cx="2419775" cy="1945737"/>
            <a:chOff x="756020" y="683300"/>
            <a:chExt cx="2419775" cy="1945737"/>
          </a:xfrm>
        </p:grpSpPr>
        <p:sp>
          <p:nvSpPr>
            <p:cNvPr id="500" name="Google Shape;500;p21"/>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501" name="Google Shape;501;p21"/>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502" name="Google Shape;502;p21"/>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503" name="Google Shape;503;p21"/>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504" name="Google Shape;504;p21"/>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505" name="Google Shape;505;p21"/>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506" name="Google Shape;506;p21"/>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507" name="Google Shape;507;p21"/>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508" name="Google Shape;508;p21"/>
            <p:cNvCxnSpPr>
              <a:stCxn id="500" idx="2"/>
              <a:endCxn id="501"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509" name="Google Shape;509;p21"/>
            <p:cNvCxnSpPr>
              <a:stCxn id="500" idx="3"/>
              <a:endCxn id="503"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510" name="Google Shape;510;p21"/>
            <p:cNvCxnSpPr>
              <a:stCxn id="502" idx="2"/>
              <a:endCxn id="503"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511" name="Google Shape;511;p21"/>
            <p:cNvCxnSpPr>
              <a:stCxn id="502" idx="3"/>
              <a:endCxn id="505"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512" name="Google Shape;512;p21"/>
            <p:cNvCxnSpPr>
              <a:stCxn id="505" idx="2"/>
              <a:endCxn id="506" idx="0"/>
            </p:cNvCxnSpPr>
            <p:nvPr/>
          </p:nvCxnSpPr>
          <p:spPr>
            <a:xfrm>
              <a:off x="2605195" y="1437087"/>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513" name="Google Shape;513;p21"/>
            <p:cNvCxnSpPr>
              <a:stCxn id="505" idx="2"/>
              <a:endCxn id="504" idx="3"/>
            </p:cNvCxnSpPr>
            <p:nvPr/>
          </p:nvCxnSpPr>
          <p:spPr>
            <a:xfrm flipH="1">
              <a:off x="2186095" y="1437087"/>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514" name="Google Shape;514;p21"/>
            <p:cNvCxnSpPr>
              <a:stCxn id="503" idx="2"/>
              <a:endCxn id="504"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515" name="Google Shape;515;p21"/>
            <p:cNvCxnSpPr>
              <a:stCxn id="501" idx="3"/>
              <a:endCxn id="504"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516" name="Google Shape;516;p21"/>
            <p:cNvCxnSpPr>
              <a:stCxn id="504" idx="2"/>
              <a:endCxn id="507" idx="0"/>
            </p:cNvCxnSpPr>
            <p:nvPr/>
          </p:nvCxnSpPr>
          <p:spPr>
            <a:xfrm>
              <a:off x="2027345" y="2118462"/>
              <a:ext cx="76200" cy="25770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a:t>
            </a:r>
            <a:endParaRPr/>
          </a:p>
        </p:txBody>
      </p:sp>
      <p:sp>
        <p:nvSpPr>
          <p:cNvPr id="522" name="Google Shape;522;p22"/>
          <p:cNvSpPr txBox="1">
            <a:spLocks noGrp="1"/>
          </p:cNvSpPr>
          <p:nvPr>
            <p:ph type="body" idx="1"/>
          </p:nvPr>
        </p:nvSpPr>
        <p:spPr>
          <a:xfrm>
            <a:off x="243000" y="3557500"/>
            <a:ext cx="8597400" cy="115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reason it’s called topological sort: Can think of this process as sorting our nodes so they appear in an order consistent with edges, e.g. [2, 5, 6, 0, 3, 1, 4, 7]</a:t>
            </a:r>
            <a:endParaRPr/>
          </a:p>
          <a:p>
            <a:pPr marL="457200" lvl="0" indent="-355600" algn="l" rtl="0">
              <a:spcBef>
                <a:spcPts val="600"/>
              </a:spcBef>
              <a:spcAft>
                <a:spcPts val="0"/>
              </a:spcAft>
              <a:buSzPts val="2000"/>
              <a:buChar char="●"/>
            </a:pPr>
            <a:r>
              <a:rPr lang="en"/>
              <a:t>When nodes are sorted in diagram, arrows all point rightwards.</a:t>
            </a:r>
            <a:endParaRPr/>
          </a:p>
        </p:txBody>
      </p:sp>
      <p:sp>
        <p:nvSpPr>
          <p:cNvPr id="523" name="Google Shape;523;p22"/>
          <p:cNvSpPr/>
          <p:nvPr/>
        </p:nvSpPr>
        <p:spPr>
          <a:xfrm>
            <a:off x="3701507" y="10997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524" name="Google Shape;524;p22"/>
          <p:cNvSpPr/>
          <p:nvPr/>
        </p:nvSpPr>
        <p:spPr>
          <a:xfrm>
            <a:off x="5258807" y="13687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525" name="Google Shape;525;p22"/>
          <p:cNvSpPr/>
          <p:nvPr/>
        </p:nvSpPr>
        <p:spPr>
          <a:xfrm>
            <a:off x="1607457" y="10997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526" name="Google Shape;526;p22"/>
          <p:cNvSpPr/>
          <p:nvPr/>
        </p:nvSpPr>
        <p:spPr>
          <a:xfrm>
            <a:off x="4515157" y="10309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527" name="Google Shape;527;p22"/>
          <p:cNvSpPr/>
          <p:nvPr/>
        </p:nvSpPr>
        <p:spPr>
          <a:xfrm>
            <a:off x="5730807" y="9046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528" name="Google Shape;528;p22"/>
          <p:cNvSpPr/>
          <p:nvPr/>
        </p:nvSpPr>
        <p:spPr>
          <a:xfrm>
            <a:off x="2302882" y="11898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529" name="Google Shape;529;p22"/>
          <p:cNvSpPr/>
          <p:nvPr/>
        </p:nvSpPr>
        <p:spPr>
          <a:xfrm>
            <a:off x="2818282" y="11898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530" name="Google Shape;530;p22"/>
          <p:cNvSpPr/>
          <p:nvPr/>
        </p:nvSpPr>
        <p:spPr>
          <a:xfrm>
            <a:off x="6946457" y="9678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531" name="Google Shape;531;p22"/>
          <p:cNvCxnSpPr>
            <a:stCxn id="523" idx="2"/>
            <a:endCxn id="524" idx="0"/>
          </p:cNvCxnSpPr>
          <p:nvPr/>
        </p:nvCxnSpPr>
        <p:spPr>
          <a:xfrm>
            <a:off x="3860207" y="1352675"/>
            <a:ext cx="1557300" cy="16200"/>
          </a:xfrm>
          <a:prstGeom prst="straightConnector1">
            <a:avLst/>
          </a:prstGeom>
          <a:noFill/>
          <a:ln w="19050" cap="flat" cmpd="sng">
            <a:solidFill>
              <a:schemeClr val="dk2"/>
            </a:solidFill>
            <a:prstDash val="solid"/>
            <a:round/>
            <a:headEnd type="none" w="med" len="med"/>
            <a:tailEnd type="triangle" w="med" len="med"/>
          </a:ln>
        </p:spPr>
      </p:cxnSp>
      <p:cxnSp>
        <p:nvCxnSpPr>
          <p:cNvPr id="532" name="Google Shape;532;p22"/>
          <p:cNvCxnSpPr>
            <a:stCxn id="523" idx="3"/>
            <a:endCxn id="526" idx="1"/>
          </p:cNvCxnSpPr>
          <p:nvPr/>
        </p:nvCxnSpPr>
        <p:spPr>
          <a:xfrm rot="10800000" flipH="1">
            <a:off x="4018907" y="1157525"/>
            <a:ext cx="496200" cy="68700"/>
          </a:xfrm>
          <a:prstGeom prst="straightConnector1">
            <a:avLst/>
          </a:prstGeom>
          <a:noFill/>
          <a:ln w="19050" cap="flat" cmpd="sng">
            <a:solidFill>
              <a:schemeClr val="dk2"/>
            </a:solidFill>
            <a:prstDash val="solid"/>
            <a:round/>
            <a:headEnd type="none" w="med" len="med"/>
            <a:tailEnd type="triangle" w="med" len="med"/>
          </a:ln>
        </p:spPr>
      </p:cxnSp>
      <p:cxnSp>
        <p:nvCxnSpPr>
          <p:cNvPr id="533" name="Google Shape;533;p22"/>
          <p:cNvCxnSpPr>
            <a:stCxn id="525" idx="2"/>
            <a:endCxn id="526" idx="0"/>
          </p:cNvCxnSpPr>
          <p:nvPr/>
        </p:nvCxnSpPr>
        <p:spPr>
          <a:xfrm rot="10800000" flipH="1">
            <a:off x="1766157" y="1031075"/>
            <a:ext cx="2907600" cy="321600"/>
          </a:xfrm>
          <a:prstGeom prst="straightConnector1">
            <a:avLst/>
          </a:prstGeom>
          <a:noFill/>
          <a:ln w="19050" cap="flat" cmpd="sng">
            <a:solidFill>
              <a:schemeClr val="dk2"/>
            </a:solidFill>
            <a:prstDash val="solid"/>
            <a:round/>
            <a:headEnd type="none" w="med" len="med"/>
            <a:tailEnd type="triangle" w="med" len="med"/>
          </a:ln>
        </p:spPr>
      </p:cxnSp>
      <p:cxnSp>
        <p:nvCxnSpPr>
          <p:cNvPr id="534" name="Google Shape;534;p22"/>
          <p:cNvCxnSpPr>
            <a:stCxn id="525" idx="3"/>
            <a:endCxn id="528" idx="0"/>
          </p:cNvCxnSpPr>
          <p:nvPr/>
        </p:nvCxnSpPr>
        <p:spPr>
          <a:xfrm rot="10800000" flipH="1">
            <a:off x="1924857" y="1189925"/>
            <a:ext cx="536700" cy="36300"/>
          </a:xfrm>
          <a:prstGeom prst="straightConnector1">
            <a:avLst/>
          </a:prstGeom>
          <a:noFill/>
          <a:ln w="19050" cap="flat" cmpd="sng">
            <a:solidFill>
              <a:schemeClr val="dk2"/>
            </a:solidFill>
            <a:prstDash val="solid"/>
            <a:round/>
            <a:headEnd type="none" w="med" len="med"/>
            <a:tailEnd type="triangle" w="med" len="med"/>
          </a:ln>
        </p:spPr>
      </p:cxnSp>
      <p:cxnSp>
        <p:nvCxnSpPr>
          <p:cNvPr id="535" name="Google Shape;535;p22"/>
          <p:cNvCxnSpPr>
            <a:stCxn id="528" idx="2"/>
            <a:endCxn id="529" idx="0"/>
          </p:cNvCxnSpPr>
          <p:nvPr/>
        </p:nvCxnSpPr>
        <p:spPr>
          <a:xfrm rot="10800000" flipH="1">
            <a:off x="2461582" y="1189813"/>
            <a:ext cx="515400" cy="252900"/>
          </a:xfrm>
          <a:prstGeom prst="straightConnector1">
            <a:avLst/>
          </a:prstGeom>
          <a:noFill/>
          <a:ln w="19050" cap="flat" cmpd="sng">
            <a:solidFill>
              <a:schemeClr val="dk2"/>
            </a:solidFill>
            <a:prstDash val="solid"/>
            <a:round/>
            <a:headEnd type="none" w="med" len="med"/>
            <a:tailEnd type="triangle" w="med" len="med"/>
          </a:ln>
        </p:spPr>
      </p:cxnSp>
      <p:cxnSp>
        <p:nvCxnSpPr>
          <p:cNvPr id="536" name="Google Shape;536;p22"/>
          <p:cNvCxnSpPr>
            <a:stCxn id="528" idx="2"/>
            <a:endCxn id="527" idx="3"/>
          </p:cNvCxnSpPr>
          <p:nvPr/>
        </p:nvCxnSpPr>
        <p:spPr>
          <a:xfrm rot="10800000" flipH="1">
            <a:off x="2461582" y="1031113"/>
            <a:ext cx="3586500" cy="411600"/>
          </a:xfrm>
          <a:prstGeom prst="straightConnector1">
            <a:avLst/>
          </a:prstGeom>
          <a:noFill/>
          <a:ln w="19050" cap="flat" cmpd="sng">
            <a:solidFill>
              <a:schemeClr val="dk2"/>
            </a:solidFill>
            <a:prstDash val="solid"/>
            <a:round/>
            <a:headEnd type="none" w="med" len="med"/>
            <a:tailEnd type="triangle" w="med" len="med"/>
          </a:ln>
        </p:spPr>
      </p:cxnSp>
      <p:cxnSp>
        <p:nvCxnSpPr>
          <p:cNvPr id="537" name="Google Shape;537;p22"/>
          <p:cNvCxnSpPr>
            <a:stCxn id="526" idx="2"/>
            <a:endCxn id="527" idx="0"/>
          </p:cNvCxnSpPr>
          <p:nvPr/>
        </p:nvCxnSpPr>
        <p:spPr>
          <a:xfrm rot="10800000" flipH="1">
            <a:off x="4673857" y="904675"/>
            <a:ext cx="1215600" cy="379200"/>
          </a:xfrm>
          <a:prstGeom prst="straightConnector1">
            <a:avLst/>
          </a:prstGeom>
          <a:noFill/>
          <a:ln w="19050" cap="flat" cmpd="sng">
            <a:solidFill>
              <a:schemeClr val="dk2"/>
            </a:solidFill>
            <a:prstDash val="solid"/>
            <a:round/>
            <a:headEnd type="none" w="med" len="med"/>
            <a:tailEnd type="triangle" w="med" len="med"/>
          </a:ln>
        </p:spPr>
      </p:cxnSp>
      <p:cxnSp>
        <p:nvCxnSpPr>
          <p:cNvPr id="538" name="Google Shape;538;p22"/>
          <p:cNvCxnSpPr>
            <a:stCxn id="524" idx="3"/>
            <a:endCxn id="527" idx="1"/>
          </p:cNvCxnSpPr>
          <p:nvPr/>
        </p:nvCxnSpPr>
        <p:spPr>
          <a:xfrm rot="10800000" flipH="1">
            <a:off x="5576207" y="1031125"/>
            <a:ext cx="154500" cy="464100"/>
          </a:xfrm>
          <a:prstGeom prst="straightConnector1">
            <a:avLst/>
          </a:prstGeom>
          <a:noFill/>
          <a:ln w="19050" cap="flat" cmpd="sng">
            <a:solidFill>
              <a:schemeClr val="dk2"/>
            </a:solidFill>
            <a:prstDash val="solid"/>
            <a:round/>
            <a:headEnd type="none" w="med" len="med"/>
            <a:tailEnd type="triangle" w="med" len="med"/>
          </a:ln>
        </p:spPr>
      </p:cxnSp>
      <p:cxnSp>
        <p:nvCxnSpPr>
          <p:cNvPr id="539" name="Google Shape;539;p22"/>
          <p:cNvCxnSpPr>
            <a:stCxn id="527" idx="2"/>
            <a:endCxn id="530" idx="0"/>
          </p:cNvCxnSpPr>
          <p:nvPr/>
        </p:nvCxnSpPr>
        <p:spPr>
          <a:xfrm rot="10800000" flipH="1">
            <a:off x="5889507" y="967913"/>
            <a:ext cx="1215600" cy="189600"/>
          </a:xfrm>
          <a:prstGeom prst="straightConnector1">
            <a:avLst/>
          </a:prstGeom>
          <a:noFill/>
          <a:ln w="19050" cap="flat" cmpd="sng">
            <a:solidFill>
              <a:schemeClr val="dk2"/>
            </a:solidFill>
            <a:prstDash val="solid"/>
            <a:round/>
            <a:headEnd type="none" w="med" len="med"/>
            <a:tailEnd type="triangle" w="med" len="med"/>
          </a:ln>
        </p:spPr>
      </p:cxnSp>
      <p:sp>
        <p:nvSpPr>
          <p:cNvPr id="540" name="Google Shape;540;p22"/>
          <p:cNvSpPr/>
          <p:nvPr/>
        </p:nvSpPr>
        <p:spPr>
          <a:xfrm>
            <a:off x="5983702"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541" name="Google Shape;541;p22"/>
          <p:cNvSpPr/>
          <p:nvPr/>
        </p:nvSpPr>
        <p:spPr>
          <a:xfrm>
            <a:off x="7293586"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542" name="Google Shape;542;p22"/>
          <p:cNvSpPr/>
          <p:nvPr/>
        </p:nvSpPr>
        <p:spPr>
          <a:xfrm>
            <a:off x="4018907"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543" name="Google Shape;543;p22"/>
          <p:cNvSpPr/>
          <p:nvPr/>
        </p:nvSpPr>
        <p:spPr>
          <a:xfrm>
            <a:off x="6638650"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544" name="Google Shape;544;p22"/>
          <p:cNvSpPr/>
          <p:nvPr/>
        </p:nvSpPr>
        <p:spPr>
          <a:xfrm>
            <a:off x="7948522"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545" name="Google Shape;545;p22"/>
          <p:cNvSpPr/>
          <p:nvPr/>
        </p:nvSpPr>
        <p:spPr>
          <a:xfrm>
            <a:off x="4673843"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546" name="Google Shape;546;p22"/>
          <p:cNvSpPr/>
          <p:nvPr/>
        </p:nvSpPr>
        <p:spPr>
          <a:xfrm>
            <a:off x="5328779"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547" name="Google Shape;547;p22"/>
          <p:cNvSpPr/>
          <p:nvPr/>
        </p:nvSpPr>
        <p:spPr>
          <a:xfrm>
            <a:off x="8658532"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548" name="Google Shape;548;p22"/>
          <p:cNvCxnSpPr>
            <a:stCxn id="542" idx="3"/>
            <a:endCxn id="545" idx="1"/>
          </p:cNvCxnSpPr>
          <p:nvPr/>
        </p:nvCxnSpPr>
        <p:spPr>
          <a:xfrm>
            <a:off x="4336307"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49" name="Google Shape;549;p22"/>
          <p:cNvCxnSpPr>
            <a:stCxn id="542" idx="0"/>
            <a:endCxn id="543" idx="0"/>
          </p:cNvCxnSpPr>
          <p:nvPr/>
        </p:nvCxnSpPr>
        <p:spPr>
          <a:xfrm rot="-5400000" flipH="1">
            <a:off x="5487107" y="726325"/>
            <a:ext cx="600" cy="2619600"/>
          </a:xfrm>
          <a:prstGeom prst="curvedConnector3">
            <a:avLst>
              <a:gd name="adj1" fmla="val -39687500"/>
            </a:avLst>
          </a:prstGeom>
          <a:noFill/>
          <a:ln w="19050" cap="flat" cmpd="sng">
            <a:solidFill>
              <a:schemeClr val="dk2"/>
            </a:solidFill>
            <a:prstDash val="solid"/>
            <a:round/>
            <a:headEnd type="none" w="med" len="med"/>
            <a:tailEnd type="triangle" w="med" len="med"/>
          </a:ln>
        </p:spPr>
      </p:cxnSp>
      <p:cxnSp>
        <p:nvCxnSpPr>
          <p:cNvPr id="550" name="Google Shape;550;p22"/>
          <p:cNvCxnSpPr>
            <a:stCxn id="545" idx="3"/>
            <a:endCxn id="546" idx="1"/>
          </p:cNvCxnSpPr>
          <p:nvPr/>
        </p:nvCxnSpPr>
        <p:spPr>
          <a:xfrm>
            <a:off x="4991243"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51" name="Google Shape;551;p22"/>
          <p:cNvCxnSpPr>
            <a:stCxn id="545" idx="2"/>
            <a:endCxn id="544" idx="2"/>
          </p:cNvCxnSpPr>
          <p:nvPr/>
        </p:nvCxnSpPr>
        <p:spPr>
          <a:xfrm rot="-5400000" flipH="1">
            <a:off x="6469643" y="651625"/>
            <a:ext cx="600" cy="3274800"/>
          </a:xfrm>
          <a:prstGeom prst="curvedConnector3">
            <a:avLst>
              <a:gd name="adj1" fmla="val 68279167"/>
            </a:avLst>
          </a:prstGeom>
          <a:noFill/>
          <a:ln w="19050" cap="flat" cmpd="sng">
            <a:solidFill>
              <a:schemeClr val="dk2"/>
            </a:solidFill>
            <a:prstDash val="solid"/>
            <a:round/>
            <a:headEnd type="none" w="med" len="med"/>
            <a:tailEnd type="triangle" w="med" len="med"/>
          </a:ln>
        </p:spPr>
      </p:cxnSp>
      <p:cxnSp>
        <p:nvCxnSpPr>
          <p:cNvPr id="552" name="Google Shape;552;p22"/>
          <p:cNvCxnSpPr>
            <a:stCxn id="540" idx="3"/>
            <a:endCxn id="543" idx="1"/>
          </p:cNvCxnSpPr>
          <p:nvPr/>
        </p:nvCxnSpPr>
        <p:spPr>
          <a:xfrm>
            <a:off x="6301102"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53" name="Google Shape;553;p22"/>
          <p:cNvCxnSpPr>
            <a:stCxn id="540" idx="2"/>
            <a:endCxn id="541" idx="2"/>
          </p:cNvCxnSpPr>
          <p:nvPr/>
        </p:nvCxnSpPr>
        <p:spPr>
          <a:xfrm rot="-5400000" flipH="1">
            <a:off x="6797002" y="1634125"/>
            <a:ext cx="600" cy="1309800"/>
          </a:xfrm>
          <a:prstGeom prst="curvedConnector3">
            <a:avLst>
              <a:gd name="adj1" fmla="val 39687500"/>
            </a:avLst>
          </a:prstGeom>
          <a:noFill/>
          <a:ln w="19050" cap="flat" cmpd="sng">
            <a:solidFill>
              <a:schemeClr val="dk2"/>
            </a:solidFill>
            <a:prstDash val="solid"/>
            <a:round/>
            <a:headEnd type="none" w="med" len="med"/>
            <a:tailEnd type="triangle" w="med" len="med"/>
          </a:ln>
        </p:spPr>
      </p:cxnSp>
      <p:cxnSp>
        <p:nvCxnSpPr>
          <p:cNvPr id="554" name="Google Shape;554;p22"/>
          <p:cNvCxnSpPr>
            <a:stCxn id="541" idx="3"/>
            <a:endCxn id="544" idx="1"/>
          </p:cNvCxnSpPr>
          <p:nvPr/>
        </p:nvCxnSpPr>
        <p:spPr>
          <a:xfrm>
            <a:off x="7610986"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55" name="Google Shape;555;p22"/>
          <p:cNvCxnSpPr>
            <a:stCxn id="543" idx="0"/>
            <a:endCxn id="544" idx="0"/>
          </p:cNvCxnSpPr>
          <p:nvPr/>
        </p:nvCxnSpPr>
        <p:spPr>
          <a:xfrm rot="-5400000" flipH="1">
            <a:off x="7451950" y="1381225"/>
            <a:ext cx="600" cy="1309800"/>
          </a:xfrm>
          <a:prstGeom prst="curvedConnector3">
            <a:avLst>
              <a:gd name="adj1" fmla="val -39687500"/>
            </a:avLst>
          </a:prstGeom>
          <a:noFill/>
          <a:ln w="19050" cap="flat" cmpd="sng">
            <a:solidFill>
              <a:schemeClr val="dk2"/>
            </a:solidFill>
            <a:prstDash val="solid"/>
            <a:round/>
            <a:headEnd type="none" w="med" len="med"/>
            <a:tailEnd type="triangle" w="med" len="med"/>
          </a:ln>
        </p:spPr>
      </p:cxnSp>
      <p:cxnSp>
        <p:nvCxnSpPr>
          <p:cNvPr id="556" name="Google Shape;556;p22"/>
          <p:cNvCxnSpPr>
            <a:stCxn id="544" idx="3"/>
            <a:endCxn id="547" idx="1"/>
          </p:cNvCxnSpPr>
          <p:nvPr/>
        </p:nvCxnSpPr>
        <p:spPr>
          <a:xfrm>
            <a:off x="8265922" y="2162275"/>
            <a:ext cx="3927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Depth First Search</a:t>
            </a:r>
            <a:endParaRPr/>
          </a:p>
        </p:txBody>
      </p:sp>
      <p:sp>
        <p:nvSpPr>
          <p:cNvPr id="562" name="Google Shape;562;p2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Be aware, that when people say “Depth First Search”, they sometimes mean with restarts, and they sometimes mean without.</a:t>
            </a:r>
            <a:endParaRPr/>
          </a:p>
          <a:p>
            <a:pPr marL="0" lvl="0" indent="0" algn="l" rtl="0">
              <a:spcBef>
                <a:spcPts val="600"/>
              </a:spcBef>
              <a:spcAft>
                <a:spcPts val="0"/>
              </a:spcAft>
              <a:buNone/>
            </a:pPr>
            <a:endParaRPr/>
          </a:p>
          <a:p>
            <a:pPr marL="0" lvl="0" indent="0" algn="l" rtl="0">
              <a:spcBef>
                <a:spcPts val="600"/>
              </a:spcBef>
              <a:spcAft>
                <a:spcPts val="0"/>
              </a:spcAft>
              <a:buNone/>
            </a:pPr>
            <a:r>
              <a:rPr lang="en"/>
              <a:t>For example, when we did DepthFirstPaths for reachability, we did not restart.</a:t>
            </a:r>
            <a:endParaRPr/>
          </a:p>
          <a:p>
            <a:pPr marL="0" lvl="0" indent="0" algn="l" rtl="0">
              <a:spcBef>
                <a:spcPts val="600"/>
              </a:spcBef>
              <a:spcAft>
                <a:spcPts val="0"/>
              </a:spcAft>
              <a:buNone/>
            </a:pPr>
            <a:endParaRPr/>
          </a:p>
          <a:p>
            <a:pPr marL="0" lvl="0" indent="0" algn="l" rtl="0">
              <a:spcBef>
                <a:spcPts val="600"/>
              </a:spcBef>
              <a:spcAft>
                <a:spcPts val="0"/>
              </a:spcAft>
              <a:buNone/>
            </a:pPr>
            <a:r>
              <a:rPr lang="en"/>
              <a:t>For Topological Sort, we restarted from every vertex with indegree 0.</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a:t>
            </a:r>
            <a:endParaRPr/>
          </a:p>
        </p:txBody>
      </p:sp>
      <p:sp>
        <p:nvSpPr>
          <p:cNvPr id="568" name="Google Shape;568;p2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What is the runtime to find all vertices of indegree 0?</a:t>
            </a:r>
            <a:endParaRPr dirty="0"/>
          </a:p>
          <a:p>
            <a:pPr marL="457200" lvl="0" indent="-355600" algn="l" rtl="0">
              <a:spcBef>
                <a:spcPts val="600"/>
              </a:spcBef>
              <a:spcAft>
                <a:spcPts val="0"/>
              </a:spcAft>
              <a:buSzPts val="2000"/>
              <a:buChar char="●"/>
            </a:pPr>
            <a:r>
              <a:rPr lang="en" dirty="0"/>
              <a:t>Interesting thing I did not tell you: You don’t have to.</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Another better topological sort algorithm:</a:t>
            </a:r>
            <a:endParaRPr dirty="0"/>
          </a:p>
          <a:p>
            <a:pPr marL="457200" lvl="0" indent="-355600" algn="l" rtl="0">
              <a:spcBef>
                <a:spcPts val="600"/>
              </a:spcBef>
              <a:spcAft>
                <a:spcPts val="0"/>
              </a:spcAft>
              <a:buSzPts val="2000"/>
              <a:buChar char="●"/>
            </a:pPr>
            <a:r>
              <a:rPr lang="en" dirty="0"/>
              <a:t>Run DFS from an arbitrary vertex.</a:t>
            </a:r>
            <a:endParaRPr dirty="0"/>
          </a:p>
          <a:p>
            <a:pPr marL="457200" lvl="0" indent="-355600" algn="l" rtl="0">
              <a:spcBef>
                <a:spcPts val="0"/>
              </a:spcBef>
              <a:spcAft>
                <a:spcPts val="0"/>
              </a:spcAft>
              <a:buSzPts val="2000"/>
              <a:buChar char="●"/>
            </a:pPr>
            <a:r>
              <a:rPr lang="en" dirty="0"/>
              <a:t>If not all marked, pick an unmarked vertex and do it again.</a:t>
            </a:r>
            <a:endParaRPr dirty="0"/>
          </a:p>
          <a:p>
            <a:pPr marL="457200" lvl="0" indent="-355600" algn="l" rtl="0">
              <a:spcBef>
                <a:spcPts val="0"/>
              </a:spcBef>
              <a:spcAft>
                <a:spcPts val="0"/>
              </a:spcAft>
              <a:buSzPts val="2000"/>
              <a:buChar char="●"/>
            </a:pPr>
            <a:r>
              <a:rPr lang="en" dirty="0"/>
              <a:t>Repeat until done.</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72"/>
        <p:cNvGrpSpPr/>
        <p:nvPr/>
      </p:nvGrpSpPr>
      <p:grpSpPr>
        <a:xfrm>
          <a:off x="0" y="0"/>
          <a:ext cx="0" cy="0"/>
          <a:chOff x="0" y="0"/>
          <a:chExt cx="0" cy="0"/>
        </a:xfrm>
      </p:grpSpPr>
      <p:sp>
        <p:nvSpPr>
          <p:cNvPr id="573" name="Google Shape;573;p2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Your Understanding</a:t>
            </a:r>
            <a:endParaRPr/>
          </a:p>
        </p:txBody>
      </p:sp>
      <p:sp>
        <p:nvSpPr>
          <p:cNvPr id="574" name="Google Shape;574;p25"/>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 topological ordering for the graph below (a.k.a. topological sort).</a:t>
            </a:r>
            <a:endParaRPr/>
          </a:p>
        </p:txBody>
      </p:sp>
      <p:grpSp>
        <p:nvGrpSpPr>
          <p:cNvPr id="575" name="Google Shape;575;p25"/>
          <p:cNvGrpSpPr/>
          <p:nvPr/>
        </p:nvGrpSpPr>
        <p:grpSpPr>
          <a:xfrm>
            <a:off x="1789005" y="1937325"/>
            <a:ext cx="5565975" cy="1879300"/>
            <a:chOff x="1289193" y="2118700"/>
            <a:chExt cx="5565975" cy="1879300"/>
          </a:xfrm>
        </p:grpSpPr>
        <p:sp>
          <p:nvSpPr>
            <p:cNvPr id="576" name="Google Shape;576;p25"/>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577" name="Google Shape;577;p25"/>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578" name="Google Shape;578;p25"/>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579" name="Google Shape;579;p25"/>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580" name="Google Shape;580;p25"/>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581" name="Google Shape;581;p25"/>
            <p:cNvCxnSpPr>
              <a:stCxn id="576" idx="2"/>
              <a:endCxn id="57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582" name="Google Shape;582;p25"/>
            <p:cNvCxnSpPr>
              <a:stCxn id="578" idx="2"/>
              <a:endCxn id="57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583" name="Google Shape;583;p25"/>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584" name="Google Shape;584;p25"/>
            <p:cNvCxnSpPr>
              <a:stCxn id="583" idx="3"/>
              <a:endCxn id="57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585" name="Google Shape;585;p25"/>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586" name="Google Shape;586;p25"/>
            <p:cNvCxnSpPr>
              <a:stCxn id="583" idx="3"/>
              <a:endCxn id="57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587" name="Google Shape;587;p25"/>
            <p:cNvCxnSpPr>
              <a:stCxn id="579" idx="3"/>
              <a:endCxn id="58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588" name="Google Shape;588;p25"/>
            <p:cNvCxnSpPr>
              <a:stCxn id="576" idx="3"/>
              <a:endCxn id="57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589" name="Google Shape;589;p25"/>
            <p:cNvSpPr/>
            <p:nvPr/>
          </p:nvSpPr>
          <p:spPr>
            <a:xfrm>
              <a:off x="3255028" y="287201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590" name="Google Shape;590;p25"/>
            <p:cNvCxnSpPr>
              <a:stCxn id="580" idx="1"/>
              <a:endCxn id="57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591" name="Google Shape;591;p25"/>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592" name="Google Shape;592;p25"/>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593" name="Google Shape;593;p25"/>
            <p:cNvSpPr/>
            <p:nvPr/>
          </p:nvSpPr>
          <p:spPr>
            <a:xfrm>
              <a:off x="5720308" y="2493220"/>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594" name="Google Shape;594;p25"/>
            <p:cNvSpPr/>
            <p:nvPr/>
          </p:nvSpPr>
          <p:spPr>
            <a:xfrm>
              <a:off x="4104972" y="2118700"/>
              <a:ext cx="3174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595" name="Google Shape;595;p25"/>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596" name="Google Shape;596;p25"/>
            <p:cNvCxnSpPr>
              <a:stCxn id="579" idx="1"/>
              <a:endCxn id="57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597" name="Google Shape;597;p25"/>
            <p:cNvSpPr/>
            <p:nvPr/>
          </p:nvSpPr>
          <p:spPr>
            <a:xfrm>
              <a:off x="4876084" y="2889482"/>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598" name="Google Shape;598;p25"/>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2"/>
        <p:cNvGrpSpPr/>
        <p:nvPr/>
      </p:nvGrpSpPr>
      <p:grpSpPr>
        <a:xfrm>
          <a:off x="0" y="0"/>
          <a:ext cx="0" cy="0"/>
          <a:chOff x="0" y="0"/>
          <a:chExt cx="0" cy="0"/>
        </a:xfrm>
      </p:grpSpPr>
      <p:sp>
        <p:nvSpPr>
          <p:cNvPr id="603" name="Google Shape;603;p2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Your Understanding</a:t>
            </a:r>
            <a:endParaRPr/>
          </a:p>
        </p:txBody>
      </p:sp>
      <p:sp>
        <p:nvSpPr>
          <p:cNvPr id="604" name="Google Shape;604;p26"/>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 topological ordering for the graph below (a.k.a. topological sort)</a:t>
            </a:r>
            <a:endParaRPr/>
          </a:p>
          <a:p>
            <a:pPr marL="457200" lvl="0" indent="-355600" algn="l" rtl="0">
              <a:spcBef>
                <a:spcPts val="600"/>
              </a:spcBef>
              <a:spcAft>
                <a:spcPts val="0"/>
              </a:spcAft>
              <a:buSzPts val="2000"/>
              <a:buChar char="●"/>
            </a:pPr>
            <a:r>
              <a:rPr lang="en"/>
              <a:t>0, 3, 1, 2, 4, 5 (because DFS postorder was 542130)</a:t>
            </a:r>
            <a:endParaRPr/>
          </a:p>
        </p:txBody>
      </p:sp>
      <p:grpSp>
        <p:nvGrpSpPr>
          <p:cNvPr id="605" name="Google Shape;605;p26"/>
          <p:cNvGrpSpPr/>
          <p:nvPr/>
        </p:nvGrpSpPr>
        <p:grpSpPr>
          <a:xfrm>
            <a:off x="1789005" y="1403925"/>
            <a:ext cx="5565975" cy="1879300"/>
            <a:chOff x="1289193" y="2118700"/>
            <a:chExt cx="5565975" cy="1879300"/>
          </a:xfrm>
        </p:grpSpPr>
        <p:sp>
          <p:nvSpPr>
            <p:cNvPr id="606" name="Google Shape;606;p26"/>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607" name="Google Shape;607;p26"/>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608" name="Google Shape;608;p26"/>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609" name="Google Shape;609;p26"/>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610" name="Google Shape;610;p26"/>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611" name="Google Shape;611;p26"/>
            <p:cNvCxnSpPr>
              <a:stCxn id="606" idx="2"/>
              <a:endCxn id="60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612" name="Google Shape;612;p26"/>
            <p:cNvCxnSpPr>
              <a:stCxn id="608" idx="2"/>
              <a:endCxn id="60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613" name="Google Shape;613;p26"/>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614" name="Google Shape;614;p26"/>
            <p:cNvCxnSpPr>
              <a:stCxn id="613" idx="3"/>
              <a:endCxn id="60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615" name="Google Shape;615;p26"/>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616" name="Google Shape;616;p26"/>
            <p:cNvCxnSpPr>
              <a:stCxn id="613" idx="3"/>
              <a:endCxn id="60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617" name="Google Shape;617;p26"/>
            <p:cNvCxnSpPr>
              <a:stCxn id="609" idx="3"/>
              <a:endCxn id="61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618" name="Google Shape;618;p26"/>
            <p:cNvCxnSpPr>
              <a:stCxn id="606" idx="3"/>
              <a:endCxn id="60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619" name="Google Shape;619;p26"/>
            <p:cNvSpPr/>
            <p:nvPr/>
          </p:nvSpPr>
          <p:spPr>
            <a:xfrm>
              <a:off x="3255028" y="287201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620" name="Google Shape;620;p26"/>
            <p:cNvCxnSpPr>
              <a:stCxn id="610" idx="1"/>
              <a:endCxn id="60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621" name="Google Shape;621;p26"/>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622" name="Google Shape;622;p26"/>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623" name="Google Shape;623;p26"/>
            <p:cNvSpPr/>
            <p:nvPr/>
          </p:nvSpPr>
          <p:spPr>
            <a:xfrm>
              <a:off x="5720308" y="249322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624" name="Google Shape;624;p26"/>
            <p:cNvSpPr/>
            <p:nvPr/>
          </p:nvSpPr>
          <p:spPr>
            <a:xfrm>
              <a:off x="4104972" y="2118700"/>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625" name="Google Shape;625;p26"/>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626" name="Google Shape;626;p26"/>
            <p:cNvCxnSpPr>
              <a:stCxn id="609" idx="1"/>
              <a:endCxn id="60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627" name="Google Shape;627;p26"/>
            <p:cNvSpPr/>
            <p:nvPr/>
          </p:nvSpPr>
          <p:spPr>
            <a:xfrm>
              <a:off x="4876084" y="288948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628" name="Google Shape;628;p26"/>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629" name="Google Shape;629;p26"/>
          <p:cNvSpPr/>
          <p:nvPr/>
        </p:nvSpPr>
        <p:spPr>
          <a:xfrm>
            <a:off x="365873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630" name="Google Shape;630;p26"/>
          <p:cNvSpPr/>
          <p:nvPr/>
        </p:nvSpPr>
        <p:spPr>
          <a:xfrm>
            <a:off x="249528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631" name="Google Shape;631;p26"/>
          <p:cNvSpPr/>
          <p:nvPr/>
        </p:nvSpPr>
        <p:spPr>
          <a:xfrm>
            <a:off x="482218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632" name="Google Shape;632;p26"/>
          <p:cNvSpPr/>
          <p:nvPr/>
        </p:nvSpPr>
        <p:spPr>
          <a:xfrm>
            <a:off x="598563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633" name="Google Shape;633;p26"/>
          <p:cNvSpPr/>
          <p:nvPr/>
        </p:nvSpPr>
        <p:spPr>
          <a:xfrm>
            <a:off x="71490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634" name="Google Shape;634;p26"/>
          <p:cNvCxnSpPr>
            <a:stCxn id="629" idx="1"/>
            <a:endCxn id="630" idx="3"/>
          </p:cNvCxnSpPr>
          <p:nvPr/>
        </p:nvCxnSpPr>
        <p:spPr>
          <a:xfrm rot="10800000">
            <a:off x="2882635" y="4322275"/>
            <a:ext cx="776100" cy="0"/>
          </a:xfrm>
          <a:prstGeom prst="straightConnector1">
            <a:avLst/>
          </a:prstGeom>
          <a:noFill/>
          <a:ln w="19050" cap="flat" cmpd="sng">
            <a:solidFill>
              <a:srgbClr val="666666"/>
            </a:solidFill>
            <a:prstDash val="solid"/>
            <a:round/>
            <a:headEnd type="triangle" w="med" len="med"/>
            <a:tailEnd type="none" w="med" len="med"/>
          </a:ln>
        </p:spPr>
      </p:cxnSp>
      <p:sp>
        <p:nvSpPr>
          <p:cNvPr id="635" name="Google Shape;635;p26"/>
          <p:cNvSpPr/>
          <p:nvPr/>
        </p:nvSpPr>
        <p:spPr>
          <a:xfrm>
            <a:off x="13318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636" name="Google Shape;636;p26"/>
          <p:cNvSpPr txBox="1"/>
          <p:nvPr/>
        </p:nvSpPr>
        <p:spPr>
          <a:xfrm>
            <a:off x="7914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637" name="Google Shape;637;p26"/>
          <p:cNvCxnSpPr>
            <a:stCxn id="635" idx="3"/>
            <a:endCxn id="630" idx="1"/>
          </p:cNvCxnSpPr>
          <p:nvPr/>
        </p:nvCxnSpPr>
        <p:spPr>
          <a:xfrm>
            <a:off x="1719138" y="4322275"/>
            <a:ext cx="776100" cy="0"/>
          </a:xfrm>
          <a:prstGeom prst="straightConnector1">
            <a:avLst/>
          </a:prstGeom>
          <a:noFill/>
          <a:ln w="19050" cap="flat" cmpd="sng">
            <a:solidFill>
              <a:srgbClr val="666666"/>
            </a:solidFill>
            <a:prstDash val="solid"/>
            <a:round/>
            <a:headEnd type="none" w="med" len="med"/>
            <a:tailEnd type="triangle" w="med" len="med"/>
          </a:ln>
        </p:spPr>
      </p:cxnSp>
      <p:cxnSp>
        <p:nvCxnSpPr>
          <p:cNvPr id="638" name="Google Shape;638;p26"/>
          <p:cNvCxnSpPr>
            <a:stCxn id="632" idx="3"/>
            <a:endCxn id="633" idx="1"/>
          </p:cNvCxnSpPr>
          <p:nvPr/>
        </p:nvCxnSpPr>
        <p:spPr>
          <a:xfrm>
            <a:off x="6372932" y="4322275"/>
            <a:ext cx="776100" cy="0"/>
          </a:xfrm>
          <a:prstGeom prst="straightConnector1">
            <a:avLst/>
          </a:prstGeom>
          <a:noFill/>
          <a:ln w="19050" cap="flat" cmpd="sng">
            <a:solidFill>
              <a:srgbClr val="666666"/>
            </a:solidFill>
            <a:prstDash val="solid"/>
            <a:round/>
            <a:headEnd type="none" w="med" len="med"/>
            <a:tailEnd type="triangle" w="med" len="med"/>
          </a:ln>
        </p:spPr>
      </p:cxnSp>
      <p:cxnSp>
        <p:nvCxnSpPr>
          <p:cNvPr id="639" name="Google Shape;639;p26"/>
          <p:cNvCxnSpPr>
            <a:stCxn id="629" idx="3"/>
            <a:endCxn id="631" idx="1"/>
          </p:cNvCxnSpPr>
          <p:nvPr/>
        </p:nvCxnSpPr>
        <p:spPr>
          <a:xfrm>
            <a:off x="4046035" y="4322275"/>
            <a:ext cx="776100" cy="0"/>
          </a:xfrm>
          <a:prstGeom prst="straightConnector1">
            <a:avLst/>
          </a:prstGeom>
          <a:noFill/>
          <a:ln w="19050" cap="flat" cmpd="sng">
            <a:solidFill>
              <a:srgbClr val="666666"/>
            </a:solidFill>
            <a:prstDash val="solid"/>
            <a:round/>
            <a:headEnd type="none" w="med" len="med"/>
            <a:tailEnd type="triangle" w="med" len="med"/>
          </a:ln>
        </p:spPr>
      </p:cxnSp>
      <p:sp>
        <p:nvSpPr>
          <p:cNvPr id="640" name="Google Shape;640;p26"/>
          <p:cNvSpPr/>
          <p:nvPr/>
        </p:nvSpPr>
        <p:spPr>
          <a:xfrm>
            <a:off x="3071546" y="419581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sp>
        <p:nvSpPr>
          <p:cNvPr id="641" name="Google Shape;641;p26"/>
          <p:cNvSpPr/>
          <p:nvPr/>
        </p:nvSpPr>
        <p:spPr>
          <a:xfrm>
            <a:off x="1929860"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642" name="Google Shape;642;p26"/>
          <p:cNvSpPr/>
          <p:nvPr/>
        </p:nvSpPr>
        <p:spPr>
          <a:xfrm>
            <a:off x="42494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643" name="Google Shape;643;p26"/>
          <p:cNvSpPr/>
          <p:nvPr/>
        </p:nvSpPr>
        <p:spPr>
          <a:xfrm>
            <a:off x="65945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644" name="Google Shape;644;p26"/>
          <p:cNvCxnSpPr>
            <a:stCxn id="631" idx="3"/>
            <a:endCxn id="632" idx="1"/>
          </p:cNvCxnSpPr>
          <p:nvPr/>
        </p:nvCxnSpPr>
        <p:spPr>
          <a:xfrm>
            <a:off x="5209483" y="4322275"/>
            <a:ext cx="776100" cy="0"/>
          </a:xfrm>
          <a:prstGeom prst="straightConnector1">
            <a:avLst/>
          </a:prstGeom>
          <a:noFill/>
          <a:ln w="19050" cap="flat" cmpd="sng">
            <a:solidFill>
              <a:srgbClr val="666666"/>
            </a:solidFill>
            <a:prstDash val="solid"/>
            <a:round/>
            <a:headEnd type="none" w="med" len="med"/>
            <a:tailEnd type="triangle" w="med" len="med"/>
          </a:ln>
        </p:spPr>
      </p:cxnSp>
      <p:sp>
        <p:nvSpPr>
          <p:cNvPr id="645" name="Google Shape;645;p26"/>
          <p:cNvSpPr/>
          <p:nvPr/>
        </p:nvSpPr>
        <p:spPr>
          <a:xfrm>
            <a:off x="5401809" y="4190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646" name="Google Shape;646;p26"/>
          <p:cNvCxnSpPr>
            <a:stCxn id="635" idx="2"/>
            <a:endCxn id="629" idx="2"/>
          </p:cNvCxnSpPr>
          <p:nvPr/>
        </p:nvCxnSpPr>
        <p:spPr>
          <a:xfrm rot="-5400000" flipH="1">
            <a:off x="2688588" y="3311425"/>
            <a:ext cx="600" cy="2326800"/>
          </a:xfrm>
          <a:prstGeom prst="curvedConnector3">
            <a:avLst>
              <a:gd name="adj1" fmla="val 70470768"/>
            </a:avLst>
          </a:prstGeom>
          <a:noFill/>
          <a:ln w="19050" cap="flat" cmpd="sng">
            <a:solidFill>
              <a:schemeClr val="dk2"/>
            </a:solidFill>
            <a:prstDash val="solid"/>
            <a:round/>
            <a:headEnd type="none" w="med" len="med"/>
            <a:tailEnd type="triangle" w="med" len="med"/>
          </a:ln>
        </p:spPr>
      </p:cxnSp>
      <p:sp>
        <p:nvSpPr>
          <p:cNvPr id="647" name="Google Shape;647;p26"/>
          <p:cNvSpPr/>
          <p:nvPr/>
        </p:nvSpPr>
        <p:spPr>
          <a:xfrm>
            <a:off x="25235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cxnSp>
        <p:nvCxnSpPr>
          <p:cNvPr id="648" name="Google Shape;648;p26"/>
          <p:cNvCxnSpPr>
            <a:stCxn id="630" idx="0"/>
            <a:endCxn id="632" idx="0"/>
          </p:cNvCxnSpPr>
          <p:nvPr/>
        </p:nvCxnSpPr>
        <p:spPr>
          <a:xfrm rot="-5400000" flipH="1">
            <a:off x="4433736" y="2425225"/>
            <a:ext cx="600" cy="3490200"/>
          </a:xfrm>
          <a:prstGeom prst="curvedConnector3">
            <a:avLst>
              <a:gd name="adj1" fmla="val -70962565"/>
            </a:avLst>
          </a:prstGeom>
          <a:noFill/>
          <a:ln w="19050" cap="flat" cmpd="sng">
            <a:solidFill>
              <a:schemeClr val="dk2"/>
            </a:solidFill>
            <a:prstDash val="solid"/>
            <a:round/>
            <a:headEnd type="none" w="med" len="med"/>
            <a:tailEnd type="triangle" w="med" len="med"/>
          </a:ln>
        </p:spPr>
      </p:cxnSp>
      <p:sp>
        <p:nvSpPr>
          <p:cNvPr id="649" name="Google Shape;649;p26"/>
          <p:cNvSpPr/>
          <p:nvPr/>
        </p:nvSpPr>
        <p:spPr>
          <a:xfrm>
            <a:off x="42817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cxnSp>
        <p:nvCxnSpPr>
          <p:cNvPr id="650" name="Google Shape;650;p26"/>
          <p:cNvCxnSpPr>
            <a:stCxn id="631" idx="2"/>
            <a:endCxn id="633" idx="2"/>
          </p:cNvCxnSpPr>
          <p:nvPr/>
        </p:nvCxnSpPr>
        <p:spPr>
          <a:xfrm rot="-5400000" flipH="1">
            <a:off x="6178933" y="3311425"/>
            <a:ext cx="600" cy="2326800"/>
          </a:xfrm>
          <a:prstGeom prst="curvedConnector3">
            <a:avLst>
              <a:gd name="adj1" fmla="val 70470768"/>
            </a:avLst>
          </a:prstGeom>
          <a:noFill/>
          <a:ln w="19050" cap="flat" cmpd="sng">
            <a:solidFill>
              <a:schemeClr val="dk2"/>
            </a:solidFill>
            <a:prstDash val="solid"/>
            <a:round/>
            <a:headEnd type="none" w="med" len="med"/>
            <a:tailEnd type="triangle" w="med" len="med"/>
          </a:ln>
        </p:spPr>
      </p:cxnSp>
      <p:sp>
        <p:nvSpPr>
          <p:cNvPr id="651" name="Google Shape;651;p26"/>
          <p:cNvSpPr/>
          <p:nvPr/>
        </p:nvSpPr>
        <p:spPr>
          <a:xfrm>
            <a:off x="60115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652" name="Google Shape;652;p26"/>
          <p:cNvSpPr txBox="1"/>
          <p:nvPr/>
        </p:nvSpPr>
        <p:spPr>
          <a:xfrm>
            <a:off x="6901250" y="2818525"/>
            <a:ext cx="19938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Recall that we can think of topological sort as an ordering of “tasks”.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Many Achievements</a:t>
            </a:r>
            <a:endParaRPr/>
          </a:p>
        </p:txBody>
      </p:sp>
      <p:sp>
        <p:nvSpPr>
          <p:cNvPr id="38" name="Google Shape;38;p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We’ve covered a tremendous amount of material so far.</a:t>
            </a:r>
            <a:endParaRPr/>
          </a:p>
          <a:p>
            <a:pPr marL="457200" lvl="0" indent="-355600" algn="l" rtl="0">
              <a:spcBef>
                <a:spcPts val="600"/>
              </a:spcBef>
              <a:spcAft>
                <a:spcPts val="0"/>
              </a:spcAft>
              <a:buSzPts val="2000"/>
              <a:buChar char="●"/>
            </a:pPr>
            <a:r>
              <a:rPr lang="en"/>
              <a:t>Programming practice: Java, IntelliJ, JUnit, correctness and timing tests, designing your own data structures that compose other data structures together.</a:t>
            </a:r>
            <a:endParaRPr/>
          </a:p>
          <a:p>
            <a:pPr marL="457200" lvl="0" indent="-355600" algn="l" rtl="0">
              <a:spcBef>
                <a:spcPts val="0"/>
              </a:spcBef>
              <a:spcAft>
                <a:spcPts val="0"/>
              </a:spcAft>
              <a:buSzPts val="2000"/>
              <a:buChar char="●"/>
            </a:pPr>
            <a:r>
              <a:rPr lang="en"/>
              <a:t>Asymptotic analysis.</a:t>
            </a:r>
            <a:endParaRPr/>
          </a:p>
          <a:p>
            <a:pPr marL="457200" lvl="0" indent="-355600" algn="l" rtl="0">
              <a:spcBef>
                <a:spcPts val="0"/>
              </a:spcBef>
              <a:spcAft>
                <a:spcPts val="0"/>
              </a:spcAft>
              <a:buSzPts val="2000"/>
              <a:buChar char="●"/>
            </a:pPr>
            <a:r>
              <a:rPr lang="en"/>
              <a:t>Tons of different abstract data types and their implementations, e.g. BST to implement a map, heaps to implement a PQ.</a:t>
            </a:r>
            <a:endParaRPr/>
          </a:p>
          <a:p>
            <a:pPr marL="457200" lvl="0" indent="-355600" algn="l" rtl="0">
              <a:spcBef>
                <a:spcPts val="0"/>
              </a:spcBef>
              <a:spcAft>
                <a:spcPts val="0"/>
              </a:spcAft>
              <a:buSzPts val="2000"/>
              <a:buChar char="●"/>
            </a:pPr>
            <a:r>
              <a:rPr lang="en"/>
              <a:t>Algorithms on graphs, e.g. shortest paths, minimum spanning trees,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2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Directed Acyclic Graphs</a:t>
            </a:r>
            <a:endParaRPr/>
          </a:p>
        </p:txBody>
      </p:sp>
      <p:sp>
        <p:nvSpPr>
          <p:cNvPr id="658" name="Google Shape;658;p2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 topological sort only exists if the graph is a directed acyclic graph (DAG).</a:t>
            </a:r>
            <a:endParaRPr dirty="0"/>
          </a:p>
          <a:p>
            <a:pPr marL="457200" lvl="0" indent="-355600" algn="l" rtl="0">
              <a:spcBef>
                <a:spcPts val="600"/>
              </a:spcBef>
              <a:spcAft>
                <a:spcPts val="0"/>
              </a:spcAft>
              <a:buSzPts val="2000"/>
              <a:buChar char="●"/>
            </a:pPr>
            <a:r>
              <a:rPr lang="en" dirty="0"/>
              <a:t>For the graph below, there is NO possible ordering where all arrows are respected.</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DAGs appear in many real world applications, and there are many graph algorithms that only work on DAGs.</a:t>
            </a:r>
            <a:endParaRPr dirty="0"/>
          </a:p>
          <a:p>
            <a:pPr marL="0" lvl="0" indent="0" algn="l" rtl="0">
              <a:spcBef>
                <a:spcPts val="600"/>
              </a:spcBef>
              <a:spcAft>
                <a:spcPts val="0"/>
              </a:spcAft>
              <a:buNone/>
            </a:pPr>
            <a:endParaRPr dirty="0"/>
          </a:p>
        </p:txBody>
      </p:sp>
      <p:grpSp>
        <p:nvGrpSpPr>
          <p:cNvPr id="659" name="Google Shape;659;p27"/>
          <p:cNvGrpSpPr/>
          <p:nvPr/>
        </p:nvGrpSpPr>
        <p:grpSpPr>
          <a:xfrm>
            <a:off x="3121257" y="1933275"/>
            <a:ext cx="2419775" cy="1945738"/>
            <a:chOff x="756020" y="683300"/>
            <a:chExt cx="2419775" cy="1945738"/>
          </a:xfrm>
        </p:grpSpPr>
        <p:sp>
          <p:nvSpPr>
            <p:cNvPr id="660" name="Google Shape;660;p27"/>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661" name="Google Shape;661;p27"/>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662" name="Google Shape;662;p27"/>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663" name="Google Shape;663;p27"/>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664" name="Google Shape;664;p27"/>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665" name="Google Shape;665;p27"/>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666" name="Google Shape;666;p27"/>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667" name="Google Shape;667;p27"/>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668" name="Google Shape;668;p27"/>
            <p:cNvCxnSpPr>
              <a:stCxn id="660" idx="2"/>
              <a:endCxn id="661"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669" name="Google Shape;669;p27"/>
            <p:cNvCxnSpPr>
              <a:stCxn id="660" idx="3"/>
              <a:endCxn id="663"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670" name="Google Shape;670;p27"/>
            <p:cNvCxnSpPr>
              <a:stCxn id="662" idx="2"/>
              <a:endCxn id="663"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671" name="Google Shape;671;p27"/>
            <p:cNvCxnSpPr>
              <a:stCxn id="662" idx="3"/>
              <a:endCxn id="665"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672" name="Google Shape;672;p27"/>
            <p:cNvCxnSpPr>
              <a:stCxn id="665" idx="2"/>
              <a:endCxn id="666" idx="0"/>
            </p:cNvCxnSpPr>
            <p:nvPr/>
          </p:nvCxnSpPr>
          <p:spPr>
            <a:xfrm>
              <a:off x="2605195" y="1437088"/>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673" name="Google Shape;673;p27"/>
            <p:cNvCxnSpPr>
              <a:stCxn id="665" idx="2"/>
              <a:endCxn id="664" idx="3"/>
            </p:cNvCxnSpPr>
            <p:nvPr/>
          </p:nvCxnSpPr>
          <p:spPr>
            <a:xfrm flipH="1">
              <a:off x="2186095" y="1437088"/>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674" name="Google Shape;674;p27"/>
            <p:cNvCxnSpPr>
              <a:stCxn id="663" idx="2"/>
              <a:endCxn id="664"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675" name="Google Shape;675;p27"/>
            <p:cNvCxnSpPr>
              <a:stCxn id="661" idx="3"/>
              <a:endCxn id="664"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676" name="Google Shape;676;p27"/>
            <p:cNvCxnSpPr>
              <a:stCxn id="664" idx="2"/>
              <a:endCxn id="667" idx="0"/>
            </p:cNvCxnSpPr>
            <p:nvPr/>
          </p:nvCxnSpPr>
          <p:spPr>
            <a:xfrm>
              <a:off x="2027345" y="2118463"/>
              <a:ext cx="76200" cy="257700"/>
            </a:xfrm>
            <a:prstGeom prst="straightConnector1">
              <a:avLst/>
            </a:prstGeom>
            <a:noFill/>
            <a:ln w="19050" cap="flat" cmpd="sng">
              <a:solidFill>
                <a:schemeClr val="dk2"/>
              </a:solidFill>
              <a:prstDash val="solid"/>
              <a:round/>
              <a:headEnd type="none" w="med" len="med"/>
              <a:tailEnd type="triangle" w="med" len="med"/>
            </a:ln>
          </p:spPr>
        </p:cxnSp>
      </p:grpSp>
      <p:cxnSp>
        <p:nvCxnSpPr>
          <p:cNvPr id="677" name="Google Shape;677;p27"/>
          <p:cNvCxnSpPr>
            <a:stCxn id="667" idx="1"/>
            <a:endCxn id="660" idx="1"/>
          </p:cNvCxnSpPr>
          <p:nvPr/>
        </p:nvCxnSpPr>
        <p:spPr>
          <a:xfrm rot="10800000">
            <a:off x="3121182" y="2630863"/>
            <a:ext cx="1188900" cy="1121700"/>
          </a:xfrm>
          <a:prstGeom prst="curvedConnector3">
            <a:avLst>
              <a:gd name="adj1" fmla="val 120023"/>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2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a:t>
            </a:r>
            <a:endParaRPr/>
          </a:p>
        </p:txBody>
      </p:sp>
      <p:graphicFrame>
        <p:nvGraphicFramePr>
          <p:cNvPr id="683" name="Google Shape;683;p28"/>
          <p:cNvGraphicFramePr/>
          <p:nvPr/>
        </p:nvGraphicFramePr>
        <p:xfrm>
          <a:off x="592488" y="688161"/>
          <a:ext cx="8209325" cy="1074175"/>
        </p:xfrm>
        <a:graphic>
          <a:graphicData uri="http://schemas.openxmlformats.org/drawingml/2006/table">
            <a:tbl>
              <a:tblPr>
                <a:noFill/>
                <a:tableStyleId>{65E94590-C14C-4C34-A15F-39D4C68476B5}</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topological sort</a:t>
                      </a:r>
                      <a:endParaRPr/>
                    </a:p>
                  </a:txBody>
                  <a:tcPr marL="91425" marR="91425" marT="91425" marB="91425"/>
                </a:tc>
                <a:tc>
                  <a:txBody>
                    <a:bodyPr/>
                    <a:lstStyle/>
                    <a:p>
                      <a:pPr marL="0" lvl="0" indent="0" algn="l" rtl="0">
                        <a:spcBef>
                          <a:spcPts val="0"/>
                        </a:spcBef>
                        <a:spcAft>
                          <a:spcPts val="0"/>
                        </a:spcAft>
                        <a:buNone/>
                      </a:pPr>
                      <a:r>
                        <a:rPr lang="en"/>
                        <a:t>Find an ordering of vertices that respects edges of our DAG.</a:t>
                      </a:r>
                      <a:endParaRPr/>
                    </a:p>
                  </a:txBody>
                  <a:tcPr marL="91425" marR="91425" marT="91425" marB="91425"/>
                </a:tc>
                <a:tc>
                  <a:txBody>
                    <a:bodyPr/>
                    <a:lstStyle/>
                    <a:p>
                      <a:pPr marL="0" lvl="0" indent="0" algn="l" rtl="0">
                        <a:spcBef>
                          <a:spcPts val="0"/>
                        </a:spcBef>
                        <a:spcAft>
                          <a:spcPts val="0"/>
                        </a:spcAft>
                        <a:buNone/>
                      </a:pPr>
                      <a:r>
                        <a:rPr lang="en" u="sng">
                          <a:solidFill>
                            <a:schemeClr val="hlink"/>
                          </a:solidFill>
                          <a:hlinkClick r:id="rId3" action="ppaction://hlinksldjump"/>
                        </a:rPr>
                        <a:t>Demo</a:t>
                      </a:r>
                      <a:endParaRPr/>
                    </a:p>
                    <a:p>
                      <a:pPr marL="0" lvl="0" indent="0" algn="l" rtl="0">
                        <a:spcBef>
                          <a:spcPts val="0"/>
                        </a:spcBef>
                        <a:spcAft>
                          <a:spcPts val="0"/>
                        </a:spcAft>
                        <a:buNone/>
                      </a:pPr>
                      <a:r>
                        <a:rPr lang="en"/>
                        <a:t>Topological.java</a:t>
                      </a:r>
                      <a:endParaRPr/>
                    </a:p>
                  </a:txBody>
                  <a:tcPr marL="91425" marR="91425" marT="91425" marB="91425"/>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87"/>
        <p:cNvGrpSpPr/>
        <p:nvPr/>
      </p:nvGrpSpPr>
      <p:grpSpPr>
        <a:xfrm>
          <a:off x="0" y="0"/>
          <a:ext cx="0" cy="0"/>
          <a:chOff x="0" y="0"/>
          <a:chExt cx="0" cy="0"/>
        </a:xfrm>
      </p:grpSpPr>
      <p:sp>
        <p:nvSpPr>
          <p:cNvPr id="688" name="Google Shape;688;p29"/>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Shortest Paths on DAGs</a:t>
            </a:r>
            <a:endParaRPr sz="4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692"/>
        <p:cNvGrpSpPr/>
        <p:nvPr/>
      </p:nvGrpSpPr>
      <p:grpSpPr>
        <a:xfrm>
          <a:off x="0" y="0"/>
          <a:ext cx="0" cy="0"/>
          <a:chOff x="0" y="0"/>
          <a:chExt cx="0" cy="0"/>
        </a:xfrm>
      </p:grpSpPr>
      <p:sp>
        <p:nvSpPr>
          <p:cNvPr id="693" name="Google Shape;693;p3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694" name="Google Shape;694;p30"/>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shortest paths tree for the graph below, using s as the source?                   In what order will Dijkstra’s algorithm visit the vertices?</a:t>
            </a:r>
            <a:endParaRPr/>
          </a:p>
        </p:txBody>
      </p:sp>
      <p:grpSp>
        <p:nvGrpSpPr>
          <p:cNvPr id="695" name="Google Shape;695;p30"/>
          <p:cNvGrpSpPr/>
          <p:nvPr/>
        </p:nvGrpSpPr>
        <p:grpSpPr>
          <a:xfrm>
            <a:off x="1789005" y="1947425"/>
            <a:ext cx="5565975" cy="1869199"/>
            <a:chOff x="1289193" y="2128800"/>
            <a:chExt cx="5565975" cy="1869199"/>
          </a:xfrm>
        </p:grpSpPr>
        <p:sp>
          <p:nvSpPr>
            <p:cNvPr id="696" name="Google Shape;696;p30"/>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697" name="Google Shape;697;p30"/>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698" name="Google Shape;698;p30"/>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699" name="Google Shape;699;p30"/>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700" name="Google Shape;700;p30"/>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701" name="Google Shape;701;p30"/>
            <p:cNvCxnSpPr>
              <a:stCxn id="696" idx="2"/>
              <a:endCxn id="69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702" name="Google Shape;702;p30"/>
            <p:cNvCxnSpPr>
              <a:stCxn id="698" idx="2"/>
              <a:endCxn id="69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703" name="Google Shape;703;p30"/>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704" name="Google Shape;704;p30"/>
            <p:cNvCxnSpPr>
              <a:stCxn id="703" idx="3"/>
              <a:endCxn id="69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705" name="Google Shape;705;p30"/>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706" name="Google Shape;706;p30"/>
            <p:cNvCxnSpPr>
              <a:stCxn id="703" idx="3"/>
              <a:endCxn id="69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707" name="Google Shape;707;p30"/>
            <p:cNvCxnSpPr>
              <a:stCxn id="699" idx="3"/>
              <a:endCxn id="70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708" name="Google Shape;708;p30"/>
            <p:cNvCxnSpPr>
              <a:stCxn id="696" idx="3"/>
              <a:endCxn id="69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709" name="Google Shape;709;p30"/>
            <p:cNvSpPr/>
            <p:nvPr/>
          </p:nvSpPr>
          <p:spPr>
            <a:xfrm>
              <a:off x="3255028" y="287201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710" name="Google Shape;710;p30"/>
            <p:cNvCxnSpPr>
              <a:stCxn id="700" idx="1"/>
              <a:endCxn id="69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711" name="Google Shape;711;p30"/>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12" name="Google Shape;712;p30"/>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13" name="Google Shape;713;p30"/>
            <p:cNvSpPr/>
            <p:nvPr/>
          </p:nvSpPr>
          <p:spPr>
            <a:xfrm>
              <a:off x="5720308" y="2493220"/>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14" name="Google Shape;714;p30"/>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715" name="Google Shape;715;p30"/>
            <p:cNvCxnSpPr>
              <a:stCxn id="699" idx="1"/>
              <a:endCxn id="69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716" name="Google Shape;716;p30"/>
            <p:cNvSpPr/>
            <p:nvPr/>
          </p:nvSpPr>
          <p:spPr>
            <a:xfrm>
              <a:off x="4876084" y="2889482"/>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17" name="Google Shape;717;p30"/>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718" name="Google Shape;718;p30"/>
          <p:cNvSpPr txBox="1"/>
          <p:nvPr/>
        </p:nvSpPr>
        <p:spPr>
          <a:xfrm>
            <a:off x="155475" y="4625275"/>
            <a:ext cx="8229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Graph from Algorithms, by Vazirani/Papadimitriou </a:t>
            </a:r>
            <a:endParaRPr/>
          </a:p>
        </p:txBody>
      </p:sp>
      <p:sp>
        <p:nvSpPr>
          <p:cNvPr id="719" name="Google Shape;719;p30"/>
          <p:cNvSpPr/>
          <p:nvPr/>
        </p:nvSpPr>
        <p:spPr>
          <a:xfrm>
            <a:off x="4534975" y="1937325"/>
            <a:ext cx="3873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3"/>
        <p:cNvGrpSpPr/>
        <p:nvPr/>
      </p:nvGrpSpPr>
      <p:grpSpPr>
        <a:xfrm>
          <a:off x="0" y="0"/>
          <a:ext cx="0" cy="0"/>
          <a:chOff x="0" y="0"/>
          <a:chExt cx="0" cy="0"/>
        </a:xfrm>
      </p:grpSpPr>
      <p:sp>
        <p:nvSpPr>
          <p:cNvPr id="724" name="Google Shape;724;p3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Shortest Paths Warmup</a:t>
            </a:r>
            <a:endParaRPr/>
          </a:p>
        </p:txBody>
      </p:sp>
      <p:sp>
        <p:nvSpPr>
          <p:cNvPr id="725" name="Google Shape;725;p31"/>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shortest paths tree for the graph below, using s as the source?                  In what order will Dijkstra’s algorithm visit the vertices?</a:t>
            </a:r>
            <a:endParaRPr/>
          </a:p>
          <a:p>
            <a:pPr marL="457200" lvl="0" indent="-355600" algn="l" rtl="0">
              <a:spcBef>
                <a:spcPts val="600"/>
              </a:spcBef>
              <a:spcAft>
                <a:spcPts val="0"/>
              </a:spcAft>
              <a:buSzPts val="2000"/>
              <a:buChar char="●"/>
            </a:pPr>
            <a:r>
              <a:rPr lang="en"/>
              <a:t>0, 1, 3, 4, 5, 2</a:t>
            </a:r>
            <a:endParaRPr/>
          </a:p>
        </p:txBody>
      </p:sp>
      <p:grpSp>
        <p:nvGrpSpPr>
          <p:cNvPr id="726" name="Google Shape;726;p31"/>
          <p:cNvGrpSpPr/>
          <p:nvPr/>
        </p:nvGrpSpPr>
        <p:grpSpPr>
          <a:xfrm>
            <a:off x="1789005" y="1947425"/>
            <a:ext cx="5565975" cy="1869199"/>
            <a:chOff x="1289193" y="2128800"/>
            <a:chExt cx="5565975" cy="1869199"/>
          </a:xfrm>
        </p:grpSpPr>
        <p:sp>
          <p:nvSpPr>
            <p:cNvPr id="727" name="Google Shape;727;p31"/>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728" name="Google Shape;728;p31"/>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729" name="Google Shape;729;p31"/>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730" name="Google Shape;730;p31"/>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731" name="Google Shape;731;p31"/>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732" name="Google Shape;732;p31"/>
            <p:cNvCxnSpPr>
              <a:stCxn id="727" idx="2"/>
              <a:endCxn id="728"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733" name="Google Shape;733;p31"/>
            <p:cNvCxnSpPr>
              <a:stCxn id="729" idx="2"/>
              <a:endCxn id="730"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734" name="Google Shape;734;p31"/>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735" name="Google Shape;735;p31"/>
            <p:cNvCxnSpPr>
              <a:stCxn id="734" idx="3"/>
              <a:endCxn id="727"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736" name="Google Shape;736;p31"/>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737" name="Google Shape;737;p31"/>
            <p:cNvCxnSpPr>
              <a:stCxn id="734" idx="3"/>
              <a:endCxn id="728"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738" name="Google Shape;738;p31"/>
            <p:cNvCxnSpPr>
              <a:stCxn id="730" idx="3"/>
              <a:endCxn id="731"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739" name="Google Shape;739;p31"/>
            <p:cNvCxnSpPr>
              <a:stCxn id="727" idx="3"/>
              <a:endCxn id="729"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740" name="Google Shape;740;p31"/>
            <p:cNvSpPr/>
            <p:nvPr/>
          </p:nvSpPr>
          <p:spPr>
            <a:xfrm>
              <a:off x="3255028" y="287201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741" name="Google Shape;741;p31"/>
            <p:cNvCxnSpPr>
              <a:stCxn id="731" idx="1"/>
              <a:endCxn id="729"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742" name="Google Shape;742;p31"/>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43" name="Google Shape;743;p31"/>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44" name="Google Shape;744;p31"/>
            <p:cNvSpPr/>
            <p:nvPr/>
          </p:nvSpPr>
          <p:spPr>
            <a:xfrm>
              <a:off x="5720308" y="249322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45" name="Google Shape;745;p31"/>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746" name="Google Shape;746;p31"/>
            <p:cNvCxnSpPr>
              <a:stCxn id="730" idx="1"/>
              <a:endCxn id="728" idx="3"/>
            </p:cNvCxnSpPr>
            <p:nvPr/>
          </p:nvCxnSpPr>
          <p:spPr>
            <a:xfrm rot="10800000">
              <a:off x="3586681" y="3845745"/>
              <a:ext cx="1257000" cy="0"/>
            </a:xfrm>
            <a:prstGeom prst="straightConnector1">
              <a:avLst/>
            </a:prstGeom>
            <a:noFill/>
            <a:ln w="38100" cap="flat" cmpd="sng">
              <a:solidFill>
                <a:srgbClr val="000000"/>
              </a:solidFill>
              <a:prstDash val="solid"/>
              <a:round/>
              <a:headEnd type="triangle" w="med" len="med"/>
              <a:tailEnd type="none" w="med" len="med"/>
            </a:ln>
          </p:spPr>
        </p:cxnSp>
        <p:sp>
          <p:nvSpPr>
            <p:cNvPr id="747" name="Google Shape;747;p31"/>
            <p:cNvSpPr/>
            <p:nvPr/>
          </p:nvSpPr>
          <p:spPr>
            <a:xfrm>
              <a:off x="4876084" y="288948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48" name="Google Shape;748;p31"/>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749" name="Google Shape;749;p31"/>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750" name="Google Shape;750;p31"/>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751" name="Google Shape;751;p31"/>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5</a:t>
            </a:r>
            <a:endParaRPr sz="1800">
              <a:solidFill>
                <a:srgbClr val="FF43F0"/>
              </a:solidFill>
            </a:endParaRPr>
          </a:p>
        </p:txBody>
      </p:sp>
      <p:sp>
        <p:nvSpPr>
          <p:cNvPr id="752" name="Google Shape;752;p31"/>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753" name="Google Shape;753;p31"/>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6</a:t>
            </a:r>
            <a:endParaRPr sz="1800">
              <a:solidFill>
                <a:srgbClr val="FF43F0"/>
              </a:solidFill>
            </a:endParaRPr>
          </a:p>
        </p:txBody>
      </p:sp>
      <p:sp>
        <p:nvSpPr>
          <p:cNvPr id="754" name="Google Shape;754;p31"/>
          <p:cNvSpPr/>
          <p:nvPr/>
        </p:nvSpPr>
        <p:spPr>
          <a:xfrm>
            <a:off x="4534975" y="1937325"/>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8"/>
        <p:cNvGrpSpPr/>
        <p:nvPr/>
      </p:nvGrpSpPr>
      <p:grpSpPr>
        <a:xfrm>
          <a:off x="0" y="0"/>
          <a:ext cx="0" cy="0"/>
          <a:chOff x="0" y="0"/>
          <a:chExt cx="0" cy="0"/>
        </a:xfrm>
      </p:grpSpPr>
      <p:sp>
        <p:nvSpPr>
          <p:cNvPr id="759" name="Google Shape;759;p3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760" name="Google Shape;760;p32"/>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we allow negative edges, Dijkstra’s algorithm can fail.</a:t>
            </a:r>
            <a:endParaRPr/>
          </a:p>
          <a:p>
            <a:pPr marL="457200" lvl="0" indent="-355600" algn="l" rtl="0">
              <a:spcBef>
                <a:spcPts val="600"/>
              </a:spcBef>
              <a:spcAft>
                <a:spcPts val="0"/>
              </a:spcAft>
              <a:buSzPts val="2000"/>
              <a:buChar char="●"/>
            </a:pPr>
            <a:r>
              <a:rPr lang="en"/>
              <a:t>For example, below we see Dijkstra’s just before vertex 2 is visited.</a:t>
            </a:r>
            <a:endParaRPr/>
          </a:p>
        </p:txBody>
      </p:sp>
      <p:grpSp>
        <p:nvGrpSpPr>
          <p:cNvPr id="761" name="Google Shape;761;p32"/>
          <p:cNvGrpSpPr/>
          <p:nvPr/>
        </p:nvGrpSpPr>
        <p:grpSpPr>
          <a:xfrm>
            <a:off x="1789005" y="1937325"/>
            <a:ext cx="5565975" cy="1879300"/>
            <a:chOff x="1289193" y="2118700"/>
            <a:chExt cx="5565975" cy="1879300"/>
          </a:xfrm>
        </p:grpSpPr>
        <p:sp>
          <p:nvSpPr>
            <p:cNvPr id="762" name="Google Shape;762;p32"/>
            <p:cNvSpPr/>
            <p:nvPr/>
          </p:nvSpPr>
          <p:spPr>
            <a:xfrm>
              <a:off x="3199306" y="2138976"/>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763" name="Google Shape;763;p32"/>
            <p:cNvSpPr/>
            <p:nvPr/>
          </p:nvSpPr>
          <p:spPr>
            <a:xfrm>
              <a:off x="3199306" y="36935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764" name="Google Shape;764;p32"/>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765" name="Google Shape;765;p32"/>
            <p:cNvSpPr/>
            <p:nvPr/>
          </p:nvSpPr>
          <p:spPr>
            <a:xfrm>
              <a:off x="4843681" y="3693495"/>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766" name="Google Shape;766;p32"/>
            <p:cNvSpPr/>
            <p:nvPr/>
          </p:nvSpPr>
          <p:spPr>
            <a:xfrm>
              <a:off x="6467868"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767" name="Google Shape;767;p32"/>
            <p:cNvCxnSpPr>
              <a:stCxn id="762" idx="2"/>
              <a:endCxn id="763"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768" name="Google Shape;768;p32"/>
            <p:cNvCxnSpPr>
              <a:stCxn id="764" idx="2"/>
              <a:endCxn id="765"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769" name="Google Shape;769;p32"/>
            <p:cNvSpPr/>
            <p:nvPr/>
          </p:nvSpPr>
          <p:spPr>
            <a:xfrm>
              <a:off x="1565025"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770" name="Google Shape;770;p32"/>
            <p:cNvCxnSpPr>
              <a:stCxn id="769" idx="3"/>
              <a:endCxn id="762"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771" name="Google Shape;771;p32"/>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772" name="Google Shape;772;p32"/>
            <p:cNvCxnSpPr>
              <a:stCxn id="769" idx="3"/>
              <a:endCxn id="763"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773" name="Google Shape;773;p32"/>
            <p:cNvCxnSpPr>
              <a:stCxn id="765" idx="3"/>
              <a:endCxn id="766"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774" name="Google Shape;774;p32"/>
            <p:cNvCxnSpPr>
              <a:stCxn id="762" idx="3"/>
              <a:endCxn id="764"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775" name="Google Shape;775;p32"/>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776" name="Google Shape;776;p32"/>
            <p:cNvCxnSpPr>
              <a:stCxn id="766" idx="1"/>
              <a:endCxn id="764"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777" name="Google Shape;777;p32"/>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78" name="Google Shape;778;p32"/>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79" name="Google Shape;779;p32"/>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80" name="Google Shape;780;p32"/>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781" name="Google Shape;781;p32"/>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782" name="Google Shape;782;p32"/>
            <p:cNvCxnSpPr>
              <a:stCxn id="765" idx="1"/>
              <a:endCxn id="763" idx="3"/>
            </p:cNvCxnSpPr>
            <p:nvPr/>
          </p:nvCxnSpPr>
          <p:spPr>
            <a:xfrm rot="10800000">
              <a:off x="3586681" y="3845745"/>
              <a:ext cx="1257000" cy="0"/>
            </a:xfrm>
            <a:prstGeom prst="straightConnector1">
              <a:avLst/>
            </a:prstGeom>
            <a:noFill/>
            <a:ln w="38100" cap="flat" cmpd="sng">
              <a:solidFill>
                <a:srgbClr val="000000"/>
              </a:solidFill>
              <a:prstDash val="solid"/>
              <a:round/>
              <a:headEnd type="triangle" w="med" len="med"/>
              <a:tailEnd type="none" w="med" len="med"/>
            </a:ln>
          </p:spPr>
        </p:cxnSp>
        <p:sp>
          <p:nvSpPr>
            <p:cNvPr id="783" name="Google Shape;783;p32"/>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784" name="Google Shape;784;p32"/>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785" name="Google Shape;785;p32"/>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786" name="Google Shape;786;p32"/>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787" name="Google Shape;787;p32"/>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788" name="Google Shape;788;p32"/>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789" name="Google Shape;789;p32"/>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3</a:t>
            </a:r>
            <a:endParaRPr sz="1800">
              <a:solidFill>
                <a:srgbClr val="FF43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3"/>
        <p:cNvGrpSpPr/>
        <p:nvPr/>
      </p:nvGrpSpPr>
      <p:grpSpPr>
        <a:xfrm>
          <a:off x="0" y="0"/>
          <a:ext cx="0" cy="0"/>
          <a:chOff x="0" y="0"/>
          <a:chExt cx="0" cy="0"/>
        </a:xfrm>
      </p:grpSpPr>
      <p:sp>
        <p:nvSpPr>
          <p:cNvPr id="794" name="Google Shape;794;p3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795" name="Google Shape;795;p33"/>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If we allow negative edges, Dijkstra’s algorithm can fail.</a:t>
            </a:r>
            <a:endParaRPr dirty="0"/>
          </a:p>
          <a:p>
            <a:pPr marL="457200" lvl="0" indent="-355600" algn="l" rtl="0">
              <a:spcBef>
                <a:spcPts val="600"/>
              </a:spcBef>
              <a:spcAft>
                <a:spcPts val="0"/>
              </a:spcAft>
              <a:buSzPts val="2000"/>
              <a:buChar char="●"/>
            </a:pPr>
            <a:r>
              <a:rPr lang="en" dirty="0"/>
              <a:t>For example, below we see Dijkstra’s just before vertex 2 is visited.</a:t>
            </a:r>
            <a:endParaRPr dirty="0"/>
          </a:p>
          <a:p>
            <a:pPr marL="457200" lvl="0" indent="-355600" algn="l" rtl="0">
              <a:spcBef>
                <a:spcPts val="0"/>
              </a:spcBef>
              <a:spcAft>
                <a:spcPts val="0"/>
              </a:spcAft>
              <a:buSzPts val="2000"/>
              <a:buChar char="●"/>
            </a:pPr>
            <a:r>
              <a:rPr lang="en" dirty="0"/>
              <a:t>Relaxation on 4 succeeds, but distance to 5 will never be updated.</a:t>
            </a:r>
            <a:endParaRPr dirty="0"/>
          </a:p>
        </p:txBody>
      </p:sp>
      <p:grpSp>
        <p:nvGrpSpPr>
          <p:cNvPr id="796" name="Google Shape;796;p33"/>
          <p:cNvGrpSpPr/>
          <p:nvPr/>
        </p:nvGrpSpPr>
        <p:grpSpPr>
          <a:xfrm>
            <a:off x="1789005" y="1937325"/>
            <a:ext cx="5565975" cy="1879300"/>
            <a:chOff x="1289193" y="2118700"/>
            <a:chExt cx="5565975" cy="1879300"/>
          </a:xfrm>
        </p:grpSpPr>
        <p:sp>
          <p:nvSpPr>
            <p:cNvPr id="797" name="Google Shape;797;p33"/>
            <p:cNvSpPr/>
            <p:nvPr/>
          </p:nvSpPr>
          <p:spPr>
            <a:xfrm>
              <a:off x="3199306" y="2138976"/>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798" name="Google Shape;798;p33"/>
            <p:cNvSpPr/>
            <p:nvPr/>
          </p:nvSpPr>
          <p:spPr>
            <a:xfrm>
              <a:off x="3199306" y="36935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799" name="Google Shape;799;p33"/>
            <p:cNvSpPr/>
            <p:nvPr/>
          </p:nvSpPr>
          <p:spPr>
            <a:xfrm>
              <a:off x="4833587" y="21288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800" name="Google Shape;800;p33"/>
            <p:cNvSpPr/>
            <p:nvPr/>
          </p:nvSpPr>
          <p:spPr>
            <a:xfrm>
              <a:off x="4843681" y="3693495"/>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801" name="Google Shape;801;p33"/>
            <p:cNvSpPr/>
            <p:nvPr/>
          </p:nvSpPr>
          <p:spPr>
            <a:xfrm>
              <a:off x="6467868"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802" name="Google Shape;802;p33"/>
            <p:cNvCxnSpPr>
              <a:stCxn id="797" idx="2"/>
              <a:endCxn id="798"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803" name="Google Shape;803;p33"/>
            <p:cNvCxnSpPr>
              <a:stCxn id="799" idx="2"/>
              <a:endCxn id="800" idx="0"/>
            </p:cNvCxnSpPr>
            <p:nvPr/>
          </p:nvCxnSpPr>
          <p:spPr>
            <a:xfrm>
              <a:off x="5027237" y="2433300"/>
              <a:ext cx="10200" cy="1260300"/>
            </a:xfrm>
            <a:prstGeom prst="straightConnector1">
              <a:avLst/>
            </a:prstGeom>
            <a:noFill/>
            <a:ln w="38100" cap="flat" cmpd="sng">
              <a:solidFill>
                <a:srgbClr val="FF00FF"/>
              </a:solidFill>
              <a:prstDash val="solid"/>
              <a:round/>
              <a:headEnd type="none" w="med" len="med"/>
              <a:tailEnd type="triangle" w="med" len="med"/>
            </a:ln>
          </p:spPr>
        </p:cxnSp>
        <p:sp>
          <p:nvSpPr>
            <p:cNvPr id="804" name="Google Shape;804;p33"/>
            <p:cNvSpPr/>
            <p:nvPr/>
          </p:nvSpPr>
          <p:spPr>
            <a:xfrm>
              <a:off x="1565025"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805" name="Google Shape;805;p33"/>
            <p:cNvCxnSpPr>
              <a:stCxn id="804" idx="3"/>
              <a:endCxn id="797"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806" name="Google Shape;806;p33"/>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807" name="Google Shape;807;p33"/>
            <p:cNvCxnSpPr>
              <a:stCxn id="804" idx="3"/>
              <a:endCxn id="798"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808" name="Google Shape;808;p33"/>
            <p:cNvCxnSpPr>
              <a:stCxn id="800" idx="3"/>
              <a:endCxn id="801"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809" name="Google Shape;809;p33"/>
            <p:cNvCxnSpPr>
              <a:stCxn id="797" idx="3"/>
              <a:endCxn id="799"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810" name="Google Shape;810;p33"/>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811" name="Google Shape;811;p33"/>
            <p:cNvCxnSpPr>
              <a:stCxn id="801" idx="1"/>
              <a:endCxn id="799" idx="3"/>
            </p:cNvCxnSpPr>
            <p:nvPr/>
          </p:nvCxnSpPr>
          <p:spPr>
            <a:xfrm rot="10800000">
              <a:off x="5220768" y="2280988"/>
              <a:ext cx="1247100" cy="787500"/>
            </a:xfrm>
            <a:prstGeom prst="straightConnector1">
              <a:avLst/>
            </a:prstGeom>
            <a:noFill/>
            <a:ln w="38100" cap="flat" cmpd="sng">
              <a:solidFill>
                <a:srgbClr val="FF00FF"/>
              </a:solidFill>
              <a:prstDash val="solid"/>
              <a:round/>
              <a:headEnd type="triangle" w="med" len="med"/>
              <a:tailEnd type="none" w="med" len="med"/>
            </a:ln>
          </p:spPr>
        </p:cxnSp>
        <p:sp>
          <p:nvSpPr>
            <p:cNvPr id="812" name="Google Shape;812;p33"/>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13" name="Google Shape;813;p33"/>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14" name="Google Shape;814;p33"/>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15" name="Google Shape;815;p33"/>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816" name="Google Shape;816;p33"/>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817" name="Google Shape;817;p33"/>
            <p:cNvCxnSpPr>
              <a:stCxn id="800" idx="1"/>
              <a:endCxn id="798" idx="3"/>
            </p:cNvCxnSpPr>
            <p:nvPr/>
          </p:nvCxnSpPr>
          <p:spPr>
            <a:xfrm rot="10800000">
              <a:off x="3586681" y="3845745"/>
              <a:ext cx="1257000" cy="0"/>
            </a:xfrm>
            <a:prstGeom prst="straightConnector1">
              <a:avLst/>
            </a:prstGeom>
            <a:noFill/>
            <a:ln w="38100" cap="flat" cmpd="sng">
              <a:solidFill>
                <a:srgbClr val="000000"/>
              </a:solidFill>
              <a:prstDash val="solid"/>
              <a:round/>
              <a:headEnd type="triangle" w="med" len="med"/>
              <a:tailEnd type="none" w="med" len="med"/>
            </a:ln>
          </p:spPr>
        </p:cxnSp>
        <p:sp>
          <p:nvSpPr>
            <p:cNvPr id="818" name="Google Shape;818;p33"/>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819" name="Google Shape;819;p33"/>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820" name="Google Shape;820;p33"/>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21" name="Google Shape;821;p33"/>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22" name="Google Shape;822;p33"/>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823" name="Google Shape;823;p33"/>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824" name="Google Shape;824;p33"/>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3</a:t>
            </a:r>
            <a:endParaRPr sz="1800">
              <a:solidFill>
                <a:srgbClr val="FF43F0"/>
              </a:solidFill>
            </a:endParaRPr>
          </a:p>
        </p:txBody>
      </p:sp>
      <p:cxnSp>
        <p:nvCxnSpPr>
          <p:cNvPr id="825" name="Google Shape;825;p33"/>
          <p:cNvCxnSpPr/>
          <p:nvPr/>
        </p:nvCxnSpPr>
        <p:spPr>
          <a:xfrm>
            <a:off x="5411958" y="3919550"/>
            <a:ext cx="197400" cy="129000"/>
          </a:xfrm>
          <a:prstGeom prst="straightConnector1">
            <a:avLst/>
          </a:prstGeom>
          <a:noFill/>
          <a:ln w="19050" cap="flat" cmpd="sng">
            <a:solidFill>
              <a:schemeClr val="dk2"/>
            </a:solidFill>
            <a:prstDash val="solid"/>
            <a:round/>
            <a:headEnd type="none" w="med" len="med"/>
            <a:tailEnd type="none" w="med" len="med"/>
          </a:ln>
        </p:spPr>
      </p:cxnSp>
      <p:sp>
        <p:nvSpPr>
          <p:cNvPr id="826" name="Google Shape;826;p33"/>
          <p:cNvSpPr txBox="1"/>
          <p:nvPr/>
        </p:nvSpPr>
        <p:spPr>
          <a:xfrm>
            <a:off x="5585210" y="4056850"/>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0"/>
        <p:cNvGrpSpPr/>
        <p:nvPr/>
      </p:nvGrpSpPr>
      <p:grpSpPr>
        <a:xfrm>
          <a:off x="0" y="0"/>
          <a:ext cx="0" cy="0"/>
          <a:chOff x="0" y="0"/>
          <a:chExt cx="0" cy="0"/>
        </a:xfrm>
      </p:grpSpPr>
      <p:sp>
        <p:nvSpPr>
          <p:cNvPr id="831" name="Google Shape;831;p3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832" name="Google Shape;832;p34"/>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we allow negative edges, Dijkstra’s algorithm can fail.</a:t>
            </a:r>
            <a:endParaRPr/>
          </a:p>
          <a:p>
            <a:pPr marL="457200" lvl="0" indent="-355600" algn="l" rtl="0">
              <a:spcBef>
                <a:spcPts val="600"/>
              </a:spcBef>
              <a:spcAft>
                <a:spcPts val="0"/>
              </a:spcAft>
              <a:buSzPts val="2000"/>
              <a:buChar char="●"/>
            </a:pPr>
            <a:r>
              <a:rPr lang="en"/>
              <a:t>For example, below we see Dijkstra’s just before vertex 2 is visited.</a:t>
            </a:r>
            <a:endParaRPr/>
          </a:p>
          <a:p>
            <a:pPr marL="457200" lvl="0" indent="-355600" algn="l" rtl="0">
              <a:spcBef>
                <a:spcPts val="0"/>
              </a:spcBef>
              <a:spcAft>
                <a:spcPts val="0"/>
              </a:spcAft>
              <a:buSzPts val="2000"/>
              <a:buChar char="●"/>
            </a:pPr>
            <a:r>
              <a:rPr lang="en"/>
              <a:t>Relaxation on 4 succeeds, but distance to 5 will never be updated.</a:t>
            </a:r>
            <a:endParaRPr/>
          </a:p>
        </p:txBody>
      </p:sp>
      <p:grpSp>
        <p:nvGrpSpPr>
          <p:cNvPr id="833" name="Google Shape;833;p34"/>
          <p:cNvGrpSpPr/>
          <p:nvPr/>
        </p:nvGrpSpPr>
        <p:grpSpPr>
          <a:xfrm>
            <a:off x="1789005" y="1937325"/>
            <a:ext cx="5565975" cy="1879300"/>
            <a:chOff x="1289193" y="2118700"/>
            <a:chExt cx="5565975" cy="1879300"/>
          </a:xfrm>
        </p:grpSpPr>
        <p:sp>
          <p:nvSpPr>
            <p:cNvPr id="834" name="Google Shape;834;p34"/>
            <p:cNvSpPr/>
            <p:nvPr/>
          </p:nvSpPr>
          <p:spPr>
            <a:xfrm>
              <a:off x="3199306" y="2138976"/>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835" name="Google Shape;835;p34"/>
            <p:cNvSpPr/>
            <p:nvPr/>
          </p:nvSpPr>
          <p:spPr>
            <a:xfrm>
              <a:off x="3199306" y="36935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836" name="Google Shape;836;p34"/>
            <p:cNvSpPr/>
            <p:nvPr/>
          </p:nvSpPr>
          <p:spPr>
            <a:xfrm>
              <a:off x="4833587" y="21288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837" name="Google Shape;837;p34"/>
            <p:cNvSpPr/>
            <p:nvPr/>
          </p:nvSpPr>
          <p:spPr>
            <a:xfrm>
              <a:off x="4843681" y="3693495"/>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838" name="Google Shape;838;p34"/>
            <p:cNvSpPr/>
            <p:nvPr/>
          </p:nvSpPr>
          <p:spPr>
            <a:xfrm>
              <a:off x="6467868"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839" name="Google Shape;839;p34"/>
            <p:cNvCxnSpPr>
              <a:stCxn id="834" idx="2"/>
              <a:endCxn id="835"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840" name="Google Shape;840;p34"/>
            <p:cNvCxnSpPr>
              <a:stCxn id="836" idx="2"/>
              <a:endCxn id="837" idx="0"/>
            </p:cNvCxnSpPr>
            <p:nvPr/>
          </p:nvCxnSpPr>
          <p:spPr>
            <a:xfrm>
              <a:off x="5027237" y="24333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841" name="Google Shape;841;p34"/>
            <p:cNvSpPr/>
            <p:nvPr/>
          </p:nvSpPr>
          <p:spPr>
            <a:xfrm>
              <a:off x="1565025"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842" name="Google Shape;842;p34"/>
            <p:cNvCxnSpPr>
              <a:stCxn id="841" idx="3"/>
              <a:endCxn id="834"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843" name="Google Shape;843;p34"/>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844" name="Google Shape;844;p34"/>
            <p:cNvCxnSpPr>
              <a:stCxn id="841" idx="3"/>
              <a:endCxn id="835"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845" name="Google Shape;845;p34"/>
            <p:cNvCxnSpPr>
              <a:stCxn id="837" idx="3"/>
              <a:endCxn id="838"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846" name="Google Shape;846;p34"/>
            <p:cNvCxnSpPr>
              <a:stCxn id="834" idx="3"/>
              <a:endCxn id="836"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847" name="Google Shape;847;p34"/>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848" name="Google Shape;848;p34"/>
            <p:cNvCxnSpPr>
              <a:stCxn id="838" idx="1"/>
              <a:endCxn id="836"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849" name="Google Shape;849;p34"/>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50" name="Google Shape;850;p34"/>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51" name="Google Shape;851;p34"/>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52" name="Google Shape;852;p34"/>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853" name="Google Shape;853;p34"/>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854" name="Google Shape;854;p34"/>
            <p:cNvCxnSpPr>
              <a:stCxn id="837" idx="1"/>
              <a:endCxn id="835"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855" name="Google Shape;855;p34"/>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856" name="Google Shape;856;p34"/>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857" name="Google Shape;857;p34"/>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58" name="Google Shape;858;p34"/>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59" name="Google Shape;859;p34"/>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860" name="Google Shape;860;p34"/>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3</a:t>
            </a:r>
            <a:endParaRPr sz="1800">
              <a:solidFill>
                <a:srgbClr val="FF43F0"/>
              </a:solidFill>
            </a:endParaRPr>
          </a:p>
        </p:txBody>
      </p:sp>
      <p:sp>
        <p:nvSpPr>
          <p:cNvPr id="861" name="Google Shape;861;p34"/>
          <p:cNvSpPr txBox="1"/>
          <p:nvPr/>
        </p:nvSpPr>
        <p:spPr>
          <a:xfrm>
            <a:off x="5302744" y="3755291"/>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862" name="Google Shape;862;p34"/>
          <p:cNvSpPr txBox="1"/>
          <p:nvPr/>
        </p:nvSpPr>
        <p:spPr>
          <a:xfrm>
            <a:off x="7512100" y="1967225"/>
            <a:ext cx="14469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distTo is wrong!</a:t>
            </a:r>
            <a:endParaRPr/>
          </a:p>
        </p:txBody>
      </p:sp>
      <p:cxnSp>
        <p:nvCxnSpPr>
          <p:cNvPr id="863" name="Google Shape;863;p34"/>
          <p:cNvCxnSpPr/>
          <p:nvPr/>
        </p:nvCxnSpPr>
        <p:spPr>
          <a:xfrm flipH="1">
            <a:off x="7323875" y="2348775"/>
            <a:ext cx="356700" cy="178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67"/>
        <p:cNvGrpSpPr/>
        <p:nvPr/>
      </p:nvGrpSpPr>
      <p:grpSpPr>
        <a:xfrm>
          <a:off x="0" y="0"/>
          <a:ext cx="0" cy="0"/>
          <a:chOff x="0" y="0"/>
          <a:chExt cx="0" cy="0"/>
        </a:xfrm>
      </p:grpSpPr>
      <p:sp>
        <p:nvSpPr>
          <p:cNvPr id="868" name="Google Shape;868;p3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a:t>
            </a:r>
            <a:endParaRPr/>
          </a:p>
        </p:txBody>
      </p:sp>
      <p:sp>
        <p:nvSpPr>
          <p:cNvPr id="869" name="Google Shape;869;p35"/>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Try to come up with an algorithm for shortest paths on a DAG that works even if there are negative edges.</a:t>
            </a:r>
            <a:endParaRPr/>
          </a:p>
          <a:p>
            <a:pPr marL="457200" lvl="0" indent="-355600" algn="l" rtl="0">
              <a:spcBef>
                <a:spcPts val="600"/>
              </a:spcBef>
              <a:spcAft>
                <a:spcPts val="0"/>
              </a:spcAft>
              <a:buSzPts val="2000"/>
              <a:buChar char="●"/>
            </a:pPr>
            <a:r>
              <a:rPr lang="en"/>
              <a:t>Hint: You should still use the “relax” operation as a basic building block.</a:t>
            </a:r>
            <a:endParaRPr/>
          </a:p>
        </p:txBody>
      </p:sp>
      <p:grpSp>
        <p:nvGrpSpPr>
          <p:cNvPr id="870" name="Google Shape;870;p35"/>
          <p:cNvGrpSpPr/>
          <p:nvPr/>
        </p:nvGrpSpPr>
        <p:grpSpPr>
          <a:xfrm>
            <a:off x="1789005" y="1937325"/>
            <a:ext cx="5565975" cy="1879300"/>
            <a:chOff x="1289193" y="2118700"/>
            <a:chExt cx="5565975" cy="1879300"/>
          </a:xfrm>
        </p:grpSpPr>
        <p:sp>
          <p:nvSpPr>
            <p:cNvPr id="871" name="Google Shape;871;p35"/>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872" name="Google Shape;872;p35"/>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873" name="Google Shape;873;p35"/>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874" name="Google Shape;874;p35"/>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875" name="Google Shape;875;p35"/>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876" name="Google Shape;876;p35"/>
            <p:cNvCxnSpPr>
              <a:stCxn id="871" idx="2"/>
              <a:endCxn id="872"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877" name="Google Shape;877;p35"/>
            <p:cNvCxnSpPr>
              <a:stCxn id="873" idx="2"/>
              <a:endCxn id="874"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878" name="Google Shape;878;p35"/>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879" name="Google Shape;879;p35"/>
            <p:cNvCxnSpPr>
              <a:stCxn id="878" idx="3"/>
              <a:endCxn id="871"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880" name="Google Shape;880;p35"/>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881" name="Google Shape;881;p35"/>
            <p:cNvCxnSpPr>
              <a:stCxn id="878" idx="3"/>
              <a:endCxn id="872"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882" name="Google Shape;882;p35"/>
            <p:cNvCxnSpPr>
              <a:stCxn id="874" idx="3"/>
              <a:endCxn id="875"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883" name="Google Shape;883;p35"/>
            <p:cNvCxnSpPr>
              <a:stCxn id="871" idx="3"/>
              <a:endCxn id="873"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884" name="Google Shape;884;p35"/>
            <p:cNvSpPr/>
            <p:nvPr/>
          </p:nvSpPr>
          <p:spPr>
            <a:xfrm>
              <a:off x="3147233" y="2872025"/>
              <a:ext cx="4911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25</a:t>
              </a:r>
              <a:endParaRPr sz="1800">
                <a:highlight>
                  <a:srgbClr val="C9DAF8"/>
                </a:highlight>
              </a:endParaRPr>
            </a:p>
          </p:txBody>
        </p:sp>
        <p:cxnSp>
          <p:nvCxnSpPr>
            <p:cNvPr id="885" name="Google Shape;885;p35"/>
            <p:cNvCxnSpPr>
              <a:stCxn id="875" idx="1"/>
              <a:endCxn id="873"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886" name="Google Shape;886;p35"/>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sp>
          <p:nvSpPr>
            <p:cNvPr id="887" name="Google Shape;887;p35"/>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sp>
          <p:nvSpPr>
            <p:cNvPr id="888" name="Google Shape;888;p35"/>
            <p:cNvSpPr/>
            <p:nvPr/>
          </p:nvSpPr>
          <p:spPr>
            <a:xfrm>
              <a:off x="5567911" y="2493225"/>
              <a:ext cx="7476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sp>
          <p:nvSpPr>
            <p:cNvPr id="889" name="Google Shape;889;p35"/>
            <p:cNvSpPr/>
            <p:nvPr/>
          </p:nvSpPr>
          <p:spPr>
            <a:xfrm>
              <a:off x="4035163" y="2118700"/>
              <a:ext cx="3873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6</a:t>
              </a:r>
              <a:endParaRPr sz="1800">
                <a:highlight>
                  <a:srgbClr val="C9DAF8"/>
                </a:highlight>
              </a:endParaRPr>
            </a:p>
          </p:txBody>
        </p:sp>
        <p:sp>
          <p:nvSpPr>
            <p:cNvPr id="890" name="Google Shape;890;p35"/>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cxnSp>
          <p:nvCxnSpPr>
            <p:cNvPr id="891" name="Google Shape;891;p35"/>
            <p:cNvCxnSpPr>
              <a:stCxn id="874" idx="1"/>
              <a:endCxn id="872"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892" name="Google Shape;892;p35"/>
            <p:cNvSpPr/>
            <p:nvPr/>
          </p:nvSpPr>
          <p:spPr>
            <a:xfrm>
              <a:off x="4799887" y="2889475"/>
              <a:ext cx="5820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-20</a:t>
              </a:r>
              <a:endParaRPr sz="1800">
                <a:highlight>
                  <a:srgbClr val="C9DAF8"/>
                </a:highlight>
              </a:endParaRPr>
            </a:p>
          </p:txBody>
        </p:sp>
        <p:sp>
          <p:nvSpPr>
            <p:cNvPr id="893" name="Google Shape;893;p35"/>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grpSp>
      <p:sp>
        <p:nvSpPr>
          <p:cNvPr id="894" name="Google Shape;894;p35"/>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5" name="Google Shape;895;p35"/>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6" name="Google Shape;896;p35"/>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7" name="Google Shape;897;p35"/>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8" name="Google Shape;898;p35"/>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2"/>
        <p:cNvGrpSpPr/>
        <p:nvPr/>
      </p:nvGrpSpPr>
      <p:grpSpPr>
        <a:xfrm>
          <a:off x="0" y="0"/>
          <a:ext cx="0" cy="0"/>
          <a:chOff x="0" y="0"/>
          <a:chExt cx="0" cy="0"/>
        </a:xfrm>
      </p:grpSpPr>
      <p:sp>
        <p:nvSpPr>
          <p:cNvPr id="903" name="Google Shape;903;p3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a:t>
            </a:r>
            <a:endParaRPr/>
          </a:p>
        </p:txBody>
      </p:sp>
      <p:sp>
        <p:nvSpPr>
          <p:cNvPr id="904" name="Google Shape;904;p36"/>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Try to come up with an algorithm for shortest paths on a DAG that works even if there are negative edges.</a:t>
            </a:r>
            <a:endParaRPr/>
          </a:p>
          <a:p>
            <a:pPr marL="457200" lvl="0" indent="-355600" algn="l" rtl="0">
              <a:spcBef>
                <a:spcPts val="600"/>
              </a:spcBef>
              <a:spcAft>
                <a:spcPts val="0"/>
              </a:spcAft>
              <a:buSzPts val="2000"/>
              <a:buChar char="●"/>
            </a:pPr>
            <a:r>
              <a:rPr lang="en"/>
              <a:t>Hint: You should still use the “relax” operation as a basic building block.</a:t>
            </a:r>
            <a:endParaRPr/>
          </a:p>
        </p:txBody>
      </p:sp>
      <p:grpSp>
        <p:nvGrpSpPr>
          <p:cNvPr id="905" name="Google Shape;905;p36"/>
          <p:cNvGrpSpPr/>
          <p:nvPr/>
        </p:nvGrpSpPr>
        <p:grpSpPr>
          <a:xfrm>
            <a:off x="1789005" y="1937325"/>
            <a:ext cx="5565975" cy="1879300"/>
            <a:chOff x="1289193" y="2118700"/>
            <a:chExt cx="5565975" cy="1879300"/>
          </a:xfrm>
        </p:grpSpPr>
        <p:sp>
          <p:nvSpPr>
            <p:cNvPr id="906" name="Google Shape;906;p36"/>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907" name="Google Shape;907;p36"/>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908" name="Google Shape;908;p36"/>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909" name="Google Shape;909;p36"/>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910" name="Google Shape;910;p36"/>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911" name="Google Shape;911;p36"/>
            <p:cNvCxnSpPr>
              <a:stCxn id="906" idx="2"/>
              <a:endCxn id="90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912" name="Google Shape;912;p36"/>
            <p:cNvCxnSpPr>
              <a:stCxn id="908" idx="2"/>
              <a:endCxn id="90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913" name="Google Shape;913;p36"/>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914" name="Google Shape;914;p36"/>
            <p:cNvCxnSpPr>
              <a:stCxn id="913" idx="3"/>
              <a:endCxn id="90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915" name="Google Shape;915;p36"/>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916" name="Google Shape;916;p36"/>
            <p:cNvCxnSpPr>
              <a:stCxn id="913" idx="3"/>
              <a:endCxn id="90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917" name="Google Shape;917;p36"/>
            <p:cNvCxnSpPr>
              <a:stCxn id="909" idx="3"/>
              <a:endCxn id="91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918" name="Google Shape;918;p36"/>
            <p:cNvCxnSpPr>
              <a:stCxn id="906" idx="3"/>
              <a:endCxn id="90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919" name="Google Shape;919;p36"/>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920" name="Google Shape;920;p36"/>
            <p:cNvCxnSpPr>
              <a:stCxn id="910" idx="1"/>
              <a:endCxn id="90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921" name="Google Shape;921;p36"/>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22" name="Google Shape;922;p36"/>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23" name="Google Shape;923;p36"/>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24" name="Google Shape;924;p36"/>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925" name="Google Shape;925;p36"/>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26" name="Google Shape;926;p36"/>
            <p:cNvCxnSpPr>
              <a:stCxn id="909" idx="1"/>
              <a:endCxn id="90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927" name="Google Shape;927;p36"/>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928" name="Google Shape;928;p36"/>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929" name="Google Shape;929;p36"/>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0" name="Google Shape;930;p36"/>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1" name="Google Shape;931;p36"/>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2" name="Google Shape;932;p36"/>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3" name="Google Shape;933;p36"/>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4" name="Google Shape;934;p36"/>
          <p:cNvSpPr txBox="1">
            <a:spLocks noGrp="1"/>
          </p:cNvSpPr>
          <p:nvPr>
            <p:ph type="body" idx="1"/>
          </p:nvPr>
        </p:nvSpPr>
        <p:spPr>
          <a:xfrm>
            <a:off x="243000" y="3914924"/>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One simple idea: Visit vertices in topological order.</a:t>
            </a:r>
            <a:endParaRPr dirty="0"/>
          </a:p>
          <a:p>
            <a:pPr marL="457200" lvl="0" indent="-355600" algn="l" rtl="0">
              <a:spcBef>
                <a:spcPts val="600"/>
              </a:spcBef>
              <a:spcAft>
                <a:spcPts val="0"/>
              </a:spcAft>
              <a:buSzPts val="2000"/>
              <a:buChar char="●"/>
            </a:pPr>
            <a:r>
              <a:rPr lang="en" dirty="0"/>
              <a:t>On each visit, relax all outgoing edges.</a:t>
            </a:r>
            <a:endParaRPr dirty="0"/>
          </a:p>
          <a:p>
            <a:pPr marL="457200" lvl="0" indent="-355600" algn="l" rtl="0">
              <a:spcBef>
                <a:spcPts val="0"/>
              </a:spcBef>
              <a:spcAft>
                <a:spcPts val="0"/>
              </a:spcAft>
              <a:buSzPts val="2000"/>
              <a:buChar char="●"/>
            </a:pPr>
            <a:r>
              <a:rPr lang="en" dirty="0"/>
              <a:t>Each vertex is visited only when all possible info about it has been used!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the Point of All of This?</a:t>
            </a:r>
            <a:endParaRPr/>
          </a:p>
        </p:txBody>
      </p:sp>
      <p:sp>
        <p:nvSpPr>
          <p:cNvPr id="44" name="Google Shape;44;p1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question worth pondering: Why this specific body of knowledge?</a:t>
            </a:r>
            <a:endParaRPr/>
          </a:p>
          <a:p>
            <a:pPr marL="457200" lvl="0" indent="-355600" algn="l" rtl="0">
              <a:spcBef>
                <a:spcPts val="600"/>
              </a:spcBef>
              <a:spcAft>
                <a:spcPts val="0"/>
              </a:spcAft>
              <a:buSzPts val="2000"/>
              <a:buChar char="●"/>
            </a:pPr>
            <a:r>
              <a:rPr lang="en"/>
              <a:t>Why is everyone pursuing it?</a:t>
            </a:r>
            <a:endParaRPr/>
          </a:p>
          <a:p>
            <a:pPr marL="457200" lvl="0" indent="-355600" algn="l" rtl="0">
              <a:spcBef>
                <a:spcPts val="0"/>
              </a:spcBef>
              <a:spcAft>
                <a:spcPts val="0"/>
              </a:spcAft>
              <a:buSzPts val="2000"/>
              <a:buChar char="●"/>
            </a:pPr>
            <a:r>
              <a:rPr lang="en"/>
              <a:t>Why do companies want to pursue people who have it?</a:t>
            </a:r>
            <a:endParaRPr/>
          </a:p>
          <a:p>
            <a:pPr marL="0" lvl="0" indent="0" algn="l" rtl="0">
              <a:spcBef>
                <a:spcPts val="600"/>
              </a:spcBef>
              <a:spcAft>
                <a:spcPts val="0"/>
              </a:spcAft>
              <a:buNone/>
            </a:pPr>
            <a:r>
              <a:rPr lang="en"/>
              <a:t>Any thoughts?</a:t>
            </a:r>
            <a:endParaRPr/>
          </a:p>
          <a:p>
            <a:pPr marL="457200" lvl="0" indent="-355600" algn="l" rtl="0">
              <a:spcBef>
                <a:spcPts val="600"/>
              </a:spcBef>
              <a:spcAft>
                <a:spcPts val="0"/>
              </a:spcAft>
              <a:buSzPts val="2000"/>
              <a:buChar char="●"/>
            </a:pPr>
            <a:r>
              <a:rPr lang="en"/>
              <a:t>Efficient algorithms can improve performance of code, solve problems that are otherwise intractable. </a:t>
            </a:r>
            <a:endParaRPr/>
          </a:p>
          <a:p>
            <a:pPr marL="914400" lvl="1" indent="-355600" algn="l" rtl="0">
              <a:spcBef>
                <a:spcPts val="0"/>
              </a:spcBef>
              <a:spcAft>
                <a:spcPts val="0"/>
              </a:spcAft>
              <a:buSzPts val="2000"/>
              <a:buChar char="○"/>
            </a:pPr>
            <a:r>
              <a:rPr lang="en"/>
              <a:t>These problems are real world problems.</a:t>
            </a:r>
            <a:endParaRPr/>
          </a:p>
          <a:p>
            <a:pPr marL="457200" lvl="0" indent="-355600" algn="l" rtl="0">
              <a:spcBef>
                <a:spcPts val="0"/>
              </a:spcBef>
              <a:spcAft>
                <a:spcPts val="0"/>
              </a:spcAft>
              <a:buSzPts val="2000"/>
              <a:buChar char="●"/>
            </a:pPr>
            <a:r>
              <a:rPr lang="en"/>
              <a:t>Shows an understanding of how computers work. Shibboleth of understanding of computing.</a:t>
            </a:r>
            <a:endParaRPr/>
          </a:p>
          <a:p>
            <a:pPr marL="457200" lvl="0" indent="-355600" algn="l" rtl="0">
              <a:spcBef>
                <a:spcPts val="0"/>
              </a:spcBef>
              <a:spcAft>
                <a:spcPts val="0"/>
              </a:spcAft>
              <a:buSzPts val="2000"/>
              <a:buChar char="●"/>
            </a:pPr>
            <a:r>
              <a:rPr lang="en"/>
              <a:t>For fun.</a:t>
            </a:r>
            <a:endParaRPr/>
          </a:p>
          <a:p>
            <a:pPr marL="457200" lvl="0" indent="-355600" algn="l" rtl="0">
              <a:spcBef>
                <a:spcPts val="0"/>
              </a:spcBef>
              <a:spcAft>
                <a:spcPts val="0"/>
              </a:spcAft>
              <a:buSzPts val="2000"/>
              <a:buChar char="●"/>
            </a:pPr>
            <a:r>
              <a:rPr lang="en"/>
              <a:t>Provides a common platform for interviewing for technical knowledge.</a:t>
            </a:r>
            <a:endParaRPr/>
          </a:p>
          <a:p>
            <a:pPr marL="914400" lvl="1" indent="-355600" algn="l" rtl="0">
              <a:spcBef>
                <a:spcPts val="0"/>
              </a:spcBef>
              <a:spcAft>
                <a:spcPts val="0"/>
              </a:spcAft>
              <a:buSzPts val="2000"/>
              <a:buChar char="○"/>
            </a:pPr>
            <a:r>
              <a:rPr lang="en"/>
              <a:t>You now have a huge toolset you can use to solve problems.</a:t>
            </a:r>
            <a:endParaRPr/>
          </a:p>
          <a:p>
            <a:pPr marL="457200" lvl="0" indent="-355600" algn="l" rtl="0">
              <a:spcBef>
                <a:spcPts val="0"/>
              </a:spcBef>
              <a:spcAft>
                <a:spcPts val="0"/>
              </a:spcAft>
              <a:buSzPts val="2000"/>
              <a:buChar char="●"/>
            </a:pPr>
            <a:r>
              <a:rPr lang="en"/>
              <a:t>I really think we’re changing the way you think.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3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DAG SPT Algorithm: Relax in Topological Order</a:t>
            </a:r>
            <a:endParaRPr/>
          </a:p>
        </p:txBody>
      </p:sp>
      <p:sp>
        <p:nvSpPr>
          <p:cNvPr id="940" name="Google Shape;940;p37"/>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First: We have to find a topological order, e.g. 031245. Runtime is O(V + E).</a:t>
            </a:r>
            <a:endParaRPr/>
          </a:p>
        </p:txBody>
      </p:sp>
      <p:grpSp>
        <p:nvGrpSpPr>
          <p:cNvPr id="941" name="Google Shape;941;p37"/>
          <p:cNvGrpSpPr/>
          <p:nvPr/>
        </p:nvGrpSpPr>
        <p:grpSpPr>
          <a:xfrm>
            <a:off x="1789005" y="1403925"/>
            <a:ext cx="5565975" cy="1879300"/>
            <a:chOff x="1289193" y="2118700"/>
            <a:chExt cx="5565975" cy="1879300"/>
          </a:xfrm>
        </p:grpSpPr>
        <p:sp>
          <p:nvSpPr>
            <p:cNvPr id="942" name="Google Shape;942;p37"/>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943" name="Google Shape;943;p37"/>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944" name="Google Shape;944;p37"/>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945" name="Google Shape;945;p37"/>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946" name="Google Shape;946;p37"/>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947" name="Google Shape;947;p37"/>
            <p:cNvCxnSpPr>
              <a:stCxn id="942" idx="2"/>
              <a:endCxn id="943"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948" name="Google Shape;948;p37"/>
            <p:cNvCxnSpPr>
              <a:stCxn id="944" idx="2"/>
              <a:endCxn id="945"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949" name="Google Shape;949;p37"/>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950" name="Google Shape;950;p37"/>
            <p:cNvCxnSpPr>
              <a:stCxn id="949" idx="3"/>
              <a:endCxn id="942"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951" name="Google Shape;951;p37"/>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952" name="Google Shape;952;p37"/>
            <p:cNvCxnSpPr>
              <a:stCxn id="949" idx="3"/>
              <a:endCxn id="943"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953" name="Google Shape;953;p37"/>
            <p:cNvCxnSpPr>
              <a:stCxn id="945" idx="3"/>
              <a:endCxn id="946"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954" name="Google Shape;954;p37"/>
            <p:cNvCxnSpPr>
              <a:stCxn id="942" idx="3"/>
              <a:endCxn id="944"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955" name="Google Shape;955;p37"/>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956" name="Google Shape;956;p37"/>
            <p:cNvCxnSpPr>
              <a:stCxn id="946" idx="1"/>
              <a:endCxn id="944"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957" name="Google Shape;957;p37"/>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58" name="Google Shape;958;p37"/>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59" name="Google Shape;959;p37"/>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60" name="Google Shape;960;p37"/>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961" name="Google Shape;961;p37"/>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62" name="Google Shape;962;p37"/>
            <p:cNvCxnSpPr>
              <a:stCxn id="945" idx="1"/>
              <a:endCxn id="943"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963" name="Google Shape;963;p37"/>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964" name="Google Shape;964;p37"/>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965" name="Google Shape;965;p37"/>
          <p:cNvSpPr txBox="1"/>
          <p:nvPr/>
        </p:nvSpPr>
        <p:spPr>
          <a:xfrm>
            <a:off x="3743067" y="10529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6" name="Google Shape;966;p37"/>
          <p:cNvSpPr txBox="1"/>
          <p:nvPr/>
        </p:nvSpPr>
        <p:spPr>
          <a:xfrm>
            <a:off x="3743067" y="32070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7" name="Google Shape;967;p37"/>
          <p:cNvSpPr txBox="1"/>
          <p:nvPr/>
        </p:nvSpPr>
        <p:spPr>
          <a:xfrm>
            <a:off x="5352302" y="32070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8" name="Google Shape;968;p37"/>
          <p:cNvSpPr txBox="1"/>
          <p:nvPr/>
        </p:nvSpPr>
        <p:spPr>
          <a:xfrm>
            <a:off x="5352302" y="10548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9" name="Google Shape;969;p37"/>
          <p:cNvSpPr txBox="1"/>
          <p:nvPr/>
        </p:nvSpPr>
        <p:spPr>
          <a:xfrm>
            <a:off x="7011077" y="18494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70" name="Google Shape;970;p37"/>
          <p:cNvSpPr/>
          <p:nvPr/>
        </p:nvSpPr>
        <p:spPr>
          <a:xfrm>
            <a:off x="393305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971" name="Google Shape;971;p37"/>
          <p:cNvSpPr/>
          <p:nvPr/>
        </p:nvSpPr>
        <p:spPr>
          <a:xfrm>
            <a:off x="270864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972" name="Google Shape;972;p37"/>
          <p:cNvSpPr/>
          <p:nvPr/>
        </p:nvSpPr>
        <p:spPr>
          <a:xfrm>
            <a:off x="515746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973" name="Google Shape;973;p37"/>
          <p:cNvSpPr/>
          <p:nvPr/>
        </p:nvSpPr>
        <p:spPr>
          <a:xfrm>
            <a:off x="638187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974" name="Google Shape;974;p37"/>
          <p:cNvSpPr/>
          <p:nvPr/>
        </p:nvSpPr>
        <p:spPr>
          <a:xfrm>
            <a:off x="76062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975" name="Google Shape;975;p37"/>
          <p:cNvCxnSpPr>
            <a:stCxn id="970" idx="1"/>
            <a:endCxn id="971" idx="3"/>
          </p:cNvCxnSpPr>
          <p:nvPr/>
        </p:nvCxnSpPr>
        <p:spPr>
          <a:xfrm rot="10800000">
            <a:off x="3096055" y="4322275"/>
            <a:ext cx="837000" cy="0"/>
          </a:xfrm>
          <a:prstGeom prst="straightConnector1">
            <a:avLst/>
          </a:prstGeom>
          <a:noFill/>
          <a:ln w="19050" cap="flat" cmpd="sng">
            <a:solidFill>
              <a:srgbClr val="666666"/>
            </a:solidFill>
            <a:prstDash val="solid"/>
            <a:round/>
            <a:headEnd type="triangle" w="med" len="med"/>
            <a:tailEnd type="none" w="med" len="med"/>
          </a:ln>
        </p:spPr>
      </p:cxnSp>
      <p:sp>
        <p:nvSpPr>
          <p:cNvPr id="976" name="Google Shape;976;p37"/>
          <p:cNvSpPr/>
          <p:nvPr/>
        </p:nvSpPr>
        <p:spPr>
          <a:xfrm>
            <a:off x="14842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977" name="Google Shape;977;p37"/>
          <p:cNvSpPr txBox="1"/>
          <p:nvPr/>
        </p:nvSpPr>
        <p:spPr>
          <a:xfrm>
            <a:off x="10962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978" name="Google Shape;978;p37"/>
          <p:cNvCxnSpPr>
            <a:stCxn id="976" idx="3"/>
            <a:endCxn id="971" idx="1"/>
          </p:cNvCxnSpPr>
          <p:nvPr/>
        </p:nvCxnSpPr>
        <p:spPr>
          <a:xfrm>
            <a:off x="1871538"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979" name="Google Shape;979;p37"/>
          <p:cNvCxnSpPr>
            <a:stCxn id="973" idx="3"/>
            <a:endCxn id="974" idx="1"/>
          </p:cNvCxnSpPr>
          <p:nvPr/>
        </p:nvCxnSpPr>
        <p:spPr>
          <a:xfrm>
            <a:off x="6769172"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980" name="Google Shape;980;p37"/>
          <p:cNvCxnSpPr>
            <a:stCxn id="970" idx="3"/>
            <a:endCxn id="972" idx="1"/>
          </p:cNvCxnSpPr>
          <p:nvPr/>
        </p:nvCxnSpPr>
        <p:spPr>
          <a:xfrm>
            <a:off x="4320355"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981" name="Google Shape;981;p37"/>
          <p:cNvSpPr/>
          <p:nvPr/>
        </p:nvSpPr>
        <p:spPr>
          <a:xfrm>
            <a:off x="3376346" y="41809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82" name="Google Shape;982;p37"/>
          <p:cNvSpPr/>
          <p:nvPr/>
        </p:nvSpPr>
        <p:spPr>
          <a:xfrm>
            <a:off x="2111991"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83" name="Google Shape;983;p37"/>
          <p:cNvSpPr/>
          <p:nvPr/>
        </p:nvSpPr>
        <p:spPr>
          <a:xfrm>
            <a:off x="45542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984" name="Google Shape;984;p37"/>
          <p:cNvSpPr/>
          <p:nvPr/>
        </p:nvSpPr>
        <p:spPr>
          <a:xfrm>
            <a:off x="70517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85" name="Google Shape;985;p37"/>
          <p:cNvCxnSpPr>
            <a:stCxn id="972" idx="3"/>
            <a:endCxn id="973" idx="1"/>
          </p:cNvCxnSpPr>
          <p:nvPr/>
        </p:nvCxnSpPr>
        <p:spPr>
          <a:xfrm>
            <a:off x="5544763"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986" name="Google Shape;986;p37"/>
          <p:cNvSpPr/>
          <p:nvPr/>
        </p:nvSpPr>
        <p:spPr>
          <a:xfrm>
            <a:off x="5635348" y="4165399"/>
            <a:ext cx="5487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cxnSp>
        <p:nvCxnSpPr>
          <p:cNvPr id="987" name="Google Shape;987;p37"/>
          <p:cNvCxnSpPr>
            <a:stCxn id="976" idx="2"/>
            <a:endCxn id="970" idx="2"/>
          </p:cNvCxnSpPr>
          <p:nvPr/>
        </p:nvCxnSpPr>
        <p:spPr>
          <a:xfrm rot="-5400000" flipH="1">
            <a:off x="2902038"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988" name="Google Shape;988;p37"/>
          <p:cNvSpPr/>
          <p:nvPr/>
        </p:nvSpPr>
        <p:spPr>
          <a:xfrm>
            <a:off x="28283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89" name="Google Shape;989;p37"/>
          <p:cNvCxnSpPr>
            <a:stCxn id="971" idx="0"/>
            <a:endCxn id="973" idx="0"/>
          </p:cNvCxnSpPr>
          <p:nvPr/>
        </p:nvCxnSpPr>
        <p:spPr>
          <a:xfrm rot="-5400000" flipH="1">
            <a:off x="4738596" y="2333725"/>
            <a:ext cx="600" cy="36732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990" name="Google Shape;990;p37"/>
          <p:cNvSpPr/>
          <p:nvPr/>
        </p:nvSpPr>
        <p:spPr>
          <a:xfrm>
            <a:off x="45865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91" name="Google Shape;991;p37"/>
          <p:cNvCxnSpPr>
            <a:stCxn id="972" idx="2"/>
            <a:endCxn id="974" idx="2"/>
          </p:cNvCxnSpPr>
          <p:nvPr/>
        </p:nvCxnSpPr>
        <p:spPr>
          <a:xfrm rot="-5400000" flipH="1">
            <a:off x="6575263"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992" name="Google Shape;992;p37"/>
          <p:cNvSpPr/>
          <p:nvPr/>
        </p:nvSpPr>
        <p:spPr>
          <a:xfrm>
            <a:off x="63163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6"/>
        <p:cNvGrpSpPr/>
        <p:nvPr/>
      </p:nvGrpSpPr>
      <p:grpSpPr>
        <a:xfrm>
          <a:off x="0" y="0"/>
          <a:ext cx="0" cy="0"/>
          <a:chOff x="0" y="0"/>
          <a:chExt cx="0" cy="0"/>
        </a:xfrm>
      </p:grpSpPr>
      <p:sp>
        <p:nvSpPr>
          <p:cNvPr id="997" name="Google Shape;997;p3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DAG SPT Algorithm: Relax in Topological Order</a:t>
            </a:r>
            <a:endParaRPr/>
          </a:p>
        </p:txBody>
      </p:sp>
      <p:sp>
        <p:nvSpPr>
          <p:cNvPr id="998" name="Google Shape;998;p38"/>
          <p:cNvSpPr txBox="1">
            <a:spLocks noGrp="1"/>
          </p:cNvSpPr>
          <p:nvPr>
            <p:ph type="body" idx="1"/>
          </p:nvPr>
        </p:nvSpPr>
        <p:spPr>
          <a:xfrm>
            <a:off x="243000" y="556500"/>
            <a:ext cx="8778000" cy="315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Second: We have to visit all the vertices in topological order, relaxing all edges as we go. Let’s see a demo [</a:t>
            </a:r>
            <a:r>
              <a:rPr lang="en" u="sng">
                <a:solidFill>
                  <a:schemeClr val="hlink"/>
                </a:solidFill>
                <a:hlinkClick r:id="rId3"/>
              </a:rPr>
              <a:t>Link</a:t>
            </a:r>
            <a:r>
              <a:rPr lang="en"/>
              <a:t>].</a:t>
            </a:r>
            <a:endParaRPr/>
          </a:p>
        </p:txBody>
      </p:sp>
      <p:sp>
        <p:nvSpPr>
          <p:cNvPr id="999" name="Google Shape;999;p38"/>
          <p:cNvSpPr/>
          <p:nvPr/>
        </p:nvSpPr>
        <p:spPr>
          <a:xfrm>
            <a:off x="393305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000" name="Google Shape;1000;p38"/>
          <p:cNvSpPr/>
          <p:nvPr/>
        </p:nvSpPr>
        <p:spPr>
          <a:xfrm>
            <a:off x="270864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001" name="Google Shape;1001;p38"/>
          <p:cNvSpPr/>
          <p:nvPr/>
        </p:nvSpPr>
        <p:spPr>
          <a:xfrm>
            <a:off x="515746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002" name="Google Shape;1002;p38"/>
          <p:cNvSpPr/>
          <p:nvPr/>
        </p:nvSpPr>
        <p:spPr>
          <a:xfrm>
            <a:off x="638187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003" name="Google Shape;1003;p38"/>
          <p:cNvSpPr/>
          <p:nvPr/>
        </p:nvSpPr>
        <p:spPr>
          <a:xfrm>
            <a:off x="76062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004" name="Google Shape;1004;p38"/>
          <p:cNvCxnSpPr>
            <a:stCxn id="999" idx="1"/>
            <a:endCxn id="1000" idx="3"/>
          </p:cNvCxnSpPr>
          <p:nvPr/>
        </p:nvCxnSpPr>
        <p:spPr>
          <a:xfrm rot="10800000">
            <a:off x="3096055" y="4322275"/>
            <a:ext cx="837000" cy="0"/>
          </a:xfrm>
          <a:prstGeom prst="straightConnector1">
            <a:avLst/>
          </a:prstGeom>
          <a:noFill/>
          <a:ln w="19050" cap="flat" cmpd="sng">
            <a:solidFill>
              <a:srgbClr val="666666"/>
            </a:solidFill>
            <a:prstDash val="solid"/>
            <a:round/>
            <a:headEnd type="triangle" w="med" len="med"/>
            <a:tailEnd type="none" w="med" len="med"/>
          </a:ln>
        </p:spPr>
      </p:cxnSp>
      <p:sp>
        <p:nvSpPr>
          <p:cNvPr id="1005" name="Google Shape;1005;p38"/>
          <p:cNvSpPr/>
          <p:nvPr/>
        </p:nvSpPr>
        <p:spPr>
          <a:xfrm>
            <a:off x="14842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1006" name="Google Shape;1006;p38"/>
          <p:cNvSpPr txBox="1"/>
          <p:nvPr/>
        </p:nvSpPr>
        <p:spPr>
          <a:xfrm>
            <a:off x="10962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007" name="Google Shape;1007;p38"/>
          <p:cNvCxnSpPr>
            <a:stCxn id="1005" idx="3"/>
            <a:endCxn id="1000" idx="1"/>
          </p:cNvCxnSpPr>
          <p:nvPr/>
        </p:nvCxnSpPr>
        <p:spPr>
          <a:xfrm>
            <a:off x="1871538"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08" name="Google Shape;1008;p38"/>
          <p:cNvCxnSpPr>
            <a:stCxn id="1002" idx="3"/>
            <a:endCxn id="1003" idx="1"/>
          </p:cNvCxnSpPr>
          <p:nvPr/>
        </p:nvCxnSpPr>
        <p:spPr>
          <a:xfrm>
            <a:off x="6769172"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09" name="Google Shape;1009;p38"/>
          <p:cNvCxnSpPr>
            <a:stCxn id="999" idx="3"/>
            <a:endCxn id="1001" idx="1"/>
          </p:cNvCxnSpPr>
          <p:nvPr/>
        </p:nvCxnSpPr>
        <p:spPr>
          <a:xfrm>
            <a:off x="4320355"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10" name="Google Shape;1010;p38"/>
          <p:cNvSpPr/>
          <p:nvPr/>
        </p:nvSpPr>
        <p:spPr>
          <a:xfrm>
            <a:off x="3376346" y="41809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11" name="Google Shape;1011;p38"/>
          <p:cNvSpPr/>
          <p:nvPr/>
        </p:nvSpPr>
        <p:spPr>
          <a:xfrm>
            <a:off x="2111991"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12" name="Google Shape;1012;p38"/>
          <p:cNvSpPr/>
          <p:nvPr/>
        </p:nvSpPr>
        <p:spPr>
          <a:xfrm>
            <a:off x="45542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013" name="Google Shape;1013;p38"/>
          <p:cNvSpPr/>
          <p:nvPr/>
        </p:nvSpPr>
        <p:spPr>
          <a:xfrm>
            <a:off x="70517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14" name="Google Shape;1014;p38"/>
          <p:cNvCxnSpPr>
            <a:stCxn id="1001" idx="3"/>
            <a:endCxn id="1002" idx="1"/>
          </p:cNvCxnSpPr>
          <p:nvPr/>
        </p:nvCxnSpPr>
        <p:spPr>
          <a:xfrm>
            <a:off x="5544763"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15" name="Google Shape;1015;p38"/>
          <p:cNvSpPr/>
          <p:nvPr/>
        </p:nvSpPr>
        <p:spPr>
          <a:xfrm>
            <a:off x="5635348" y="4165399"/>
            <a:ext cx="5487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cxnSp>
        <p:nvCxnSpPr>
          <p:cNvPr id="1016" name="Google Shape;1016;p38"/>
          <p:cNvCxnSpPr>
            <a:stCxn id="1005" idx="2"/>
            <a:endCxn id="999" idx="2"/>
          </p:cNvCxnSpPr>
          <p:nvPr/>
        </p:nvCxnSpPr>
        <p:spPr>
          <a:xfrm rot="-5400000" flipH="1">
            <a:off x="2902038"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17" name="Google Shape;1017;p38"/>
          <p:cNvSpPr/>
          <p:nvPr/>
        </p:nvSpPr>
        <p:spPr>
          <a:xfrm>
            <a:off x="28283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18" name="Google Shape;1018;p38"/>
          <p:cNvCxnSpPr>
            <a:stCxn id="1000" idx="0"/>
            <a:endCxn id="1002" idx="0"/>
          </p:cNvCxnSpPr>
          <p:nvPr/>
        </p:nvCxnSpPr>
        <p:spPr>
          <a:xfrm rot="-5400000" flipH="1">
            <a:off x="4738596" y="2333725"/>
            <a:ext cx="600" cy="36732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19" name="Google Shape;1019;p38"/>
          <p:cNvSpPr/>
          <p:nvPr/>
        </p:nvSpPr>
        <p:spPr>
          <a:xfrm>
            <a:off x="45865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20" name="Google Shape;1020;p38"/>
          <p:cNvCxnSpPr>
            <a:stCxn id="1001" idx="2"/>
            <a:endCxn id="1003" idx="2"/>
          </p:cNvCxnSpPr>
          <p:nvPr/>
        </p:nvCxnSpPr>
        <p:spPr>
          <a:xfrm rot="-5400000" flipH="1">
            <a:off x="6575263"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21" name="Google Shape;1021;p38"/>
          <p:cNvSpPr/>
          <p:nvPr/>
        </p:nvSpPr>
        <p:spPr>
          <a:xfrm>
            <a:off x="63163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5"/>
        <p:cNvGrpSpPr/>
        <p:nvPr/>
      </p:nvGrpSpPr>
      <p:grpSpPr>
        <a:xfrm>
          <a:off x="0" y="0"/>
          <a:ext cx="0" cy="0"/>
          <a:chOff x="0" y="0"/>
          <a:chExt cx="0" cy="0"/>
        </a:xfrm>
      </p:grpSpPr>
      <p:sp>
        <p:nvSpPr>
          <p:cNvPr id="1026" name="Google Shape;1026;p3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DAG SPT Algorithm: Relax in Topological Order</a:t>
            </a:r>
            <a:endParaRPr/>
          </a:p>
        </p:txBody>
      </p:sp>
      <p:sp>
        <p:nvSpPr>
          <p:cNvPr id="1027" name="Google Shape;1027;p39"/>
          <p:cNvSpPr txBox="1">
            <a:spLocks noGrp="1"/>
          </p:cNvSpPr>
          <p:nvPr>
            <p:ph type="body" idx="1"/>
          </p:nvPr>
        </p:nvSpPr>
        <p:spPr>
          <a:xfrm>
            <a:off x="243000" y="556500"/>
            <a:ext cx="8778000" cy="315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Second: We have to visit all the vertices in topological order, relaxing all edges as we go. Let’s see a demo [</a:t>
            </a:r>
            <a:r>
              <a:rPr lang="en" u="sng">
                <a:solidFill>
                  <a:schemeClr val="hlink"/>
                </a:solidFill>
                <a:hlinkClick r:id="rId3"/>
              </a:rPr>
              <a:t>Link</a:t>
            </a:r>
            <a:r>
              <a:rPr lang="en"/>
              <a:t>].</a:t>
            </a:r>
            <a:endParaRPr/>
          </a:p>
          <a:p>
            <a:pPr marL="457200" lvl="0" indent="-355600" algn="l" rtl="0">
              <a:spcBef>
                <a:spcPts val="600"/>
              </a:spcBef>
              <a:spcAft>
                <a:spcPts val="0"/>
              </a:spcAft>
              <a:buSzPts val="2000"/>
              <a:buChar char="●"/>
            </a:pPr>
            <a:r>
              <a:rPr lang="en"/>
              <a:t>Runtime for step 2 is also O(V + E).</a:t>
            </a:r>
            <a:endParaRPr/>
          </a:p>
          <a:p>
            <a:pPr marL="0" lvl="0" indent="0" algn="l" rtl="0">
              <a:spcBef>
                <a:spcPts val="600"/>
              </a:spcBef>
              <a:spcAft>
                <a:spcPts val="0"/>
              </a:spcAft>
              <a:buNone/>
            </a:pPr>
            <a:endParaRPr/>
          </a:p>
          <a:p>
            <a:pPr marL="0" lvl="0" indent="0" algn="l" rtl="0">
              <a:spcBef>
                <a:spcPts val="600"/>
              </a:spcBef>
              <a:spcAft>
                <a:spcPts val="0"/>
              </a:spcAft>
              <a:buNone/>
            </a:pPr>
            <a:r>
              <a:rPr lang="en"/>
              <a:t>Quick note: In office hours, someone asked, why isn’t it O(V*E), since we’re relaxing all edges from each vertex.</a:t>
            </a:r>
            <a:endParaRPr/>
          </a:p>
          <a:p>
            <a:pPr marL="457200" lvl="0" indent="-355600" algn="l" rtl="0">
              <a:spcBef>
                <a:spcPts val="600"/>
              </a:spcBef>
              <a:spcAft>
                <a:spcPts val="0"/>
              </a:spcAft>
              <a:buSzPts val="2000"/>
              <a:buChar char="●"/>
            </a:pPr>
            <a:r>
              <a:rPr lang="en"/>
              <a:t>Keep in mind that E is the TOTAL number of edges in the entire graph, not the number of edges per vertex, e.g. for graph below E = 8.</a:t>
            </a:r>
            <a:endParaRPr/>
          </a:p>
        </p:txBody>
      </p:sp>
      <p:sp>
        <p:nvSpPr>
          <p:cNvPr id="1028" name="Google Shape;1028;p39"/>
          <p:cNvSpPr/>
          <p:nvPr/>
        </p:nvSpPr>
        <p:spPr>
          <a:xfrm>
            <a:off x="393305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029" name="Google Shape;1029;p39"/>
          <p:cNvSpPr/>
          <p:nvPr/>
        </p:nvSpPr>
        <p:spPr>
          <a:xfrm>
            <a:off x="270864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030" name="Google Shape;1030;p39"/>
          <p:cNvSpPr/>
          <p:nvPr/>
        </p:nvSpPr>
        <p:spPr>
          <a:xfrm>
            <a:off x="515746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031" name="Google Shape;1031;p39"/>
          <p:cNvSpPr/>
          <p:nvPr/>
        </p:nvSpPr>
        <p:spPr>
          <a:xfrm>
            <a:off x="638187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032" name="Google Shape;1032;p39"/>
          <p:cNvSpPr/>
          <p:nvPr/>
        </p:nvSpPr>
        <p:spPr>
          <a:xfrm>
            <a:off x="76062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033" name="Google Shape;1033;p39"/>
          <p:cNvCxnSpPr>
            <a:stCxn id="1028" idx="1"/>
            <a:endCxn id="1029" idx="3"/>
          </p:cNvCxnSpPr>
          <p:nvPr/>
        </p:nvCxnSpPr>
        <p:spPr>
          <a:xfrm rot="10800000">
            <a:off x="3096055" y="4322275"/>
            <a:ext cx="837000" cy="0"/>
          </a:xfrm>
          <a:prstGeom prst="straightConnector1">
            <a:avLst/>
          </a:prstGeom>
          <a:noFill/>
          <a:ln w="19050" cap="flat" cmpd="sng">
            <a:solidFill>
              <a:srgbClr val="666666"/>
            </a:solidFill>
            <a:prstDash val="solid"/>
            <a:round/>
            <a:headEnd type="triangle" w="med" len="med"/>
            <a:tailEnd type="none" w="med" len="med"/>
          </a:ln>
        </p:spPr>
      </p:cxnSp>
      <p:sp>
        <p:nvSpPr>
          <p:cNvPr id="1034" name="Google Shape;1034;p39"/>
          <p:cNvSpPr/>
          <p:nvPr/>
        </p:nvSpPr>
        <p:spPr>
          <a:xfrm>
            <a:off x="14842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1035" name="Google Shape;1035;p39"/>
          <p:cNvSpPr txBox="1"/>
          <p:nvPr/>
        </p:nvSpPr>
        <p:spPr>
          <a:xfrm>
            <a:off x="10962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036" name="Google Shape;1036;p39"/>
          <p:cNvCxnSpPr>
            <a:stCxn id="1034" idx="3"/>
            <a:endCxn id="1029" idx="1"/>
          </p:cNvCxnSpPr>
          <p:nvPr/>
        </p:nvCxnSpPr>
        <p:spPr>
          <a:xfrm>
            <a:off x="1871538"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37" name="Google Shape;1037;p39"/>
          <p:cNvCxnSpPr>
            <a:stCxn id="1031" idx="3"/>
            <a:endCxn id="1032" idx="1"/>
          </p:cNvCxnSpPr>
          <p:nvPr/>
        </p:nvCxnSpPr>
        <p:spPr>
          <a:xfrm>
            <a:off x="6769172"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38" name="Google Shape;1038;p39"/>
          <p:cNvCxnSpPr>
            <a:stCxn id="1028" idx="3"/>
            <a:endCxn id="1030" idx="1"/>
          </p:cNvCxnSpPr>
          <p:nvPr/>
        </p:nvCxnSpPr>
        <p:spPr>
          <a:xfrm>
            <a:off x="4320355"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39" name="Google Shape;1039;p39"/>
          <p:cNvSpPr/>
          <p:nvPr/>
        </p:nvSpPr>
        <p:spPr>
          <a:xfrm>
            <a:off x="3376346" y="41809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40" name="Google Shape;1040;p39"/>
          <p:cNvSpPr/>
          <p:nvPr/>
        </p:nvSpPr>
        <p:spPr>
          <a:xfrm>
            <a:off x="2111991"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41" name="Google Shape;1041;p39"/>
          <p:cNvSpPr/>
          <p:nvPr/>
        </p:nvSpPr>
        <p:spPr>
          <a:xfrm>
            <a:off x="45542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042" name="Google Shape;1042;p39"/>
          <p:cNvSpPr/>
          <p:nvPr/>
        </p:nvSpPr>
        <p:spPr>
          <a:xfrm>
            <a:off x="70517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43" name="Google Shape;1043;p39"/>
          <p:cNvCxnSpPr>
            <a:stCxn id="1030" idx="3"/>
            <a:endCxn id="1031" idx="1"/>
          </p:cNvCxnSpPr>
          <p:nvPr/>
        </p:nvCxnSpPr>
        <p:spPr>
          <a:xfrm>
            <a:off x="5544763"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44" name="Google Shape;1044;p39"/>
          <p:cNvSpPr/>
          <p:nvPr/>
        </p:nvSpPr>
        <p:spPr>
          <a:xfrm>
            <a:off x="5635348" y="4165399"/>
            <a:ext cx="5487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cxnSp>
        <p:nvCxnSpPr>
          <p:cNvPr id="1045" name="Google Shape;1045;p39"/>
          <p:cNvCxnSpPr>
            <a:stCxn id="1034" idx="2"/>
            <a:endCxn id="1028" idx="2"/>
          </p:cNvCxnSpPr>
          <p:nvPr/>
        </p:nvCxnSpPr>
        <p:spPr>
          <a:xfrm rot="-5400000" flipH="1">
            <a:off x="2902038"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46" name="Google Shape;1046;p39"/>
          <p:cNvSpPr/>
          <p:nvPr/>
        </p:nvSpPr>
        <p:spPr>
          <a:xfrm>
            <a:off x="28283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47" name="Google Shape;1047;p39"/>
          <p:cNvCxnSpPr>
            <a:stCxn id="1029" idx="0"/>
            <a:endCxn id="1031" idx="0"/>
          </p:cNvCxnSpPr>
          <p:nvPr/>
        </p:nvCxnSpPr>
        <p:spPr>
          <a:xfrm rot="-5400000" flipH="1">
            <a:off x="4738596" y="2333725"/>
            <a:ext cx="600" cy="36732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48" name="Google Shape;1048;p39"/>
          <p:cNvSpPr/>
          <p:nvPr/>
        </p:nvSpPr>
        <p:spPr>
          <a:xfrm>
            <a:off x="45865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49" name="Google Shape;1049;p39"/>
          <p:cNvCxnSpPr>
            <a:stCxn id="1030" idx="2"/>
            <a:endCxn id="1032" idx="2"/>
          </p:cNvCxnSpPr>
          <p:nvPr/>
        </p:nvCxnSpPr>
        <p:spPr>
          <a:xfrm rot="-5400000" flipH="1">
            <a:off x="6575263"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50" name="Google Shape;1050;p39"/>
          <p:cNvSpPr/>
          <p:nvPr/>
        </p:nvSpPr>
        <p:spPr>
          <a:xfrm>
            <a:off x="63163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a:t>
            </a:r>
            <a:endParaRPr/>
          </a:p>
        </p:txBody>
      </p:sp>
      <p:graphicFrame>
        <p:nvGraphicFramePr>
          <p:cNvPr id="1056" name="Google Shape;1056;p40"/>
          <p:cNvGraphicFramePr/>
          <p:nvPr/>
        </p:nvGraphicFramePr>
        <p:xfrm>
          <a:off x="592488" y="688161"/>
          <a:ext cx="8209325" cy="1721975"/>
        </p:xfrm>
        <a:graphic>
          <a:graphicData uri="http://schemas.openxmlformats.org/drawingml/2006/table">
            <a:tbl>
              <a:tblPr>
                <a:noFill/>
                <a:tableStyleId>{65E94590-C14C-4C34-A15F-39D4C68476B5}</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topological sort</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an ordering of vertices that respects edges of our DAG.</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3" action="ppaction://hlinksldjump"/>
                        </a:rPr>
                        <a:t>Demo</a:t>
                      </a:r>
                      <a:endParaRPr/>
                    </a:p>
                    <a:p>
                      <a:pPr marL="0" lvl="0" indent="0" algn="l" rtl="0">
                        <a:spcBef>
                          <a:spcPts val="0"/>
                        </a:spcBef>
                        <a:spcAft>
                          <a:spcPts val="0"/>
                        </a:spcAft>
                        <a:buNone/>
                      </a:pPr>
                      <a:r>
                        <a:rPr lang="en"/>
                        <a:t>Code: Topological.java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DAG shortest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shortest paths tree on a DAG.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4"/>
                        </a:rPr>
                        <a:t>Demo</a:t>
                      </a:r>
                      <a:endParaRPr/>
                    </a:p>
                    <a:p>
                      <a:pPr marL="0" lvl="0" indent="0" algn="l" rtl="0">
                        <a:spcBef>
                          <a:spcPts val="0"/>
                        </a:spcBef>
                        <a:spcAft>
                          <a:spcPts val="0"/>
                        </a:spcAft>
                        <a:buNone/>
                      </a:pPr>
                      <a:r>
                        <a:rPr lang="en"/>
                        <a:t>Code: </a:t>
                      </a:r>
                      <a:r>
                        <a:rPr lang="en" u="sng">
                          <a:solidFill>
                            <a:schemeClr val="hlink"/>
                          </a:solidFill>
                          <a:hlinkClick r:id="rId5"/>
                        </a:rPr>
                        <a:t>AcyclicSP.java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Θ(V) space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57" name="Google Shape;1057;p40"/>
          <p:cNvSpPr txBox="1">
            <a:spLocks noGrp="1"/>
          </p:cNvSpPr>
          <p:nvPr>
            <p:ph type="body" idx="1"/>
          </p:nvPr>
        </p:nvSpPr>
        <p:spPr>
          <a:xfrm>
            <a:off x="243000" y="2548625"/>
            <a:ext cx="8778000" cy="154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Note: The DAG shortest paths solution uses the topological sort solution as a subroutine.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61"/>
        <p:cNvGrpSpPr/>
        <p:nvPr/>
      </p:nvGrpSpPr>
      <p:grpSpPr>
        <a:xfrm>
          <a:off x="0" y="0"/>
          <a:ext cx="0" cy="0"/>
          <a:chOff x="0" y="0"/>
          <a:chExt cx="0" cy="0"/>
        </a:xfrm>
      </p:grpSpPr>
      <p:sp>
        <p:nvSpPr>
          <p:cNvPr id="1062" name="Google Shape;1062;p41"/>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Longest Paths</a:t>
            </a:r>
            <a:endParaRPr sz="4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a:t>
            </a:r>
            <a:endParaRPr/>
          </a:p>
        </p:txBody>
      </p:sp>
      <p:sp>
        <p:nvSpPr>
          <p:cNvPr id="1068" name="Google Shape;1068;p42"/>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Consider the problem of finding the longest path tree (LPT) from s to every other vertex. The path must be simple (no cycles!).</a:t>
            </a:r>
            <a:endParaRPr/>
          </a:p>
        </p:txBody>
      </p:sp>
      <p:sp>
        <p:nvSpPr>
          <p:cNvPr id="1069" name="Google Shape;1069;p42"/>
          <p:cNvSpPr/>
          <p:nvPr/>
        </p:nvSpPr>
        <p:spPr>
          <a:xfrm>
            <a:off x="5033890" y="2216701"/>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070" name="Google Shape;1070;p42"/>
          <p:cNvSpPr/>
          <p:nvPr/>
        </p:nvSpPr>
        <p:spPr>
          <a:xfrm>
            <a:off x="4983537" y="37712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071" name="Google Shape;1071;p42"/>
          <p:cNvSpPr/>
          <p:nvPr/>
        </p:nvSpPr>
        <p:spPr>
          <a:xfrm>
            <a:off x="6917491" y="1536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072" name="Google Shape;1072;p42"/>
          <p:cNvSpPr/>
          <p:nvPr/>
        </p:nvSpPr>
        <p:spPr>
          <a:xfrm>
            <a:off x="6844294" y="299397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073" name="Google Shape;1073;p42"/>
          <p:cNvSpPr/>
          <p:nvPr/>
        </p:nvSpPr>
        <p:spPr>
          <a:xfrm>
            <a:off x="7111066" y="405206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sp>
        <p:nvSpPr>
          <p:cNvPr id="1074" name="Google Shape;1074;p42"/>
          <p:cNvSpPr/>
          <p:nvPr/>
        </p:nvSpPr>
        <p:spPr>
          <a:xfrm>
            <a:off x="8434680" y="2762769"/>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6</a:t>
            </a:r>
            <a:endParaRPr sz="1700"/>
          </a:p>
        </p:txBody>
      </p:sp>
      <p:cxnSp>
        <p:nvCxnSpPr>
          <p:cNvPr id="1075" name="Google Shape;1075;p42"/>
          <p:cNvCxnSpPr>
            <a:stCxn id="1069" idx="2"/>
            <a:endCxn id="1070" idx="0"/>
          </p:cNvCxnSpPr>
          <p:nvPr/>
        </p:nvCxnSpPr>
        <p:spPr>
          <a:xfrm flipH="1">
            <a:off x="5177140" y="2521201"/>
            <a:ext cx="50400" cy="1250100"/>
          </a:xfrm>
          <a:prstGeom prst="straightConnector1">
            <a:avLst/>
          </a:prstGeom>
          <a:noFill/>
          <a:ln w="19050" cap="flat" cmpd="sng">
            <a:solidFill>
              <a:srgbClr val="666666"/>
            </a:solidFill>
            <a:prstDash val="solid"/>
            <a:round/>
            <a:headEnd type="none" w="med" len="med"/>
            <a:tailEnd type="triangle" w="med" len="med"/>
          </a:ln>
        </p:spPr>
      </p:cxnSp>
      <p:cxnSp>
        <p:nvCxnSpPr>
          <p:cNvPr id="1076" name="Google Shape;1076;p42"/>
          <p:cNvCxnSpPr>
            <a:stCxn id="1069" idx="3"/>
            <a:endCxn id="1072" idx="1"/>
          </p:cNvCxnSpPr>
          <p:nvPr/>
        </p:nvCxnSpPr>
        <p:spPr>
          <a:xfrm>
            <a:off x="5421190" y="2368951"/>
            <a:ext cx="1423200" cy="777300"/>
          </a:xfrm>
          <a:prstGeom prst="straightConnector1">
            <a:avLst/>
          </a:prstGeom>
          <a:noFill/>
          <a:ln w="19050" cap="flat" cmpd="sng">
            <a:solidFill>
              <a:srgbClr val="666666"/>
            </a:solidFill>
            <a:prstDash val="solid"/>
            <a:round/>
            <a:headEnd type="none" w="med" len="med"/>
            <a:tailEnd type="triangle" w="med" len="med"/>
          </a:ln>
        </p:spPr>
      </p:cxnSp>
      <p:cxnSp>
        <p:nvCxnSpPr>
          <p:cNvPr id="1077" name="Google Shape;1077;p42"/>
          <p:cNvCxnSpPr>
            <a:stCxn id="1071" idx="2"/>
            <a:endCxn id="1072" idx="0"/>
          </p:cNvCxnSpPr>
          <p:nvPr/>
        </p:nvCxnSpPr>
        <p:spPr>
          <a:xfrm flipH="1">
            <a:off x="7037941" y="1841300"/>
            <a:ext cx="73200" cy="1152600"/>
          </a:xfrm>
          <a:prstGeom prst="straightConnector1">
            <a:avLst/>
          </a:prstGeom>
          <a:noFill/>
          <a:ln w="19050" cap="flat" cmpd="sng">
            <a:solidFill>
              <a:srgbClr val="666666"/>
            </a:solidFill>
            <a:prstDash val="solid"/>
            <a:round/>
            <a:headEnd type="none" w="med" len="med"/>
            <a:tailEnd type="triangle" w="med" len="med"/>
          </a:ln>
        </p:spPr>
      </p:cxnSp>
      <p:cxnSp>
        <p:nvCxnSpPr>
          <p:cNvPr id="1078" name="Google Shape;1078;p42"/>
          <p:cNvCxnSpPr>
            <a:stCxn id="1074" idx="2"/>
            <a:endCxn id="1073" idx="3"/>
          </p:cNvCxnSpPr>
          <p:nvPr/>
        </p:nvCxnSpPr>
        <p:spPr>
          <a:xfrm flipH="1">
            <a:off x="7498230" y="3067269"/>
            <a:ext cx="1130100" cy="1137000"/>
          </a:xfrm>
          <a:prstGeom prst="straightConnector1">
            <a:avLst/>
          </a:prstGeom>
          <a:noFill/>
          <a:ln w="19050" cap="flat" cmpd="sng">
            <a:solidFill>
              <a:srgbClr val="666666"/>
            </a:solidFill>
            <a:prstDash val="solid"/>
            <a:round/>
            <a:headEnd type="none" w="med" len="med"/>
            <a:tailEnd type="triangle" w="med" len="med"/>
          </a:ln>
        </p:spPr>
      </p:cxnSp>
      <p:cxnSp>
        <p:nvCxnSpPr>
          <p:cNvPr id="1079" name="Google Shape;1079;p42"/>
          <p:cNvCxnSpPr>
            <a:stCxn id="1072" idx="2"/>
            <a:endCxn id="1073" idx="0"/>
          </p:cNvCxnSpPr>
          <p:nvPr/>
        </p:nvCxnSpPr>
        <p:spPr>
          <a:xfrm>
            <a:off x="7037944" y="3298470"/>
            <a:ext cx="266700" cy="753600"/>
          </a:xfrm>
          <a:prstGeom prst="straightConnector1">
            <a:avLst/>
          </a:prstGeom>
          <a:noFill/>
          <a:ln w="19050" cap="flat" cmpd="sng">
            <a:solidFill>
              <a:srgbClr val="666666"/>
            </a:solidFill>
            <a:prstDash val="solid"/>
            <a:round/>
            <a:headEnd type="none" w="med" len="med"/>
            <a:tailEnd type="triangle" w="med" len="med"/>
          </a:ln>
        </p:spPr>
      </p:cxnSp>
      <p:cxnSp>
        <p:nvCxnSpPr>
          <p:cNvPr id="1080" name="Google Shape;1080;p42"/>
          <p:cNvCxnSpPr>
            <a:stCxn id="1070" idx="3"/>
            <a:endCxn id="1073" idx="1"/>
          </p:cNvCxnSpPr>
          <p:nvPr/>
        </p:nvCxnSpPr>
        <p:spPr>
          <a:xfrm>
            <a:off x="5370837" y="3923475"/>
            <a:ext cx="1740300" cy="280800"/>
          </a:xfrm>
          <a:prstGeom prst="straightConnector1">
            <a:avLst/>
          </a:prstGeom>
          <a:noFill/>
          <a:ln w="19050" cap="flat" cmpd="sng">
            <a:solidFill>
              <a:srgbClr val="666666"/>
            </a:solidFill>
            <a:prstDash val="solid"/>
            <a:round/>
            <a:headEnd type="none" w="med" len="med"/>
            <a:tailEnd type="triangle" w="med" len="med"/>
          </a:ln>
        </p:spPr>
      </p:cxnSp>
      <p:sp>
        <p:nvSpPr>
          <p:cNvPr id="1081" name="Google Shape;1081;p42"/>
          <p:cNvSpPr/>
          <p:nvPr/>
        </p:nvSpPr>
        <p:spPr>
          <a:xfrm>
            <a:off x="3443625" y="3110789"/>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082" name="Google Shape;1082;p42"/>
          <p:cNvCxnSpPr>
            <a:stCxn id="1081" idx="3"/>
            <a:endCxn id="1069" idx="1"/>
          </p:cNvCxnSpPr>
          <p:nvPr/>
        </p:nvCxnSpPr>
        <p:spPr>
          <a:xfrm rot="10800000" flipH="1">
            <a:off x="3830925" y="2369039"/>
            <a:ext cx="1203000" cy="894000"/>
          </a:xfrm>
          <a:prstGeom prst="straightConnector1">
            <a:avLst/>
          </a:prstGeom>
          <a:noFill/>
          <a:ln w="19050" cap="flat" cmpd="sng">
            <a:solidFill>
              <a:srgbClr val="666666"/>
            </a:solidFill>
            <a:prstDash val="solid"/>
            <a:round/>
            <a:headEnd type="none" w="med" len="med"/>
            <a:tailEnd type="triangle" w="med" len="med"/>
          </a:ln>
        </p:spPr>
      </p:cxnSp>
      <p:sp>
        <p:nvSpPr>
          <p:cNvPr id="1083" name="Google Shape;1083;p42"/>
          <p:cNvSpPr txBox="1"/>
          <p:nvPr/>
        </p:nvSpPr>
        <p:spPr>
          <a:xfrm>
            <a:off x="3167793" y="30493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084" name="Google Shape;1084;p42"/>
          <p:cNvCxnSpPr>
            <a:stCxn id="1081" idx="3"/>
            <a:endCxn id="1070" idx="1"/>
          </p:cNvCxnSpPr>
          <p:nvPr/>
        </p:nvCxnSpPr>
        <p:spPr>
          <a:xfrm>
            <a:off x="3830925" y="3263039"/>
            <a:ext cx="1152600" cy="660300"/>
          </a:xfrm>
          <a:prstGeom prst="straightConnector1">
            <a:avLst/>
          </a:prstGeom>
          <a:noFill/>
          <a:ln w="19050" cap="flat" cmpd="sng">
            <a:solidFill>
              <a:srgbClr val="666666"/>
            </a:solidFill>
            <a:prstDash val="solid"/>
            <a:round/>
            <a:headEnd type="none" w="med" len="med"/>
            <a:tailEnd type="triangle" w="med" len="med"/>
          </a:ln>
        </p:spPr>
      </p:cxnSp>
      <p:cxnSp>
        <p:nvCxnSpPr>
          <p:cNvPr id="1085" name="Google Shape;1085;p42"/>
          <p:cNvCxnSpPr>
            <a:stCxn id="1072" idx="3"/>
            <a:endCxn id="1074" idx="1"/>
          </p:cNvCxnSpPr>
          <p:nvPr/>
        </p:nvCxnSpPr>
        <p:spPr>
          <a:xfrm rot="10800000" flipH="1">
            <a:off x="7231594" y="2914920"/>
            <a:ext cx="1203000" cy="231300"/>
          </a:xfrm>
          <a:prstGeom prst="straightConnector1">
            <a:avLst/>
          </a:prstGeom>
          <a:noFill/>
          <a:ln w="19050" cap="flat" cmpd="sng">
            <a:solidFill>
              <a:srgbClr val="666666"/>
            </a:solidFill>
            <a:prstDash val="solid"/>
            <a:round/>
            <a:headEnd type="none" w="med" len="med"/>
            <a:tailEnd type="triangle" w="med" len="med"/>
          </a:ln>
        </p:spPr>
      </p:cxnSp>
      <p:cxnSp>
        <p:nvCxnSpPr>
          <p:cNvPr id="1086" name="Google Shape;1086;p42"/>
          <p:cNvCxnSpPr>
            <a:stCxn id="1069" idx="3"/>
            <a:endCxn id="1071" idx="1"/>
          </p:cNvCxnSpPr>
          <p:nvPr/>
        </p:nvCxnSpPr>
        <p:spPr>
          <a:xfrm rot="10800000" flipH="1">
            <a:off x="5421190" y="1689151"/>
            <a:ext cx="1496400" cy="679800"/>
          </a:xfrm>
          <a:prstGeom prst="straightConnector1">
            <a:avLst/>
          </a:prstGeom>
          <a:noFill/>
          <a:ln w="19050" cap="flat" cmpd="sng">
            <a:solidFill>
              <a:srgbClr val="666666"/>
            </a:solidFill>
            <a:prstDash val="solid"/>
            <a:round/>
            <a:headEnd type="none" w="med" len="med"/>
            <a:tailEnd type="triangle" w="med" len="med"/>
          </a:ln>
        </p:spPr>
      </p:cxnSp>
      <p:sp>
        <p:nvSpPr>
          <p:cNvPr id="1087" name="Google Shape;1087;p42"/>
          <p:cNvSpPr/>
          <p:nvPr/>
        </p:nvSpPr>
        <p:spPr>
          <a:xfrm>
            <a:off x="5065790" y="294974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cxnSp>
        <p:nvCxnSpPr>
          <p:cNvPr id="1088" name="Google Shape;1088;p42"/>
          <p:cNvCxnSpPr>
            <a:stCxn id="1074" idx="0"/>
            <a:endCxn id="1071" idx="3"/>
          </p:cNvCxnSpPr>
          <p:nvPr/>
        </p:nvCxnSpPr>
        <p:spPr>
          <a:xfrm rot="10800000">
            <a:off x="7304730" y="1689069"/>
            <a:ext cx="1323600" cy="1073700"/>
          </a:xfrm>
          <a:prstGeom prst="straightConnector1">
            <a:avLst/>
          </a:prstGeom>
          <a:noFill/>
          <a:ln w="19050" cap="flat" cmpd="sng">
            <a:solidFill>
              <a:srgbClr val="666666"/>
            </a:solidFill>
            <a:prstDash val="solid"/>
            <a:round/>
            <a:headEnd type="none" w="med" len="med"/>
            <a:tailEnd type="triangle" w="med" len="med"/>
          </a:ln>
        </p:spPr>
      </p:cxnSp>
      <p:sp>
        <p:nvSpPr>
          <p:cNvPr id="1089" name="Google Shape;1089;p42"/>
          <p:cNvSpPr/>
          <p:nvPr/>
        </p:nvSpPr>
        <p:spPr>
          <a:xfrm>
            <a:off x="4294998" y="270056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090" name="Google Shape;1090;p42"/>
          <p:cNvSpPr/>
          <p:nvPr/>
        </p:nvSpPr>
        <p:spPr>
          <a:xfrm>
            <a:off x="4218798" y="340772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91" name="Google Shape;1091;p42"/>
          <p:cNvSpPr/>
          <p:nvPr/>
        </p:nvSpPr>
        <p:spPr>
          <a:xfrm>
            <a:off x="6056000" y="3921475"/>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15</a:t>
            </a:r>
            <a:endParaRPr sz="1800"/>
          </a:p>
        </p:txBody>
      </p:sp>
      <p:sp>
        <p:nvSpPr>
          <p:cNvPr id="1092" name="Google Shape;1092;p42"/>
          <p:cNvSpPr/>
          <p:nvPr/>
        </p:nvSpPr>
        <p:spPr>
          <a:xfrm>
            <a:off x="6006302" y="26399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sp>
        <p:nvSpPr>
          <p:cNvPr id="1093" name="Google Shape;1093;p42"/>
          <p:cNvSpPr/>
          <p:nvPr/>
        </p:nvSpPr>
        <p:spPr>
          <a:xfrm>
            <a:off x="6984714" y="225165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094" name="Google Shape;1094;p42"/>
          <p:cNvSpPr/>
          <p:nvPr/>
        </p:nvSpPr>
        <p:spPr>
          <a:xfrm>
            <a:off x="5966017" y="1891633"/>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11</a:t>
            </a:r>
            <a:endParaRPr sz="1800"/>
          </a:p>
        </p:txBody>
      </p:sp>
      <p:sp>
        <p:nvSpPr>
          <p:cNvPr id="1095" name="Google Shape;1095;p42"/>
          <p:cNvSpPr/>
          <p:nvPr/>
        </p:nvSpPr>
        <p:spPr>
          <a:xfrm>
            <a:off x="7706689" y="29041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sp>
        <p:nvSpPr>
          <p:cNvPr id="1096" name="Google Shape;1096;p42"/>
          <p:cNvSpPr/>
          <p:nvPr/>
        </p:nvSpPr>
        <p:spPr>
          <a:xfrm>
            <a:off x="7968747" y="3493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97" name="Google Shape;1097;p42"/>
          <p:cNvSpPr/>
          <p:nvPr/>
        </p:nvSpPr>
        <p:spPr>
          <a:xfrm>
            <a:off x="7840072" y="211624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98" name="Google Shape;1098;p42"/>
          <p:cNvSpPr/>
          <p:nvPr/>
        </p:nvSpPr>
        <p:spPr>
          <a:xfrm>
            <a:off x="7001553" y="34845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099" name="Google Shape;1099;p42"/>
          <p:cNvCxnSpPr/>
          <p:nvPr/>
        </p:nvCxnSpPr>
        <p:spPr>
          <a:xfrm flipH="1">
            <a:off x="5370694" y="3146220"/>
            <a:ext cx="1473600" cy="777300"/>
          </a:xfrm>
          <a:prstGeom prst="straightConnector1">
            <a:avLst/>
          </a:prstGeom>
          <a:noFill/>
          <a:ln w="19050" cap="flat" cmpd="sng">
            <a:solidFill>
              <a:srgbClr val="666666"/>
            </a:solidFill>
            <a:prstDash val="solid"/>
            <a:round/>
            <a:headEnd type="none" w="med" len="med"/>
            <a:tailEnd type="triangle" w="med" len="med"/>
          </a:ln>
        </p:spPr>
      </p:cxnSp>
      <p:sp>
        <p:nvSpPr>
          <p:cNvPr id="1100" name="Google Shape;1100;p42"/>
          <p:cNvSpPr/>
          <p:nvPr/>
        </p:nvSpPr>
        <p:spPr>
          <a:xfrm>
            <a:off x="5988090" y="339849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a:t>
            </a:r>
            <a:endParaRPr/>
          </a:p>
        </p:txBody>
      </p:sp>
      <p:sp>
        <p:nvSpPr>
          <p:cNvPr id="1106" name="Google Shape;1106;p43"/>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Consider the problem of finding the longest path tree (LPT) from s to every other vertex. The path must be simple (no cycles!).</a:t>
            </a:r>
            <a:endParaRPr dirty="0"/>
          </a:p>
        </p:txBody>
      </p:sp>
      <p:sp>
        <p:nvSpPr>
          <p:cNvPr id="1107" name="Google Shape;1107;p43"/>
          <p:cNvSpPr/>
          <p:nvPr/>
        </p:nvSpPr>
        <p:spPr>
          <a:xfrm>
            <a:off x="5033890" y="2216701"/>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108" name="Google Shape;1108;p43"/>
          <p:cNvSpPr/>
          <p:nvPr/>
        </p:nvSpPr>
        <p:spPr>
          <a:xfrm>
            <a:off x="4983537" y="37712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109" name="Google Shape;1109;p43"/>
          <p:cNvSpPr/>
          <p:nvPr/>
        </p:nvSpPr>
        <p:spPr>
          <a:xfrm>
            <a:off x="6917491" y="1536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110" name="Google Shape;1110;p43"/>
          <p:cNvSpPr/>
          <p:nvPr/>
        </p:nvSpPr>
        <p:spPr>
          <a:xfrm>
            <a:off x="6844294" y="299397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111" name="Google Shape;1111;p43"/>
          <p:cNvSpPr/>
          <p:nvPr/>
        </p:nvSpPr>
        <p:spPr>
          <a:xfrm>
            <a:off x="7111066" y="405206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sp>
        <p:nvSpPr>
          <p:cNvPr id="1112" name="Google Shape;1112;p43"/>
          <p:cNvSpPr/>
          <p:nvPr/>
        </p:nvSpPr>
        <p:spPr>
          <a:xfrm>
            <a:off x="8434680" y="2762769"/>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6</a:t>
            </a:r>
            <a:endParaRPr sz="1700"/>
          </a:p>
        </p:txBody>
      </p:sp>
      <p:cxnSp>
        <p:nvCxnSpPr>
          <p:cNvPr id="1113" name="Google Shape;1113;p43"/>
          <p:cNvCxnSpPr>
            <a:stCxn id="1107" idx="2"/>
            <a:endCxn id="1108" idx="0"/>
          </p:cNvCxnSpPr>
          <p:nvPr/>
        </p:nvCxnSpPr>
        <p:spPr>
          <a:xfrm flipH="1">
            <a:off x="5177140" y="2521201"/>
            <a:ext cx="50400" cy="1250100"/>
          </a:xfrm>
          <a:prstGeom prst="straightConnector1">
            <a:avLst/>
          </a:prstGeom>
          <a:noFill/>
          <a:ln w="38100" cap="flat" cmpd="sng">
            <a:solidFill>
              <a:srgbClr val="000000"/>
            </a:solidFill>
            <a:prstDash val="solid"/>
            <a:round/>
            <a:headEnd type="none" w="med" len="med"/>
            <a:tailEnd type="triangle" w="med" len="med"/>
          </a:ln>
        </p:spPr>
      </p:cxnSp>
      <p:cxnSp>
        <p:nvCxnSpPr>
          <p:cNvPr id="1114" name="Google Shape;1114;p43"/>
          <p:cNvCxnSpPr>
            <a:stCxn id="1107" idx="3"/>
            <a:endCxn id="1110" idx="1"/>
          </p:cNvCxnSpPr>
          <p:nvPr/>
        </p:nvCxnSpPr>
        <p:spPr>
          <a:xfrm>
            <a:off x="5421190" y="2368951"/>
            <a:ext cx="1423200" cy="777300"/>
          </a:xfrm>
          <a:prstGeom prst="straightConnector1">
            <a:avLst/>
          </a:prstGeom>
          <a:noFill/>
          <a:ln w="19050" cap="flat" cmpd="sng">
            <a:solidFill>
              <a:srgbClr val="666666"/>
            </a:solidFill>
            <a:prstDash val="solid"/>
            <a:round/>
            <a:headEnd type="none" w="med" len="med"/>
            <a:tailEnd type="triangle" w="med" len="med"/>
          </a:ln>
        </p:spPr>
      </p:cxnSp>
      <p:cxnSp>
        <p:nvCxnSpPr>
          <p:cNvPr id="1115" name="Google Shape;1115;p43"/>
          <p:cNvCxnSpPr>
            <a:stCxn id="1109" idx="2"/>
            <a:endCxn id="1110" idx="0"/>
          </p:cNvCxnSpPr>
          <p:nvPr/>
        </p:nvCxnSpPr>
        <p:spPr>
          <a:xfrm flipH="1">
            <a:off x="7037941" y="1841300"/>
            <a:ext cx="73200" cy="1152600"/>
          </a:xfrm>
          <a:prstGeom prst="straightConnector1">
            <a:avLst/>
          </a:prstGeom>
          <a:noFill/>
          <a:ln w="38100" cap="flat" cmpd="sng">
            <a:solidFill>
              <a:srgbClr val="000000"/>
            </a:solidFill>
            <a:prstDash val="solid"/>
            <a:round/>
            <a:headEnd type="none" w="med" len="med"/>
            <a:tailEnd type="triangle" w="med" len="med"/>
          </a:ln>
        </p:spPr>
      </p:cxnSp>
      <p:cxnSp>
        <p:nvCxnSpPr>
          <p:cNvPr id="1116" name="Google Shape;1116;p43"/>
          <p:cNvCxnSpPr>
            <a:stCxn id="1112" idx="2"/>
            <a:endCxn id="1111" idx="3"/>
          </p:cNvCxnSpPr>
          <p:nvPr/>
        </p:nvCxnSpPr>
        <p:spPr>
          <a:xfrm flipH="1">
            <a:off x="7498230" y="3067269"/>
            <a:ext cx="1130100" cy="1137000"/>
          </a:xfrm>
          <a:prstGeom prst="straightConnector1">
            <a:avLst/>
          </a:prstGeom>
          <a:noFill/>
          <a:ln w="19050" cap="flat" cmpd="sng">
            <a:solidFill>
              <a:srgbClr val="666666"/>
            </a:solidFill>
            <a:prstDash val="solid"/>
            <a:round/>
            <a:headEnd type="none" w="med" len="med"/>
            <a:tailEnd type="triangle" w="med" len="med"/>
          </a:ln>
        </p:spPr>
      </p:cxnSp>
      <p:cxnSp>
        <p:nvCxnSpPr>
          <p:cNvPr id="1117" name="Google Shape;1117;p43"/>
          <p:cNvCxnSpPr>
            <a:stCxn id="1110" idx="2"/>
            <a:endCxn id="1111" idx="0"/>
          </p:cNvCxnSpPr>
          <p:nvPr/>
        </p:nvCxnSpPr>
        <p:spPr>
          <a:xfrm>
            <a:off x="7037944" y="3298470"/>
            <a:ext cx="266700" cy="753600"/>
          </a:xfrm>
          <a:prstGeom prst="straightConnector1">
            <a:avLst/>
          </a:prstGeom>
          <a:noFill/>
          <a:ln w="19050" cap="flat" cmpd="sng">
            <a:solidFill>
              <a:srgbClr val="666666"/>
            </a:solidFill>
            <a:prstDash val="solid"/>
            <a:round/>
            <a:headEnd type="none" w="med" len="med"/>
            <a:tailEnd type="triangle" w="med" len="med"/>
          </a:ln>
        </p:spPr>
      </p:cxnSp>
      <p:cxnSp>
        <p:nvCxnSpPr>
          <p:cNvPr id="1118" name="Google Shape;1118;p43"/>
          <p:cNvCxnSpPr>
            <a:stCxn id="1108" idx="3"/>
            <a:endCxn id="1111" idx="1"/>
          </p:cNvCxnSpPr>
          <p:nvPr/>
        </p:nvCxnSpPr>
        <p:spPr>
          <a:xfrm>
            <a:off x="5370837" y="3923475"/>
            <a:ext cx="1740300" cy="280800"/>
          </a:xfrm>
          <a:prstGeom prst="straightConnector1">
            <a:avLst/>
          </a:prstGeom>
          <a:noFill/>
          <a:ln w="38100" cap="flat" cmpd="sng">
            <a:solidFill>
              <a:srgbClr val="000000"/>
            </a:solidFill>
            <a:prstDash val="solid"/>
            <a:round/>
            <a:headEnd type="none" w="med" len="med"/>
            <a:tailEnd type="triangle" w="med" len="med"/>
          </a:ln>
        </p:spPr>
      </p:cxnSp>
      <p:sp>
        <p:nvSpPr>
          <p:cNvPr id="1119" name="Google Shape;1119;p43"/>
          <p:cNvSpPr/>
          <p:nvPr/>
        </p:nvSpPr>
        <p:spPr>
          <a:xfrm>
            <a:off x="3443625" y="3110789"/>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120" name="Google Shape;1120;p43"/>
          <p:cNvCxnSpPr>
            <a:stCxn id="1119" idx="3"/>
            <a:endCxn id="1107" idx="1"/>
          </p:cNvCxnSpPr>
          <p:nvPr/>
        </p:nvCxnSpPr>
        <p:spPr>
          <a:xfrm rot="10800000" flipH="1">
            <a:off x="3830925" y="2369039"/>
            <a:ext cx="1203000" cy="894000"/>
          </a:xfrm>
          <a:prstGeom prst="straightConnector1">
            <a:avLst/>
          </a:prstGeom>
          <a:noFill/>
          <a:ln w="38100" cap="flat" cmpd="sng">
            <a:solidFill>
              <a:srgbClr val="000000"/>
            </a:solidFill>
            <a:prstDash val="solid"/>
            <a:round/>
            <a:headEnd type="none" w="med" len="med"/>
            <a:tailEnd type="triangle" w="med" len="med"/>
          </a:ln>
        </p:spPr>
      </p:cxnSp>
      <p:sp>
        <p:nvSpPr>
          <p:cNvPr id="1121" name="Google Shape;1121;p43"/>
          <p:cNvSpPr txBox="1"/>
          <p:nvPr/>
        </p:nvSpPr>
        <p:spPr>
          <a:xfrm>
            <a:off x="3167793" y="30493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122" name="Google Shape;1122;p43"/>
          <p:cNvCxnSpPr>
            <a:stCxn id="1119" idx="3"/>
            <a:endCxn id="1108" idx="1"/>
          </p:cNvCxnSpPr>
          <p:nvPr/>
        </p:nvCxnSpPr>
        <p:spPr>
          <a:xfrm>
            <a:off x="3830925" y="3263039"/>
            <a:ext cx="1152600" cy="660300"/>
          </a:xfrm>
          <a:prstGeom prst="straightConnector1">
            <a:avLst/>
          </a:prstGeom>
          <a:noFill/>
          <a:ln w="19050" cap="flat" cmpd="sng">
            <a:solidFill>
              <a:srgbClr val="666666"/>
            </a:solidFill>
            <a:prstDash val="solid"/>
            <a:round/>
            <a:headEnd type="none" w="med" len="med"/>
            <a:tailEnd type="triangle" w="med" len="med"/>
          </a:ln>
        </p:spPr>
      </p:cxnSp>
      <p:cxnSp>
        <p:nvCxnSpPr>
          <p:cNvPr id="1123" name="Google Shape;1123;p43"/>
          <p:cNvCxnSpPr>
            <a:stCxn id="1110" idx="3"/>
            <a:endCxn id="1112" idx="1"/>
          </p:cNvCxnSpPr>
          <p:nvPr/>
        </p:nvCxnSpPr>
        <p:spPr>
          <a:xfrm rot="10800000" flipH="1">
            <a:off x="7231594" y="2914920"/>
            <a:ext cx="1203000" cy="231300"/>
          </a:xfrm>
          <a:prstGeom prst="straightConnector1">
            <a:avLst/>
          </a:prstGeom>
          <a:noFill/>
          <a:ln w="38100" cap="flat" cmpd="sng">
            <a:solidFill>
              <a:srgbClr val="000000"/>
            </a:solidFill>
            <a:prstDash val="solid"/>
            <a:round/>
            <a:headEnd type="none" w="med" len="med"/>
            <a:tailEnd type="triangle" w="med" len="med"/>
          </a:ln>
        </p:spPr>
      </p:cxnSp>
      <p:cxnSp>
        <p:nvCxnSpPr>
          <p:cNvPr id="1124" name="Google Shape;1124;p43"/>
          <p:cNvCxnSpPr>
            <a:stCxn id="1107" idx="3"/>
            <a:endCxn id="1109" idx="1"/>
          </p:cNvCxnSpPr>
          <p:nvPr/>
        </p:nvCxnSpPr>
        <p:spPr>
          <a:xfrm rot="10800000" flipH="1">
            <a:off x="5421190" y="1689151"/>
            <a:ext cx="1496400" cy="679800"/>
          </a:xfrm>
          <a:prstGeom prst="straightConnector1">
            <a:avLst/>
          </a:prstGeom>
          <a:noFill/>
          <a:ln w="38100" cap="flat" cmpd="sng">
            <a:solidFill>
              <a:srgbClr val="000000"/>
            </a:solidFill>
            <a:prstDash val="solid"/>
            <a:round/>
            <a:headEnd type="none" w="med" len="med"/>
            <a:tailEnd type="triangle" w="med" len="med"/>
          </a:ln>
        </p:spPr>
      </p:cxnSp>
      <p:sp>
        <p:nvSpPr>
          <p:cNvPr id="1125" name="Google Shape;1125;p43"/>
          <p:cNvSpPr/>
          <p:nvPr/>
        </p:nvSpPr>
        <p:spPr>
          <a:xfrm>
            <a:off x="5065790" y="294974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cxnSp>
        <p:nvCxnSpPr>
          <p:cNvPr id="1126" name="Google Shape;1126;p43"/>
          <p:cNvCxnSpPr>
            <a:stCxn id="1112" idx="0"/>
            <a:endCxn id="1109" idx="3"/>
          </p:cNvCxnSpPr>
          <p:nvPr/>
        </p:nvCxnSpPr>
        <p:spPr>
          <a:xfrm rot="10800000">
            <a:off x="7304730" y="1689069"/>
            <a:ext cx="1323600" cy="1073700"/>
          </a:xfrm>
          <a:prstGeom prst="straightConnector1">
            <a:avLst/>
          </a:prstGeom>
          <a:noFill/>
          <a:ln w="19050" cap="flat" cmpd="sng">
            <a:solidFill>
              <a:srgbClr val="666666"/>
            </a:solidFill>
            <a:prstDash val="solid"/>
            <a:round/>
            <a:headEnd type="none" w="med" len="med"/>
            <a:tailEnd type="triangle" w="med" len="med"/>
          </a:ln>
        </p:spPr>
      </p:cxnSp>
      <p:sp>
        <p:nvSpPr>
          <p:cNvPr id="1127" name="Google Shape;1127;p43"/>
          <p:cNvSpPr/>
          <p:nvPr/>
        </p:nvSpPr>
        <p:spPr>
          <a:xfrm>
            <a:off x="4294998" y="270056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28" name="Google Shape;1128;p43"/>
          <p:cNvSpPr/>
          <p:nvPr/>
        </p:nvSpPr>
        <p:spPr>
          <a:xfrm>
            <a:off x="4218798" y="340772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29" name="Google Shape;1129;p43"/>
          <p:cNvSpPr/>
          <p:nvPr/>
        </p:nvSpPr>
        <p:spPr>
          <a:xfrm>
            <a:off x="6056000" y="3921475"/>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15</a:t>
            </a:r>
            <a:endParaRPr sz="1800"/>
          </a:p>
        </p:txBody>
      </p:sp>
      <p:sp>
        <p:nvSpPr>
          <p:cNvPr id="1130" name="Google Shape;1130;p43"/>
          <p:cNvSpPr/>
          <p:nvPr/>
        </p:nvSpPr>
        <p:spPr>
          <a:xfrm>
            <a:off x="6006302" y="26399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sp>
        <p:nvSpPr>
          <p:cNvPr id="1131" name="Google Shape;1131;p43"/>
          <p:cNvSpPr/>
          <p:nvPr/>
        </p:nvSpPr>
        <p:spPr>
          <a:xfrm>
            <a:off x="6984714" y="225165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32" name="Google Shape;1132;p43"/>
          <p:cNvSpPr/>
          <p:nvPr/>
        </p:nvSpPr>
        <p:spPr>
          <a:xfrm>
            <a:off x="5966017" y="1891633"/>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11</a:t>
            </a:r>
            <a:endParaRPr sz="1800"/>
          </a:p>
        </p:txBody>
      </p:sp>
      <p:sp>
        <p:nvSpPr>
          <p:cNvPr id="1133" name="Google Shape;1133;p43"/>
          <p:cNvSpPr/>
          <p:nvPr/>
        </p:nvSpPr>
        <p:spPr>
          <a:xfrm>
            <a:off x="7706689" y="29041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sp>
        <p:nvSpPr>
          <p:cNvPr id="1134" name="Google Shape;1134;p43"/>
          <p:cNvSpPr/>
          <p:nvPr/>
        </p:nvSpPr>
        <p:spPr>
          <a:xfrm>
            <a:off x="7968747" y="3493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35" name="Google Shape;1135;p43"/>
          <p:cNvSpPr/>
          <p:nvPr/>
        </p:nvSpPr>
        <p:spPr>
          <a:xfrm>
            <a:off x="7840072" y="211624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36" name="Google Shape;1136;p43"/>
          <p:cNvSpPr/>
          <p:nvPr/>
        </p:nvSpPr>
        <p:spPr>
          <a:xfrm>
            <a:off x="7001553" y="34845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137" name="Google Shape;1137;p43"/>
          <p:cNvCxnSpPr/>
          <p:nvPr/>
        </p:nvCxnSpPr>
        <p:spPr>
          <a:xfrm flipH="1">
            <a:off x="5370694" y="3146220"/>
            <a:ext cx="1473600" cy="777300"/>
          </a:xfrm>
          <a:prstGeom prst="straightConnector1">
            <a:avLst/>
          </a:prstGeom>
          <a:noFill/>
          <a:ln w="19050" cap="flat" cmpd="sng">
            <a:solidFill>
              <a:srgbClr val="666666"/>
            </a:solidFill>
            <a:prstDash val="solid"/>
            <a:round/>
            <a:headEnd type="none" w="med" len="med"/>
            <a:tailEnd type="triangle" w="med" len="med"/>
          </a:ln>
        </p:spPr>
      </p:cxnSp>
      <p:sp>
        <p:nvSpPr>
          <p:cNvPr id="1138" name="Google Shape;1138;p43"/>
          <p:cNvSpPr/>
          <p:nvPr/>
        </p:nvSpPr>
        <p:spPr>
          <a:xfrm>
            <a:off x="5988090" y="339849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39" name="Google Shape;1139;p43"/>
          <p:cNvSpPr txBox="1"/>
          <p:nvPr/>
        </p:nvSpPr>
        <p:spPr>
          <a:xfrm>
            <a:off x="5052827" y="187391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140" name="Google Shape;1140;p43"/>
          <p:cNvSpPr txBox="1"/>
          <p:nvPr/>
        </p:nvSpPr>
        <p:spPr>
          <a:xfrm>
            <a:off x="6681553" y="1739259"/>
            <a:ext cx="481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141" name="Google Shape;1141;p43"/>
          <p:cNvSpPr txBox="1"/>
          <p:nvPr/>
        </p:nvSpPr>
        <p:spPr>
          <a:xfrm>
            <a:off x="5199892" y="343066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1142" name="Google Shape;1142;p43"/>
          <p:cNvSpPr txBox="1"/>
          <p:nvPr/>
        </p:nvSpPr>
        <p:spPr>
          <a:xfrm>
            <a:off x="7067777" y="2653225"/>
            <a:ext cx="549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15</a:t>
            </a:r>
            <a:endParaRPr sz="1800">
              <a:solidFill>
                <a:srgbClr val="FF43F0"/>
              </a:solidFill>
            </a:endParaRPr>
          </a:p>
        </p:txBody>
      </p:sp>
      <p:sp>
        <p:nvSpPr>
          <p:cNvPr id="1143" name="Google Shape;1143;p43"/>
          <p:cNvSpPr txBox="1"/>
          <p:nvPr/>
        </p:nvSpPr>
        <p:spPr>
          <a:xfrm>
            <a:off x="7291045" y="3707465"/>
            <a:ext cx="481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22</a:t>
            </a:r>
            <a:endParaRPr sz="1800">
              <a:solidFill>
                <a:srgbClr val="FF43F0"/>
              </a:solidFill>
            </a:endParaRPr>
          </a:p>
        </p:txBody>
      </p:sp>
      <p:sp>
        <p:nvSpPr>
          <p:cNvPr id="1144" name="Google Shape;1144;p43"/>
          <p:cNvSpPr txBox="1"/>
          <p:nvPr/>
        </p:nvSpPr>
        <p:spPr>
          <a:xfrm>
            <a:off x="8557074" y="2420224"/>
            <a:ext cx="501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20</a:t>
            </a:r>
            <a:endParaRPr sz="1800">
              <a:solidFill>
                <a:srgbClr val="FF43F0"/>
              </a:solidFill>
            </a:endParaRPr>
          </a:p>
        </p:txBody>
      </p:sp>
      <p:sp>
        <p:nvSpPr>
          <p:cNvPr id="1145" name="Google Shape;1145;p43"/>
          <p:cNvSpPr txBox="1">
            <a:spLocks noGrp="1"/>
          </p:cNvSpPr>
          <p:nvPr>
            <p:ph type="body" idx="1"/>
          </p:nvPr>
        </p:nvSpPr>
        <p:spPr>
          <a:xfrm>
            <a:off x="225775" y="1354850"/>
            <a:ext cx="4169700" cy="230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Some surprising facts:</a:t>
            </a:r>
            <a:endParaRPr dirty="0"/>
          </a:p>
          <a:p>
            <a:pPr marL="457200" marR="0" lvl="0" indent="-355600" algn="l" rtl="0">
              <a:lnSpc>
                <a:spcPct val="100000"/>
              </a:lnSpc>
              <a:spcBef>
                <a:spcPts val="600"/>
              </a:spcBef>
              <a:spcAft>
                <a:spcPts val="0"/>
              </a:spcAft>
              <a:buClr>
                <a:schemeClr val="dk1"/>
              </a:buClr>
              <a:buSzPts val="2000"/>
              <a:buFont typeface="Calibri"/>
              <a:buChar char="●"/>
            </a:pPr>
            <a:r>
              <a:rPr lang="en" dirty="0"/>
              <a:t>Best known algorithm is exponential (extremely bad).</a:t>
            </a:r>
            <a:endParaRPr dirty="0"/>
          </a:p>
          <a:p>
            <a:pPr marL="457200" lvl="0" indent="-355600" algn="l" rtl="0">
              <a:spcBef>
                <a:spcPts val="0"/>
              </a:spcBef>
              <a:spcAft>
                <a:spcPts val="0"/>
              </a:spcAft>
              <a:buSzPts val="2000"/>
              <a:buChar char="●"/>
            </a:pPr>
            <a:r>
              <a:rPr lang="en" dirty="0"/>
              <a:t>Perhaps the most important unsolved problem in mathematics.</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149"/>
        <p:cNvGrpSpPr/>
        <p:nvPr/>
      </p:nvGrpSpPr>
      <p:grpSpPr>
        <a:xfrm>
          <a:off x="0" y="0"/>
          <a:ext cx="0" cy="0"/>
          <a:chOff x="0" y="0"/>
          <a:chExt cx="0" cy="0"/>
        </a:xfrm>
      </p:grpSpPr>
      <p:sp>
        <p:nvSpPr>
          <p:cNvPr id="1150" name="Google Shape;1150;p4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 on DAGs</a:t>
            </a:r>
            <a:endParaRPr/>
          </a:p>
        </p:txBody>
      </p:sp>
      <p:sp>
        <p:nvSpPr>
          <p:cNvPr id="1151" name="Google Shape;1151;p44"/>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Difficult challenge for you.</a:t>
            </a:r>
            <a:endParaRPr/>
          </a:p>
          <a:p>
            <a:pPr marL="457200" lvl="0" indent="-355600" algn="l" rtl="0">
              <a:spcBef>
                <a:spcPts val="600"/>
              </a:spcBef>
              <a:spcAft>
                <a:spcPts val="0"/>
              </a:spcAft>
              <a:buSzPts val="2000"/>
              <a:buChar char="●"/>
            </a:pPr>
            <a:r>
              <a:rPr lang="en"/>
              <a:t>Solve the LPT problem on a directed acyclic graph.</a:t>
            </a:r>
            <a:endParaRPr/>
          </a:p>
          <a:p>
            <a:pPr marL="457200" lvl="0" indent="-355600" algn="l" rtl="0">
              <a:spcBef>
                <a:spcPts val="0"/>
              </a:spcBef>
              <a:spcAft>
                <a:spcPts val="0"/>
              </a:spcAft>
              <a:buSzPts val="2000"/>
              <a:buChar char="●"/>
            </a:pPr>
            <a:r>
              <a:rPr lang="en"/>
              <a:t>Algorithm must be O(E + V) runtime.</a:t>
            </a:r>
            <a:endParaRPr/>
          </a:p>
        </p:txBody>
      </p:sp>
      <p:grpSp>
        <p:nvGrpSpPr>
          <p:cNvPr id="1152" name="Google Shape;1152;p44"/>
          <p:cNvGrpSpPr/>
          <p:nvPr/>
        </p:nvGrpSpPr>
        <p:grpSpPr>
          <a:xfrm>
            <a:off x="1789005" y="2603100"/>
            <a:ext cx="5565975" cy="1879300"/>
            <a:chOff x="1289193" y="2118700"/>
            <a:chExt cx="5565975" cy="1879300"/>
          </a:xfrm>
        </p:grpSpPr>
        <p:sp>
          <p:nvSpPr>
            <p:cNvPr id="1153" name="Google Shape;1153;p44"/>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154" name="Google Shape;1154;p44"/>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155" name="Google Shape;1155;p44"/>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156" name="Google Shape;1156;p44"/>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157" name="Google Shape;1157;p44"/>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158" name="Google Shape;1158;p44"/>
            <p:cNvCxnSpPr>
              <a:stCxn id="1153" idx="2"/>
              <a:endCxn id="1154" idx="0"/>
            </p:cNvCxnSpPr>
            <p:nvPr/>
          </p:nvCxnSpPr>
          <p:spPr>
            <a:xfrm>
              <a:off x="3392956" y="2443476"/>
              <a:ext cx="0" cy="1250100"/>
            </a:xfrm>
            <a:prstGeom prst="straightConnector1">
              <a:avLst/>
            </a:prstGeom>
            <a:noFill/>
            <a:ln w="38100" cap="flat" cmpd="sng">
              <a:solidFill>
                <a:srgbClr val="000000"/>
              </a:solidFill>
              <a:prstDash val="solid"/>
              <a:round/>
              <a:headEnd type="triangle" w="med" len="med"/>
              <a:tailEnd type="none" w="med" len="med"/>
            </a:ln>
          </p:spPr>
        </p:cxnSp>
        <p:cxnSp>
          <p:nvCxnSpPr>
            <p:cNvPr id="1159" name="Google Shape;1159;p44"/>
            <p:cNvCxnSpPr>
              <a:stCxn id="1155" idx="2"/>
              <a:endCxn id="1156" idx="0"/>
            </p:cNvCxnSpPr>
            <p:nvPr/>
          </p:nvCxnSpPr>
          <p:spPr>
            <a:xfrm>
              <a:off x="5027237" y="24333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1160" name="Google Shape;1160;p44"/>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161" name="Google Shape;1161;p44"/>
            <p:cNvCxnSpPr>
              <a:stCxn id="1160" idx="3"/>
              <a:endCxn id="1153"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1162" name="Google Shape;1162;p44"/>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163" name="Google Shape;1163;p44"/>
            <p:cNvCxnSpPr>
              <a:stCxn id="1160" idx="3"/>
              <a:endCxn id="1154"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1164" name="Google Shape;1164;p44"/>
            <p:cNvCxnSpPr>
              <a:stCxn id="1156" idx="3"/>
              <a:endCxn id="1157"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1165" name="Google Shape;1165;p44"/>
            <p:cNvCxnSpPr>
              <a:stCxn id="1153" idx="3"/>
              <a:endCxn id="1155"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1166" name="Google Shape;1166;p44"/>
            <p:cNvSpPr/>
            <p:nvPr/>
          </p:nvSpPr>
          <p:spPr>
            <a:xfrm>
              <a:off x="3255028" y="287201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167" name="Google Shape;1167;p44"/>
            <p:cNvCxnSpPr>
              <a:stCxn id="1157" idx="1"/>
              <a:endCxn id="1155" idx="3"/>
            </p:cNvCxnSpPr>
            <p:nvPr/>
          </p:nvCxnSpPr>
          <p:spPr>
            <a:xfrm rot="10800000">
              <a:off x="5220768" y="2280988"/>
              <a:ext cx="1247100" cy="787500"/>
            </a:xfrm>
            <a:prstGeom prst="straightConnector1">
              <a:avLst/>
            </a:prstGeom>
            <a:noFill/>
            <a:ln w="38100" cap="flat" cmpd="sng">
              <a:solidFill>
                <a:srgbClr val="000000"/>
              </a:solidFill>
              <a:prstDash val="solid"/>
              <a:round/>
              <a:headEnd type="triangle" w="med" len="med"/>
              <a:tailEnd type="none" w="med" len="med"/>
            </a:ln>
          </p:spPr>
        </p:cxnSp>
        <p:sp>
          <p:nvSpPr>
            <p:cNvPr id="1168" name="Google Shape;1168;p44"/>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69" name="Google Shape;1169;p44"/>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70" name="Google Shape;1170;p44"/>
            <p:cNvSpPr/>
            <p:nvPr/>
          </p:nvSpPr>
          <p:spPr>
            <a:xfrm>
              <a:off x="5720308" y="2493220"/>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71" name="Google Shape;1171;p44"/>
            <p:cNvSpPr/>
            <p:nvPr/>
          </p:nvSpPr>
          <p:spPr>
            <a:xfrm>
              <a:off x="4104972" y="2118700"/>
              <a:ext cx="3174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172" name="Google Shape;1172;p44"/>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173" name="Google Shape;1173;p44"/>
            <p:cNvCxnSpPr>
              <a:stCxn id="1156" idx="1"/>
              <a:endCxn id="1154"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1174" name="Google Shape;1174;p44"/>
            <p:cNvSpPr/>
            <p:nvPr/>
          </p:nvSpPr>
          <p:spPr>
            <a:xfrm>
              <a:off x="4876084" y="2889482"/>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75" name="Google Shape;1175;p44"/>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1176" name="Google Shape;1176;p44"/>
          <p:cNvSpPr txBox="1"/>
          <p:nvPr/>
        </p:nvSpPr>
        <p:spPr>
          <a:xfrm>
            <a:off x="3743067" y="22721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6</a:t>
            </a:r>
            <a:endParaRPr sz="1800">
              <a:solidFill>
                <a:srgbClr val="FF43F0"/>
              </a:solidFill>
            </a:endParaRPr>
          </a:p>
        </p:txBody>
      </p:sp>
      <p:sp>
        <p:nvSpPr>
          <p:cNvPr id="1177" name="Google Shape;1177;p44"/>
          <p:cNvSpPr txBox="1"/>
          <p:nvPr/>
        </p:nvSpPr>
        <p:spPr>
          <a:xfrm>
            <a:off x="3743067" y="437171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178" name="Google Shape;1178;p44"/>
          <p:cNvSpPr txBox="1"/>
          <p:nvPr/>
        </p:nvSpPr>
        <p:spPr>
          <a:xfrm>
            <a:off x="5332478" y="2254204"/>
            <a:ext cx="4947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12</a:t>
            </a:r>
            <a:endParaRPr sz="1800">
              <a:solidFill>
                <a:srgbClr val="FF43F0"/>
              </a:solidFill>
            </a:endParaRPr>
          </a:p>
        </p:txBody>
      </p:sp>
      <p:sp>
        <p:nvSpPr>
          <p:cNvPr id="1179" name="Google Shape;1179;p44"/>
          <p:cNvSpPr txBox="1"/>
          <p:nvPr/>
        </p:nvSpPr>
        <p:spPr>
          <a:xfrm>
            <a:off x="6986298" y="3038894"/>
            <a:ext cx="466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14</a:t>
            </a:r>
            <a:endParaRPr sz="1800">
              <a:solidFill>
                <a:srgbClr val="FF43F0"/>
              </a:solidFill>
            </a:endParaRPr>
          </a:p>
        </p:txBody>
      </p:sp>
      <p:sp>
        <p:nvSpPr>
          <p:cNvPr id="1180" name="Google Shape;1180;p44"/>
          <p:cNvSpPr txBox="1"/>
          <p:nvPr/>
        </p:nvSpPr>
        <p:spPr>
          <a:xfrm>
            <a:off x="5378944" y="4379756"/>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181" name="Google Shape;1181;p44"/>
          <p:cNvSpPr txBox="1"/>
          <p:nvPr/>
        </p:nvSpPr>
        <p:spPr>
          <a:xfrm>
            <a:off x="2057092" y="303404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4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Longest Paths Problem on DAGs</a:t>
            </a:r>
            <a:endParaRPr dirty="0"/>
          </a:p>
        </p:txBody>
      </p:sp>
      <p:sp>
        <p:nvSpPr>
          <p:cNvPr id="1187" name="Google Shape;1187;p45"/>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DAG LPT solution for graph G:</a:t>
            </a:r>
            <a:endParaRPr dirty="0"/>
          </a:p>
          <a:p>
            <a:pPr marL="457200" lvl="0" indent="-355600" algn="l" rtl="0">
              <a:spcBef>
                <a:spcPts val="600"/>
              </a:spcBef>
              <a:spcAft>
                <a:spcPts val="0"/>
              </a:spcAft>
              <a:buSzPts val="2000"/>
              <a:buChar char="●"/>
            </a:pPr>
            <a:r>
              <a:rPr lang="en" dirty="0"/>
              <a:t>Form a new copy of the graph G’ with signs of all edge weights flipped.</a:t>
            </a:r>
            <a:endParaRPr dirty="0"/>
          </a:p>
          <a:p>
            <a:pPr marL="457200" lvl="0" indent="-355600" algn="l" rtl="0">
              <a:spcBef>
                <a:spcPts val="0"/>
              </a:spcBef>
              <a:spcAft>
                <a:spcPts val="0"/>
              </a:spcAft>
              <a:buSzPts val="2000"/>
              <a:buChar char="●"/>
            </a:pPr>
            <a:r>
              <a:rPr lang="en" dirty="0"/>
              <a:t>Run DAGSPT on G’ yielding result X.</a:t>
            </a:r>
            <a:endParaRPr dirty="0"/>
          </a:p>
          <a:p>
            <a:pPr marL="457200" lvl="0" indent="-355600" algn="l" rtl="0">
              <a:spcBef>
                <a:spcPts val="0"/>
              </a:spcBef>
              <a:spcAft>
                <a:spcPts val="0"/>
              </a:spcAft>
              <a:buSzPts val="2000"/>
              <a:buChar char="●"/>
            </a:pPr>
            <a:r>
              <a:rPr lang="en" dirty="0"/>
              <a:t>Flip signs of all values in X.distTo. X.edgeTo is already correct. </a:t>
            </a:r>
            <a:endParaRPr dirty="0"/>
          </a:p>
        </p:txBody>
      </p:sp>
      <p:grpSp>
        <p:nvGrpSpPr>
          <p:cNvPr id="1188" name="Google Shape;1188;p45"/>
          <p:cNvGrpSpPr/>
          <p:nvPr/>
        </p:nvGrpSpPr>
        <p:grpSpPr>
          <a:xfrm>
            <a:off x="1789005" y="2603100"/>
            <a:ext cx="5565975" cy="1879300"/>
            <a:chOff x="1289193" y="2118700"/>
            <a:chExt cx="5565975" cy="1879300"/>
          </a:xfrm>
        </p:grpSpPr>
        <p:sp>
          <p:nvSpPr>
            <p:cNvPr id="1189" name="Google Shape;1189;p45"/>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190" name="Google Shape;1190;p45"/>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191" name="Google Shape;1191;p45"/>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192" name="Google Shape;1192;p45"/>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193" name="Google Shape;1193;p45"/>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194" name="Google Shape;1194;p45"/>
            <p:cNvCxnSpPr>
              <a:stCxn id="1189" idx="2"/>
              <a:endCxn id="1190" idx="0"/>
            </p:cNvCxnSpPr>
            <p:nvPr/>
          </p:nvCxnSpPr>
          <p:spPr>
            <a:xfrm>
              <a:off x="3392956" y="2443476"/>
              <a:ext cx="0" cy="1250100"/>
            </a:xfrm>
            <a:prstGeom prst="straightConnector1">
              <a:avLst/>
            </a:prstGeom>
            <a:noFill/>
            <a:ln w="38100" cap="flat" cmpd="sng">
              <a:solidFill>
                <a:srgbClr val="000000"/>
              </a:solidFill>
              <a:prstDash val="solid"/>
              <a:round/>
              <a:headEnd type="triangle" w="med" len="med"/>
              <a:tailEnd type="none" w="med" len="med"/>
            </a:ln>
          </p:spPr>
        </p:cxnSp>
        <p:cxnSp>
          <p:nvCxnSpPr>
            <p:cNvPr id="1195" name="Google Shape;1195;p45"/>
            <p:cNvCxnSpPr>
              <a:stCxn id="1191" idx="2"/>
              <a:endCxn id="1192" idx="0"/>
            </p:cNvCxnSpPr>
            <p:nvPr/>
          </p:nvCxnSpPr>
          <p:spPr>
            <a:xfrm>
              <a:off x="5027237" y="24333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1196" name="Google Shape;1196;p45"/>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197" name="Google Shape;1197;p45"/>
            <p:cNvCxnSpPr>
              <a:stCxn id="1196" idx="3"/>
              <a:endCxn id="1189"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1198" name="Google Shape;1198;p45"/>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199" name="Google Shape;1199;p45"/>
            <p:cNvCxnSpPr>
              <a:stCxn id="1196" idx="3"/>
              <a:endCxn id="1190"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1200" name="Google Shape;1200;p45"/>
            <p:cNvCxnSpPr>
              <a:stCxn id="1192" idx="3"/>
              <a:endCxn id="1193"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1201" name="Google Shape;1201;p45"/>
            <p:cNvCxnSpPr>
              <a:stCxn id="1189" idx="3"/>
              <a:endCxn id="1191"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1202" name="Google Shape;1202;p45"/>
            <p:cNvSpPr/>
            <p:nvPr/>
          </p:nvSpPr>
          <p:spPr>
            <a:xfrm>
              <a:off x="3255043" y="2872025"/>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203" name="Google Shape;1203;p45"/>
            <p:cNvCxnSpPr>
              <a:stCxn id="1193" idx="1"/>
              <a:endCxn id="1191" idx="3"/>
            </p:cNvCxnSpPr>
            <p:nvPr/>
          </p:nvCxnSpPr>
          <p:spPr>
            <a:xfrm rot="10800000">
              <a:off x="5220768" y="2280988"/>
              <a:ext cx="1247100" cy="787500"/>
            </a:xfrm>
            <a:prstGeom prst="straightConnector1">
              <a:avLst/>
            </a:prstGeom>
            <a:noFill/>
            <a:ln w="38100" cap="flat" cmpd="sng">
              <a:solidFill>
                <a:srgbClr val="000000"/>
              </a:solidFill>
              <a:prstDash val="solid"/>
              <a:round/>
              <a:headEnd type="triangle" w="med" len="med"/>
              <a:tailEnd type="none" w="med" len="med"/>
            </a:ln>
          </p:spPr>
        </p:cxnSp>
        <p:sp>
          <p:nvSpPr>
            <p:cNvPr id="1204" name="Google Shape;1204;p45"/>
            <p:cNvSpPr/>
            <p:nvPr/>
          </p:nvSpPr>
          <p:spPr>
            <a:xfrm>
              <a:off x="2455260" y="2495175"/>
              <a:ext cx="444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205" name="Google Shape;1205;p45"/>
            <p:cNvSpPr/>
            <p:nvPr/>
          </p:nvSpPr>
          <p:spPr>
            <a:xfrm>
              <a:off x="2417941" y="3305975"/>
              <a:ext cx="4815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206" name="Google Shape;1206;p45"/>
            <p:cNvSpPr/>
            <p:nvPr/>
          </p:nvSpPr>
          <p:spPr>
            <a:xfrm>
              <a:off x="5720315" y="2493225"/>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207" name="Google Shape;1207;p45"/>
            <p:cNvSpPr/>
            <p:nvPr/>
          </p:nvSpPr>
          <p:spPr>
            <a:xfrm>
              <a:off x="4104960"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208" name="Google Shape;1208;p45"/>
            <p:cNvSpPr/>
            <p:nvPr/>
          </p:nvSpPr>
          <p:spPr>
            <a:xfrm>
              <a:off x="5713735" y="3325575"/>
              <a:ext cx="4392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209" name="Google Shape;1209;p45"/>
            <p:cNvCxnSpPr>
              <a:stCxn id="1192" idx="1"/>
              <a:endCxn id="1190"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1210" name="Google Shape;1210;p45"/>
            <p:cNvSpPr/>
            <p:nvPr/>
          </p:nvSpPr>
          <p:spPr>
            <a:xfrm>
              <a:off x="4876090" y="2889475"/>
              <a:ext cx="4815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211" name="Google Shape;1211;p45"/>
            <p:cNvSpPr/>
            <p:nvPr/>
          </p:nvSpPr>
          <p:spPr>
            <a:xfrm>
              <a:off x="4051365" y="37193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1212" name="Google Shape;1212;p45"/>
          <p:cNvSpPr txBox="1"/>
          <p:nvPr/>
        </p:nvSpPr>
        <p:spPr>
          <a:xfrm>
            <a:off x="3743078" y="2272150"/>
            <a:ext cx="439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1213" name="Google Shape;1213;p45"/>
          <p:cNvSpPr txBox="1"/>
          <p:nvPr/>
        </p:nvSpPr>
        <p:spPr>
          <a:xfrm>
            <a:off x="3743082" y="4371725"/>
            <a:ext cx="5778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214" name="Google Shape;1214;p45"/>
          <p:cNvSpPr txBox="1"/>
          <p:nvPr/>
        </p:nvSpPr>
        <p:spPr>
          <a:xfrm>
            <a:off x="5332472" y="2254200"/>
            <a:ext cx="915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-12</a:t>
            </a:r>
            <a:endParaRPr sz="1800">
              <a:solidFill>
                <a:srgbClr val="FF43F0"/>
              </a:solidFill>
            </a:endParaRPr>
          </a:p>
        </p:txBody>
      </p:sp>
      <p:sp>
        <p:nvSpPr>
          <p:cNvPr id="1215" name="Google Shape;1215;p45"/>
          <p:cNvSpPr txBox="1"/>
          <p:nvPr/>
        </p:nvSpPr>
        <p:spPr>
          <a:xfrm>
            <a:off x="6986301" y="3038900"/>
            <a:ext cx="7935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-14</a:t>
            </a:r>
            <a:endParaRPr sz="1800">
              <a:solidFill>
                <a:srgbClr val="FF43F0"/>
              </a:solidFill>
            </a:endParaRPr>
          </a:p>
        </p:txBody>
      </p:sp>
      <p:sp>
        <p:nvSpPr>
          <p:cNvPr id="1216" name="Google Shape;1216;p45"/>
          <p:cNvSpPr txBox="1"/>
          <p:nvPr/>
        </p:nvSpPr>
        <p:spPr>
          <a:xfrm>
            <a:off x="5378944" y="4379756"/>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217" name="Google Shape;1217;p45"/>
          <p:cNvSpPr txBox="1"/>
          <p:nvPr/>
        </p:nvSpPr>
        <p:spPr>
          <a:xfrm>
            <a:off x="2057092" y="303404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4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 on DAGs</a:t>
            </a:r>
            <a:endParaRPr/>
          </a:p>
        </p:txBody>
      </p:sp>
      <p:sp>
        <p:nvSpPr>
          <p:cNvPr id="1223" name="Google Shape;1223;p46"/>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DAG LPT solution for graph G:</a:t>
            </a:r>
            <a:endParaRPr/>
          </a:p>
          <a:p>
            <a:pPr marL="457200" lvl="0" indent="-355600" algn="l" rtl="0">
              <a:spcBef>
                <a:spcPts val="600"/>
              </a:spcBef>
              <a:spcAft>
                <a:spcPts val="0"/>
              </a:spcAft>
              <a:buSzPts val="2000"/>
              <a:buChar char="●"/>
            </a:pPr>
            <a:r>
              <a:rPr lang="en"/>
              <a:t>Form a new copy of the graph G’ with signs of all edge weights flipped.</a:t>
            </a:r>
            <a:endParaRPr/>
          </a:p>
          <a:p>
            <a:pPr marL="457200" lvl="0" indent="-355600" algn="l" rtl="0">
              <a:spcBef>
                <a:spcPts val="0"/>
              </a:spcBef>
              <a:spcAft>
                <a:spcPts val="0"/>
              </a:spcAft>
              <a:buSzPts val="2000"/>
              <a:buChar char="●"/>
            </a:pPr>
            <a:r>
              <a:rPr lang="en"/>
              <a:t>Run DAGSPT on G’ yielding result X.</a:t>
            </a:r>
            <a:endParaRPr/>
          </a:p>
          <a:p>
            <a:pPr marL="457200" lvl="0" indent="-355600" algn="l" rtl="0">
              <a:spcBef>
                <a:spcPts val="0"/>
              </a:spcBef>
              <a:spcAft>
                <a:spcPts val="0"/>
              </a:spcAft>
              <a:buSzPts val="2000"/>
              <a:buChar char="●"/>
            </a:pPr>
            <a:r>
              <a:rPr lang="en"/>
              <a:t>Flip signs of all values in X.distTo. X.edgeTo is already correct. </a:t>
            </a:r>
            <a:endParaRPr/>
          </a:p>
        </p:txBody>
      </p:sp>
      <p:sp>
        <p:nvSpPr>
          <p:cNvPr id="1224" name="Google Shape;1224;p46"/>
          <p:cNvSpPr/>
          <p:nvPr/>
        </p:nvSpPr>
        <p:spPr>
          <a:xfrm>
            <a:off x="3699119" y="26233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225" name="Google Shape;1225;p46"/>
          <p:cNvSpPr/>
          <p:nvPr/>
        </p:nvSpPr>
        <p:spPr>
          <a:xfrm>
            <a:off x="3699119" y="41779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226" name="Google Shape;1226;p46"/>
          <p:cNvSpPr/>
          <p:nvPr/>
        </p:nvSpPr>
        <p:spPr>
          <a:xfrm>
            <a:off x="5333400" y="26132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227" name="Google Shape;1227;p46"/>
          <p:cNvSpPr/>
          <p:nvPr/>
        </p:nvSpPr>
        <p:spPr>
          <a:xfrm>
            <a:off x="5343494" y="41778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228" name="Google Shape;1228;p46"/>
          <p:cNvSpPr/>
          <p:nvPr/>
        </p:nvSpPr>
        <p:spPr>
          <a:xfrm>
            <a:off x="6967680" y="34006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229" name="Google Shape;1229;p46"/>
          <p:cNvCxnSpPr>
            <a:stCxn id="1224" idx="2"/>
            <a:endCxn id="1225" idx="0"/>
          </p:cNvCxnSpPr>
          <p:nvPr/>
        </p:nvCxnSpPr>
        <p:spPr>
          <a:xfrm>
            <a:off x="3892769" y="2927876"/>
            <a:ext cx="0" cy="1250100"/>
          </a:xfrm>
          <a:prstGeom prst="straightConnector1">
            <a:avLst/>
          </a:prstGeom>
          <a:noFill/>
          <a:ln w="38100" cap="flat" cmpd="sng">
            <a:solidFill>
              <a:srgbClr val="000000"/>
            </a:solidFill>
            <a:prstDash val="solid"/>
            <a:round/>
            <a:headEnd type="triangle" w="med" len="med"/>
            <a:tailEnd type="none" w="med" len="med"/>
          </a:ln>
        </p:spPr>
      </p:cxnSp>
      <p:cxnSp>
        <p:nvCxnSpPr>
          <p:cNvPr id="1230" name="Google Shape;1230;p46"/>
          <p:cNvCxnSpPr>
            <a:stCxn id="1226" idx="2"/>
            <a:endCxn id="1227" idx="0"/>
          </p:cNvCxnSpPr>
          <p:nvPr/>
        </p:nvCxnSpPr>
        <p:spPr>
          <a:xfrm>
            <a:off x="5527050" y="29177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1231" name="Google Shape;1231;p46"/>
          <p:cNvSpPr/>
          <p:nvPr/>
        </p:nvSpPr>
        <p:spPr>
          <a:xfrm>
            <a:off x="2064838" y="34006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1232" name="Google Shape;1232;p46"/>
          <p:cNvSpPr txBox="1"/>
          <p:nvPr/>
        </p:nvSpPr>
        <p:spPr>
          <a:xfrm>
            <a:off x="1789005" y="31904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233" name="Google Shape;1233;p46"/>
          <p:cNvCxnSpPr>
            <a:stCxn id="1231" idx="3"/>
            <a:endCxn id="1225" idx="1"/>
          </p:cNvCxnSpPr>
          <p:nvPr/>
        </p:nvCxnSpPr>
        <p:spPr>
          <a:xfrm>
            <a:off x="2452138" y="35528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1234" name="Google Shape;1234;p46"/>
          <p:cNvCxnSpPr>
            <a:stCxn id="1224" idx="3"/>
            <a:endCxn id="1226" idx="1"/>
          </p:cNvCxnSpPr>
          <p:nvPr/>
        </p:nvCxnSpPr>
        <p:spPr>
          <a:xfrm rot="10800000" flipH="1">
            <a:off x="4086419" y="2765426"/>
            <a:ext cx="1247100" cy="10200"/>
          </a:xfrm>
          <a:prstGeom prst="straightConnector1">
            <a:avLst/>
          </a:prstGeom>
          <a:noFill/>
          <a:ln w="38100" cap="flat" cmpd="sng">
            <a:solidFill>
              <a:srgbClr val="000000"/>
            </a:solidFill>
            <a:prstDash val="solid"/>
            <a:round/>
            <a:headEnd type="none" w="med" len="med"/>
            <a:tailEnd type="triangle" w="med" len="med"/>
          </a:ln>
        </p:spPr>
      </p:cxnSp>
      <p:cxnSp>
        <p:nvCxnSpPr>
          <p:cNvPr id="1235" name="Google Shape;1235;p46"/>
          <p:cNvCxnSpPr>
            <a:stCxn id="1228" idx="1"/>
            <a:endCxn id="1226" idx="3"/>
          </p:cNvCxnSpPr>
          <p:nvPr/>
        </p:nvCxnSpPr>
        <p:spPr>
          <a:xfrm rot="10800000">
            <a:off x="5720580" y="2765388"/>
            <a:ext cx="1247100" cy="787500"/>
          </a:xfrm>
          <a:prstGeom prst="straightConnector1">
            <a:avLst/>
          </a:prstGeom>
          <a:noFill/>
          <a:ln w="38100" cap="flat" cmpd="sng">
            <a:solidFill>
              <a:srgbClr val="000000"/>
            </a:solidFill>
            <a:prstDash val="solid"/>
            <a:round/>
            <a:headEnd type="triangle" w="med" len="med"/>
            <a:tailEnd type="none" w="med" len="med"/>
          </a:ln>
        </p:spPr>
      </p:cxnSp>
      <p:sp>
        <p:nvSpPr>
          <p:cNvPr id="1236" name="Google Shape;1236;p46"/>
          <p:cNvSpPr txBox="1"/>
          <p:nvPr/>
        </p:nvSpPr>
        <p:spPr>
          <a:xfrm>
            <a:off x="3743078" y="2272150"/>
            <a:ext cx="439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1237" name="Google Shape;1237;p46"/>
          <p:cNvSpPr txBox="1"/>
          <p:nvPr/>
        </p:nvSpPr>
        <p:spPr>
          <a:xfrm>
            <a:off x="3743082" y="4371725"/>
            <a:ext cx="5778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238" name="Google Shape;1238;p46"/>
          <p:cNvSpPr txBox="1"/>
          <p:nvPr/>
        </p:nvSpPr>
        <p:spPr>
          <a:xfrm>
            <a:off x="5332472" y="2254200"/>
            <a:ext cx="915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12</a:t>
            </a:r>
            <a:endParaRPr sz="1800">
              <a:solidFill>
                <a:srgbClr val="FF43F0"/>
              </a:solidFill>
            </a:endParaRPr>
          </a:p>
        </p:txBody>
      </p:sp>
      <p:sp>
        <p:nvSpPr>
          <p:cNvPr id="1239" name="Google Shape;1239;p46"/>
          <p:cNvSpPr txBox="1"/>
          <p:nvPr/>
        </p:nvSpPr>
        <p:spPr>
          <a:xfrm>
            <a:off x="6986301" y="3038900"/>
            <a:ext cx="7935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14</a:t>
            </a:r>
            <a:endParaRPr sz="1800">
              <a:solidFill>
                <a:srgbClr val="FF43F0"/>
              </a:solidFill>
            </a:endParaRPr>
          </a:p>
        </p:txBody>
      </p:sp>
      <p:sp>
        <p:nvSpPr>
          <p:cNvPr id="1240" name="Google Shape;1240;p46"/>
          <p:cNvSpPr txBox="1"/>
          <p:nvPr/>
        </p:nvSpPr>
        <p:spPr>
          <a:xfrm>
            <a:off x="5378944" y="4379756"/>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241" name="Google Shape;1241;p46"/>
          <p:cNvSpPr txBox="1"/>
          <p:nvPr/>
        </p:nvSpPr>
        <p:spPr>
          <a:xfrm>
            <a:off x="2057092" y="303404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Goals of Today</a:t>
            </a:r>
            <a:endParaRPr/>
          </a:p>
        </p:txBody>
      </p:sp>
      <p:sp>
        <p:nvSpPr>
          <p:cNvPr id="50" name="Google Shape;50;p1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Today, to practice our problem solving skills, we’ll work through some very challenging A-level problems using the tools we’ve already learned about.</a:t>
            </a:r>
            <a:endParaRPr/>
          </a:p>
          <a:p>
            <a:pPr marL="0" lvl="0" indent="0" algn="l" rtl="0">
              <a:spcBef>
                <a:spcPts val="600"/>
              </a:spcBef>
              <a:spcAft>
                <a:spcPts val="0"/>
              </a:spcAft>
              <a:buNone/>
            </a:pPr>
            <a:endParaRPr/>
          </a:p>
          <a:p>
            <a:pPr marL="0" lvl="0" indent="0" algn="l" rtl="0">
              <a:spcBef>
                <a:spcPts val="600"/>
              </a:spcBef>
              <a:spcAft>
                <a:spcPts val="0"/>
              </a:spcAft>
              <a:buNone/>
            </a:pPr>
            <a:r>
              <a:rPr lang="en"/>
              <a:t>Will focus on graphs, but the ideas today are more general.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Note on “Mathematical Maturity”</a:t>
            </a:r>
            <a:endParaRPr/>
          </a:p>
        </p:txBody>
      </p:sp>
      <p:sp>
        <p:nvSpPr>
          <p:cNvPr id="1247" name="Google Shape;1247;p4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If you have a very high degree of so-called “</a:t>
            </a:r>
            <a:r>
              <a:rPr lang="en" u="sng">
                <a:solidFill>
                  <a:schemeClr val="hlink"/>
                </a:solidFill>
                <a:hlinkClick r:id="rId3"/>
              </a:rPr>
              <a:t>mathematical maturity</a:t>
            </a:r>
            <a:r>
              <a:rPr lang="en"/>
              <a:t>”, this algorithm should seem plainly correct.</a:t>
            </a:r>
            <a:endParaRPr/>
          </a:p>
          <a:p>
            <a:pPr marL="0" lvl="0" indent="0" algn="l" rtl="0">
              <a:spcBef>
                <a:spcPts val="600"/>
              </a:spcBef>
              <a:spcAft>
                <a:spcPts val="0"/>
              </a:spcAft>
              <a:buNone/>
            </a:pPr>
            <a:endParaRPr/>
          </a:p>
          <a:p>
            <a:pPr marL="0" lvl="0" indent="0" algn="l" rtl="0">
              <a:spcBef>
                <a:spcPts val="600"/>
              </a:spcBef>
              <a:spcAft>
                <a:spcPts val="0"/>
              </a:spcAft>
              <a:buNone/>
            </a:pPr>
            <a:r>
              <a:rPr lang="en"/>
              <a:t>There’s no real need to prove anything or show demos.</a:t>
            </a:r>
            <a:endParaRPr/>
          </a:p>
          <a:p>
            <a:pPr marL="457200" lvl="0" indent="-355600" algn="l" rtl="0">
              <a:spcBef>
                <a:spcPts val="600"/>
              </a:spcBef>
              <a:spcAft>
                <a:spcPts val="0"/>
              </a:spcAft>
              <a:buSzPts val="2000"/>
              <a:buChar char="●"/>
            </a:pPr>
            <a:r>
              <a:rPr lang="en"/>
              <a:t>We know DAG SPT works on graphs with negative edge weights.</a:t>
            </a:r>
            <a:endParaRPr/>
          </a:p>
          <a:p>
            <a:pPr marL="457200" lvl="0" indent="-355600" algn="l" rtl="0">
              <a:spcBef>
                <a:spcPts val="0"/>
              </a:spcBef>
              <a:spcAft>
                <a:spcPts val="0"/>
              </a:spcAft>
              <a:buSzPts val="2000"/>
              <a:buChar char="●"/>
            </a:pPr>
            <a:r>
              <a:rPr lang="en"/>
              <a:t>We also know that -(-a + -b + -c + -d) = a + b + c + d.</a:t>
            </a:r>
            <a:endParaRPr/>
          </a:p>
          <a:p>
            <a:pPr marL="0" lvl="0" indent="0" algn="l" rtl="0">
              <a:spcBef>
                <a:spcPts val="600"/>
              </a:spcBef>
              <a:spcAft>
                <a:spcPts val="0"/>
              </a:spcAft>
              <a:buNone/>
            </a:pPr>
            <a:endParaRPr/>
          </a:p>
          <a:p>
            <a:pPr marL="0" lvl="0" indent="0" algn="l" rtl="0">
              <a:spcBef>
                <a:spcPts val="600"/>
              </a:spcBef>
              <a:spcAft>
                <a:spcPts val="0"/>
              </a:spcAft>
              <a:buNone/>
            </a:pPr>
            <a:r>
              <a:rPr lang="en"/>
              <a:t>Part of what you’re learning in your intense technical education here at Berkeley is mathematical maturity. Hasn’t been a major focus in 61B, but will be in other courses like 16A, 16B, 70, 170,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4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Highly Recommended Exercise For Later</a:t>
            </a:r>
            <a:endParaRPr/>
          </a:p>
        </p:txBody>
      </p:sp>
      <p:sp>
        <p:nvSpPr>
          <p:cNvPr id="1253" name="Google Shape;1253;p4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Play around with the longest paths problem and convince yourself that it is actually very hard.</a:t>
            </a:r>
            <a:endParaRPr/>
          </a:p>
          <a:p>
            <a:pPr marL="457200" lvl="0" indent="-355600" algn="l" rtl="0">
              <a:spcBef>
                <a:spcPts val="600"/>
              </a:spcBef>
              <a:spcAft>
                <a:spcPts val="0"/>
              </a:spcAft>
              <a:buSzPts val="2000"/>
              <a:buChar char="●"/>
            </a:pPr>
            <a:r>
              <a:rPr lang="en"/>
              <a:t>Try to develop an intuition for why it is hard. Even better if you try to put it into english.</a:t>
            </a:r>
            <a:endParaRPr/>
          </a:p>
          <a:p>
            <a:pPr marL="457200" lvl="0" indent="-355600" algn="l" rtl="0">
              <a:spcBef>
                <a:spcPts val="0"/>
              </a:spcBef>
              <a:spcAft>
                <a:spcPts val="0"/>
              </a:spcAft>
              <a:buSzPts val="2000"/>
              <a:buChar char="●"/>
            </a:pPr>
            <a:r>
              <a:rPr lang="en"/>
              <a:t>Try searching the internet for “why longest paths hard” or similar if you’re having trouble really pinning down what’s so hard about 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a:t>
            </a:r>
            <a:endParaRPr/>
          </a:p>
        </p:txBody>
      </p:sp>
      <p:graphicFrame>
        <p:nvGraphicFramePr>
          <p:cNvPr id="1259" name="Google Shape;1259;p49"/>
          <p:cNvGraphicFramePr/>
          <p:nvPr/>
        </p:nvGraphicFramePr>
        <p:xfrm>
          <a:off x="592488" y="688161"/>
          <a:ext cx="8209325" cy="3017575"/>
        </p:xfrm>
        <a:graphic>
          <a:graphicData uri="http://schemas.openxmlformats.org/drawingml/2006/table">
            <a:tbl>
              <a:tblPr>
                <a:noFill/>
                <a:tableStyleId>{65E94590-C14C-4C34-A15F-39D4C68476B5}</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topological sort</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an ordering of vertices that respects edges of our DAG.</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3" action="ppaction://hlinksldjump"/>
                        </a:rPr>
                        <a:t>Demo</a:t>
                      </a:r>
                      <a:endParaRPr/>
                    </a:p>
                    <a:p>
                      <a:pPr marL="0" lvl="0" indent="0" algn="l" rtl="0">
                        <a:spcBef>
                          <a:spcPts val="0"/>
                        </a:spcBef>
                        <a:spcAft>
                          <a:spcPts val="0"/>
                        </a:spcAft>
                        <a:buNone/>
                      </a:pPr>
                      <a:r>
                        <a:rPr lang="en"/>
                        <a:t>Code: Topological.java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DAG shortest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shortest paths tree on a DAG.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4"/>
                        </a:rPr>
                        <a:t>Demo</a:t>
                      </a:r>
                      <a:endParaRPr/>
                    </a:p>
                    <a:p>
                      <a:pPr marL="0" lvl="0" indent="0" algn="l" rtl="0">
                        <a:spcBef>
                          <a:spcPts val="0"/>
                        </a:spcBef>
                        <a:spcAft>
                          <a:spcPts val="0"/>
                        </a:spcAft>
                        <a:buNone/>
                      </a:pPr>
                      <a:r>
                        <a:rPr lang="en"/>
                        <a:t>Code: </a:t>
                      </a:r>
                      <a:r>
                        <a:rPr lang="en" u="sng">
                          <a:solidFill>
                            <a:schemeClr val="hlink"/>
                          </a:solidFill>
                          <a:hlinkClick r:id="rId5"/>
                        </a:rPr>
                        <a:t>AcyclicSP.java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O(V+E) time</a:t>
                      </a:r>
                      <a:endParaRPr>
                        <a:solidFill>
                          <a:schemeClr val="dk1"/>
                        </a:solidFill>
                      </a:endParaRPr>
                    </a:p>
                    <a:p>
                      <a:pPr marL="0" lvl="0" indent="0" algn="ctr" rtl="0">
                        <a:spcBef>
                          <a:spcPts val="0"/>
                        </a:spcBef>
                        <a:spcAft>
                          <a:spcPts val="0"/>
                        </a:spcAft>
                        <a:buNone/>
                      </a:pPr>
                      <a:r>
                        <a:rPr lang="en">
                          <a:solidFill>
                            <a:schemeClr val="dk1"/>
                          </a:solidFill>
                        </a:rPr>
                        <a:t>Θ(V) space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47800">
                <a:tc>
                  <a:txBody>
                    <a:bodyPr/>
                    <a:lstStyle/>
                    <a:p>
                      <a:pPr marL="0" lvl="0" indent="0" algn="l" rtl="0">
                        <a:spcBef>
                          <a:spcPts val="0"/>
                        </a:spcBef>
                        <a:spcAft>
                          <a:spcPts val="0"/>
                        </a:spcAft>
                        <a:buNone/>
                      </a:pPr>
                      <a:r>
                        <a:rPr lang="en"/>
                        <a:t>longest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longest paths tree on a graph.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 known efficient solution.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O(???) time</a:t>
                      </a:r>
                      <a:endParaRPr>
                        <a:solidFill>
                          <a:schemeClr val="dk1"/>
                        </a:solidFill>
                      </a:endParaRPr>
                    </a:p>
                    <a:p>
                      <a:pPr marL="0" lvl="0" indent="0" algn="ctr" rtl="0">
                        <a:spcBef>
                          <a:spcPts val="0"/>
                        </a:spcBef>
                        <a:spcAft>
                          <a:spcPts val="0"/>
                        </a:spcAft>
                        <a:buNone/>
                      </a:pPr>
                      <a:r>
                        <a:rPr lang="en">
                          <a:solidFill>
                            <a:schemeClr val="dk1"/>
                          </a:solidFill>
                        </a:rPr>
                        <a:t>O(???) space</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47800">
                <a:tc>
                  <a:txBody>
                    <a:bodyPr/>
                    <a:lstStyle/>
                    <a:p>
                      <a:pPr marL="0" lvl="0" indent="0" algn="l" rtl="0">
                        <a:spcBef>
                          <a:spcPts val="0"/>
                        </a:spcBef>
                        <a:spcAft>
                          <a:spcPts val="0"/>
                        </a:spcAft>
                        <a:buNone/>
                      </a:pPr>
                      <a:r>
                        <a:rPr lang="en"/>
                        <a:t>DAG longest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longest paths tree on a DAG.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Flip signs, run DAG SPT, flip signs again.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63"/>
        <p:cNvGrpSpPr/>
        <p:nvPr/>
      </p:nvGrpSpPr>
      <p:grpSpPr>
        <a:xfrm>
          <a:off x="0" y="0"/>
          <a:ext cx="0" cy="0"/>
          <a:chOff x="0" y="0"/>
          <a:chExt cx="0" cy="0"/>
        </a:xfrm>
      </p:grpSpPr>
      <p:sp>
        <p:nvSpPr>
          <p:cNvPr id="1264" name="Google Shape;1264;p50"/>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Reduction (170 Preview)</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5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DAG Longest Paths</a:t>
            </a:r>
            <a:endParaRPr/>
          </a:p>
        </p:txBody>
      </p:sp>
      <p:sp>
        <p:nvSpPr>
          <p:cNvPr id="1270" name="Google Shape;1270;p51"/>
          <p:cNvSpPr txBox="1">
            <a:spLocks noGrp="1"/>
          </p:cNvSpPr>
          <p:nvPr>
            <p:ph type="body" idx="1"/>
          </p:nvPr>
        </p:nvSpPr>
        <p:spPr>
          <a:xfrm>
            <a:off x="243000" y="556500"/>
            <a:ext cx="8443800" cy="131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problem solving we just used probably felt a little different than usual:</a:t>
            </a:r>
            <a:endParaRPr/>
          </a:p>
          <a:p>
            <a:pPr marL="457200" lvl="0" indent="-355600" algn="l" rtl="0">
              <a:spcBef>
                <a:spcPts val="600"/>
              </a:spcBef>
              <a:spcAft>
                <a:spcPts val="0"/>
              </a:spcAft>
              <a:buSzPts val="2000"/>
              <a:buChar char="●"/>
            </a:pPr>
            <a:r>
              <a:rPr lang="en"/>
              <a:t>Given a graph G, we created a new graph G’ and fed it to a related (but different) algorithm, and then interpreted the result.</a:t>
            </a:r>
            <a:endParaRPr/>
          </a:p>
        </p:txBody>
      </p:sp>
      <p:pic>
        <p:nvPicPr>
          <p:cNvPr id="1271" name="Google Shape;1271;p51"/>
          <p:cNvPicPr preferRelativeResize="0"/>
          <p:nvPr/>
        </p:nvPicPr>
        <p:blipFill>
          <a:blip r:embed="rId3">
            <a:alphaModFix/>
          </a:blip>
          <a:stretch>
            <a:fillRect/>
          </a:stretch>
        </p:blipFill>
        <p:spPr>
          <a:xfrm>
            <a:off x="375300" y="2462605"/>
            <a:ext cx="1374074" cy="517375"/>
          </a:xfrm>
          <a:prstGeom prst="rect">
            <a:avLst/>
          </a:prstGeom>
          <a:noFill/>
          <a:ln w="9525" cap="flat" cmpd="sng">
            <a:solidFill>
              <a:srgbClr val="000000"/>
            </a:solidFill>
            <a:prstDash val="solid"/>
            <a:round/>
            <a:headEnd type="none" w="sm" len="sm"/>
            <a:tailEnd type="none" w="sm" len="sm"/>
          </a:ln>
        </p:spPr>
      </p:pic>
      <p:sp>
        <p:nvSpPr>
          <p:cNvPr id="1272" name="Google Shape;1272;p51"/>
          <p:cNvSpPr txBox="1"/>
          <p:nvPr/>
        </p:nvSpPr>
        <p:spPr>
          <a:xfrm>
            <a:off x="310850" y="2130625"/>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sp>
        <p:nvSpPr>
          <p:cNvPr id="1273" name="Google Shape;1273;p51"/>
          <p:cNvSpPr/>
          <p:nvPr/>
        </p:nvSpPr>
        <p:spPr>
          <a:xfrm>
            <a:off x="1952350" y="2078650"/>
            <a:ext cx="4826400" cy="24999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txBox="1"/>
          <p:nvPr/>
        </p:nvSpPr>
        <p:spPr>
          <a:xfrm>
            <a:off x="1876150" y="1751681"/>
            <a:ext cx="11199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DAG-LPT</a:t>
            </a:r>
            <a:endParaRPr/>
          </a:p>
        </p:txBody>
      </p:sp>
      <p:sp>
        <p:nvSpPr>
          <p:cNvPr id="1275" name="Google Shape;1275;p51"/>
          <p:cNvSpPr/>
          <p:nvPr/>
        </p:nvSpPr>
        <p:spPr>
          <a:xfrm>
            <a:off x="2279400" y="2556738"/>
            <a:ext cx="10950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Preprocess</a:t>
            </a:r>
            <a:endParaRPr/>
          </a:p>
        </p:txBody>
      </p:sp>
      <p:cxnSp>
        <p:nvCxnSpPr>
          <p:cNvPr id="1276" name="Google Shape;1276;p51"/>
          <p:cNvCxnSpPr>
            <a:stCxn id="1271" idx="3"/>
            <a:endCxn id="1275" idx="1"/>
          </p:cNvCxnSpPr>
          <p:nvPr/>
        </p:nvCxnSpPr>
        <p:spPr>
          <a:xfrm>
            <a:off x="1749374" y="2721293"/>
            <a:ext cx="530100" cy="0"/>
          </a:xfrm>
          <a:prstGeom prst="straightConnector1">
            <a:avLst/>
          </a:prstGeom>
          <a:noFill/>
          <a:ln w="9525" cap="flat" cmpd="sng">
            <a:solidFill>
              <a:schemeClr val="dk2"/>
            </a:solidFill>
            <a:prstDash val="solid"/>
            <a:round/>
            <a:headEnd type="none" w="med" len="med"/>
            <a:tailEnd type="triangle" w="med" len="med"/>
          </a:ln>
        </p:spPr>
      </p:cxnSp>
      <p:pic>
        <p:nvPicPr>
          <p:cNvPr id="1277" name="Google Shape;1277;p51"/>
          <p:cNvPicPr preferRelativeResize="0"/>
          <p:nvPr/>
        </p:nvPicPr>
        <p:blipFill>
          <a:blip r:embed="rId4">
            <a:alphaModFix/>
          </a:blip>
          <a:stretch>
            <a:fillRect/>
          </a:stretch>
        </p:blipFill>
        <p:spPr>
          <a:xfrm>
            <a:off x="3635825" y="2437235"/>
            <a:ext cx="1435160" cy="561075"/>
          </a:xfrm>
          <a:prstGeom prst="rect">
            <a:avLst/>
          </a:prstGeom>
          <a:noFill/>
          <a:ln w="9525" cap="flat" cmpd="sng">
            <a:solidFill>
              <a:srgbClr val="000000"/>
            </a:solidFill>
            <a:prstDash val="solid"/>
            <a:round/>
            <a:headEnd type="none" w="sm" len="sm"/>
            <a:tailEnd type="none" w="sm" len="sm"/>
          </a:ln>
        </p:spPr>
      </p:pic>
      <p:cxnSp>
        <p:nvCxnSpPr>
          <p:cNvPr id="1278" name="Google Shape;1278;p51"/>
          <p:cNvCxnSpPr>
            <a:stCxn id="1275" idx="3"/>
            <a:endCxn id="1277" idx="1"/>
          </p:cNvCxnSpPr>
          <p:nvPr/>
        </p:nvCxnSpPr>
        <p:spPr>
          <a:xfrm rot="10800000" flipH="1">
            <a:off x="3374400" y="2717688"/>
            <a:ext cx="261300" cy="3600"/>
          </a:xfrm>
          <a:prstGeom prst="straightConnector1">
            <a:avLst/>
          </a:prstGeom>
          <a:noFill/>
          <a:ln w="9525" cap="flat" cmpd="sng">
            <a:solidFill>
              <a:schemeClr val="dk2"/>
            </a:solidFill>
            <a:prstDash val="solid"/>
            <a:round/>
            <a:headEnd type="none" w="med" len="med"/>
            <a:tailEnd type="triangle" w="med" len="med"/>
          </a:ln>
        </p:spPr>
      </p:cxnSp>
      <p:sp>
        <p:nvSpPr>
          <p:cNvPr id="1279" name="Google Shape;1279;p51"/>
          <p:cNvSpPr/>
          <p:nvPr/>
        </p:nvSpPr>
        <p:spPr>
          <a:xfrm>
            <a:off x="5408603" y="2508970"/>
            <a:ext cx="1196700" cy="4161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DAG-SPT</a:t>
            </a:r>
            <a:endParaRPr/>
          </a:p>
        </p:txBody>
      </p:sp>
      <p:cxnSp>
        <p:nvCxnSpPr>
          <p:cNvPr id="1280" name="Google Shape;1280;p51"/>
          <p:cNvCxnSpPr>
            <a:stCxn id="1277" idx="3"/>
            <a:endCxn id="1279" idx="1"/>
          </p:cNvCxnSpPr>
          <p:nvPr/>
        </p:nvCxnSpPr>
        <p:spPr>
          <a:xfrm rot="10800000" flipH="1">
            <a:off x="5070985" y="2716873"/>
            <a:ext cx="337500" cy="900"/>
          </a:xfrm>
          <a:prstGeom prst="straightConnector1">
            <a:avLst/>
          </a:prstGeom>
          <a:noFill/>
          <a:ln w="9525" cap="flat" cmpd="sng">
            <a:solidFill>
              <a:schemeClr val="dk2"/>
            </a:solidFill>
            <a:prstDash val="solid"/>
            <a:round/>
            <a:headEnd type="none" w="med" len="med"/>
            <a:tailEnd type="triangle" w="med" len="med"/>
          </a:ln>
        </p:spPr>
      </p:cxnSp>
      <p:sp>
        <p:nvSpPr>
          <p:cNvPr id="1281" name="Google Shape;1281;p51"/>
          <p:cNvSpPr txBox="1"/>
          <p:nvPr/>
        </p:nvSpPr>
        <p:spPr>
          <a:xfrm>
            <a:off x="3635825" y="2105900"/>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cxnSp>
        <p:nvCxnSpPr>
          <p:cNvPr id="1282" name="Google Shape;1282;p51"/>
          <p:cNvCxnSpPr>
            <a:stCxn id="1279" idx="2"/>
            <a:endCxn id="1283" idx="0"/>
          </p:cNvCxnSpPr>
          <p:nvPr/>
        </p:nvCxnSpPr>
        <p:spPr>
          <a:xfrm rot="5400000">
            <a:off x="4244453" y="1848970"/>
            <a:ext cx="686400" cy="2838600"/>
          </a:xfrm>
          <a:prstGeom prst="curvedConnector3">
            <a:avLst>
              <a:gd name="adj1" fmla="val 50010"/>
            </a:avLst>
          </a:prstGeom>
          <a:noFill/>
          <a:ln w="9525" cap="flat" cmpd="sng">
            <a:solidFill>
              <a:schemeClr val="dk2"/>
            </a:solidFill>
            <a:prstDash val="solid"/>
            <a:round/>
            <a:headEnd type="none" w="med" len="med"/>
            <a:tailEnd type="triangle" w="med" len="med"/>
          </a:ln>
        </p:spPr>
      </p:cxnSp>
      <p:sp>
        <p:nvSpPr>
          <p:cNvPr id="1284" name="Google Shape;1284;p51"/>
          <p:cNvSpPr txBox="1"/>
          <p:nvPr/>
        </p:nvSpPr>
        <p:spPr>
          <a:xfrm>
            <a:off x="2307850" y="3294975"/>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SPT of G’</a:t>
            </a:r>
            <a:endParaRPr/>
          </a:p>
        </p:txBody>
      </p:sp>
      <p:sp>
        <p:nvSpPr>
          <p:cNvPr id="1285" name="Google Shape;1285;p51"/>
          <p:cNvSpPr/>
          <p:nvPr/>
        </p:nvSpPr>
        <p:spPr>
          <a:xfrm>
            <a:off x="4847000" y="3795200"/>
            <a:ext cx="11967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Postprocess</a:t>
            </a:r>
            <a:endParaRPr/>
          </a:p>
        </p:txBody>
      </p:sp>
      <p:cxnSp>
        <p:nvCxnSpPr>
          <p:cNvPr id="1286" name="Google Shape;1286;p51"/>
          <p:cNvCxnSpPr>
            <a:stCxn id="1283" idx="3"/>
            <a:endCxn id="1285" idx="1"/>
          </p:cNvCxnSpPr>
          <p:nvPr/>
        </p:nvCxnSpPr>
        <p:spPr>
          <a:xfrm>
            <a:off x="3987294" y="3959752"/>
            <a:ext cx="859800" cy="0"/>
          </a:xfrm>
          <a:prstGeom prst="straightConnector1">
            <a:avLst/>
          </a:prstGeom>
          <a:noFill/>
          <a:ln w="9525" cap="flat" cmpd="sng">
            <a:solidFill>
              <a:schemeClr val="dk2"/>
            </a:solidFill>
            <a:prstDash val="solid"/>
            <a:round/>
            <a:headEnd type="none" w="med" len="med"/>
            <a:tailEnd type="triangle" w="med" len="med"/>
          </a:ln>
        </p:spPr>
      </p:cxnSp>
      <p:cxnSp>
        <p:nvCxnSpPr>
          <p:cNvPr id="1287" name="Google Shape;1287;p51"/>
          <p:cNvCxnSpPr>
            <a:stCxn id="1285" idx="3"/>
            <a:endCxn id="1288" idx="1"/>
          </p:cNvCxnSpPr>
          <p:nvPr/>
        </p:nvCxnSpPr>
        <p:spPr>
          <a:xfrm>
            <a:off x="6043700" y="3959750"/>
            <a:ext cx="1131600" cy="0"/>
          </a:xfrm>
          <a:prstGeom prst="straightConnector1">
            <a:avLst/>
          </a:prstGeom>
          <a:noFill/>
          <a:ln w="9525" cap="flat" cmpd="sng">
            <a:solidFill>
              <a:schemeClr val="dk2"/>
            </a:solidFill>
            <a:prstDash val="solid"/>
            <a:round/>
            <a:headEnd type="none" w="med" len="med"/>
            <a:tailEnd type="triangle" w="med" len="med"/>
          </a:ln>
        </p:spPr>
      </p:cxnSp>
      <p:sp>
        <p:nvSpPr>
          <p:cNvPr id="1289" name="Google Shape;1289;p51"/>
          <p:cNvSpPr txBox="1"/>
          <p:nvPr/>
        </p:nvSpPr>
        <p:spPr>
          <a:xfrm>
            <a:off x="7129299" y="3280349"/>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LPT of G</a:t>
            </a:r>
            <a:endParaRPr/>
          </a:p>
        </p:txBody>
      </p:sp>
      <p:pic>
        <p:nvPicPr>
          <p:cNvPr id="1283" name="Google Shape;1283;p51"/>
          <p:cNvPicPr preferRelativeResize="0"/>
          <p:nvPr/>
        </p:nvPicPr>
        <p:blipFill>
          <a:blip r:embed="rId5">
            <a:alphaModFix/>
          </a:blip>
          <a:stretch>
            <a:fillRect/>
          </a:stretch>
        </p:blipFill>
        <p:spPr>
          <a:xfrm>
            <a:off x="2349498" y="3611602"/>
            <a:ext cx="1637796" cy="696300"/>
          </a:xfrm>
          <a:prstGeom prst="rect">
            <a:avLst/>
          </a:prstGeom>
          <a:noFill/>
          <a:ln w="9525" cap="flat" cmpd="sng">
            <a:solidFill>
              <a:srgbClr val="000000"/>
            </a:solidFill>
            <a:prstDash val="solid"/>
            <a:round/>
            <a:headEnd type="none" w="sm" len="sm"/>
            <a:tailEnd type="none" w="sm" len="sm"/>
          </a:ln>
        </p:spPr>
      </p:pic>
      <p:pic>
        <p:nvPicPr>
          <p:cNvPr id="1288" name="Google Shape;1288;p51"/>
          <p:cNvPicPr preferRelativeResize="0"/>
          <p:nvPr/>
        </p:nvPicPr>
        <p:blipFill>
          <a:blip r:embed="rId6">
            <a:alphaModFix/>
          </a:blip>
          <a:stretch>
            <a:fillRect/>
          </a:stretch>
        </p:blipFill>
        <p:spPr>
          <a:xfrm>
            <a:off x="7175425" y="3604300"/>
            <a:ext cx="1637800" cy="71088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5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a:t>
            </a:r>
            <a:endParaRPr/>
          </a:p>
        </p:txBody>
      </p:sp>
      <p:sp>
        <p:nvSpPr>
          <p:cNvPr id="1295" name="Google Shape;1295;p52"/>
          <p:cNvSpPr txBox="1">
            <a:spLocks noGrp="1"/>
          </p:cNvSpPr>
          <p:nvPr>
            <p:ph type="body" idx="1"/>
          </p:nvPr>
        </p:nvSpPr>
        <p:spPr>
          <a:xfrm>
            <a:off x="243000" y="556500"/>
            <a:ext cx="8443800" cy="131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process is known as </a:t>
            </a:r>
            <a:r>
              <a:rPr lang="en" b="1"/>
              <a:t>reduction</a:t>
            </a:r>
            <a:r>
              <a:rPr lang="en"/>
              <a:t>. </a:t>
            </a:r>
            <a:endParaRPr/>
          </a:p>
          <a:p>
            <a:pPr marL="457200" lvl="0" indent="-355600" algn="l" rtl="0">
              <a:spcBef>
                <a:spcPts val="600"/>
              </a:spcBef>
              <a:spcAft>
                <a:spcPts val="0"/>
              </a:spcAft>
              <a:buSzPts val="2000"/>
              <a:buChar char="●"/>
            </a:pPr>
            <a:r>
              <a:rPr lang="en"/>
              <a:t>Since DAG-SPT can be used to solve DAG-LPT, we say that “DAG-LPT reduces to DAG-SPT”. </a:t>
            </a:r>
            <a:endParaRPr/>
          </a:p>
        </p:txBody>
      </p:sp>
      <p:pic>
        <p:nvPicPr>
          <p:cNvPr id="1296" name="Google Shape;1296;p52"/>
          <p:cNvPicPr preferRelativeResize="0"/>
          <p:nvPr/>
        </p:nvPicPr>
        <p:blipFill>
          <a:blip r:embed="rId3">
            <a:alphaModFix/>
          </a:blip>
          <a:stretch>
            <a:fillRect/>
          </a:stretch>
        </p:blipFill>
        <p:spPr>
          <a:xfrm>
            <a:off x="375300" y="2462605"/>
            <a:ext cx="1374074" cy="517375"/>
          </a:xfrm>
          <a:prstGeom prst="rect">
            <a:avLst/>
          </a:prstGeom>
          <a:noFill/>
          <a:ln w="9525" cap="flat" cmpd="sng">
            <a:solidFill>
              <a:srgbClr val="000000"/>
            </a:solidFill>
            <a:prstDash val="solid"/>
            <a:round/>
            <a:headEnd type="none" w="sm" len="sm"/>
            <a:tailEnd type="none" w="sm" len="sm"/>
          </a:ln>
        </p:spPr>
      </p:pic>
      <p:sp>
        <p:nvSpPr>
          <p:cNvPr id="1297" name="Google Shape;1297;p52"/>
          <p:cNvSpPr txBox="1"/>
          <p:nvPr/>
        </p:nvSpPr>
        <p:spPr>
          <a:xfrm>
            <a:off x="310850" y="2130625"/>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sp>
        <p:nvSpPr>
          <p:cNvPr id="1298" name="Google Shape;1298;p52"/>
          <p:cNvSpPr/>
          <p:nvPr/>
        </p:nvSpPr>
        <p:spPr>
          <a:xfrm>
            <a:off x="1952350" y="2078650"/>
            <a:ext cx="4826400" cy="24999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txBox="1"/>
          <p:nvPr/>
        </p:nvSpPr>
        <p:spPr>
          <a:xfrm>
            <a:off x="1876150" y="1751681"/>
            <a:ext cx="11199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DAG-LPT</a:t>
            </a:r>
            <a:endParaRPr/>
          </a:p>
        </p:txBody>
      </p:sp>
      <p:sp>
        <p:nvSpPr>
          <p:cNvPr id="1300" name="Google Shape;1300;p52"/>
          <p:cNvSpPr/>
          <p:nvPr/>
        </p:nvSpPr>
        <p:spPr>
          <a:xfrm>
            <a:off x="2279400" y="2556738"/>
            <a:ext cx="10950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Preprocess</a:t>
            </a:r>
            <a:endParaRPr/>
          </a:p>
        </p:txBody>
      </p:sp>
      <p:cxnSp>
        <p:nvCxnSpPr>
          <p:cNvPr id="1301" name="Google Shape;1301;p52"/>
          <p:cNvCxnSpPr>
            <a:stCxn id="1296" idx="3"/>
            <a:endCxn id="1300" idx="1"/>
          </p:cNvCxnSpPr>
          <p:nvPr/>
        </p:nvCxnSpPr>
        <p:spPr>
          <a:xfrm>
            <a:off x="1749374" y="2721293"/>
            <a:ext cx="530100" cy="0"/>
          </a:xfrm>
          <a:prstGeom prst="straightConnector1">
            <a:avLst/>
          </a:prstGeom>
          <a:noFill/>
          <a:ln w="9525" cap="flat" cmpd="sng">
            <a:solidFill>
              <a:schemeClr val="dk2"/>
            </a:solidFill>
            <a:prstDash val="solid"/>
            <a:round/>
            <a:headEnd type="none" w="med" len="med"/>
            <a:tailEnd type="triangle" w="med" len="med"/>
          </a:ln>
        </p:spPr>
      </p:cxnSp>
      <p:pic>
        <p:nvPicPr>
          <p:cNvPr id="1302" name="Google Shape;1302;p52"/>
          <p:cNvPicPr preferRelativeResize="0"/>
          <p:nvPr/>
        </p:nvPicPr>
        <p:blipFill>
          <a:blip r:embed="rId4">
            <a:alphaModFix/>
          </a:blip>
          <a:stretch>
            <a:fillRect/>
          </a:stretch>
        </p:blipFill>
        <p:spPr>
          <a:xfrm>
            <a:off x="3635825" y="2437235"/>
            <a:ext cx="1435160" cy="561075"/>
          </a:xfrm>
          <a:prstGeom prst="rect">
            <a:avLst/>
          </a:prstGeom>
          <a:noFill/>
          <a:ln w="9525" cap="flat" cmpd="sng">
            <a:solidFill>
              <a:srgbClr val="000000"/>
            </a:solidFill>
            <a:prstDash val="solid"/>
            <a:round/>
            <a:headEnd type="none" w="sm" len="sm"/>
            <a:tailEnd type="none" w="sm" len="sm"/>
          </a:ln>
        </p:spPr>
      </p:pic>
      <p:cxnSp>
        <p:nvCxnSpPr>
          <p:cNvPr id="1303" name="Google Shape;1303;p52"/>
          <p:cNvCxnSpPr>
            <a:stCxn id="1300" idx="3"/>
            <a:endCxn id="1302" idx="1"/>
          </p:cNvCxnSpPr>
          <p:nvPr/>
        </p:nvCxnSpPr>
        <p:spPr>
          <a:xfrm rot="10800000" flipH="1">
            <a:off x="3374400" y="2717688"/>
            <a:ext cx="261300" cy="3600"/>
          </a:xfrm>
          <a:prstGeom prst="straightConnector1">
            <a:avLst/>
          </a:prstGeom>
          <a:noFill/>
          <a:ln w="9525" cap="flat" cmpd="sng">
            <a:solidFill>
              <a:schemeClr val="dk2"/>
            </a:solidFill>
            <a:prstDash val="solid"/>
            <a:round/>
            <a:headEnd type="none" w="med" len="med"/>
            <a:tailEnd type="triangle" w="med" len="med"/>
          </a:ln>
        </p:spPr>
      </p:cxnSp>
      <p:sp>
        <p:nvSpPr>
          <p:cNvPr id="1304" name="Google Shape;1304;p52"/>
          <p:cNvSpPr/>
          <p:nvPr/>
        </p:nvSpPr>
        <p:spPr>
          <a:xfrm>
            <a:off x="5408603" y="2508970"/>
            <a:ext cx="1196700" cy="4161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DAG-SPT</a:t>
            </a:r>
            <a:endParaRPr/>
          </a:p>
        </p:txBody>
      </p:sp>
      <p:cxnSp>
        <p:nvCxnSpPr>
          <p:cNvPr id="1305" name="Google Shape;1305;p52"/>
          <p:cNvCxnSpPr>
            <a:stCxn id="1302" idx="3"/>
            <a:endCxn id="1304" idx="1"/>
          </p:cNvCxnSpPr>
          <p:nvPr/>
        </p:nvCxnSpPr>
        <p:spPr>
          <a:xfrm rot="10800000" flipH="1">
            <a:off x="5070985" y="2716873"/>
            <a:ext cx="337500" cy="900"/>
          </a:xfrm>
          <a:prstGeom prst="straightConnector1">
            <a:avLst/>
          </a:prstGeom>
          <a:noFill/>
          <a:ln w="9525" cap="flat" cmpd="sng">
            <a:solidFill>
              <a:schemeClr val="dk2"/>
            </a:solidFill>
            <a:prstDash val="solid"/>
            <a:round/>
            <a:headEnd type="none" w="med" len="med"/>
            <a:tailEnd type="triangle" w="med" len="med"/>
          </a:ln>
        </p:spPr>
      </p:cxnSp>
      <p:sp>
        <p:nvSpPr>
          <p:cNvPr id="1306" name="Google Shape;1306;p52"/>
          <p:cNvSpPr txBox="1"/>
          <p:nvPr/>
        </p:nvSpPr>
        <p:spPr>
          <a:xfrm>
            <a:off x="3635825" y="2105900"/>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cxnSp>
        <p:nvCxnSpPr>
          <p:cNvPr id="1307" name="Google Shape;1307;p52"/>
          <p:cNvCxnSpPr>
            <a:stCxn id="1304" idx="2"/>
            <a:endCxn id="1308" idx="0"/>
          </p:cNvCxnSpPr>
          <p:nvPr/>
        </p:nvCxnSpPr>
        <p:spPr>
          <a:xfrm rot="5400000">
            <a:off x="4244453" y="1848970"/>
            <a:ext cx="686400" cy="2838600"/>
          </a:xfrm>
          <a:prstGeom prst="curvedConnector3">
            <a:avLst>
              <a:gd name="adj1" fmla="val 50010"/>
            </a:avLst>
          </a:prstGeom>
          <a:noFill/>
          <a:ln w="9525" cap="flat" cmpd="sng">
            <a:solidFill>
              <a:schemeClr val="dk2"/>
            </a:solidFill>
            <a:prstDash val="solid"/>
            <a:round/>
            <a:headEnd type="none" w="med" len="med"/>
            <a:tailEnd type="triangle" w="med" len="med"/>
          </a:ln>
        </p:spPr>
      </p:cxnSp>
      <p:sp>
        <p:nvSpPr>
          <p:cNvPr id="1309" name="Google Shape;1309;p52"/>
          <p:cNvSpPr txBox="1"/>
          <p:nvPr/>
        </p:nvSpPr>
        <p:spPr>
          <a:xfrm>
            <a:off x="2307850" y="3294975"/>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SPT of G’</a:t>
            </a:r>
            <a:endParaRPr/>
          </a:p>
        </p:txBody>
      </p:sp>
      <p:sp>
        <p:nvSpPr>
          <p:cNvPr id="1310" name="Google Shape;1310;p52"/>
          <p:cNvSpPr/>
          <p:nvPr/>
        </p:nvSpPr>
        <p:spPr>
          <a:xfrm>
            <a:off x="4847000" y="3795200"/>
            <a:ext cx="11967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Postprocess</a:t>
            </a:r>
            <a:endParaRPr/>
          </a:p>
        </p:txBody>
      </p:sp>
      <p:cxnSp>
        <p:nvCxnSpPr>
          <p:cNvPr id="1311" name="Google Shape;1311;p52"/>
          <p:cNvCxnSpPr>
            <a:stCxn id="1308" idx="3"/>
            <a:endCxn id="1310" idx="1"/>
          </p:cNvCxnSpPr>
          <p:nvPr/>
        </p:nvCxnSpPr>
        <p:spPr>
          <a:xfrm>
            <a:off x="3987294" y="3959752"/>
            <a:ext cx="859800" cy="0"/>
          </a:xfrm>
          <a:prstGeom prst="straightConnector1">
            <a:avLst/>
          </a:prstGeom>
          <a:noFill/>
          <a:ln w="9525" cap="flat" cmpd="sng">
            <a:solidFill>
              <a:schemeClr val="dk2"/>
            </a:solidFill>
            <a:prstDash val="solid"/>
            <a:round/>
            <a:headEnd type="none" w="med" len="med"/>
            <a:tailEnd type="triangle" w="med" len="med"/>
          </a:ln>
        </p:spPr>
      </p:cxnSp>
      <p:cxnSp>
        <p:nvCxnSpPr>
          <p:cNvPr id="1312" name="Google Shape;1312;p52"/>
          <p:cNvCxnSpPr>
            <a:stCxn id="1310" idx="3"/>
            <a:endCxn id="1313" idx="1"/>
          </p:cNvCxnSpPr>
          <p:nvPr/>
        </p:nvCxnSpPr>
        <p:spPr>
          <a:xfrm>
            <a:off x="6043700" y="3959750"/>
            <a:ext cx="1131600" cy="0"/>
          </a:xfrm>
          <a:prstGeom prst="straightConnector1">
            <a:avLst/>
          </a:prstGeom>
          <a:noFill/>
          <a:ln w="9525" cap="flat" cmpd="sng">
            <a:solidFill>
              <a:schemeClr val="dk2"/>
            </a:solidFill>
            <a:prstDash val="solid"/>
            <a:round/>
            <a:headEnd type="none" w="med" len="med"/>
            <a:tailEnd type="triangle" w="med" len="med"/>
          </a:ln>
        </p:spPr>
      </p:cxnSp>
      <p:sp>
        <p:nvSpPr>
          <p:cNvPr id="1314" name="Google Shape;1314;p52"/>
          <p:cNvSpPr txBox="1"/>
          <p:nvPr/>
        </p:nvSpPr>
        <p:spPr>
          <a:xfrm>
            <a:off x="7129299" y="3280349"/>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LPT of G</a:t>
            </a:r>
            <a:endParaRPr/>
          </a:p>
        </p:txBody>
      </p:sp>
      <p:pic>
        <p:nvPicPr>
          <p:cNvPr id="1308" name="Google Shape;1308;p52"/>
          <p:cNvPicPr preferRelativeResize="0"/>
          <p:nvPr/>
        </p:nvPicPr>
        <p:blipFill>
          <a:blip r:embed="rId5">
            <a:alphaModFix/>
          </a:blip>
          <a:stretch>
            <a:fillRect/>
          </a:stretch>
        </p:blipFill>
        <p:spPr>
          <a:xfrm>
            <a:off x="2349498" y="3611602"/>
            <a:ext cx="1637796" cy="696300"/>
          </a:xfrm>
          <a:prstGeom prst="rect">
            <a:avLst/>
          </a:prstGeom>
          <a:noFill/>
          <a:ln w="9525" cap="flat" cmpd="sng">
            <a:solidFill>
              <a:srgbClr val="000000"/>
            </a:solidFill>
            <a:prstDash val="solid"/>
            <a:round/>
            <a:headEnd type="none" w="sm" len="sm"/>
            <a:tailEnd type="none" w="sm" len="sm"/>
          </a:ln>
        </p:spPr>
      </p:pic>
      <p:pic>
        <p:nvPicPr>
          <p:cNvPr id="1313" name="Google Shape;1313;p52"/>
          <p:cNvPicPr preferRelativeResize="0"/>
          <p:nvPr/>
        </p:nvPicPr>
        <p:blipFill>
          <a:blip r:embed="rId6">
            <a:alphaModFix/>
          </a:blip>
          <a:stretch>
            <a:fillRect/>
          </a:stretch>
        </p:blipFill>
        <p:spPr>
          <a:xfrm>
            <a:off x="7175425" y="3604300"/>
            <a:ext cx="1637800" cy="71088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5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 Analogy</a:t>
            </a:r>
            <a:endParaRPr/>
          </a:p>
        </p:txBody>
      </p:sp>
      <p:sp>
        <p:nvSpPr>
          <p:cNvPr id="1320" name="Google Shape;1320;p5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process is known as reduction. </a:t>
            </a:r>
            <a:endParaRPr/>
          </a:p>
          <a:p>
            <a:pPr marL="457200" lvl="0" indent="-355600" algn="l" rtl="0">
              <a:spcBef>
                <a:spcPts val="600"/>
              </a:spcBef>
              <a:spcAft>
                <a:spcPts val="0"/>
              </a:spcAft>
              <a:buSzPts val="2000"/>
              <a:buChar char="●"/>
            </a:pPr>
            <a:r>
              <a:rPr lang="en"/>
              <a:t>Since DAG-SPT can be used to DAG-LPT, we say that “DAG-LPT reduces to DAG-SPT”. </a:t>
            </a:r>
            <a:endParaRPr/>
          </a:p>
          <a:p>
            <a:pPr marL="0" lvl="0" indent="0" algn="l" rtl="0">
              <a:spcBef>
                <a:spcPts val="600"/>
              </a:spcBef>
              <a:spcAft>
                <a:spcPts val="0"/>
              </a:spcAft>
              <a:buNone/>
            </a:pPr>
            <a:endParaRPr/>
          </a:p>
          <a:p>
            <a:pPr marL="0" lvl="0" indent="0" algn="l" rtl="0">
              <a:spcBef>
                <a:spcPts val="600"/>
              </a:spcBef>
              <a:spcAft>
                <a:spcPts val="0"/>
              </a:spcAft>
              <a:buNone/>
            </a:pPr>
            <a:r>
              <a:rPr lang="en"/>
              <a:t>As a real-world analog, suppose we want to climb a hill. There are many ways to do this:</a:t>
            </a:r>
            <a:endParaRPr/>
          </a:p>
          <a:p>
            <a:pPr marL="457200" lvl="0" indent="-355600" algn="l" rtl="0">
              <a:spcBef>
                <a:spcPts val="600"/>
              </a:spcBef>
              <a:spcAft>
                <a:spcPts val="0"/>
              </a:spcAft>
              <a:buSzPts val="2000"/>
              <a:buChar char="●"/>
            </a:pPr>
            <a:r>
              <a:rPr lang="en"/>
              <a:t>“Climbing a hill” reduces to “riding a ski lift.”</a:t>
            </a:r>
            <a:endParaRPr/>
          </a:p>
          <a:p>
            <a:pPr marL="457200" lvl="0" indent="-355600" algn="l" rtl="0">
              <a:spcBef>
                <a:spcPts val="0"/>
              </a:spcBef>
              <a:spcAft>
                <a:spcPts val="0"/>
              </a:spcAft>
              <a:buSzPts val="2000"/>
              <a:buChar char="●"/>
            </a:pPr>
            <a:r>
              <a:rPr lang="en"/>
              <a:t>“Climbing a hill” reduces to “being shot out of a cannon.”</a:t>
            </a:r>
            <a:endParaRPr/>
          </a:p>
          <a:p>
            <a:pPr marL="457200" lvl="0" indent="-355600" algn="l" rtl="0">
              <a:spcBef>
                <a:spcPts val="0"/>
              </a:spcBef>
              <a:spcAft>
                <a:spcPts val="0"/>
              </a:spcAft>
              <a:buSzPts val="2000"/>
              <a:buChar char="●"/>
            </a:pPr>
            <a:r>
              <a:rPr lang="en"/>
              <a:t>“Climbing a hill” reduces to “riding a bike up the hill.”</a:t>
            </a:r>
            <a:endParaRPr/>
          </a:p>
          <a:p>
            <a:pPr marL="457200" lvl="0" indent="0" algn="l" rtl="0">
              <a:spcBef>
                <a:spcPts val="6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5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 Definition (Informal)</a:t>
            </a:r>
            <a:endParaRPr/>
          </a:p>
        </p:txBody>
      </p:sp>
      <p:sp>
        <p:nvSpPr>
          <p:cNvPr id="1326" name="Google Shape;1326;p5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process is known as reduction. </a:t>
            </a:r>
            <a:endParaRPr/>
          </a:p>
          <a:p>
            <a:pPr marL="457200" lvl="0" indent="-355600" algn="l" rtl="0">
              <a:spcBef>
                <a:spcPts val="600"/>
              </a:spcBef>
              <a:spcAft>
                <a:spcPts val="0"/>
              </a:spcAft>
              <a:buSzPts val="2000"/>
              <a:buChar char="●"/>
            </a:pPr>
            <a:r>
              <a:rPr lang="en"/>
              <a:t>Since DAG-SPT can be used to DAG-LPT, we say that “DAG-LPT reduces to DAG-SPT”. </a:t>
            </a:r>
            <a:endParaRPr/>
          </a:p>
          <a:p>
            <a:pPr marL="0" lvl="0" indent="0" algn="l" rtl="0">
              <a:spcBef>
                <a:spcPts val="600"/>
              </a:spcBef>
              <a:spcAft>
                <a:spcPts val="0"/>
              </a:spcAft>
              <a:buNone/>
            </a:pPr>
            <a:endParaRPr/>
          </a:p>
          <a:p>
            <a:pPr marL="0" lvl="0" indent="0" algn="l" rtl="0">
              <a:spcBef>
                <a:spcPts val="600"/>
              </a:spcBef>
              <a:spcAft>
                <a:spcPts val="0"/>
              </a:spcAft>
              <a:buNone/>
            </a:pPr>
            <a:r>
              <a:rPr lang="en"/>
              <a:t>Algorithms by Dasgupta, Papadimitriou, and Vazirani defines a reduction informally as follows:</a:t>
            </a:r>
            <a:endParaRPr/>
          </a:p>
          <a:p>
            <a:pPr marL="457200" lvl="0" indent="-355600" algn="l" rtl="0">
              <a:spcBef>
                <a:spcPts val="600"/>
              </a:spcBef>
              <a:spcAft>
                <a:spcPts val="0"/>
              </a:spcAft>
              <a:buSzPts val="2000"/>
              <a:buChar char="●"/>
            </a:pPr>
            <a:r>
              <a:rPr lang="en"/>
              <a:t>“If any subroutine for task Q can be used to solve P, we say P reduces to Q.”</a:t>
            </a:r>
            <a:endParaRPr/>
          </a:p>
          <a:p>
            <a:pPr marL="0" lvl="0" indent="0" algn="l" rtl="0">
              <a:spcBef>
                <a:spcPts val="600"/>
              </a:spcBef>
              <a:spcAft>
                <a:spcPts val="0"/>
              </a:spcAft>
              <a:buNone/>
            </a:pPr>
            <a:endParaRPr/>
          </a:p>
          <a:p>
            <a:pPr marL="0" lvl="0" indent="0" algn="l" rtl="0">
              <a:spcBef>
                <a:spcPts val="600"/>
              </a:spcBef>
              <a:spcAft>
                <a:spcPts val="0"/>
              </a:spcAft>
              <a:buNone/>
            </a:pPr>
            <a:r>
              <a:rPr lang="en"/>
              <a:t>Can also define the idea formally, but </a:t>
            </a:r>
            <a:r>
              <a:rPr lang="en" b="1"/>
              <a:t>way </a:t>
            </a:r>
            <a:r>
              <a:rPr lang="en"/>
              <a:t>beyond the scope of our class.</a:t>
            </a:r>
            <a:endParaRPr/>
          </a:p>
          <a:p>
            <a:pPr marL="457200" lvl="0" indent="-355600" algn="l" rtl="0">
              <a:spcBef>
                <a:spcPts val="600"/>
              </a:spcBef>
              <a:spcAft>
                <a:spcPts val="0"/>
              </a:spcAft>
              <a:buSzPts val="2000"/>
              <a:buChar char="●"/>
            </a:pPr>
            <a:r>
              <a:rPr lang="en"/>
              <a:t>If you’re curious, you can read more about </a:t>
            </a:r>
            <a:r>
              <a:rPr lang="en" u="sng">
                <a:solidFill>
                  <a:schemeClr val="hlink"/>
                </a:solidFill>
                <a:hlinkClick r:id="rId3"/>
              </a:rPr>
              <a:t>Karp and Cook reductions</a:t>
            </a:r>
            <a:r>
              <a:rPr lang="en"/>
              <a:t>.</a:t>
            </a:r>
            <a:br>
              <a:rPr lang="en"/>
            </a:b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5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 is More Than Sign Flipping</a:t>
            </a:r>
            <a:endParaRPr/>
          </a:p>
        </p:txBody>
      </p:sp>
      <p:sp>
        <p:nvSpPr>
          <p:cNvPr id="1332" name="Google Shape;1332;p55"/>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Let’s see a richer example of a reduction.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5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Independent Set Problem</a:t>
            </a:r>
            <a:endParaRPr/>
          </a:p>
        </p:txBody>
      </p:sp>
      <p:sp>
        <p:nvSpPr>
          <p:cNvPr id="1338" name="Google Shape;1338;p5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An independent set is a set of vertices in which no two vertices are adjacent.</a:t>
            </a:r>
            <a:endParaRPr/>
          </a:p>
          <a:p>
            <a:pPr marL="0" lvl="0" indent="0" algn="l" rtl="0">
              <a:spcBef>
                <a:spcPts val="600"/>
              </a:spcBef>
              <a:spcAft>
                <a:spcPts val="0"/>
              </a:spcAft>
              <a:buNone/>
            </a:pPr>
            <a:endParaRPr/>
          </a:p>
          <a:p>
            <a:pPr marL="0" lvl="0" indent="0" algn="l" rtl="0">
              <a:spcBef>
                <a:spcPts val="600"/>
              </a:spcBef>
              <a:spcAft>
                <a:spcPts val="0"/>
              </a:spcAft>
              <a:buNone/>
            </a:pPr>
            <a:r>
              <a:rPr lang="en"/>
              <a:t>The Independent-set Problem:</a:t>
            </a:r>
            <a:endParaRPr/>
          </a:p>
          <a:p>
            <a:pPr marL="457200" lvl="0" indent="-355600" algn="l" rtl="0">
              <a:spcBef>
                <a:spcPts val="600"/>
              </a:spcBef>
              <a:spcAft>
                <a:spcPts val="0"/>
              </a:spcAft>
              <a:buSzPts val="2000"/>
              <a:buChar char="●"/>
            </a:pPr>
            <a:r>
              <a:rPr lang="en"/>
              <a:t>Does there exist an independent set of size k?</a:t>
            </a:r>
            <a:endParaRPr/>
          </a:p>
          <a:p>
            <a:pPr marL="457200" lvl="0" indent="-355600" algn="l" rtl="0">
              <a:spcBef>
                <a:spcPts val="0"/>
              </a:spcBef>
              <a:spcAft>
                <a:spcPts val="0"/>
              </a:spcAft>
              <a:buSzPts val="2000"/>
              <a:buChar char="●"/>
            </a:pPr>
            <a:r>
              <a:rPr lang="en"/>
              <a:t>i.e. color k vertices red, such that none touch.</a:t>
            </a:r>
            <a:endParaRPr/>
          </a:p>
          <a:p>
            <a:pPr marL="0" lvl="0" indent="0" algn="l" rtl="0">
              <a:spcBef>
                <a:spcPts val="600"/>
              </a:spcBef>
              <a:spcAft>
                <a:spcPts val="0"/>
              </a:spcAft>
              <a:buNone/>
            </a:pPr>
            <a:endParaRPr/>
          </a:p>
          <a:p>
            <a:pPr marL="0" lvl="0" indent="0" algn="l" rtl="0">
              <a:spcBef>
                <a:spcPts val="600"/>
              </a:spcBef>
              <a:spcAft>
                <a:spcPts val="0"/>
              </a:spcAft>
              <a:buNone/>
            </a:pPr>
            <a:r>
              <a:rPr lang="en"/>
              <a:t>Example for the graph on the right and k = 9</a:t>
            </a:r>
            <a:endParaRPr/>
          </a:p>
          <a:p>
            <a:pPr marL="457200" lvl="0" indent="-355600" algn="l" rtl="0">
              <a:spcBef>
                <a:spcPts val="600"/>
              </a:spcBef>
              <a:spcAft>
                <a:spcPts val="0"/>
              </a:spcAft>
              <a:buSzPts val="2000"/>
              <a:buChar char="●"/>
            </a:pPr>
            <a:r>
              <a:rPr lang="en"/>
              <a:t>For this particular graph, N=24.</a:t>
            </a:r>
            <a:endParaRPr/>
          </a:p>
        </p:txBody>
      </p:sp>
      <p:pic>
        <p:nvPicPr>
          <p:cNvPr id="1339" name="Google Shape;1339;p56"/>
          <p:cNvPicPr preferRelativeResize="0"/>
          <p:nvPr/>
        </p:nvPicPr>
        <p:blipFill>
          <a:blip r:embed="rId3">
            <a:alphaModFix/>
          </a:blip>
          <a:stretch>
            <a:fillRect/>
          </a:stretch>
        </p:blipFill>
        <p:spPr>
          <a:xfrm>
            <a:off x="5307866" y="1056673"/>
            <a:ext cx="3790950" cy="379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 So Far</a:t>
            </a:r>
            <a:endParaRPr/>
          </a:p>
        </p:txBody>
      </p:sp>
      <p:graphicFrame>
        <p:nvGraphicFramePr>
          <p:cNvPr id="56" name="Google Shape;56;p12"/>
          <p:cNvGraphicFramePr/>
          <p:nvPr/>
        </p:nvGraphicFramePr>
        <p:xfrm>
          <a:off x="592488" y="688161"/>
          <a:ext cx="3000000" cy="3000000"/>
        </p:xfrm>
        <a:graphic>
          <a:graphicData uri="http://schemas.openxmlformats.org/drawingml/2006/table">
            <a:tbl>
              <a:tblPr>
                <a:noFill/>
                <a:tableStyleId>{65E94590-C14C-4C34-A15F-39D4C68476B5}</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paths</a:t>
                      </a:r>
                      <a:endParaRPr/>
                    </a:p>
                  </a:txBody>
                  <a:tcPr marL="91425" marR="91425" marT="91425" marB="91425"/>
                </a:tc>
                <a:tc>
                  <a:txBody>
                    <a:bodyPr/>
                    <a:lstStyle/>
                    <a:p>
                      <a:pPr marL="0" lvl="0" indent="0" algn="l" rtl="0">
                        <a:spcBef>
                          <a:spcPts val="0"/>
                        </a:spcBef>
                        <a:spcAft>
                          <a:spcPts val="0"/>
                        </a:spcAft>
                        <a:buNone/>
                      </a:pPr>
                      <a:r>
                        <a:rPr lang="en"/>
                        <a:t>Find a path from s to every reachable vertex.</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DepthFirstPaths.java</a:t>
                      </a:r>
                      <a:endParaRPr/>
                    </a:p>
                    <a:p>
                      <a:pPr marL="0" lvl="0" indent="0" algn="l" rtl="0">
                        <a:spcBef>
                          <a:spcPts val="0"/>
                        </a:spcBef>
                        <a:spcAft>
                          <a:spcPts val="0"/>
                        </a:spcAft>
                        <a:buNone/>
                      </a:pPr>
                      <a:r>
                        <a:rPr lang="en" u="sng">
                          <a:solidFill>
                            <a:schemeClr val="hlink"/>
                          </a:solidFill>
                          <a:hlinkClick r:id="rId3"/>
                        </a:rPr>
                        <a:t>Demo</a:t>
                      </a:r>
                      <a:endParaRPr/>
                    </a:p>
                  </a:txBody>
                  <a:tcPr marL="91425" marR="91425" marT="91425" marB="91425"/>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shortest paths</a:t>
                      </a:r>
                      <a:endParaRPr/>
                    </a:p>
                  </a:txBody>
                  <a:tcPr marL="91425" marR="91425" marT="91425" marB="91425"/>
                </a:tc>
                <a:tc>
                  <a:txBody>
                    <a:bodyPr/>
                    <a:lstStyle/>
                    <a:p>
                      <a:pPr marL="0" lvl="0" indent="0" algn="l" rtl="0">
                        <a:spcBef>
                          <a:spcPts val="0"/>
                        </a:spcBef>
                        <a:spcAft>
                          <a:spcPts val="0"/>
                        </a:spcAft>
                        <a:buNone/>
                      </a:pPr>
                      <a:r>
                        <a:rPr lang="en"/>
                        <a:t>Find the shortest path from s to every reachable vertex.</a:t>
                      </a:r>
                      <a:endParaRPr/>
                    </a:p>
                  </a:txBody>
                  <a:tcPr marL="91425" marR="91425" marT="91425" marB="91425"/>
                </a:tc>
                <a:tc>
                  <a:txBody>
                    <a:bodyPr/>
                    <a:lstStyle/>
                    <a:p>
                      <a:pPr marL="0" lvl="0" indent="0" algn="l" rtl="0">
                        <a:spcBef>
                          <a:spcPts val="0"/>
                        </a:spcBef>
                        <a:spcAft>
                          <a:spcPts val="0"/>
                        </a:spcAft>
                        <a:buNone/>
                      </a:pPr>
                      <a:r>
                        <a:rPr lang="en"/>
                        <a:t>BreadthFirstPaths.java</a:t>
                      </a:r>
                      <a:endParaRPr/>
                    </a:p>
                    <a:p>
                      <a:pPr marL="0" lvl="0" indent="0" algn="l" rtl="0">
                        <a:spcBef>
                          <a:spcPts val="0"/>
                        </a:spcBef>
                        <a:spcAft>
                          <a:spcPts val="0"/>
                        </a:spcAft>
                        <a:buNone/>
                      </a:pPr>
                      <a:r>
                        <a:rPr lang="en" u="sng">
                          <a:solidFill>
                            <a:schemeClr val="hlink"/>
                          </a:solidFill>
                          <a:hlinkClick r:id="rId4"/>
                        </a:rPr>
                        <a:t>Demo</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O(V+E)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2"/>
                  </a:ext>
                </a:extLst>
              </a:tr>
              <a:tr h="721300">
                <a:tc>
                  <a:txBody>
                    <a:bodyPr/>
                    <a:lstStyle/>
                    <a:p>
                      <a:pPr marL="0" lvl="0" indent="0" algn="l" rtl="0">
                        <a:spcBef>
                          <a:spcPts val="0"/>
                        </a:spcBef>
                        <a:spcAft>
                          <a:spcPts val="0"/>
                        </a:spcAft>
                        <a:buNone/>
                      </a:pPr>
                      <a:r>
                        <a:rPr lang="en"/>
                        <a:t>shortest weighted paths</a:t>
                      </a:r>
                      <a:endParaRPr/>
                    </a:p>
                  </a:txBody>
                  <a:tcPr marL="91425" marR="91425" marT="91425" marB="91425"/>
                </a:tc>
                <a:tc>
                  <a:txBody>
                    <a:bodyPr/>
                    <a:lstStyle/>
                    <a:p>
                      <a:pPr marL="0" lvl="0" indent="0" algn="l" rtl="0">
                        <a:spcBef>
                          <a:spcPts val="0"/>
                        </a:spcBef>
                        <a:spcAft>
                          <a:spcPts val="0"/>
                        </a:spcAft>
                        <a:buNone/>
                      </a:pPr>
                      <a:r>
                        <a:rPr lang="en"/>
                        <a:t>Find the shortest path, considering weights, from s to every reachable vertex.</a:t>
                      </a:r>
                      <a:endParaRPr/>
                    </a:p>
                  </a:txBody>
                  <a:tcPr marL="91425" marR="91425" marT="91425" marB="91425"/>
                </a:tc>
                <a:tc>
                  <a:txBody>
                    <a:bodyPr/>
                    <a:lstStyle/>
                    <a:p>
                      <a:pPr marL="0" lvl="0" indent="0" algn="l" rtl="0">
                        <a:spcBef>
                          <a:spcPts val="0"/>
                        </a:spcBef>
                        <a:spcAft>
                          <a:spcPts val="0"/>
                        </a:spcAft>
                        <a:buNone/>
                      </a:pPr>
                      <a:r>
                        <a:rPr lang="en"/>
                        <a:t>DijkstrasSP.java</a:t>
                      </a:r>
                      <a:endParaRPr/>
                    </a:p>
                    <a:p>
                      <a:pPr marL="0" lvl="0" indent="0" algn="l" rtl="0">
                        <a:spcBef>
                          <a:spcPts val="0"/>
                        </a:spcBef>
                        <a:spcAft>
                          <a:spcPts val="0"/>
                        </a:spcAft>
                        <a:buNone/>
                      </a:pPr>
                      <a:r>
                        <a:rPr lang="en" u="sng">
                          <a:solidFill>
                            <a:schemeClr val="hlink"/>
                          </a:solidFill>
                          <a:hlinkClick r:id="rId5"/>
                        </a:rPr>
                        <a:t>Demo</a:t>
                      </a:r>
                      <a:endParaRPr/>
                    </a:p>
                  </a:txBody>
                  <a:tcPr marL="91425" marR="91425" marT="91425" marB="91425"/>
                </a:tc>
                <a:tc>
                  <a:txBody>
                    <a:bodyPr/>
                    <a:lstStyle/>
                    <a:p>
                      <a:pPr marL="0" lvl="0" indent="0" algn="ctr" rtl="0">
                        <a:spcBef>
                          <a:spcPts val="0"/>
                        </a:spcBef>
                        <a:spcAft>
                          <a:spcPts val="0"/>
                        </a:spcAft>
                        <a:buNone/>
                      </a:pPr>
                      <a:r>
                        <a:rPr lang="en">
                          <a:solidFill>
                            <a:schemeClr val="dk1"/>
                          </a:solidFill>
                        </a:rPr>
                        <a:t>O(E log V)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3"/>
                  </a:ext>
                </a:extLst>
              </a:tr>
              <a:tr h="873325">
                <a:tc>
                  <a:txBody>
                    <a:bodyPr/>
                    <a:lstStyle/>
                    <a:p>
                      <a:pPr marL="0" lvl="0" indent="0" algn="l" rtl="0">
                        <a:spcBef>
                          <a:spcPts val="0"/>
                        </a:spcBef>
                        <a:spcAft>
                          <a:spcPts val="0"/>
                        </a:spcAft>
                        <a:buNone/>
                      </a:pPr>
                      <a:r>
                        <a:rPr lang="en"/>
                        <a:t>shortest weighted path</a:t>
                      </a:r>
                      <a:endParaRPr/>
                    </a:p>
                  </a:txBody>
                  <a:tcPr marL="91425" marR="91425" marT="91425" marB="91425"/>
                </a:tc>
                <a:tc>
                  <a:txBody>
                    <a:bodyPr/>
                    <a:lstStyle/>
                    <a:p>
                      <a:pPr marL="0" lvl="0" indent="0" algn="l" rtl="0">
                        <a:spcBef>
                          <a:spcPts val="0"/>
                        </a:spcBef>
                        <a:spcAft>
                          <a:spcPts val="0"/>
                        </a:spcAft>
                        <a:buNone/>
                      </a:pPr>
                      <a:r>
                        <a:rPr lang="en"/>
                        <a:t>Find the shortest path, consider weights, from s to some target vertex</a:t>
                      </a:r>
                      <a:endParaRPr/>
                    </a:p>
                  </a:txBody>
                  <a:tcPr marL="91425" marR="91425" marT="91425" marB="91425"/>
                </a:tc>
                <a:tc>
                  <a:txBody>
                    <a:bodyPr/>
                    <a:lstStyle/>
                    <a:p>
                      <a:pPr marL="0" lvl="0" indent="0" algn="l" rtl="0">
                        <a:spcBef>
                          <a:spcPts val="0"/>
                        </a:spcBef>
                        <a:spcAft>
                          <a:spcPts val="0"/>
                        </a:spcAft>
                        <a:buNone/>
                      </a:pPr>
                      <a:r>
                        <a:rPr lang="en"/>
                        <a:t>A*: Same as Dijkstra’s but with h(v, goal) added to priority of each vertex.</a:t>
                      </a:r>
                      <a:endParaRPr/>
                    </a:p>
                    <a:p>
                      <a:pPr marL="0" lvl="0" indent="0" algn="l" rtl="0">
                        <a:spcBef>
                          <a:spcPts val="0"/>
                        </a:spcBef>
                        <a:spcAft>
                          <a:spcPts val="0"/>
                        </a:spcAft>
                        <a:buNone/>
                      </a:pPr>
                      <a:r>
                        <a:rPr lang="en" u="sng">
                          <a:solidFill>
                            <a:schemeClr val="hlink"/>
                          </a:solidFill>
                          <a:hlinkClick r:id="rId6"/>
                        </a:rPr>
                        <a:t>Demo</a:t>
                      </a:r>
                      <a:endParaRPr/>
                    </a:p>
                  </a:txBody>
                  <a:tcPr marL="91425" marR="91425" marT="91425" marB="91425"/>
                </a:tc>
                <a:tc>
                  <a:txBody>
                    <a:bodyPr/>
                    <a:lstStyle/>
                    <a:p>
                      <a:pPr marL="0" lvl="0" indent="0" algn="ctr" rtl="0">
                        <a:spcBef>
                          <a:spcPts val="0"/>
                        </a:spcBef>
                        <a:spcAft>
                          <a:spcPts val="0"/>
                        </a:spcAft>
                        <a:buNone/>
                      </a:pPr>
                      <a:r>
                        <a:rPr lang="en">
                          <a:solidFill>
                            <a:schemeClr val="dk1"/>
                          </a:solidFill>
                        </a:rPr>
                        <a:t>Time depends on heuristic.</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5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3SAT Problem</a:t>
            </a:r>
            <a:endParaRPr/>
          </a:p>
        </p:txBody>
      </p:sp>
      <p:sp>
        <p:nvSpPr>
          <p:cNvPr id="1345" name="Google Shape;1345;p57"/>
          <p:cNvSpPr txBox="1">
            <a:spLocks noGrp="1"/>
          </p:cNvSpPr>
          <p:nvPr>
            <p:ph type="body" idx="1"/>
          </p:nvPr>
        </p:nvSpPr>
        <p:spPr>
          <a:xfrm>
            <a:off x="243000" y="556500"/>
            <a:ext cx="8443800" cy="117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3SAT: Given a boolean formula, does there exist a truth value for boolean variables that obeys a set of 3-variable disjunctive constraints?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346" name="Google Shape;1346;p57"/>
          <p:cNvSpPr/>
          <p:nvPr/>
        </p:nvSpPr>
        <p:spPr>
          <a:xfrm rot="5400000">
            <a:off x="2029370" y="1233805"/>
            <a:ext cx="294600" cy="17280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txBox="1"/>
          <p:nvPr/>
        </p:nvSpPr>
        <p:spPr>
          <a:xfrm>
            <a:off x="2223475" y="1753750"/>
            <a:ext cx="32682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 variable disjunctive constraint</a:t>
            </a:r>
            <a:br>
              <a:rPr lang="en"/>
            </a:br>
            <a:endParaRPr/>
          </a:p>
        </p:txBody>
      </p:sp>
      <p:sp>
        <p:nvSpPr>
          <p:cNvPr id="1348" name="Google Shape;1348;p57"/>
          <p:cNvSpPr txBox="1"/>
          <p:nvPr/>
        </p:nvSpPr>
        <p:spPr>
          <a:xfrm>
            <a:off x="242000" y="1981200"/>
            <a:ext cx="8894100" cy="1755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Example: (x1 || x2 || !x3) &amp;&amp; (x1 || !x1 || x1) &amp;&amp; (x2 || x3 || x4)</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Solution: x1 = true, x2 = true, x3 = true, x4 = false</a:t>
            </a:r>
            <a:endParaRPr sz="20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3SAT Reduces to Independent Set </a:t>
            </a:r>
            <a:endParaRPr/>
          </a:p>
        </p:txBody>
      </p:sp>
      <p:sp>
        <p:nvSpPr>
          <p:cNvPr id="1354" name="Google Shape;1354;p5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Proposition: 3SAT reduces to Independent-set.</a:t>
            </a:r>
            <a:endParaRPr/>
          </a:p>
          <a:p>
            <a:pPr marL="0" lvl="0" indent="0" algn="l" rtl="0">
              <a:spcBef>
                <a:spcPts val="600"/>
              </a:spcBef>
              <a:spcAft>
                <a:spcPts val="0"/>
              </a:spcAft>
              <a:buNone/>
            </a:pPr>
            <a:endParaRPr/>
          </a:p>
          <a:p>
            <a:pPr marL="0" lvl="0" indent="0" algn="l" rtl="0">
              <a:spcBef>
                <a:spcPts val="600"/>
              </a:spcBef>
              <a:spcAft>
                <a:spcPts val="0"/>
              </a:spcAft>
              <a:buNone/>
            </a:pPr>
            <a:r>
              <a:rPr lang="en"/>
              <a:t>Proof. Given an instance ϕ of 3-SAT, create an instance G of Independent-set:</a:t>
            </a:r>
            <a:endParaRPr/>
          </a:p>
          <a:p>
            <a:pPr marL="457200" lvl="0" indent="-355600" algn="l" rtl="0">
              <a:spcBef>
                <a:spcPts val="600"/>
              </a:spcBef>
              <a:spcAft>
                <a:spcPts val="0"/>
              </a:spcAft>
              <a:buSzPts val="2000"/>
              <a:buChar char="●"/>
            </a:pPr>
            <a:r>
              <a:rPr lang="en"/>
              <a:t>For each clause in ϕ, create 3 vertices in a triangle.</a:t>
            </a:r>
            <a:endParaRPr/>
          </a:p>
          <a:p>
            <a:pPr marL="457200" lvl="0" indent="-355600" algn="l" rtl="0">
              <a:spcBef>
                <a:spcPts val="0"/>
              </a:spcBef>
              <a:spcAft>
                <a:spcPts val="0"/>
              </a:spcAft>
              <a:buSzPts val="2000"/>
              <a:buChar char="●"/>
            </a:pPr>
            <a:r>
              <a:rPr lang="en"/>
              <a:t>Add an edge between each literal and its negation (can’t both be true in 3SAT means can’t be in same set in Independent-set)</a:t>
            </a:r>
            <a:endParaRPr/>
          </a:p>
          <a:p>
            <a:pPr marL="0" lvl="0" indent="0" algn="l" rtl="0">
              <a:spcBef>
                <a:spcPts val="600"/>
              </a:spcBef>
              <a:spcAft>
                <a:spcPts val="0"/>
              </a:spcAft>
              <a:buNone/>
            </a:pPr>
            <a:endParaRPr/>
          </a:p>
        </p:txBody>
      </p:sp>
      <p:sp>
        <p:nvSpPr>
          <p:cNvPr id="1355" name="Google Shape;1355;p58"/>
          <p:cNvSpPr txBox="1"/>
          <p:nvPr/>
        </p:nvSpPr>
        <p:spPr>
          <a:xfrm>
            <a:off x="1127100" y="4456200"/>
            <a:ext cx="7407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Φ  =  (x1 or x2 or x3) and  (! x1 or ! x2 or x4) and (! x1 or x3 or ! x4) and (x1 or x3 or x4)</a:t>
            </a:r>
            <a:endParaRPr/>
          </a:p>
        </p:txBody>
      </p:sp>
      <p:sp>
        <p:nvSpPr>
          <p:cNvPr id="1356" name="Google Shape;1356;p58"/>
          <p:cNvSpPr/>
          <p:nvPr/>
        </p:nvSpPr>
        <p:spPr>
          <a:xfrm>
            <a:off x="243000"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x2</a:t>
            </a:r>
            <a:endParaRPr/>
          </a:p>
        </p:txBody>
      </p:sp>
      <p:sp>
        <p:nvSpPr>
          <p:cNvPr id="1357" name="Google Shape;1357;p58"/>
          <p:cNvSpPr/>
          <p:nvPr/>
        </p:nvSpPr>
        <p:spPr>
          <a:xfrm>
            <a:off x="863010"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358" name="Google Shape;1358;p58"/>
          <p:cNvSpPr/>
          <p:nvPr/>
        </p:nvSpPr>
        <p:spPr>
          <a:xfrm>
            <a:off x="1412404"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59" name="Google Shape;1359;p58"/>
          <p:cNvSpPr/>
          <p:nvPr/>
        </p:nvSpPr>
        <p:spPr>
          <a:xfrm>
            <a:off x="2581807"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x2</a:t>
            </a:r>
            <a:endParaRPr/>
          </a:p>
        </p:txBody>
      </p:sp>
      <p:sp>
        <p:nvSpPr>
          <p:cNvPr id="1360" name="Google Shape;1360;p58"/>
          <p:cNvSpPr/>
          <p:nvPr/>
        </p:nvSpPr>
        <p:spPr>
          <a:xfrm>
            <a:off x="3751211"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sp>
        <p:nvSpPr>
          <p:cNvPr id="1361" name="Google Shape;1361;p58"/>
          <p:cNvSpPr/>
          <p:nvPr/>
        </p:nvSpPr>
        <p:spPr>
          <a:xfrm>
            <a:off x="3201557"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362" name="Google Shape;1362;p58"/>
          <p:cNvSpPr/>
          <p:nvPr/>
        </p:nvSpPr>
        <p:spPr>
          <a:xfrm>
            <a:off x="4852526" y="4090175"/>
            <a:ext cx="5493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 x4</a:t>
            </a:r>
            <a:endParaRPr/>
          </a:p>
        </p:txBody>
      </p:sp>
      <p:sp>
        <p:nvSpPr>
          <p:cNvPr id="1363" name="Google Shape;1363;p58"/>
          <p:cNvSpPr/>
          <p:nvPr/>
        </p:nvSpPr>
        <p:spPr>
          <a:xfrm>
            <a:off x="6090018"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64" name="Google Shape;1364;p58"/>
          <p:cNvSpPr/>
          <p:nvPr/>
        </p:nvSpPr>
        <p:spPr>
          <a:xfrm>
            <a:off x="5540103"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365" name="Google Shape;1365;p58"/>
          <p:cNvSpPr/>
          <p:nvPr/>
        </p:nvSpPr>
        <p:spPr>
          <a:xfrm>
            <a:off x="7259421"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66" name="Google Shape;1366;p58"/>
          <p:cNvSpPr/>
          <p:nvPr/>
        </p:nvSpPr>
        <p:spPr>
          <a:xfrm>
            <a:off x="7878649"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367" name="Google Shape;1367;p58"/>
          <p:cNvSpPr/>
          <p:nvPr/>
        </p:nvSpPr>
        <p:spPr>
          <a:xfrm>
            <a:off x="8428825"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cxnSp>
        <p:nvCxnSpPr>
          <p:cNvPr id="1368" name="Google Shape;1368;p58"/>
          <p:cNvCxnSpPr>
            <a:stCxn id="1357" idx="2"/>
            <a:endCxn id="1356" idx="0"/>
          </p:cNvCxnSpPr>
          <p:nvPr/>
        </p:nvCxnSpPr>
        <p:spPr>
          <a:xfrm flipH="1">
            <a:off x="483510" y="3740575"/>
            <a:ext cx="620100" cy="349500"/>
          </a:xfrm>
          <a:prstGeom prst="straightConnector1">
            <a:avLst/>
          </a:prstGeom>
          <a:noFill/>
          <a:ln w="19050" cap="flat" cmpd="sng">
            <a:solidFill>
              <a:schemeClr val="dk2"/>
            </a:solidFill>
            <a:prstDash val="solid"/>
            <a:round/>
            <a:headEnd type="none" w="med" len="med"/>
            <a:tailEnd type="none" w="med" len="med"/>
          </a:ln>
        </p:spPr>
      </p:cxnSp>
      <p:cxnSp>
        <p:nvCxnSpPr>
          <p:cNvPr id="1369" name="Google Shape;1369;p58"/>
          <p:cNvCxnSpPr>
            <a:stCxn id="1358" idx="0"/>
            <a:endCxn id="1357" idx="2"/>
          </p:cNvCxnSpPr>
          <p:nvPr/>
        </p:nvCxnSpPr>
        <p:spPr>
          <a:xfrm rot="10800000">
            <a:off x="1103704" y="3740675"/>
            <a:ext cx="549300" cy="349500"/>
          </a:xfrm>
          <a:prstGeom prst="straightConnector1">
            <a:avLst/>
          </a:prstGeom>
          <a:noFill/>
          <a:ln w="19050" cap="flat" cmpd="sng">
            <a:solidFill>
              <a:schemeClr val="dk2"/>
            </a:solidFill>
            <a:prstDash val="solid"/>
            <a:round/>
            <a:headEnd type="none" w="med" len="med"/>
            <a:tailEnd type="none" w="med" len="med"/>
          </a:ln>
        </p:spPr>
      </p:cxnSp>
      <p:cxnSp>
        <p:nvCxnSpPr>
          <p:cNvPr id="1370" name="Google Shape;1370;p58"/>
          <p:cNvCxnSpPr>
            <a:stCxn id="1356" idx="3"/>
            <a:endCxn id="1358" idx="1"/>
          </p:cNvCxnSpPr>
          <p:nvPr/>
        </p:nvCxnSpPr>
        <p:spPr>
          <a:xfrm>
            <a:off x="724200" y="4273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371" name="Google Shape;1371;p58"/>
          <p:cNvCxnSpPr>
            <a:stCxn id="1361" idx="2"/>
            <a:endCxn id="1359" idx="0"/>
          </p:cNvCxnSpPr>
          <p:nvPr/>
        </p:nvCxnSpPr>
        <p:spPr>
          <a:xfrm flipH="1">
            <a:off x="2822357" y="3740575"/>
            <a:ext cx="619800" cy="349500"/>
          </a:xfrm>
          <a:prstGeom prst="straightConnector1">
            <a:avLst/>
          </a:prstGeom>
          <a:noFill/>
          <a:ln w="19050" cap="flat" cmpd="sng">
            <a:solidFill>
              <a:schemeClr val="dk2"/>
            </a:solidFill>
            <a:prstDash val="solid"/>
            <a:round/>
            <a:headEnd type="none" w="med" len="med"/>
            <a:tailEnd type="none" w="med" len="med"/>
          </a:ln>
        </p:spPr>
      </p:cxnSp>
      <p:cxnSp>
        <p:nvCxnSpPr>
          <p:cNvPr id="1372" name="Google Shape;1372;p58"/>
          <p:cNvCxnSpPr>
            <a:stCxn id="1359" idx="3"/>
            <a:endCxn id="1360" idx="1"/>
          </p:cNvCxnSpPr>
          <p:nvPr/>
        </p:nvCxnSpPr>
        <p:spPr>
          <a:xfrm>
            <a:off x="3063007" y="4273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373" name="Google Shape;1373;p58"/>
          <p:cNvCxnSpPr>
            <a:stCxn id="1360" idx="0"/>
            <a:endCxn id="1361" idx="2"/>
          </p:cNvCxnSpPr>
          <p:nvPr/>
        </p:nvCxnSpPr>
        <p:spPr>
          <a:xfrm rot="10800000">
            <a:off x="3442211" y="3740675"/>
            <a:ext cx="549600" cy="349500"/>
          </a:xfrm>
          <a:prstGeom prst="straightConnector1">
            <a:avLst/>
          </a:prstGeom>
          <a:noFill/>
          <a:ln w="19050" cap="flat" cmpd="sng">
            <a:solidFill>
              <a:schemeClr val="dk2"/>
            </a:solidFill>
            <a:prstDash val="solid"/>
            <a:round/>
            <a:headEnd type="none" w="med" len="med"/>
            <a:tailEnd type="none" w="med" len="med"/>
          </a:ln>
        </p:spPr>
      </p:cxnSp>
      <p:cxnSp>
        <p:nvCxnSpPr>
          <p:cNvPr id="1374" name="Google Shape;1374;p58"/>
          <p:cNvCxnSpPr>
            <a:stCxn id="1362" idx="0"/>
            <a:endCxn id="1364" idx="2"/>
          </p:cNvCxnSpPr>
          <p:nvPr/>
        </p:nvCxnSpPr>
        <p:spPr>
          <a:xfrm rot="10800000" flipH="1">
            <a:off x="5127176" y="3740675"/>
            <a:ext cx="653400" cy="349500"/>
          </a:xfrm>
          <a:prstGeom prst="straightConnector1">
            <a:avLst/>
          </a:prstGeom>
          <a:noFill/>
          <a:ln w="19050" cap="flat" cmpd="sng">
            <a:solidFill>
              <a:schemeClr val="dk2"/>
            </a:solidFill>
            <a:prstDash val="solid"/>
            <a:round/>
            <a:headEnd type="none" w="med" len="med"/>
            <a:tailEnd type="none" w="med" len="med"/>
          </a:ln>
        </p:spPr>
      </p:cxnSp>
      <p:cxnSp>
        <p:nvCxnSpPr>
          <p:cNvPr id="1375" name="Google Shape;1375;p58"/>
          <p:cNvCxnSpPr>
            <a:stCxn id="1363" idx="0"/>
            <a:endCxn id="1364" idx="2"/>
          </p:cNvCxnSpPr>
          <p:nvPr/>
        </p:nvCxnSpPr>
        <p:spPr>
          <a:xfrm rot="10800000">
            <a:off x="5780718" y="3740675"/>
            <a:ext cx="549900" cy="349500"/>
          </a:xfrm>
          <a:prstGeom prst="straightConnector1">
            <a:avLst/>
          </a:prstGeom>
          <a:noFill/>
          <a:ln w="19050" cap="flat" cmpd="sng">
            <a:solidFill>
              <a:schemeClr val="dk2"/>
            </a:solidFill>
            <a:prstDash val="solid"/>
            <a:round/>
            <a:headEnd type="none" w="med" len="med"/>
            <a:tailEnd type="none" w="med" len="med"/>
          </a:ln>
        </p:spPr>
      </p:cxnSp>
      <p:cxnSp>
        <p:nvCxnSpPr>
          <p:cNvPr id="1376" name="Google Shape;1376;p58"/>
          <p:cNvCxnSpPr>
            <a:stCxn id="1363" idx="1"/>
            <a:endCxn id="1362" idx="3"/>
          </p:cNvCxnSpPr>
          <p:nvPr/>
        </p:nvCxnSpPr>
        <p:spPr>
          <a:xfrm rot="10800000">
            <a:off x="5401818" y="4273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377" name="Google Shape;1377;p58"/>
          <p:cNvCxnSpPr>
            <a:stCxn id="1365" idx="0"/>
            <a:endCxn id="1366" idx="2"/>
          </p:cNvCxnSpPr>
          <p:nvPr/>
        </p:nvCxnSpPr>
        <p:spPr>
          <a:xfrm rot="10800000" flipH="1">
            <a:off x="7500021" y="3740675"/>
            <a:ext cx="619200" cy="349500"/>
          </a:xfrm>
          <a:prstGeom prst="straightConnector1">
            <a:avLst/>
          </a:prstGeom>
          <a:noFill/>
          <a:ln w="19050" cap="flat" cmpd="sng">
            <a:solidFill>
              <a:schemeClr val="dk2"/>
            </a:solidFill>
            <a:prstDash val="solid"/>
            <a:round/>
            <a:headEnd type="none" w="med" len="med"/>
            <a:tailEnd type="none" w="med" len="med"/>
          </a:ln>
        </p:spPr>
      </p:cxnSp>
      <p:cxnSp>
        <p:nvCxnSpPr>
          <p:cNvPr id="1378" name="Google Shape;1378;p58"/>
          <p:cNvCxnSpPr>
            <a:stCxn id="1367" idx="0"/>
            <a:endCxn id="1366" idx="2"/>
          </p:cNvCxnSpPr>
          <p:nvPr/>
        </p:nvCxnSpPr>
        <p:spPr>
          <a:xfrm rot="10800000">
            <a:off x="8119225" y="3740675"/>
            <a:ext cx="550200" cy="349500"/>
          </a:xfrm>
          <a:prstGeom prst="straightConnector1">
            <a:avLst/>
          </a:prstGeom>
          <a:noFill/>
          <a:ln w="19050" cap="flat" cmpd="sng">
            <a:solidFill>
              <a:schemeClr val="dk2"/>
            </a:solidFill>
            <a:prstDash val="solid"/>
            <a:round/>
            <a:headEnd type="none" w="med" len="med"/>
            <a:tailEnd type="none" w="med" len="med"/>
          </a:ln>
        </p:spPr>
      </p:cxnSp>
      <p:cxnSp>
        <p:nvCxnSpPr>
          <p:cNvPr id="1379" name="Google Shape;1379;p58"/>
          <p:cNvCxnSpPr>
            <a:endCxn id="1365" idx="3"/>
          </p:cNvCxnSpPr>
          <p:nvPr/>
        </p:nvCxnSpPr>
        <p:spPr>
          <a:xfrm rot="10800000">
            <a:off x="7740621" y="4273925"/>
            <a:ext cx="677100" cy="0"/>
          </a:xfrm>
          <a:prstGeom prst="straightConnector1">
            <a:avLst/>
          </a:prstGeom>
          <a:noFill/>
          <a:ln w="19050" cap="flat" cmpd="sng">
            <a:solidFill>
              <a:schemeClr val="dk2"/>
            </a:solidFill>
            <a:prstDash val="solid"/>
            <a:round/>
            <a:headEnd type="none" w="med" len="med"/>
            <a:tailEnd type="none" w="med" len="med"/>
          </a:ln>
        </p:spPr>
      </p:cxnSp>
      <p:cxnSp>
        <p:nvCxnSpPr>
          <p:cNvPr id="1380" name="Google Shape;1380;p58"/>
          <p:cNvCxnSpPr>
            <a:stCxn id="1357" idx="3"/>
            <a:endCxn id="1361" idx="1"/>
          </p:cNvCxnSpPr>
          <p:nvPr/>
        </p:nvCxnSpPr>
        <p:spPr>
          <a:xfrm>
            <a:off x="1344210" y="3556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381" name="Google Shape;1381;p58"/>
          <p:cNvCxnSpPr>
            <a:stCxn id="1364" idx="3"/>
            <a:endCxn id="1366" idx="1"/>
          </p:cNvCxnSpPr>
          <p:nvPr/>
        </p:nvCxnSpPr>
        <p:spPr>
          <a:xfrm>
            <a:off x="6021303" y="3556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382" name="Google Shape;1382;p58"/>
          <p:cNvCxnSpPr>
            <a:stCxn id="1361" idx="0"/>
            <a:endCxn id="1366" idx="0"/>
          </p:cNvCxnSpPr>
          <p:nvPr/>
        </p:nvCxnSpPr>
        <p:spPr>
          <a:xfrm rot="-5400000" flipH="1">
            <a:off x="5780357" y="1034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383" name="Google Shape;1383;p58"/>
          <p:cNvCxnSpPr>
            <a:stCxn id="1364" idx="0"/>
            <a:endCxn id="1357" idx="0"/>
          </p:cNvCxnSpPr>
          <p:nvPr/>
        </p:nvCxnSpPr>
        <p:spPr>
          <a:xfrm rot="5400000">
            <a:off x="3441903" y="1034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384" name="Google Shape;1384;p58"/>
          <p:cNvCxnSpPr>
            <a:stCxn id="1356" idx="2"/>
            <a:endCxn id="1359" idx="2"/>
          </p:cNvCxnSpPr>
          <p:nvPr/>
        </p:nvCxnSpPr>
        <p:spPr>
          <a:xfrm rot="-5400000" flipH="1">
            <a:off x="1652700" y="3288575"/>
            <a:ext cx="600" cy="23388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385" name="Google Shape;1385;p58"/>
          <p:cNvCxnSpPr>
            <a:stCxn id="1362" idx="2"/>
            <a:endCxn id="1367" idx="2"/>
          </p:cNvCxnSpPr>
          <p:nvPr/>
        </p:nvCxnSpPr>
        <p:spPr>
          <a:xfrm rot="-5400000" flipH="1">
            <a:off x="6897926" y="2686925"/>
            <a:ext cx="600" cy="35421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386" name="Google Shape;1386;p58"/>
          <p:cNvSpPr txBox="1"/>
          <p:nvPr/>
        </p:nvSpPr>
        <p:spPr>
          <a:xfrm>
            <a:off x="5973950" y="2763450"/>
            <a:ext cx="2853000" cy="2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 = number of variables = 4</a:t>
            </a:r>
            <a:endParaRPr/>
          </a:p>
        </p:txBody>
      </p:sp>
      <p:cxnSp>
        <p:nvCxnSpPr>
          <p:cNvPr id="1387" name="Google Shape;1387;p58"/>
          <p:cNvCxnSpPr>
            <a:stCxn id="1360" idx="2"/>
            <a:endCxn id="1362" idx="2"/>
          </p:cNvCxnSpPr>
          <p:nvPr/>
        </p:nvCxnSpPr>
        <p:spPr>
          <a:xfrm rot="-5400000" flipH="1">
            <a:off x="4559261" y="3890225"/>
            <a:ext cx="600" cy="1135500"/>
          </a:xfrm>
          <a:prstGeom prst="curvedConnector3">
            <a:avLst>
              <a:gd name="adj1" fmla="val 39687500"/>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391"/>
        <p:cNvGrpSpPr/>
        <p:nvPr/>
      </p:nvGrpSpPr>
      <p:grpSpPr>
        <a:xfrm>
          <a:off x="0" y="0"/>
          <a:ext cx="0" cy="0"/>
          <a:chOff x="0" y="0"/>
          <a:chExt cx="0" cy="0"/>
        </a:xfrm>
      </p:grpSpPr>
      <p:sp>
        <p:nvSpPr>
          <p:cNvPr id="1392" name="Google Shape;1392;p5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3SAT Reduces to Independent Set</a:t>
            </a:r>
            <a:endParaRPr/>
          </a:p>
        </p:txBody>
      </p:sp>
      <p:sp>
        <p:nvSpPr>
          <p:cNvPr id="1393" name="Google Shape;1393;p5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Find an independent set of size k = 4. Use this set to generate a solution to the 3SAT problem.</a:t>
            </a:r>
            <a:endParaRPr/>
          </a:p>
          <a:p>
            <a:pPr marL="457200" lvl="0" indent="-355600" algn="l" rtl="0">
              <a:spcBef>
                <a:spcPts val="600"/>
              </a:spcBef>
              <a:spcAft>
                <a:spcPts val="0"/>
              </a:spcAft>
              <a:buSzPts val="2000"/>
              <a:buChar char="●"/>
            </a:pPr>
            <a:r>
              <a:rPr lang="en"/>
              <a:t>Reminder: An independent set of size 4 is a set of 4 (red) vertices that do not touch.</a:t>
            </a:r>
            <a:endParaRPr/>
          </a:p>
        </p:txBody>
      </p:sp>
      <p:sp>
        <p:nvSpPr>
          <p:cNvPr id="1394" name="Google Shape;1394;p59"/>
          <p:cNvSpPr txBox="1"/>
          <p:nvPr/>
        </p:nvSpPr>
        <p:spPr>
          <a:xfrm>
            <a:off x="1127100" y="3694200"/>
            <a:ext cx="7407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Φ  =  (x1 or x2 or x3) and  (! x1 or ! x2 or x4) and (! x1 or x3 or ! x4) and (x1 or x3 or x4)</a:t>
            </a:r>
            <a:endParaRPr/>
          </a:p>
        </p:txBody>
      </p:sp>
      <p:sp>
        <p:nvSpPr>
          <p:cNvPr id="1395" name="Google Shape;1395;p59"/>
          <p:cNvSpPr/>
          <p:nvPr/>
        </p:nvSpPr>
        <p:spPr>
          <a:xfrm>
            <a:off x="243000"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x2</a:t>
            </a:r>
            <a:endParaRPr/>
          </a:p>
        </p:txBody>
      </p:sp>
      <p:sp>
        <p:nvSpPr>
          <p:cNvPr id="1396" name="Google Shape;1396;p59"/>
          <p:cNvSpPr/>
          <p:nvPr/>
        </p:nvSpPr>
        <p:spPr>
          <a:xfrm>
            <a:off x="863010"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397" name="Google Shape;1397;p59"/>
          <p:cNvSpPr/>
          <p:nvPr/>
        </p:nvSpPr>
        <p:spPr>
          <a:xfrm>
            <a:off x="1412404"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98" name="Google Shape;1398;p59"/>
          <p:cNvSpPr/>
          <p:nvPr/>
        </p:nvSpPr>
        <p:spPr>
          <a:xfrm>
            <a:off x="2581807"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x2</a:t>
            </a:r>
            <a:endParaRPr/>
          </a:p>
        </p:txBody>
      </p:sp>
      <p:sp>
        <p:nvSpPr>
          <p:cNvPr id="1399" name="Google Shape;1399;p59"/>
          <p:cNvSpPr/>
          <p:nvPr/>
        </p:nvSpPr>
        <p:spPr>
          <a:xfrm>
            <a:off x="375121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sp>
        <p:nvSpPr>
          <p:cNvPr id="1400" name="Google Shape;1400;p59"/>
          <p:cNvSpPr/>
          <p:nvPr/>
        </p:nvSpPr>
        <p:spPr>
          <a:xfrm>
            <a:off x="3201557"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01" name="Google Shape;1401;p59"/>
          <p:cNvSpPr/>
          <p:nvPr/>
        </p:nvSpPr>
        <p:spPr>
          <a:xfrm>
            <a:off x="4852526" y="3328175"/>
            <a:ext cx="5493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 x4</a:t>
            </a:r>
            <a:endParaRPr/>
          </a:p>
        </p:txBody>
      </p:sp>
      <p:sp>
        <p:nvSpPr>
          <p:cNvPr id="1402" name="Google Shape;1402;p59"/>
          <p:cNvSpPr/>
          <p:nvPr/>
        </p:nvSpPr>
        <p:spPr>
          <a:xfrm>
            <a:off x="6090018"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03" name="Google Shape;1403;p59"/>
          <p:cNvSpPr/>
          <p:nvPr/>
        </p:nvSpPr>
        <p:spPr>
          <a:xfrm>
            <a:off x="5540103"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04" name="Google Shape;1404;p59"/>
          <p:cNvSpPr/>
          <p:nvPr/>
        </p:nvSpPr>
        <p:spPr>
          <a:xfrm>
            <a:off x="725942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05" name="Google Shape;1405;p59"/>
          <p:cNvSpPr/>
          <p:nvPr/>
        </p:nvSpPr>
        <p:spPr>
          <a:xfrm>
            <a:off x="7878649"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406" name="Google Shape;1406;p59"/>
          <p:cNvSpPr/>
          <p:nvPr/>
        </p:nvSpPr>
        <p:spPr>
          <a:xfrm>
            <a:off x="8428825"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cxnSp>
        <p:nvCxnSpPr>
          <p:cNvPr id="1407" name="Google Shape;1407;p59"/>
          <p:cNvCxnSpPr>
            <a:stCxn id="1396" idx="2"/>
            <a:endCxn id="1395" idx="0"/>
          </p:cNvCxnSpPr>
          <p:nvPr/>
        </p:nvCxnSpPr>
        <p:spPr>
          <a:xfrm flipH="1">
            <a:off x="483510" y="2978575"/>
            <a:ext cx="620100" cy="349500"/>
          </a:xfrm>
          <a:prstGeom prst="straightConnector1">
            <a:avLst/>
          </a:prstGeom>
          <a:noFill/>
          <a:ln w="19050" cap="flat" cmpd="sng">
            <a:solidFill>
              <a:schemeClr val="dk2"/>
            </a:solidFill>
            <a:prstDash val="solid"/>
            <a:round/>
            <a:headEnd type="none" w="med" len="med"/>
            <a:tailEnd type="none" w="med" len="med"/>
          </a:ln>
        </p:spPr>
      </p:cxnSp>
      <p:cxnSp>
        <p:nvCxnSpPr>
          <p:cNvPr id="1408" name="Google Shape;1408;p59"/>
          <p:cNvCxnSpPr>
            <a:stCxn id="1397" idx="0"/>
            <a:endCxn id="1396" idx="2"/>
          </p:cNvCxnSpPr>
          <p:nvPr/>
        </p:nvCxnSpPr>
        <p:spPr>
          <a:xfrm rot="10800000">
            <a:off x="1103704" y="2978675"/>
            <a:ext cx="549300" cy="349500"/>
          </a:xfrm>
          <a:prstGeom prst="straightConnector1">
            <a:avLst/>
          </a:prstGeom>
          <a:noFill/>
          <a:ln w="19050" cap="flat" cmpd="sng">
            <a:solidFill>
              <a:schemeClr val="dk2"/>
            </a:solidFill>
            <a:prstDash val="solid"/>
            <a:round/>
            <a:headEnd type="none" w="med" len="med"/>
            <a:tailEnd type="none" w="med" len="med"/>
          </a:ln>
        </p:spPr>
      </p:cxnSp>
      <p:cxnSp>
        <p:nvCxnSpPr>
          <p:cNvPr id="1409" name="Google Shape;1409;p59"/>
          <p:cNvCxnSpPr>
            <a:stCxn id="1395" idx="3"/>
            <a:endCxn id="1397" idx="1"/>
          </p:cNvCxnSpPr>
          <p:nvPr/>
        </p:nvCxnSpPr>
        <p:spPr>
          <a:xfrm>
            <a:off x="724200"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10" name="Google Shape;1410;p59"/>
          <p:cNvCxnSpPr>
            <a:stCxn id="1400" idx="2"/>
            <a:endCxn id="1398" idx="0"/>
          </p:cNvCxnSpPr>
          <p:nvPr/>
        </p:nvCxnSpPr>
        <p:spPr>
          <a:xfrm flipH="1">
            <a:off x="2822357" y="2978575"/>
            <a:ext cx="619800" cy="349500"/>
          </a:xfrm>
          <a:prstGeom prst="straightConnector1">
            <a:avLst/>
          </a:prstGeom>
          <a:noFill/>
          <a:ln w="19050" cap="flat" cmpd="sng">
            <a:solidFill>
              <a:schemeClr val="dk2"/>
            </a:solidFill>
            <a:prstDash val="solid"/>
            <a:round/>
            <a:headEnd type="none" w="med" len="med"/>
            <a:tailEnd type="none" w="med" len="med"/>
          </a:ln>
        </p:spPr>
      </p:cxnSp>
      <p:cxnSp>
        <p:nvCxnSpPr>
          <p:cNvPr id="1411" name="Google Shape;1411;p59"/>
          <p:cNvCxnSpPr>
            <a:stCxn id="1398" idx="3"/>
            <a:endCxn id="1399" idx="1"/>
          </p:cNvCxnSpPr>
          <p:nvPr/>
        </p:nvCxnSpPr>
        <p:spPr>
          <a:xfrm>
            <a:off x="3063007"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12" name="Google Shape;1412;p59"/>
          <p:cNvCxnSpPr>
            <a:stCxn id="1399" idx="0"/>
            <a:endCxn id="1400" idx="2"/>
          </p:cNvCxnSpPr>
          <p:nvPr/>
        </p:nvCxnSpPr>
        <p:spPr>
          <a:xfrm rot="10800000">
            <a:off x="3442211" y="2978675"/>
            <a:ext cx="549600" cy="349500"/>
          </a:xfrm>
          <a:prstGeom prst="straightConnector1">
            <a:avLst/>
          </a:prstGeom>
          <a:noFill/>
          <a:ln w="19050" cap="flat" cmpd="sng">
            <a:solidFill>
              <a:schemeClr val="dk2"/>
            </a:solidFill>
            <a:prstDash val="solid"/>
            <a:round/>
            <a:headEnd type="none" w="med" len="med"/>
            <a:tailEnd type="none" w="med" len="med"/>
          </a:ln>
        </p:spPr>
      </p:cxnSp>
      <p:cxnSp>
        <p:nvCxnSpPr>
          <p:cNvPr id="1413" name="Google Shape;1413;p59"/>
          <p:cNvCxnSpPr>
            <a:stCxn id="1401" idx="0"/>
            <a:endCxn id="1403" idx="2"/>
          </p:cNvCxnSpPr>
          <p:nvPr/>
        </p:nvCxnSpPr>
        <p:spPr>
          <a:xfrm rot="10800000" flipH="1">
            <a:off x="5127176" y="2978675"/>
            <a:ext cx="653400" cy="349500"/>
          </a:xfrm>
          <a:prstGeom prst="straightConnector1">
            <a:avLst/>
          </a:prstGeom>
          <a:noFill/>
          <a:ln w="19050" cap="flat" cmpd="sng">
            <a:solidFill>
              <a:schemeClr val="dk2"/>
            </a:solidFill>
            <a:prstDash val="solid"/>
            <a:round/>
            <a:headEnd type="none" w="med" len="med"/>
            <a:tailEnd type="none" w="med" len="med"/>
          </a:ln>
        </p:spPr>
      </p:cxnSp>
      <p:cxnSp>
        <p:nvCxnSpPr>
          <p:cNvPr id="1414" name="Google Shape;1414;p59"/>
          <p:cNvCxnSpPr>
            <a:stCxn id="1402" idx="0"/>
            <a:endCxn id="1403" idx="2"/>
          </p:cNvCxnSpPr>
          <p:nvPr/>
        </p:nvCxnSpPr>
        <p:spPr>
          <a:xfrm rot="10800000">
            <a:off x="5780718" y="2978675"/>
            <a:ext cx="549900" cy="349500"/>
          </a:xfrm>
          <a:prstGeom prst="straightConnector1">
            <a:avLst/>
          </a:prstGeom>
          <a:noFill/>
          <a:ln w="19050" cap="flat" cmpd="sng">
            <a:solidFill>
              <a:schemeClr val="dk2"/>
            </a:solidFill>
            <a:prstDash val="solid"/>
            <a:round/>
            <a:headEnd type="none" w="med" len="med"/>
            <a:tailEnd type="none" w="med" len="med"/>
          </a:ln>
        </p:spPr>
      </p:cxnSp>
      <p:cxnSp>
        <p:nvCxnSpPr>
          <p:cNvPr id="1415" name="Google Shape;1415;p59"/>
          <p:cNvCxnSpPr>
            <a:stCxn id="1402" idx="1"/>
            <a:endCxn id="1401" idx="3"/>
          </p:cNvCxnSpPr>
          <p:nvPr/>
        </p:nvCxnSpPr>
        <p:spPr>
          <a:xfrm rot="10800000">
            <a:off x="5401818"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16" name="Google Shape;1416;p59"/>
          <p:cNvCxnSpPr>
            <a:stCxn id="1404" idx="0"/>
            <a:endCxn id="1405" idx="2"/>
          </p:cNvCxnSpPr>
          <p:nvPr/>
        </p:nvCxnSpPr>
        <p:spPr>
          <a:xfrm rot="10800000" flipH="1">
            <a:off x="7500021" y="2978675"/>
            <a:ext cx="619200" cy="349500"/>
          </a:xfrm>
          <a:prstGeom prst="straightConnector1">
            <a:avLst/>
          </a:prstGeom>
          <a:noFill/>
          <a:ln w="19050" cap="flat" cmpd="sng">
            <a:solidFill>
              <a:schemeClr val="dk2"/>
            </a:solidFill>
            <a:prstDash val="solid"/>
            <a:round/>
            <a:headEnd type="none" w="med" len="med"/>
            <a:tailEnd type="none" w="med" len="med"/>
          </a:ln>
        </p:spPr>
      </p:cxnSp>
      <p:cxnSp>
        <p:nvCxnSpPr>
          <p:cNvPr id="1417" name="Google Shape;1417;p59"/>
          <p:cNvCxnSpPr>
            <a:stCxn id="1406" idx="0"/>
            <a:endCxn id="1405" idx="2"/>
          </p:cNvCxnSpPr>
          <p:nvPr/>
        </p:nvCxnSpPr>
        <p:spPr>
          <a:xfrm rot="10800000">
            <a:off x="8119225" y="2978675"/>
            <a:ext cx="550200" cy="349500"/>
          </a:xfrm>
          <a:prstGeom prst="straightConnector1">
            <a:avLst/>
          </a:prstGeom>
          <a:noFill/>
          <a:ln w="19050" cap="flat" cmpd="sng">
            <a:solidFill>
              <a:schemeClr val="dk2"/>
            </a:solidFill>
            <a:prstDash val="solid"/>
            <a:round/>
            <a:headEnd type="none" w="med" len="med"/>
            <a:tailEnd type="none" w="med" len="med"/>
          </a:ln>
        </p:spPr>
      </p:cxnSp>
      <p:cxnSp>
        <p:nvCxnSpPr>
          <p:cNvPr id="1418" name="Google Shape;1418;p59"/>
          <p:cNvCxnSpPr>
            <a:endCxn id="1404" idx="3"/>
          </p:cNvCxnSpPr>
          <p:nvPr/>
        </p:nvCxnSpPr>
        <p:spPr>
          <a:xfrm rot="10800000">
            <a:off x="7740621" y="3511925"/>
            <a:ext cx="677100" cy="0"/>
          </a:xfrm>
          <a:prstGeom prst="straightConnector1">
            <a:avLst/>
          </a:prstGeom>
          <a:noFill/>
          <a:ln w="19050" cap="flat" cmpd="sng">
            <a:solidFill>
              <a:schemeClr val="dk2"/>
            </a:solidFill>
            <a:prstDash val="solid"/>
            <a:round/>
            <a:headEnd type="none" w="med" len="med"/>
            <a:tailEnd type="none" w="med" len="med"/>
          </a:ln>
        </p:spPr>
      </p:cxnSp>
      <p:cxnSp>
        <p:nvCxnSpPr>
          <p:cNvPr id="1419" name="Google Shape;1419;p59"/>
          <p:cNvCxnSpPr>
            <a:stCxn id="1396" idx="3"/>
            <a:endCxn id="1400" idx="1"/>
          </p:cNvCxnSpPr>
          <p:nvPr/>
        </p:nvCxnSpPr>
        <p:spPr>
          <a:xfrm>
            <a:off x="1344210"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20" name="Google Shape;1420;p59"/>
          <p:cNvCxnSpPr>
            <a:stCxn id="1403" idx="3"/>
            <a:endCxn id="1405" idx="1"/>
          </p:cNvCxnSpPr>
          <p:nvPr/>
        </p:nvCxnSpPr>
        <p:spPr>
          <a:xfrm>
            <a:off x="6021303"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21" name="Google Shape;1421;p59"/>
          <p:cNvCxnSpPr>
            <a:stCxn id="1400" idx="0"/>
            <a:endCxn id="1405" idx="0"/>
          </p:cNvCxnSpPr>
          <p:nvPr/>
        </p:nvCxnSpPr>
        <p:spPr>
          <a:xfrm rot="-5400000" flipH="1">
            <a:off x="5780357"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22" name="Google Shape;1422;p59"/>
          <p:cNvCxnSpPr>
            <a:stCxn id="1403" idx="0"/>
            <a:endCxn id="1396" idx="0"/>
          </p:cNvCxnSpPr>
          <p:nvPr/>
        </p:nvCxnSpPr>
        <p:spPr>
          <a:xfrm rot="5400000">
            <a:off x="3441903"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23" name="Google Shape;1423;p59"/>
          <p:cNvCxnSpPr>
            <a:stCxn id="1395" idx="2"/>
            <a:endCxn id="1398" idx="2"/>
          </p:cNvCxnSpPr>
          <p:nvPr/>
        </p:nvCxnSpPr>
        <p:spPr>
          <a:xfrm rot="-5400000" flipH="1">
            <a:off x="1652700" y="2526575"/>
            <a:ext cx="600" cy="23388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24" name="Google Shape;1424;p59"/>
          <p:cNvCxnSpPr>
            <a:stCxn id="1401" idx="2"/>
            <a:endCxn id="1406" idx="2"/>
          </p:cNvCxnSpPr>
          <p:nvPr/>
        </p:nvCxnSpPr>
        <p:spPr>
          <a:xfrm rot="-5400000" flipH="1">
            <a:off x="6897926" y="1924925"/>
            <a:ext cx="600" cy="35421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425" name="Google Shape;1425;p59"/>
          <p:cNvSpPr txBox="1"/>
          <p:nvPr/>
        </p:nvSpPr>
        <p:spPr>
          <a:xfrm>
            <a:off x="5973950" y="2001450"/>
            <a:ext cx="2853000" cy="2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 = number of variables = 4</a:t>
            </a:r>
            <a:endParaRPr/>
          </a:p>
        </p:txBody>
      </p:sp>
      <p:cxnSp>
        <p:nvCxnSpPr>
          <p:cNvPr id="1426" name="Google Shape;1426;p59"/>
          <p:cNvCxnSpPr>
            <a:stCxn id="1399" idx="2"/>
            <a:endCxn id="1401" idx="2"/>
          </p:cNvCxnSpPr>
          <p:nvPr/>
        </p:nvCxnSpPr>
        <p:spPr>
          <a:xfrm rot="-5400000" flipH="1">
            <a:off x="4559261" y="3128225"/>
            <a:ext cx="600" cy="1135500"/>
          </a:xfrm>
          <a:prstGeom prst="curvedConnector3">
            <a:avLst>
              <a:gd name="adj1" fmla="val 39687500"/>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0"/>
        <p:cNvGrpSpPr/>
        <p:nvPr/>
      </p:nvGrpSpPr>
      <p:grpSpPr>
        <a:xfrm>
          <a:off x="0" y="0"/>
          <a:ext cx="0" cy="0"/>
          <a:chOff x="0" y="0"/>
          <a:chExt cx="0" cy="0"/>
        </a:xfrm>
      </p:grpSpPr>
      <p:sp>
        <p:nvSpPr>
          <p:cNvPr id="1431" name="Google Shape;1431;p6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3SAT Reduces to Independent Set (Your Answer)</a:t>
            </a:r>
            <a:endParaRPr/>
          </a:p>
        </p:txBody>
      </p:sp>
      <p:sp>
        <p:nvSpPr>
          <p:cNvPr id="1432" name="Google Shape;1432;p6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Find an independent set of size k = 4. Use this set to generate a solution to the 3SAT problem.</a:t>
            </a:r>
            <a:endParaRPr/>
          </a:p>
          <a:p>
            <a:pPr marL="457200" lvl="0" indent="-355600" algn="l" rtl="0">
              <a:spcBef>
                <a:spcPts val="600"/>
              </a:spcBef>
              <a:spcAft>
                <a:spcPts val="0"/>
              </a:spcAft>
              <a:buSzPts val="2000"/>
              <a:buChar char="●"/>
            </a:pPr>
            <a:r>
              <a:rPr lang="en"/>
              <a:t>Reminder: An independent set of size 4 is a set of 4 (red) vertices that do not touch.</a:t>
            </a:r>
            <a:endParaRPr/>
          </a:p>
        </p:txBody>
      </p:sp>
      <p:sp>
        <p:nvSpPr>
          <p:cNvPr id="1433" name="Google Shape;1433;p60"/>
          <p:cNvSpPr txBox="1"/>
          <p:nvPr/>
        </p:nvSpPr>
        <p:spPr>
          <a:xfrm>
            <a:off x="1127100" y="3694200"/>
            <a:ext cx="7407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Φ  =  (x1 or x2 or x3) and  (! x1 or ! x2 or x4) and (! x1 or x3 or ! x4) and (x1 or x3 or x4)</a:t>
            </a:r>
            <a:endParaRPr/>
          </a:p>
        </p:txBody>
      </p:sp>
      <p:sp>
        <p:nvSpPr>
          <p:cNvPr id="1434" name="Google Shape;1434;p60"/>
          <p:cNvSpPr/>
          <p:nvPr/>
        </p:nvSpPr>
        <p:spPr>
          <a:xfrm>
            <a:off x="243000"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x2</a:t>
            </a:r>
            <a:endParaRPr/>
          </a:p>
        </p:txBody>
      </p:sp>
      <p:sp>
        <p:nvSpPr>
          <p:cNvPr id="1435" name="Google Shape;1435;p60"/>
          <p:cNvSpPr/>
          <p:nvPr/>
        </p:nvSpPr>
        <p:spPr>
          <a:xfrm>
            <a:off x="863010"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436" name="Google Shape;1436;p60"/>
          <p:cNvSpPr/>
          <p:nvPr/>
        </p:nvSpPr>
        <p:spPr>
          <a:xfrm>
            <a:off x="1412404"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37" name="Google Shape;1437;p60"/>
          <p:cNvSpPr/>
          <p:nvPr/>
        </p:nvSpPr>
        <p:spPr>
          <a:xfrm>
            <a:off x="2581807"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x2</a:t>
            </a:r>
            <a:endParaRPr/>
          </a:p>
        </p:txBody>
      </p:sp>
      <p:sp>
        <p:nvSpPr>
          <p:cNvPr id="1438" name="Google Shape;1438;p60"/>
          <p:cNvSpPr/>
          <p:nvPr/>
        </p:nvSpPr>
        <p:spPr>
          <a:xfrm>
            <a:off x="375121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sp>
        <p:nvSpPr>
          <p:cNvPr id="1439" name="Google Shape;1439;p60"/>
          <p:cNvSpPr/>
          <p:nvPr/>
        </p:nvSpPr>
        <p:spPr>
          <a:xfrm>
            <a:off x="3201557"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40" name="Google Shape;1440;p60"/>
          <p:cNvSpPr/>
          <p:nvPr/>
        </p:nvSpPr>
        <p:spPr>
          <a:xfrm>
            <a:off x="4852526" y="3328175"/>
            <a:ext cx="5493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 x4</a:t>
            </a:r>
            <a:endParaRPr/>
          </a:p>
        </p:txBody>
      </p:sp>
      <p:sp>
        <p:nvSpPr>
          <p:cNvPr id="1441" name="Google Shape;1441;p60"/>
          <p:cNvSpPr/>
          <p:nvPr/>
        </p:nvSpPr>
        <p:spPr>
          <a:xfrm>
            <a:off x="6090018"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42" name="Google Shape;1442;p60"/>
          <p:cNvSpPr/>
          <p:nvPr/>
        </p:nvSpPr>
        <p:spPr>
          <a:xfrm>
            <a:off x="5540103"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43" name="Google Shape;1443;p60"/>
          <p:cNvSpPr/>
          <p:nvPr/>
        </p:nvSpPr>
        <p:spPr>
          <a:xfrm>
            <a:off x="725942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44" name="Google Shape;1444;p60"/>
          <p:cNvSpPr/>
          <p:nvPr/>
        </p:nvSpPr>
        <p:spPr>
          <a:xfrm>
            <a:off x="7878649"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445" name="Google Shape;1445;p60"/>
          <p:cNvSpPr/>
          <p:nvPr/>
        </p:nvSpPr>
        <p:spPr>
          <a:xfrm>
            <a:off x="8428825"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cxnSp>
        <p:nvCxnSpPr>
          <p:cNvPr id="1446" name="Google Shape;1446;p60"/>
          <p:cNvCxnSpPr>
            <a:stCxn id="1435" idx="2"/>
            <a:endCxn id="1434" idx="0"/>
          </p:cNvCxnSpPr>
          <p:nvPr/>
        </p:nvCxnSpPr>
        <p:spPr>
          <a:xfrm flipH="1">
            <a:off x="483510" y="2978575"/>
            <a:ext cx="620100" cy="349500"/>
          </a:xfrm>
          <a:prstGeom prst="straightConnector1">
            <a:avLst/>
          </a:prstGeom>
          <a:noFill/>
          <a:ln w="19050" cap="flat" cmpd="sng">
            <a:solidFill>
              <a:schemeClr val="dk2"/>
            </a:solidFill>
            <a:prstDash val="solid"/>
            <a:round/>
            <a:headEnd type="none" w="med" len="med"/>
            <a:tailEnd type="none" w="med" len="med"/>
          </a:ln>
        </p:spPr>
      </p:cxnSp>
      <p:cxnSp>
        <p:nvCxnSpPr>
          <p:cNvPr id="1447" name="Google Shape;1447;p60"/>
          <p:cNvCxnSpPr>
            <a:stCxn id="1436" idx="0"/>
            <a:endCxn id="1435" idx="2"/>
          </p:cNvCxnSpPr>
          <p:nvPr/>
        </p:nvCxnSpPr>
        <p:spPr>
          <a:xfrm rot="10800000">
            <a:off x="1103704" y="2978675"/>
            <a:ext cx="549300" cy="349500"/>
          </a:xfrm>
          <a:prstGeom prst="straightConnector1">
            <a:avLst/>
          </a:prstGeom>
          <a:noFill/>
          <a:ln w="19050" cap="flat" cmpd="sng">
            <a:solidFill>
              <a:schemeClr val="dk2"/>
            </a:solidFill>
            <a:prstDash val="solid"/>
            <a:round/>
            <a:headEnd type="none" w="med" len="med"/>
            <a:tailEnd type="none" w="med" len="med"/>
          </a:ln>
        </p:spPr>
      </p:cxnSp>
      <p:cxnSp>
        <p:nvCxnSpPr>
          <p:cNvPr id="1448" name="Google Shape;1448;p60"/>
          <p:cNvCxnSpPr>
            <a:stCxn id="1434" idx="3"/>
            <a:endCxn id="1436" idx="1"/>
          </p:cNvCxnSpPr>
          <p:nvPr/>
        </p:nvCxnSpPr>
        <p:spPr>
          <a:xfrm>
            <a:off x="724200"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49" name="Google Shape;1449;p60"/>
          <p:cNvCxnSpPr>
            <a:stCxn id="1439" idx="2"/>
            <a:endCxn id="1437" idx="0"/>
          </p:cNvCxnSpPr>
          <p:nvPr/>
        </p:nvCxnSpPr>
        <p:spPr>
          <a:xfrm flipH="1">
            <a:off x="2822357" y="2978575"/>
            <a:ext cx="619800" cy="349500"/>
          </a:xfrm>
          <a:prstGeom prst="straightConnector1">
            <a:avLst/>
          </a:prstGeom>
          <a:noFill/>
          <a:ln w="19050" cap="flat" cmpd="sng">
            <a:solidFill>
              <a:schemeClr val="dk2"/>
            </a:solidFill>
            <a:prstDash val="solid"/>
            <a:round/>
            <a:headEnd type="none" w="med" len="med"/>
            <a:tailEnd type="none" w="med" len="med"/>
          </a:ln>
        </p:spPr>
      </p:cxnSp>
      <p:cxnSp>
        <p:nvCxnSpPr>
          <p:cNvPr id="1450" name="Google Shape;1450;p60"/>
          <p:cNvCxnSpPr>
            <a:stCxn id="1437" idx="3"/>
            <a:endCxn id="1438" idx="1"/>
          </p:cNvCxnSpPr>
          <p:nvPr/>
        </p:nvCxnSpPr>
        <p:spPr>
          <a:xfrm>
            <a:off x="3063007"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51" name="Google Shape;1451;p60"/>
          <p:cNvCxnSpPr>
            <a:stCxn id="1438" idx="0"/>
            <a:endCxn id="1439" idx="2"/>
          </p:cNvCxnSpPr>
          <p:nvPr/>
        </p:nvCxnSpPr>
        <p:spPr>
          <a:xfrm rot="10800000">
            <a:off x="3442211" y="2978675"/>
            <a:ext cx="549600" cy="349500"/>
          </a:xfrm>
          <a:prstGeom prst="straightConnector1">
            <a:avLst/>
          </a:prstGeom>
          <a:noFill/>
          <a:ln w="19050" cap="flat" cmpd="sng">
            <a:solidFill>
              <a:schemeClr val="dk2"/>
            </a:solidFill>
            <a:prstDash val="solid"/>
            <a:round/>
            <a:headEnd type="none" w="med" len="med"/>
            <a:tailEnd type="none" w="med" len="med"/>
          </a:ln>
        </p:spPr>
      </p:cxnSp>
      <p:cxnSp>
        <p:nvCxnSpPr>
          <p:cNvPr id="1452" name="Google Shape;1452;p60"/>
          <p:cNvCxnSpPr>
            <a:stCxn id="1440" idx="0"/>
            <a:endCxn id="1442" idx="2"/>
          </p:cNvCxnSpPr>
          <p:nvPr/>
        </p:nvCxnSpPr>
        <p:spPr>
          <a:xfrm rot="10800000" flipH="1">
            <a:off x="5127176" y="2978675"/>
            <a:ext cx="653400" cy="349500"/>
          </a:xfrm>
          <a:prstGeom prst="straightConnector1">
            <a:avLst/>
          </a:prstGeom>
          <a:noFill/>
          <a:ln w="19050" cap="flat" cmpd="sng">
            <a:solidFill>
              <a:schemeClr val="dk2"/>
            </a:solidFill>
            <a:prstDash val="solid"/>
            <a:round/>
            <a:headEnd type="none" w="med" len="med"/>
            <a:tailEnd type="none" w="med" len="med"/>
          </a:ln>
        </p:spPr>
      </p:cxnSp>
      <p:cxnSp>
        <p:nvCxnSpPr>
          <p:cNvPr id="1453" name="Google Shape;1453;p60"/>
          <p:cNvCxnSpPr>
            <a:stCxn id="1441" idx="0"/>
            <a:endCxn id="1442" idx="2"/>
          </p:cNvCxnSpPr>
          <p:nvPr/>
        </p:nvCxnSpPr>
        <p:spPr>
          <a:xfrm rot="10800000">
            <a:off x="5780718" y="2978675"/>
            <a:ext cx="549900" cy="349500"/>
          </a:xfrm>
          <a:prstGeom prst="straightConnector1">
            <a:avLst/>
          </a:prstGeom>
          <a:noFill/>
          <a:ln w="19050" cap="flat" cmpd="sng">
            <a:solidFill>
              <a:schemeClr val="dk2"/>
            </a:solidFill>
            <a:prstDash val="solid"/>
            <a:round/>
            <a:headEnd type="none" w="med" len="med"/>
            <a:tailEnd type="none" w="med" len="med"/>
          </a:ln>
        </p:spPr>
      </p:cxnSp>
      <p:cxnSp>
        <p:nvCxnSpPr>
          <p:cNvPr id="1454" name="Google Shape;1454;p60"/>
          <p:cNvCxnSpPr>
            <a:stCxn id="1441" idx="1"/>
            <a:endCxn id="1440" idx="3"/>
          </p:cNvCxnSpPr>
          <p:nvPr/>
        </p:nvCxnSpPr>
        <p:spPr>
          <a:xfrm rot="10800000">
            <a:off x="5401818"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55" name="Google Shape;1455;p60"/>
          <p:cNvCxnSpPr>
            <a:stCxn id="1443" idx="0"/>
            <a:endCxn id="1444" idx="2"/>
          </p:cNvCxnSpPr>
          <p:nvPr/>
        </p:nvCxnSpPr>
        <p:spPr>
          <a:xfrm rot="10800000" flipH="1">
            <a:off x="7500021" y="2978675"/>
            <a:ext cx="619200" cy="349500"/>
          </a:xfrm>
          <a:prstGeom prst="straightConnector1">
            <a:avLst/>
          </a:prstGeom>
          <a:noFill/>
          <a:ln w="19050" cap="flat" cmpd="sng">
            <a:solidFill>
              <a:schemeClr val="dk2"/>
            </a:solidFill>
            <a:prstDash val="solid"/>
            <a:round/>
            <a:headEnd type="none" w="med" len="med"/>
            <a:tailEnd type="none" w="med" len="med"/>
          </a:ln>
        </p:spPr>
      </p:cxnSp>
      <p:cxnSp>
        <p:nvCxnSpPr>
          <p:cNvPr id="1456" name="Google Shape;1456;p60"/>
          <p:cNvCxnSpPr>
            <a:stCxn id="1445" idx="0"/>
            <a:endCxn id="1444" idx="2"/>
          </p:cNvCxnSpPr>
          <p:nvPr/>
        </p:nvCxnSpPr>
        <p:spPr>
          <a:xfrm rot="10800000">
            <a:off x="8119225" y="2978675"/>
            <a:ext cx="550200" cy="349500"/>
          </a:xfrm>
          <a:prstGeom prst="straightConnector1">
            <a:avLst/>
          </a:prstGeom>
          <a:noFill/>
          <a:ln w="19050" cap="flat" cmpd="sng">
            <a:solidFill>
              <a:schemeClr val="dk2"/>
            </a:solidFill>
            <a:prstDash val="solid"/>
            <a:round/>
            <a:headEnd type="none" w="med" len="med"/>
            <a:tailEnd type="none" w="med" len="med"/>
          </a:ln>
        </p:spPr>
      </p:cxnSp>
      <p:cxnSp>
        <p:nvCxnSpPr>
          <p:cNvPr id="1457" name="Google Shape;1457;p60"/>
          <p:cNvCxnSpPr>
            <a:endCxn id="1443" idx="3"/>
          </p:cNvCxnSpPr>
          <p:nvPr/>
        </p:nvCxnSpPr>
        <p:spPr>
          <a:xfrm rot="10800000">
            <a:off x="7740621" y="3511925"/>
            <a:ext cx="677100" cy="0"/>
          </a:xfrm>
          <a:prstGeom prst="straightConnector1">
            <a:avLst/>
          </a:prstGeom>
          <a:noFill/>
          <a:ln w="19050" cap="flat" cmpd="sng">
            <a:solidFill>
              <a:schemeClr val="dk2"/>
            </a:solidFill>
            <a:prstDash val="solid"/>
            <a:round/>
            <a:headEnd type="none" w="med" len="med"/>
            <a:tailEnd type="none" w="med" len="med"/>
          </a:ln>
        </p:spPr>
      </p:cxnSp>
      <p:cxnSp>
        <p:nvCxnSpPr>
          <p:cNvPr id="1458" name="Google Shape;1458;p60"/>
          <p:cNvCxnSpPr>
            <a:stCxn id="1435" idx="3"/>
            <a:endCxn id="1439" idx="1"/>
          </p:cNvCxnSpPr>
          <p:nvPr/>
        </p:nvCxnSpPr>
        <p:spPr>
          <a:xfrm>
            <a:off x="1344210"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59" name="Google Shape;1459;p60"/>
          <p:cNvCxnSpPr>
            <a:stCxn id="1442" idx="3"/>
            <a:endCxn id="1444" idx="1"/>
          </p:cNvCxnSpPr>
          <p:nvPr/>
        </p:nvCxnSpPr>
        <p:spPr>
          <a:xfrm>
            <a:off x="6021303"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60" name="Google Shape;1460;p60"/>
          <p:cNvCxnSpPr>
            <a:stCxn id="1439" idx="0"/>
            <a:endCxn id="1444" idx="0"/>
          </p:cNvCxnSpPr>
          <p:nvPr/>
        </p:nvCxnSpPr>
        <p:spPr>
          <a:xfrm rot="-5400000" flipH="1">
            <a:off x="5780357"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61" name="Google Shape;1461;p60"/>
          <p:cNvCxnSpPr>
            <a:stCxn id="1442" idx="0"/>
            <a:endCxn id="1435" idx="0"/>
          </p:cNvCxnSpPr>
          <p:nvPr/>
        </p:nvCxnSpPr>
        <p:spPr>
          <a:xfrm rot="5400000">
            <a:off x="3441903"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62" name="Google Shape;1462;p60"/>
          <p:cNvCxnSpPr>
            <a:stCxn id="1434" idx="2"/>
            <a:endCxn id="1437" idx="2"/>
          </p:cNvCxnSpPr>
          <p:nvPr/>
        </p:nvCxnSpPr>
        <p:spPr>
          <a:xfrm rot="-5400000" flipH="1">
            <a:off x="1652700" y="2526575"/>
            <a:ext cx="600" cy="23388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63" name="Google Shape;1463;p60"/>
          <p:cNvCxnSpPr>
            <a:stCxn id="1440" idx="2"/>
            <a:endCxn id="1445" idx="2"/>
          </p:cNvCxnSpPr>
          <p:nvPr/>
        </p:nvCxnSpPr>
        <p:spPr>
          <a:xfrm rot="-5400000" flipH="1">
            <a:off x="6897926" y="1924925"/>
            <a:ext cx="600" cy="35421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464" name="Google Shape;1464;p60"/>
          <p:cNvSpPr txBox="1"/>
          <p:nvPr/>
        </p:nvSpPr>
        <p:spPr>
          <a:xfrm>
            <a:off x="5973950" y="2001450"/>
            <a:ext cx="2853000" cy="2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 = number of variables = 4</a:t>
            </a:r>
            <a:endParaRPr/>
          </a:p>
        </p:txBody>
      </p:sp>
      <p:cxnSp>
        <p:nvCxnSpPr>
          <p:cNvPr id="1465" name="Google Shape;1465;p60"/>
          <p:cNvCxnSpPr>
            <a:stCxn id="1438" idx="2"/>
            <a:endCxn id="1440" idx="2"/>
          </p:cNvCxnSpPr>
          <p:nvPr/>
        </p:nvCxnSpPr>
        <p:spPr>
          <a:xfrm rot="-5400000" flipH="1">
            <a:off x="4559261" y="3128225"/>
            <a:ext cx="600" cy="11355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466" name="Google Shape;1466;p60"/>
          <p:cNvSpPr txBox="1"/>
          <p:nvPr/>
        </p:nvSpPr>
        <p:spPr>
          <a:xfrm>
            <a:off x="1516975" y="4166600"/>
            <a:ext cx="5886300" cy="8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X3: True</a:t>
            </a:r>
            <a:endParaRPr/>
          </a:p>
          <a:p>
            <a:pPr marL="0" lvl="0" indent="0" algn="l" rtl="0">
              <a:spcBef>
                <a:spcPts val="0"/>
              </a:spcBef>
              <a:spcAft>
                <a:spcPts val="0"/>
              </a:spcAft>
              <a:buNone/>
            </a:pPr>
            <a:r>
              <a:rPr lang="en"/>
              <a:t>X2: False</a:t>
            </a:r>
            <a:endParaRPr/>
          </a:p>
          <a:p>
            <a:pPr marL="0" lvl="0" indent="0" algn="l" rtl="0">
              <a:spcBef>
                <a:spcPts val="0"/>
              </a:spcBef>
              <a:spcAft>
                <a:spcPts val="0"/>
              </a:spcAft>
              <a:buNone/>
            </a:pPr>
            <a:r>
              <a:rPr lang="en"/>
              <a:t>X4: True</a:t>
            </a:r>
            <a:endParaRPr/>
          </a:p>
          <a:p>
            <a:pPr marL="0" lvl="0" indent="0" algn="l" rtl="0">
              <a:spcBef>
                <a:spcPts val="0"/>
              </a:spcBef>
              <a:spcAft>
                <a:spcPts val="0"/>
              </a:spcAft>
              <a:buNone/>
            </a:pPr>
            <a:r>
              <a:rPr lang="en"/>
              <a:t>X1: Doesn’t matter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6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a:t>
            </a:r>
            <a:endParaRPr/>
          </a:p>
        </p:txBody>
      </p:sp>
      <p:sp>
        <p:nvSpPr>
          <p:cNvPr id="1472" name="Google Shape;1472;p61"/>
          <p:cNvSpPr txBox="1">
            <a:spLocks noGrp="1"/>
          </p:cNvSpPr>
          <p:nvPr>
            <p:ph type="body" idx="1"/>
          </p:nvPr>
        </p:nvSpPr>
        <p:spPr>
          <a:xfrm>
            <a:off x="243000" y="556500"/>
            <a:ext cx="88746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Since IND-SET can be used to solve 3SAT, we say that “3SAT reduces to IND-SET”. </a:t>
            </a:r>
            <a:endParaRPr/>
          </a:p>
          <a:p>
            <a:pPr marL="457200" lvl="0" indent="-355600" algn="l" rtl="0">
              <a:spcBef>
                <a:spcPts val="600"/>
              </a:spcBef>
              <a:spcAft>
                <a:spcPts val="0"/>
              </a:spcAft>
              <a:buSzPts val="2000"/>
              <a:buChar char="●"/>
            </a:pPr>
            <a:r>
              <a:rPr lang="en"/>
              <a:t>Note: 3SAT is not a graph problem!</a:t>
            </a:r>
            <a:endParaRPr/>
          </a:p>
          <a:p>
            <a:pPr marL="457200" lvl="0" indent="-355600" algn="l" rtl="0">
              <a:spcBef>
                <a:spcPts val="0"/>
              </a:spcBef>
              <a:spcAft>
                <a:spcPts val="0"/>
              </a:spcAft>
              <a:buSzPts val="2000"/>
              <a:buChar char="●"/>
            </a:pPr>
            <a:r>
              <a:rPr lang="en"/>
              <a:t>Note: Reductions don’t always involve creating graphs.</a:t>
            </a:r>
            <a:endParaRPr/>
          </a:p>
          <a:p>
            <a:pPr marL="457200" lvl="0" indent="0" algn="l" rtl="0">
              <a:spcBef>
                <a:spcPts val="600"/>
              </a:spcBef>
              <a:spcAft>
                <a:spcPts val="0"/>
              </a:spcAft>
              <a:buNone/>
            </a:pPr>
            <a:endParaRPr/>
          </a:p>
        </p:txBody>
      </p:sp>
      <p:sp>
        <p:nvSpPr>
          <p:cNvPr id="1473" name="Google Shape;1473;p61"/>
          <p:cNvSpPr txBox="1"/>
          <p:nvPr/>
        </p:nvSpPr>
        <p:spPr>
          <a:xfrm>
            <a:off x="310850" y="2130625"/>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4" name="Google Shape;1474;p61"/>
          <p:cNvSpPr/>
          <p:nvPr/>
        </p:nvSpPr>
        <p:spPr>
          <a:xfrm>
            <a:off x="1952350" y="2078650"/>
            <a:ext cx="5173200" cy="24999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txBox="1"/>
          <p:nvPr/>
        </p:nvSpPr>
        <p:spPr>
          <a:xfrm>
            <a:off x="1876150" y="1751681"/>
            <a:ext cx="11199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3SAT</a:t>
            </a:r>
            <a:endParaRPr/>
          </a:p>
        </p:txBody>
      </p:sp>
      <p:sp>
        <p:nvSpPr>
          <p:cNvPr id="1476" name="Google Shape;1476;p61"/>
          <p:cNvSpPr/>
          <p:nvPr/>
        </p:nvSpPr>
        <p:spPr>
          <a:xfrm>
            <a:off x="2279400" y="2556738"/>
            <a:ext cx="10950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Preprocess</a:t>
            </a:r>
            <a:endParaRPr/>
          </a:p>
        </p:txBody>
      </p:sp>
      <p:cxnSp>
        <p:nvCxnSpPr>
          <p:cNvPr id="1477" name="Google Shape;1477;p61"/>
          <p:cNvCxnSpPr>
            <a:stCxn id="1478" idx="3"/>
            <a:endCxn id="1476" idx="1"/>
          </p:cNvCxnSpPr>
          <p:nvPr/>
        </p:nvCxnSpPr>
        <p:spPr>
          <a:xfrm>
            <a:off x="1710724" y="2719925"/>
            <a:ext cx="568800" cy="1500"/>
          </a:xfrm>
          <a:prstGeom prst="straightConnector1">
            <a:avLst/>
          </a:prstGeom>
          <a:noFill/>
          <a:ln w="9525" cap="flat" cmpd="sng">
            <a:solidFill>
              <a:schemeClr val="dk2"/>
            </a:solidFill>
            <a:prstDash val="solid"/>
            <a:round/>
            <a:headEnd type="none" w="med" len="med"/>
            <a:tailEnd type="triangle" w="med" len="med"/>
          </a:ln>
        </p:spPr>
      </p:cxnSp>
      <p:cxnSp>
        <p:nvCxnSpPr>
          <p:cNvPr id="1479" name="Google Shape;1479;p61"/>
          <p:cNvCxnSpPr>
            <a:stCxn id="1476" idx="3"/>
            <a:endCxn id="1480" idx="1"/>
          </p:cNvCxnSpPr>
          <p:nvPr/>
        </p:nvCxnSpPr>
        <p:spPr>
          <a:xfrm rot="10800000" flipH="1">
            <a:off x="3374400" y="2718588"/>
            <a:ext cx="261300" cy="2700"/>
          </a:xfrm>
          <a:prstGeom prst="straightConnector1">
            <a:avLst/>
          </a:prstGeom>
          <a:noFill/>
          <a:ln w="9525" cap="flat" cmpd="sng">
            <a:solidFill>
              <a:schemeClr val="dk2"/>
            </a:solidFill>
            <a:prstDash val="solid"/>
            <a:round/>
            <a:headEnd type="none" w="med" len="med"/>
            <a:tailEnd type="triangle" w="med" len="med"/>
          </a:ln>
        </p:spPr>
      </p:cxnSp>
      <p:sp>
        <p:nvSpPr>
          <p:cNvPr id="1481" name="Google Shape;1481;p61"/>
          <p:cNvSpPr/>
          <p:nvPr/>
        </p:nvSpPr>
        <p:spPr>
          <a:xfrm>
            <a:off x="5789603" y="2508970"/>
            <a:ext cx="1196700" cy="4161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IND-SET</a:t>
            </a:r>
            <a:endParaRPr/>
          </a:p>
        </p:txBody>
      </p:sp>
      <p:cxnSp>
        <p:nvCxnSpPr>
          <p:cNvPr id="1482" name="Google Shape;1482;p61"/>
          <p:cNvCxnSpPr>
            <a:stCxn id="1480" idx="3"/>
            <a:endCxn id="1481" idx="1"/>
          </p:cNvCxnSpPr>
          <p:nvPr/>
        </p:nvCxnSpPr>
        <p:spPr>
          <a:xfrm rot="10800000" flipH="1">
            <a:off x="5546275" y="2717117"/>
            <a:ext cx="243300" cy="1500"/>
          </a:xfrm>
          <a:prstGeom prst="straightConnector1">
            <a:avLst/>
          </a:prstGeom>
          <a:noFill/>
          <a:ln w="9525" cap="flat" cmpd="sng">
            <a:solidFill>
              <a:schemeClr val="dk2"/>
            </a:solidFill>
            <a:prstDash val="solid"/>
            <a:round/>
            <a:headEnd type="none" w="med" len="med"/>
            <a:tailEnd type="triangle" w="med" len="med"/>
          </a:ln>
        </p:spPr>
      </p:cxnSp>
      <p:sp>
        <p:nvSpPr>
          <p:cNvPr id="1483" name="Google Shape;1483;p61"/>
          <p:cNvSpPr txBox="1"/>
          <p:nvPr/>
        </p:nvSpPr>
        <p:spPr>
          <a:xfrm>
            <a:off x="3635825" y="2105900"/>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cxnSp>
        <p:nvCxnSpPr>
          <p:cNvPr id="1484" name="Google Shape;1484;p61"/>
          <p:cNvCxnSpPr>
            <a:stCxn id="1481" idx="2"/>
            <a:endCxn id="1485" idx="0"/>
          </p:cNvCxnSpPr>
          <p:nvPr/>
        </p:nvCxnSpPr>
        <p:spPr>
          <a:xfrm rot="5400000">
            <a:off x="4354703" y="1722820"/>
            <a:ext cx="831000" cy="3235500"/>
          </a:xfrm>
          <a:prstGeom prst="curvedConnector3">
            <a:avLst>
              <a:gd name="adj1" fmla="val 49995"/>
            </a:avLst>
          </a:prstGeom>
          <a:noFill/>
          <a:ln w="9525" cap="flat" cmpd="sng">
            <a:solidFill>
              <a:schemeClr val="dk2"/>
            </a:solidFill>
            <a:prstDash val="solid"/>
            <a:round/>
            <a:headEnd type="none" w="med" len="med"/>
            <a:tailEnd type="triangle" w="med" len="med"/>
          </a:ln>
        </p:spPr>
      </p:cxnSp>
      <p:sp>
        <p:nvSpPr>
          <p:cNvPr id="1486" name="Google Shape;1486;p61"/>
          <p:cNvSpPr txBox="1"/>
          <p:nvPr/>
        </p:nvSpPr>
        <p:spPr>
          <a:xfrm>
            <a:off x="2155450" y="4056975"/>
            <a:ext cx="14862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IND-SET for G</a:t>
            </a:r>
            <a:endParaRPr/>
          </a:p>
        </p:txBody>
      </p:sp>
      <p:sp>
        <p:nvSpPr>
          <p:cNvPr id="1487" name="Google Shape;1487;p61"/>
          <p:cNvSpPr/>
          <p:nvPr/>
        </p:nvSpPr>
        <p:spPr>
          <a:xfrm>
            <a:off x="4847000" y="3775379"/>
            <a:ext cx="11967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Postprocess</a:t>
            </a:r>
            <a:endParaRPr/>
          </a:p>
        </p:txBody>
      </p:sp>
      <p:cxnSp>
        <p:nvCxnSpPr>
          <p:cNvPr id="1488" name="Google Shape;1488;p61"/>
          <p:cNvCxnSpPr>
            <a:stCxn id="1485" idx="3"/>
            <a:endCxn id="1487" idx="1"/>
          </p:cNvCxnSpPr>
          <p:nvPr/>
        </p:nvCxnSpPr>
        <p:spPr>
          <a:xfrm>
            <a:off x="4107649" y="3939742"/>
            <a:ext cx="739500" cy="300"/>
          </a:xfrm>
          <a:prstGeom prst="straightConnector1">
            <a:avLst/>
          </a:prstGeom>
          <a:noFill/>
          <a:ln w="9525" cap="flat" cmpd="sng">
            <a:solidFill>
              <a:schemeClr val="dk2"/>
            </a:solidFill>
            <a:prstDash val="solid"/>
            <a:round/>
            <a:headEnd type="none" w="med" len="med"/>
            <a:tailEnd type="triangle" w="med" len="med"/>
          </a:ln>
        </p:spPr>
      </p:cxnSp>
      <p:cxnSp>
        <p:nvCxnSpPr>
          <p:cNvPr id="1489" name="Google Shape;1489;p61"/>
          <p:cNvCxnSpPr>
            <a:stCxn id="1487" idx="3"/>
          </p:cNvCxnSpPr>
          <p:nvPr/>
        </p:nvCxnSpPr>
        <p:spPr>
          <a:xfrm>
            <a:off x="6043700" y="3939929"/>
            <a:ext cx="1493100" cy="0"/>
          </a:xfrm>
          <a:prstGeom prst="straightConnector1">
            <a:avLst/>
          </a:prstGeom>
          <a:noFill/>
          <a:ln w="9525" cap="flat" cmpd="sng">
            <a:solidFill>
              <a:schemeClr val="dk2"/>
            </a:solidFill>
            <a:prstDash val="solid"/>
            <a:round/>
            <a:headEnd type="none" w="med" len="med"/>
            <a:tailEnd type="triangle" w="med" len="med"/>
          </a:ln>
        </p:spPr>
      </p:cxnSp>
      <p:sp>
        <p:nvSpPr>
          <p:cNvPr id="1490" name="Google Shape;1490;p61"/>
          <p:cNvSpPr txBox="1"/>
          <p:nvPr/>
        </p:nvSpPr>
        <p:spPr>
          <a:xfrm>
            <a:off x="7387310" y="3177261"/>
            <a:ext cx="17304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Assignment so </a:t>
            </a:r>
            <a:endParaRPr/>
          </a:p>
          <a:p>
            <a:pPr marL="0" lvl="0" indent="0" algn="l" rtl="0">
              <a:spcBef>
                <a:spcPts val="0"/>
              </a:spcBef>
              <a:spcAft>
                <a:spcPts val="0"/>
              </a:spcAft>
              <a:buNone/>
            </a:pPr>
            <a:r>
              <a:rPr lang="en"/>
              <a:t>that Φ gives true.</a:t>
            </a:r>
            <a:endParaRPr/>
          </a:p>
        </p:txBody>
      </p:sp>
      <p:pic>
        <p:nvPicPr>
          <p:cNvPr id="1478" name="Google Shape;1478;p61"/>
          <p:cNvPicPr preferRelativeResize="0"/>
          <p:nvPr/>
        </p:nvPicPr>
        <p:blipFill>
          <a:blip r:embed="rId3">
            <a:alphaModFix/>
          </a:blip>
          <a:stretch>
            <a:fillRect/>
          </a:stretch>
        </p:blipFill>
        <p:spPr>
          <a:xfrm>
            <a:off x="413948" y="2416500"/>
            <a:ext cx="1296775" cy="606850"/>
          </a:xfrm>
          <a:prstGeom prst="rect">
            <a:avLst/>
          </a:prstGeom>
          <a:noFill/>
          <a:ln w="9525" cap="flat" cmpd="sng">
            <a:solidFill>
              <a:srgbClr val="000000"/>
            </a:solidFill>
            <a:prstDash val="solid"/>
            <a:round/>
            <a:headEnd type="none" w="sm" len="sm"/>
            <a:tailEnd type="none" w="sm" len="sm"/>
          </a:ln>
        </p:spPr>
      </p:pic>
      <p:sp>
        <p:nvSpPr>
          <p:cNvPr id="1491" name="Google Shape;1491;p61"/>
          <p:cNvSpPr txBox="1"/>
          <p:nvPr/>
        </p:nvSpPr>
        <p:spPr>
          <a:xfrm>
            <a:off x="366134" y="2106604"/>
            <a:ext cx="3624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Φ</a:t>
            </a:r>
            <a:endParaRPr/>
          </a:p>
        </p:txBody>
      </p:sp>
      <p:pic>
        <p:nvPicPr>
          <p:cNvPr id="1480" name="Google Shape;1480;p61"/>
          <p:cNvPicPr preferRelativeResize="0"/>
          <p:nvPr/>
        </p:nvPicPr>
        <p:blipFill>
          <a:blip r:embed="rId4">
            <a:alphaModFix/>
          </a:blip>
          <a:stretch>
            <a:fillRect/>
          </a:stretch>
        </p:blipFill>
        <p:spPr>
          <a:xfrm>
            <a:off x="3635825" y="2523286"/>
            <a:ext cx="1910450" cy="390662"/>
          </a:xfrm>
          <a:prstGeom prst="rect">
            <a:avLst/>
          </a:prstGeom>
          <a:noFill/>
          <a:ln w="9525" cap="flat" cmpd="sng">
            <a:solidFill>
              <a:srgbClr val="000000"/>
            </a:solidFill>
            <a:prstDash val="solid"/>
            <a:round/>
            <a:headEnd type="none" w="sm" len="sm"/>
            <a:tailEnd type="none" w="sm" len="sm"/>
          </a:ln>
        </p:spPr>
      </p:pic>
      <p:pic>
        <p:nvPicPr>
          <p:cNvPr id="1485" name="Google Shape;1485;p61"/>
          <p:cNvPicPr preferRelativeResize="0"/>
          <p:nvPr/>
        </p:nvPicPr>
        <p:blipFill>
          <a:blip r:embed="rId5">
            <a:alphaModFix/>
          </a:blip>
          <a:stretch>
            <a:fillRect/>
          </a:stretch>
        </p:blipFill>
        <p:spPr>
          <a:xfrm>
            <a:off x="2197200" y="3755988"/>
            <a:ext cx="1910449" cy="367508"/>
          </a:xfrm>
          <a:prstGeom prst="rect">
            <a:avLst/>
          </a:prstGeom>
          <a:noFill/>
          <a:ln w="9525" cap="flat" cmpd="sng">
            <a:solidFill>
              <a:srgbClr val="000000"/>
            </a:solidFill>
            <a:prstDash val="solid"/>
            <a:round/>
            <a:headEnd type="none" w="sm" len="sm"/>
            <a:tailEnd type="none" w="sm" len="sm"/>
          </a:ln>
        </p:spPr>
      </p:pic>
      <p:sp>
        <p:nvSpPr>
          <p:cNvPr id="1492" name="Google Shape;1492;p61"/>
          <p:cNvSpPr txBox="1"/>
          <p:nvPr/>
        </p:nvSpPr>
        <p:spPr>
          <a:xfrm>
            <a:off x="7546780" y="3736201"/>
            <a:ext cx="1218900" cy="999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x1: true</a:t>
            </a:r>
            <a:endParaRPr/>
          </a:p>
          <a:p>
            <a:pPr marL="0" lvl="0" indent="0" algn="l" rtl="0">
              <a:spcBef>
                <a:spcPts val="0"/>
              </a:spcBef>
              <a:spcAft>
                <a:spcPts val="0"/>
              </a:spcAft>
              <a:buNone/>
            </a:pPr>
            <a:r>
              <a:rPr lang="en"/>
              <a:t>x2: false</a:t>
            </a:r>
            <a:endParaRPr/>
          </a:p>
          <a:p>
            <a:pPr marL="0" lvl="0" indent="0" algn="l" rtl="0">
              <a:spcBef>
                <a:spcPts val="0"/>
              </a:spcBef>
              <a:spcAft>
                <a:spcPts val="0"/>
              </a:spcAft>
              <a:buNone/>
            </a:pPr>
            <a:r>
              <a:rPr lang="en"/>
              <a:t>x3: false</a:t>
            </a:r>
            <a:endParaRPr/>
          </a:p>
          <a:p>
            <a:pPr marL="0" lvl="0" indent="0" algn="l" rtl="0">
              <a:spcBef>
                <a:spcPts val="0"/>
              </a:spcBef>
              <a:spcAft>
                <a:spcPts val="0"/>
              </a:spcAft>
              <a:buNone/>
            </a:pPr>
            <a:r>
              <a:rPr lang="en"/>
              <a:t>x4: true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6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Reductions and Decomposition</a:t>
            </a:r>
            <a:endParaRPr/>
          </a:p>
        </p:txBody>
      </p:sp>
      <p:sp>
        <p:nvSpPr>
          <p:cNvPr id="1498" name="Google Shape;1498;p62"/>
          <p:cNvSpPr txBox="1">
            <a:spLocks noGrp="1"/>
          </p:cNvSpPr>
          <p:nvPr>
            <p:ph type="body" idx="1"/>
          </p:nvPr>
        </p:nvSpPr>
        <p:spPr>
          <a:xfrm>
            <a:off x="243000" y="556500"/>
            <a:ext cx="8616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Arguably, we’ve been doing something like a reduction all throughout the course.</a:t>
            </a:r>
            <a:endParaRPr/>
          </a:p>
          <a:p>
            <a:pPr marL="457200" lvl="0" indent="-355600" algn="l" rtl="0">
              <a:spcBef>
                <a:spcPts val="600"/>
              </a:spcBef>
              <a:spcAft>
                <a:spcPts val="0"/>
              </a:spcAft>
              <a:buSzPts val="2000"/>
              <a:buChar char="●"/>
            </a:pPr>
            <a:r>
              <a:rPr lang="en"/>
              <a:t>Abstract lists reduce to arrays (or linked lists).</a:t>
            </a:r>
            <a:endParaRPr/>
          </a:p>
          <a:p>
            <a:pPr marL="457200" lvl="0" indent="-355600" algn="l" rtl="0">
              <a:spcBef>
                <a:spcPts val="0"/>
              </a:spcBef>
              <a:spcAft>
                <a:spcPts val="0"/>
              </a:spcAft>
              <a:buSzPts val="2000"/>
              <a:buChar char="●"/>
            </a:pPr>
            <a:r>
              <a:rPr lang="en"/>
              <a:t>Synthesizing guitar string sound reduces to ArrayRingBuffer.</a:t>
            </a:r>
            <a:endParaRPr/>
          </a:p>
          <a:p>
            <a:pPr marL="457200" lvl="0" indent="-355600" algn="l" rtl="0">
              <a:spcBef>
                <a:spcPts val="0"/>
              </a:spcBef>
              <a:spcAft>
                <a:spcPts val="0"/>
              </a:spcAft>
              <a:buSzPts val="2000"/>
              <a:buChar char="●"/>
            </a:pPr>
            <a:r>
              <a:rPr lang="en"/>
              <a:t>The percolation problem reduces to DisjointSets.</a:t>
            </a:r>
            <a:endParaRPr/>
          </a:p>
          <a:p>
            <a:pPr marL="457200" lvl="0" indent="-355600" algn="l" rtl="0">
              <a:spcBef>
                <a:spcPts val="0"/>
              </a:spcBef>
              <a:spcAft>
                <a:spcPts val="0"/>
              </a:spcAft>
              <a:buSzPts val="2000"/>
              <a:buChar char="●"/>
            </a:pPr>
            <a:r>
              <a:rPr lang="en"/>
              <a:t>ExtrinsicMinPQ reduces to (operations on whatever instance variables you used).</a:t>
            </a:r>
            <a:endParaRPr/>
          </a:p>
          <a:p>
            <a:pPr marL="0" lvl="0" indent="0" algn="l" rtl="0">
              <a:spcBef>
                <a:spcPts val="600"/>
              </a:spcBef>
              <a:spcAft>
                <a:spcPts val="0"/>
              </a:spcAft>
              <a:buNone/>
            </a:pPr>
            <a:endParaRPr/>
          </a:p>
          <a:p>
            <a:pPr marL="0" lvl="0" indent="0" algn="l" rtl="0">
              <a:spcBef>
                <a:spcPts val="600"/>
              </a:spcBef>
              <a:spcAft>
                <a:spcPts val="0"/>
              </a:spcAft>
              <a:buNone/>
            </a:pPr>
            <a:r>
              <a:rPr lang="en"/>
              <a:t>These examples aren’t reductions exactly.</a:t>
            </a:r>
            <a:endParaRPr/>
          </a:p>
          <a:p>
            <a:pPr marL="457200" lvl="0" indent="-355600" algn="l" rtl="0">
              <a:spcBef>
                <a:spcPts val="600"/>
              </a:spcBef>
              <a:spcAft>
                <a:spcPts val="0"/>
              </a:spcAft>
              <a:buSzPts val="2000"/>
              <a:buChar char="●"/>
            </a:pPr>
            <a:r>
              <a:rPr lang="en"/>
              <a:t>We aren’t just calling a subroutine.</a:t>
            </a:r>
            <a:endParaRPr/>
          </a:p>
          <a:p>
            <a:pPr marL="457200" lvl="0" indent="-355600" algn="l" rtl="0">
              <a:spcBef>
                <a:spcPts val="0"/>
              </a:spcBef>
              <a:spcAft>
                <a:spcPts val="0"/>
              </a:spcAft>
              <a:buSzPts val="2000"/>
              <a:buChar char="●"/>
            </a:pPr>
            <a:r>
              <a:rPr lang="en"/>
              <a:t>A better term would be decomposition: Taking a complex task and breaking it into smaller parts. This is the heart of computer science.</a:t>
            </a:r>
            <a:endParaRPr/>
          </a:p>
          <a:p>
            <a:pPr marL="914400" lvl="1" indent="-355600" algn="l" rtl="0">
              <a:spcBef>
                <a:spcPts val="0"/>
              </a:spcBef>
              <a:spcAft>
                <a:spcPts val="0"/>
              </a:spcAft>
              <a:buSzPts val="2000"/>
              <a:buChar char="○"/>
            </a:pPr>
            <a:r>
              <a:rPr lang="en"/>
              <a:t>Using appropriate abstractions makes problem solving vastly easier.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6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Generational Changes in the Human Mind</a:t>
            </a:r>
            <a:endParaRPr/>
          </a:p>
        </p:txBody>
      </p:sp>
      <p:pic>
        <p:nvPicPr>
          <p:cNvPr id="1504" name="Google Shape;1504;p63" descr="In 1900, only 3% of Americans practiced professions that were deemed &quot;cognitively demanding.&quot; Today, 35% of us do, and we have all learned to be flexible in the way that we think about problems. In this fascinating and fast-paced spin through the cognitive history of the 20th century, moral philosopher James Flynn makes the case that changes in the way we think have had surprising (and not always positive) consequences.&#10;&#10;TEDTalks is a daily video podcast of the best talks and performances from the TED Conference, where the world's leading thinkers and doers give the talk of their lives in 18 minutes (or less). Look for talks on Technology, Entertainment and Design -- plus science, business, global issues, the arts and much more.&#10;Find closed captions and translated subtitles in many languages at http://www.ted.com/translate&#10;&#10;Follow TED news on Twitter: http://www.twitter.com/tednews&#10;Like TED on Facebook: https://www.facebook.com/TED&#10;&#10;Subscribe to our channel: http://www.youtube.com/user/TEDtalksDirector" title="Why our IQ levels are higher than our grandparents' | James Flynn">
            <a:hlinkClick r:id="rId3"/>
          </p:cNvPr>
          <p:cNvPicPr preferRelativeResize="0"/>
          <p:nvPr/>
        </p:nvPicPr>
        <p:blipFill>
          <a:blip r:embed="rId4">
            <a:alphaModFix/>
          </a:blip>
          <a:stretch>
            <a:fillRect/>
          </a:stretch>
        </p:blipFill>
        <p:spPr>
          <a:xfrm>
            <a:off x="2286000" y="1010151"/>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 So Far</a:t>
            </a:r>
            <a:endParaRPr/>
          </a:p>
        </p:txBody>
      </p:sp>
      <p:graphicFrame>
        <p:nvGraphicFramePr>
          <p:cNvPr id="62" name="Google Shape;62;p13"/>
          <p:cNvGraphicFramePr/>
          <p:nvPr/>
        </p:nvGraphicFramePr>
        <p:xfrm>
          <a:off x="592488" y="688161"/>
          <a:ext cx="3000000" cy="3000000"/>
        </p:xfrm>
        <a:graphic>
          <a:graphicData uri="http://schemas.openxmlformats.org/drawingml/2006/table">
            <a:tbl>
              <a:tblPr>
                <a:noFill/>
                <a:tableStyleId>{65E94590-C14C-4C34-A15F-39D4C68476B5}</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minimum spanning tree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minimum spanning tree.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LazyPrimMST.java</a:t>
                      </a:r>
                      <a:endParaRPr/>
                    </a:p>
                    <a:p>
                      <a:pPr marL="0" lvl="0" indent="0" algn="l" rtl="0">
                        <a:spcBef>
                          <a:spcPts val="0"/>
                        </a:spcBef>
                        <a:spcAft>
                          <a:spcPts val="0"/>
                        </a:spcAft>
                        <a:buNone/>
                      </a:pPr>
                      <a:r>
                        <a:rPr lang="en" u="sng">
                          <a:solidFill>
                            <a:schemeClr val="hlink"/>
                          </a:solidFill>
                          <a:hlinkClick r:id="rId3"/>
                        </a:rPr>
                        <a:t>Demo</a:t>
                      </a:r>
                      <a:endParaRPr/>
                    </a:p>
                  </a:txBody>
                  <a:tcPr marL="91425" marR="91425" marT="91425" marB="91425"/>
                </a:tc>
                <a:tc>
                  <a:txBody>
                    <a:bodyPr/>
                    <a:lstStyle/>
                    <a:p>
                      <a:pPr marL="0" lvl="0" indent="0" algn="ctr" rtl="0">
                        <a:spcBef>
                          <a:spcPts val="0"/>
                        </a:spcBef>
                        <a:spcAft>
                          <a:spcPts val="0"/>
                        </a:spcAft>
                        <a:buNone/>
                      </a:pPr>
                      <a:r>
                        <a:rPr lang="en"/>
                        <a:t>O(???) time</a:t>
                      </a:r>
                      <a:endParaRPr/>
                    </a:p>
                    <a:p>
                      <a:pPr marL="0" lvl="0" indent="0" algn="ctr" rtl="0">
                        <a:spcBef>
                          <a:spcPts val="0"/>
                        </a:spcBef>
                        <a:spcAft>
                          <a:spcPts val="0"/>
                        </a:spcAft>
                        <a:buNone/>
                      </a:pPr>
                      <a:r>
                        <a:rPr lang="en"/>
                        <a:t>Θ(???) space</a:t>
                      </a:r>
                      <a:endParaRPr/>
                    </a:p>
                  </a:txBody>
                  <a:tcPr marL="91425" marR="91425" marT="91425" marB="91425" anchor="ct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PrimMST.java</a:t>
                      </a:r>
                      <a:endParaRPr/>
                    </a:p>
                    <a:p>
                      <a:pPr marL="0" lvl="0" indent="0" algn="l" rtl="0">
                        <a:spcBef>
                          <a:spcPts val="0"/>
                        </a:spcBef>
                        <a:spcAft>
                          <a:spcPts val="0"/>
                        </a:spcAft>
                        <a:buNone/>
                      </a:pPr>
                      <a:r>
                        <a:rPr lang="en" u="sng">
                          <a:solidFill>
                            <a:schemeClr val="hlink"/>
                          </a:solidFill>
                          <a:hlinkClick r:id="rId4"/>
                        </a:rPr>
                        <a:t>Demo</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a:solidFill>
                            <a:schemeClr val="dk1"/>
                          </a:solidFill>
                        </a:rPr>
                        <a:t>O(E log V)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2"/>
                  </a:ext>
                </a:extLst>
              </a:tr>
              <a:tr h="721300">
                <a:tc>
                  <a:txBody>
                    <a:bodyPr/>
                    <a:lstStyle/>
                    <a:p>
                      <a:pPr marL="0" lvl="0" indent="0" algn="l" rtl="0">
                        <a:spcBef>
                          <a:spcPts val="0"/>
                        </a:spcBef>
                        <a:spcAft>
                          <a:spcPts val="0"/>
                        </a:spcAft>
                        <a:buNone/>
                      </a:pPr>
                      <a:r>
                        <a:rPr lang="en"/>
                        <a:t>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KruskalMST.java</a:t>
                      </a:r>
                      <a:endParaRPr/>
                    </a:p>
                    <a:p>
                      <a:pPr marL="0" lvl="0" indent="0" algn="l" rtl="0">
                        <a:spcBef>
                          <a:spcPts val="0"/>
                        </a:spcBef>
                        <a:spcAft>
                          <a:spcPts val="0"/>
                        </a:spcAft>
                        <a:buNone/>
                      </a:pPr>
                      <a:r>
                        <a:rPr lang="en" u="sng">
                          <a:solidFill>
                            <a:schemeClr val="hlink"/>
                          </a:solidFill>
                          <a:hlinkClick r:id="rId5"/>
                        </a:rPr>
                        <a:t>Demo</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a:solidFill>
                            <a:schemeClr val="dk1"/>
                          </a:solidFill>
                        </a:rPr>
                        <a:t>O(E log E) time</a:t>
                      </a:r>
                      <a:endParaRPr>
                        <a:solidFill>
                          <a:schemeClr val="dk1"/>
                        </a:solidFill>
                      </a:endParaRPr>
                    </a:p>
                    <a:p>
                      <a:pPr marL="0" lvl="0" indent="0" algn="ctr" rtl="0">
                        <a:spcBef>
                          <a:spcPts val="0"/>
                        </a:spcBef>
                        <a:spcAft>
                          <a:spcPts val="0"/>
                        </a:spcAft>
                        <a:buNone/>
                      </a:pPr>
                      <a:r>
                        <a:rPr lang="en">
                          <a:solidFill>
                            <a:schemeClr val="dk1"/>
                          </a:solidFill>
                        </a:rPr>
                        <a:t>Θ(E) space</a:t>
                      </a:r>
                      <a:endParaRPr>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Topological Sorting</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a:t>
            </a:r>
            <a:endParaRPr/>
          </a:p>
        </p:txBody>
      </p:sp>
      <p:sp>
        <p:nvSpPr>
          <p:cNvPr id="73" name="Google Shape;73;p15"/>
          <p:cNvSpPr txBox="1">
            <a:spLocks noGrp="1"/>
          </p:cNvSpPr>
          <p:nvPr>
            <p:ph type="body" idx="1"/>
          </p:nvPr>
        </p:nvSpPr>
        <p:spPr>
          <a:xfrm>
            <a:off x="243000" y="2629050"/>
            <a:ext cx="8443800" cy="170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tasks 0 through 7, where an arrow from v to w indicates that v must happen before w.</a:t>
            </a:r>
            <a:endParaRPr/>
          </a:p>
          <a:p>
            <a:pPr marL="457200" lvl="0" indent="-355600" algn="l" rtl="0">
              <a:spcBef>
                <a:spcPts val="600"/>
              </a:spcBef>
              <a:spcAft>
                <a:spcPts val="0"/>
              </a:spcAft>
              <a:buSzPts val="2000"/>
              <a:buChar char="●"/>
            </a:pPr>
            <a:r>
              <a:rPr lang="en"/>
              <a:t>What algorithm do we use to find a valid ordering for these tasks?</a:t>
            </a:r>
            <a:endParaRPr/>
          </a:p>
          <a:p>
            <a:pPr marL="457200" lvl="0" indent="-355600" algn="l" rtl="0">
              <a:spcBef>
                <a:spcPts val="0"/>
              </a:spcBef>
              <a:spcAft>
                <a:spcPts val="0"/>
              </a:spcAft>
              <a:buSzPts val="2000"/>
              <a:buChar char="●"/>
            </a:pPr>
            <a:r>
              <a:rPr lang="en"/>
              <a:t>Valid orderings include: [0, 2, 1, 3, 5, 4, 7, 6], [2, 0, 3, 5, 1, 4, 6, 7], …</a:t>
            </a:r>
            <a:endParaRPr/>
          </a:p>
          <a:p>
            <a:pPr marL="0" lvl="0" indent="0" algn="l" rtl="0">
              <a:spcBef>
                <a:spcPts val="600"/>
              </a:spcBef>
              <a:spcAft>
                <a:spcPts val="0"/>
              </a:spcAft>
              <a:buNone/>
            </a:pPr>
            <a:endParaRPr/>
          </a:p>
          <a:p>
            <a:pPr marL="0" lvl="0" indent="0" algn="l" rtl="0">
              <a:spcBef>
                <a:spcPts val="600"/>
              </a:spcBef>
              <a:spcAft>
                <a:spcPts val="0"/>
              </a:spcAft>
              <a:buNone/>
            </a:pPr>
            <a:r>
              <a:rPr lang="en"/>
              <a:t>Any suggestions on where we’d start?</a:t>
            </a:r>
            <a:endParaRPr/>
          </a:p>
        </p:txBody>
      </p:sp>
      <p:grpSp>
        <p:nvGrpSpPr>
          <p:cNvPr id="74" name="Google Shape;74;p15"/>
          <p:cNvGrpSpPr/>
          <p:nvPr/>
        </p:nvGrpSpPr>
        <p:grpSpPr>
          <a:xfrm>
            <a:off x="3071707" y="733900"/>
            <a:ext cx="2419775" cy="1945737"/>
            <a:chOff x="756020" y="683300"/>
            <a:chExt cx="2419775" cy="1945737"/>
          </a:xfrm>
        </p:grpSpPr>
        <p:sp>
          <p:nvSpPr>
            <p:cNvPr id="75" name="Google Shape;75;p15"/>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76" name="Google Shape;76;p15"/>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77" name="Google Shape;77;p15"/>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78" name="Google Shape;78;p15"/>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79" name="Google Shape;79;p15"/>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80" name="Google Shape;80;p15"/>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81" name="Google Shape;81;p15"/>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82" name="Google Shape;82;p15"/>
            <p:cNvCxnSpPr>
              <a:stCxn id="83" idx="2"/>
              <a:endCxn id="75"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84" name="Google Shape;84;p15"/>
            <p:cNvCxnSpPr>
              <a:stCxn id="83" idx="3"/>
              <a:endCxn id="77"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85" name="Google Shape;85;p15"/>
            <p:cNvCxnSpPr>
              <a:stCxn id="76" idx="2"/>
              <a:endCxn id="77"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86" name="Google Shape;86;p15"/>
            <p:cNvCxnSpPr>
              <a:stCxn id="76" idx="3"/>
              <a:endCxn id="79"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87" name="Google Shape;87;p15"/>
            <p:cNvCxnSpPr>
              <a:stCxn id="79" idx="2"/>
              <a:endCxn id="80" idx="0"/>
            </p:cNvCxnSpPr>
            <p:nvPr/>
          </p:nvCxnSpPr>
          <p:spPr>
            <a:xfrm>
              <a:off x="2605195" y="1437087"/>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88" name="Google Shape;88;p15"/>
            <p:cNvCxnSpPr>
              <a:stCxn id="79" idx="2"/>
              <a:endCxn id="78" idx="3"/>
            </p:cNvCxnSpPr>
            <p:nvPr/>
          </p:nvCxnSpPr>
          <p:spPr>
            <a:xfrm flipH="1">
              <a:off x="2186095" y="1437087"/>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89" name="Google Shape;89;p15"/>
            <p:cNvCxnSpPr>
              <a:stCxn id="77" idx="2"/>
              <a:endCxn id="78"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90" name="Google Shape;90;p15"/>
            <p:cNvCxnSpPr>
              <a:stCxn id="75" idx="3"/>
              <a:endCxn id="78"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91" name="Google Shape;91;p15"/>
            <p:cNvCxnSpPr>
              <a:stCxn id="78" idx="2"/>
              <a:endCxn id="81" idx="0"/>
            </p:cNvCxnSpPr>
            <p:nvPr/>
          </p:nvCxnSpPr>
          <p:spPr>
            <a:xfrm>
              <a:off x="2027345" y="2118462"/>
              <a:ext cx="76200" cy="257700"/>
            </a:xfrm>
            <a:prstGeom prst="straightConnector1">
              <a:avLst/>
            </a:prstGeom>
            <a:noFill/>
            <a:ln w="19050" cap="flat" cmpd="sng">
              <a:solidFill>
                <a:schemeClr val="dk2"/>
              </a:solidFill>
              <a:prstDash val="solid"/>
              <a:round/>
              <a:headEnd type="none" w="med" len="med"/>
              <a:tailEnd type="triangle" w="med" len="med"/>
            </a:ln>
          </p:spPr>
        </p:cxnSp>
        <p:sp>
          <p:nvSpPr>
            <p:cNvPr id="83" name="Google Shape;83;p15"/>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a:t>
            </a:r>
            <a:endParaRPr/>
          </a:p>
        </p:txBody>
      </p:sp>
      <p:sp>
        <p:nvSpPr>
          <p:cNvPr id="97" name="Google Shape;97;p16"/>
          <p:cNvSpPr txBox="1">
            <a:spLocks noGrp="1"/>
          </p:cNvSpPr>
          <p:nvPr>
            <p:ph type="body" idx="1"/>
          </p:nvPr>
        </p:nvSpPr>
        <p:spPr>
          <a:xfrm>
            <a:off x="243000" y="2629050"/>
            <a:ext cx="8443800" cy="170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tasks 0 through 7, where an arrow from v to w indicates that v must happen before w.</a:t>
            </a:r>
            <a:endParaRPr/>
          </a:p>
          <a:p>
            <a:pPr marL="457200" lvl="0" indent="-355600" algn="l" rtl="0">
              <a:spcBef>
                <a:spcPts val="600"/>
              </a:spcBef>
              <a:spcAft>
                <a:spcPts val="0"/>
              </a:spcAft>
              <a:buSzPts val="2000"/>
              <a:buChar char="●"/>
            </a:pPr>
            <a:r>
              <a:rPr lang="en"/>
              <a:t>What algorithm do we use to find a valid ordering for these tasks?</a:t>
            </a:r>
            <a:endParaRPr/>
          </a:p>
          <a:p>
            <a:pPr marL="457200" lvl="0" indent="-355600" algn="l" rtl="0">
              <a:spcBef>
                <a:spcPts val="0"/>
              </a:spcBef>
              <a:spcAft>
                <a:spcPts val="0"/>
              </a:spcAft>
              <a:buSzPts val="2000"/>
              <a:buChar char="●"/>
            </a:pPr>
            <a:r>
              <a:rPr lang="en"/>
              <a:t>Valid orderings include: [0, 2, 1, 3, 5, 4, 7, 6], [2, 0, 3, 5, 1, 4, 6, 7], …</a:t>
            </a:r>
            <a:endParaRPr/>
          </a:p>
          <a:p>
            <a:pPr marL="0" lvl="0" indent="0" algn="l" rtl="0">
              <a:spcBef>
                <a:spcPts val="600"/>
              </a:spcBef>
              <a:spcAft>
                <a:spcPts val="0"/>
              </a:spcAft>
              <a:buNone/>
            </a:pPr>
            <a:endParaRPr/>
          </a:p>
          <a:p>
            <a:pPr marL="0" lvl="0" indent="0" algn="l" rtl="0">
              <a:spcBef>
                <a:spcPts val="600"/>
              </a:spcBef>
              <a:spcAft>
                <a:spcPts val="0"/>
              </a:spcAft>
              <a:buNone/>
            </a:pPr>
            <a:r>
              <a:rPr lang="en"/>
              <a:t>Any suggestions on where we’d start?</a:t>
            </a:r>
            <a:endParaRPr/>
          </a:p>
        </p:txBody>
      </p:sp>
      <p:grpSp>
        <p:nvGrpSpPr>
          <p:cNvPr id="98" name="Google Shape;98;p16"/>
          <p:cNvGrpSpPr/>
          <p:nvPr/>
        </p:nvGrpSpPr>
        <p:grpSpPr>
          <a:xfrm>
            <a:off x="3071707" y="733900"/>
            <a:ext cx="2419775" cy="1945738"/>
            <a:chOff x="756020" y="683300"/>
            <a:chExt cx="2419775" cy="1945738"/>
          </a:xfrm>
        </p:grpSpPr>
        <p:sp>
          <p:nvSpPr>
            <p:cNvPr id="99" name="Google Shape;99;p16"/>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00" name="Google Shape;100;p16"/>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01" name="Google Shape;101;p16"/>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02" name="Google Shape;102;p16"/>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03" name="Google Shape;103;p16"/>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04" name="Google Shape;104;p16"/>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05" name="Google Shape;105;p16"/>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06" name="Google Shape;106;p16"/>
            <p:cNvCxnSpPr>
              <a:stCxn id="107" idx="2"/>
              <a:endCxn id="99"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108" name="Google Shape;108;p16"/>
            <p:cNvCxnSpPr>
              <a:stCxn id="107" idx="3"/>
              <a:endCxn id="101"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109" name="Google Shape;109;p16"/>
            <p:cNvCxnSpPr>
              <a:stCxn id="100" idx="2"/>
              <a:endCxn id="101"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110" name="Google Shape;110;p16"/>
            <p:cNvCxnSpPr>
              <a:stCxn id="100" idx="3"/>
              <a:endCxn id="103"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111" name="Google Shape;111;p16"/>
            <p:cNvCxnSpPr>
              <a:stCxn id="103" idx="2"/>
              <a:endCxn id="104" idx="0"/>
            </p:cNvCxnSpPr>
            <p:nvPr/>
          </p:nvCxnSpPr>
          <p:spPr>
            <a:xfrm>
              <a:off x="2605195" y="1437088"/>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112" name="Google Shape;112;p16"/>
            <p:cNvCxnSpPr>
              <a:stCxn id="103" idx="2"/>
              <a:endCxn id="102" idx="3"/>
            </p:cNvCxnSpPr>
            <p:nvPr/>
          </p:nvCxnSpPr>
          <p:spPr>
            <a:xfrm flipH="1">
              <a:off x="2186095" y="1437088"/>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113" name="Google Shape;113;p16"/>
            <p:cNvCxnSpPr>
              <a:stCxn id="101" idx="2"/>
              <a:endCxn id="102"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114" name="Google Shape;114;p16"/>
            <p:cNvCxnSpPr>
              <a:stCxn id="99" idx="3"/>
              <a:endCxn id="102"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115" name="Google Shape;115;p16"/>
            <p:cNvCxnSpPr>
              <a:stCxn id="102" idx="2"/>
              <a:endCxn id="105" idx="0"/>
            </p:cNvCxnSpPr>
            <p:nvPr/>
          </p:nvCxnSpPr>
          <p:spPr>
            <a:xfrm>
              <a:off x="2027345" y="2118463"/>
              <a:ext cx="76200" cy="257700"/>
            </a:xfrm>
            <a:prstGeom prst="straightConnector1">
              <a:avLst/>
            </a:prstGeom>
            <a:noFill/>
            <a:ln w="19050" cap="flat" cmpd="sng">
              <a:solidFill>
                <a:schemeClr val="dk2"/>
              </a:solidFill>
              <a:prstDash val="solid"/>
              <a:round/>
              <a:headEnd type="none" w="med" len="med"/>
              <a:tailEnd type="triangle" w="med" len="med"/>
            </a:ln>
          </p:spPr>
        </p:cxnSp>
        <p:sp>
          <p:nvSpPr>
            <p:cNvPr id="107" name="Google Shape;107;p16"/>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grpSp>
      <p:sp>
        <p:nvSpPr>
          <p:cNvPr id="116" name="Google Shape;116;p16"/>
          <p:cNvSpPr txBox="1"/>
          <p:nvPr/>
        </p:nvSpPr>
        <p:spPr>
          <a:xfrm>
            <a:off x="5838775" y="758500"/>
            <a:ext cx="2986500" cy="9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Start at 2: </a:t>
            </a:r>
            <a:endParaRPr/>
          </a:p>
          <a:p>
            <a:pPr marL="457200" lvl="0" indent="-317500" algn="l" rtl="0">
              <a:spcBef>
                <a:spcPts val="0"/>
              </a:spcBef>
              <a:spcAft>
                <a:spcPts val="0"/>
              </a:spcAft>
              <a:buSzPts val="1400"/>
              <a:buChar char="●"/>
            </a:pPr>
            <a:r>
              <a:rPr lang="en"/>
              <a:t>Go as far as you can get (DFS).</a:t>
            </a:r>
            <a:endParaRPr/>
          </a:p>
          <a:p>
            <a:pPr marL="914400" lvl="1" indent="-317500" algn="l" rtl="0">
              <a:spcBef>
                <a:spcPts val="0"/>
              </a:spcBef>
              <a:spcAft>
                <a:spcPts val="0"/>
              </a:spcAft>
              <a:buSzPts val="1400"/>
              <a:buChar char="○"/>
            </a:pPr>
            <a:r>
              <a:rPr lang="en"/>
              <a:t>2, 3, 4, 7, 5, 6 </a:t>
            </a:r>
            <a:endParaRPr/>
          </a:p>
        </p:txBody>
      </p:sp>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2520</TotalTime>
  <Words>4170</Words>
  <Application>Microsoft Office PowerPoint</Application>
  <PresentationFormat>全屏显示(16:9)</PresentationFormat>
  <Paragraphs>991</Paragraphs>
  <Slides>56</Slides>
  <Notes>56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56</vt:i4>
      </vt:variant>
    </vt:vector>
  </HeadingPairs>
  <TitlesOfParts>
    <vt:vector size="59" baseType="lpstr">
      <vt:lpstr>Arial</vt:lpstr>
      <vt:lpstr>Calibri</vt:lpstr>
      <vt:lpstr>Custom</vt:lpstr>
      <vt:lpstr>CS61B</vt:lpstr>
      <vt:lpstr>Our Many Achievements</vt:lpstr>
      <vt:lpstr>What is the Point of All of This?</vt:lpstr>
      <vt:lpstr>Goals of Today</vt:lpstr>
      <vt:lpstr>Graph Problems So Far</vt:lpstr>
      <vt:lpstr>Graph Problems So Far</vt:lpstr>
      <vt:lpstr>Topological Sorting</vt:lpstr>
      <vt:lpstr>Topological Sort</vt:lpstr>
      <vt:lpstr>Topological Sort</vt:lpstr>
      <vt:lpstr>Topological Sort</vt:lpstr>
      <vt:lpstr>Solution (Spoiler Alert)</vt:lpstr>
      <vt:lpstr>Topological Sort (Demo 1/2)</vt:lpstr>
      <vt:lpstr>Topological Sort (Demo 2/2)</vt:lpstr>
      <vt:lpstr>Solution (Spoiler Alert)</vt:lpstr>
      <vt:lpstr>Topological Sort</vt:lpstr>
      <vt:lpstr>Depth First Search</vt:lpstr>
      <vt:lpstr>Question</vt:lpstr>
      <vt:lpstr>Test Your Understanding</vt:lpstr>
      <vt:lpstr>Test Your Understanding</vt:lpstr>
      <vt:lpstr>Directed Acyclic Graphs</vt:lpstr>
      <vt:lpstr>Graph Problems</vt:lpstr>
      <vt:lpstr>Shortest Paths on DAGs</vt:lpstr>
      <vt:lpstr>Shortest Paths Warmup</vt:lpstr>
      <vt:lpstr>Shortest Paths Warmup</vt:lpstr>
      <vt:lpstr>Shortest Paths Warmup</vt:lpstr>
      <vt:lpstr>Shortest Paths Warmup</vt:lpstr>
      <vt:lpstr>Shortest Paths Warmup</vt:lpstr>
      <vt:lpstr>Challenge</vt:lpstr>
      <vt:lpstr>Challenge</vt:lpstr>
      <vt:lpstr>The DAG SPT Algorithm: Relax in Topological Order</vt:lpstr>
      <vt:lpstr>The DAG SPT Algorithm: Relax in Topological Order</vt:lpstr>
      <vt:lpstr>The DAG SPT Algorithm: Relax in Topological Order</vt:lpstr>
      <vt:lpstr>Graph Problems</vt:lpstr>
      <vt:lpstr>Longest Paths</vt:lpstr>
      <vt:lpstr>The Longest Paths Problem</vt:lpstr>
      <vt:lpstr>The Longest Paths Problem</vt:lpstr>
      <vt:lpstr>The Longest Paths Problem on DAGs</vt:lpstr>
      <vt:lpstr>The Longest Paths Problem on DAGs</vt:lpstr>
      <vt:lpstr>The Longest Paths Problem on DAGs</vt:lpstr>
      <vt:lpstr>A Note on “Mathematical Maturity”</vt:lpstr>
      <vt:lpstr>Highly Recommended Exercise For Later</vt:lpstr>
      <vt:lpstr>Graph Problems</vt:lpstr>
      <vt:lpstr>Reduction (170 Preview)</vt:lpstr>
      <vt:lpstr>DAG Longest Paths</vt:lpstr>
      <vt:lpstr>Reduction</vt:lpstr>
      <vt:lpstr>Reduction Analogy</vt:lpstr>
      <vt:lpstr>Reduction Definition (Informal)</vt:lpstr>
      <vt:lpstr>Reduction is More Than Sign Flipping</vt:lpstr>
      <vt:lpstr>The Independent Set Problem</vt:lpstr>
      <vt:lpstr>The 3SAT Problem</vt:lpstr>
      <vt:lpstr>3SAT Reduces to Independent Set </vt:lpstr>
      <vt:lpstr>3SAT Reduces to Independent Set</vt:lpstr>
      <vt:lpstr>3SAT Reduces to Independent Set (Your Answer)</vt:lpstr>
      <vt:lpstr>Reduction</vt:lpstr>
      <vt:lpstr>Reductions and Decomposition</vt:lpstr>
      <vt:lpstr>Generational Changes in the Human Mind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CS61B</dc:title>
  <dc:creator>胡晓晨</dc:creator>
  <cp:lastModifiedBy>胡 晓晨</cp:lastModifiedBy>
  <cp:revision>4</cp:revision>
  <dcterms:modified xsi:type="dcterms:W3CDTF">2021-07-03T07:01:33Z</dcterms:modified>
</cp:coreProperties>
</file>