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0A755-4FE0-4F8A-88FD-A0A43DEDAE49}">
  <a:tblStyle styleId="{7610A755-4FE0-4F8A-88FD-A0A43DEDA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2d4f6d39_0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2d4f6d39_0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3de7561_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3de7561_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 to get here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3de7561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3de7561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12f5ae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12f5ae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12f5ae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a12f5ae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3de7561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3de7561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12f5ae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12f5ae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12f5ae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a12f5ae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12f5a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a12f5a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43cedf3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43cedf3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6bde67f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6bde67f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615f81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5615f81a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a12f5ae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a12f5ae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a12f5ae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a12f5ae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3de7561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3de7561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3de7561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3de7561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a12f5ae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a12f5ae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12f5a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a12f5a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a12f5a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a12f5a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a12f5ae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a12f5ae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a12f5a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a12f5a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a12f5ae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a12f5ae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a12f5ae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a12f5ae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d3fc8d11_2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d3fc8d11_2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12f5a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12f5a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12f5ae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12f5ae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a12f5ae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a12f5ae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a12f5ae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a12f5ae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a12f5ae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a12f5ae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a12f5a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a12f5a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a12f5ae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a12f5ae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after Donald Shell, its inventor. Not named after some sort of sea shell game.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a12f5a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a12f5a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15f81ae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15f81ae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a12f5ae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a12f5ae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a12f5ae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a12f5ae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643cedf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643cedf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3de756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3de756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15f81a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15f81a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5f81ae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5f81ae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de756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de756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12f5ae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12f5ae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14C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ZWwS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SzcQC48OB9agStD0dFRgccU-tyjD6m3esrSC-GLxmNc/edit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21elementary/Selection.java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SzcQC48OB9agStD0dFRgccU-tyjD6m3esrSC-GLxmNc/edit?usp=sharing" TargetMode="External"/><Relationship Id="rId5" Type="http://schemas.openxmlformats.org/officeDocument/2006/relationships/hyperlink" Target="http://algs4.cs.princeton.edu/24pq/Heap.java.html" TargetMode="External"/><Relationship Id="rId4" Type="http://schemas.openxmlformats.org/officeDocument/2006/relationships/hyperlink" Target="https://goo.gl/g14C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-gS13kKWSKd_5gt2FPXLYigFY4jf5rBkNFl3qZzRRw/edit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_LhI5V5JlcRHYU55_SF7ZHxPemBr9OVlNzj7ScYdg64/edit#slide=id.g84271d11b_2_77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h-gS13kKWSKd_5gt2FPXLYigFY4jf5rBkNFl3qZzRRw/pub?start=false&amp;loop=false&amp;delayms=3000" TargetMode="External"/><Relationship Id="rId3" Type="http://schemas.openxmlformats.org/officeDocument/2006/relationships/hyperlink" Target="http://algs4.cs.princeton.edu/21elementary/Selection.java.html" TargetMode="External"/><Relationship Id="rId7" Type="http://schemas.openxmlformats.org/officeDocument/2006/relationships/hyperlink" Target="http://algs4.cs.princeton.edu/14analysis/Mergesort.java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SzcQC48OB9agStD0dFRgccU-tyjD6m3esrSC-GLxmNc/edit?usp=sharing" TargetMode="External"/><Relationship Id="rId5" Type="http://schemas.openxmlformats.org/officeDocument/2006/relationships/hyperlink" Target="http://algs4.cs.princeton.edu/24pq/Heap.java.html" TargetMode="External"/><Relationship Id="rId4" Type="http://schemas.openxmlformats.org/officeDocument/2006/relationships/hyperlink" Target="https://goo.gl/g14C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bVyV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bVyVC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0b9aRqpGJu8pUk8OpfqUIEEm8ou-zmmC7b_BE5wgNg0/edit?usp=shar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repcode.com/file/repository.grepcode.com/java/root/jdk/openjdk/6-b14/java/util/Arrays.java#Arrays.mergeSort%28java.lang.Object%5B%5D%2Cjava.lang.Object%5B%5D%2Cint%2Cint%2Cint%29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h-gS13kKWSKd_5gt2FPXLYigFY4jf5rBkNFl3qZzRRw/pub?start=false&amp;loop=false&amp;delayms=3000" TargetMode="External"/><Relationship Id="rId3" Type="http://schemas.openxmlformats.org/officeDocument/2006/relationships/hyperlink" Target="http://algs4.cs.princeton.edu/21elementary/Selection.java.html" TargetMode="External"/><Relationship Id="rId7" Type="http://schemas.openxmlformats.org/officeDocument/2006/relationships/hyperlink" Target="http://algs4.cs.princeton.edu/14analysis/Mergesort.java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SzcQC48OB9agStD0dFRgccU-tyjD6m3esrSC-GLxmNc/edit?usp=sharing" TargetMode="External"/><Relationship Id="rId5" Type="http://schemas.openxmlformats.org/officeDocument/2006/relationships/hyperlink" Target="http://algs4.cs.princeton.edu/24pq/Heap.java.html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4" Type="http://schemas.openxmlformats.org/officeDocument/2006/relationships/hyperlink" Target="https://goo.gl/g14Cit" TargetMode="External"/><Relationship Id="rId9" Type="http://schemas.openxmlformats.org/officeDocument/2006/relationships/hyperlink" Target="http://algs4.cs.princeton.edu/21elementary/Insertion.java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home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presentation/d/1h-gS13kKWSKd_5gt2FPXLYigFY4jf5rBkNFl3qZzRRw/pub?start=false&amp;loop=false&amp;delayms=3000" TargetMode="External"/><Relationship Id="rId3" Type="http://schemas.openxmlformats.org/officeDocument/2006/relationships/hyperlink" Target="http://algs4.cs.princeton.edu/21elementary/Selection.java.html" TargetMode="External"/><Relationship Id="rId7" Type="http://schemas.openxmlformats.org/officeDocument/2006/relationships/hyperlink" Target="http://algs4.cs.princeton.edu/14analysis/Mergesort.java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presentation/d/1z1lCiLSVLKoyUOIFspy1vxyEbe329ntLAVDQP3xjmnU/pub?start=false&amp;loop=false&amp;delayms=3000" TargetMode="External"/><Relationship Id="rId11" Type="http://schemas.openxmlformats.org/officeDocument/2006/relationships/hyperlink" Target="http://algs4.cs.princeton.edu/21elementary/Shell.java.html" TargetMode="External"/><Relationship Id="rId5" Type="http://schemas.openxmlformats.org/officeDocument/2006/relationships/hyperlink" Target="http://algs4.cs.princeton.edu/24pq/Heap.java.html" TargetMode="External"/><Relationship Id="rId10" Type="http://schemas.openxmlformats.org/officeDocument/2006/relationships/hyperlink" Target="https://docs.google.com/presentation/d/10b9aRqpGJu8pUk8OpfqUIEEm8ou-zmmC7b_BE5wgNg0/pub?start=false&amp;loop=false&amp;delayms=3000" TargetMode="External"/><Relationship Id="rId4" Type="http://schemas.openxmlformats.org/officeDocument/2006/relationships/hyperlink" Target="http://goo.gl/8Fbda5" TargetMode="External"/><Relationship Id="rId9" Type="http://schemas.openxmlformats.org/officeDocument/2006/relationships/hyperlink" Target="http://algs4.cs.princeton.edu/21elementary/Insertion.java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thetechnicgear.com/wp-content/uploads/2014/02/sorting-lego.jp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rt-Computer-Programming-Sorting-Searching/dp/020189685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are now in Phase 3 of the course Algorithms and Software Engineering.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in this phase: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Algorithms.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 software engineering lectures (we already did #1).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Optional textbook for software engineering lectures: “A Philosophy of Software Design” by John Ousterhout.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Selection Sort and Heapsort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Sort</a:t>
            </a:r>
            <a:endParaRPr dirty="0"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We’ve seen this already.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Find smallest item.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Swap this item to the front and ‘fix’ it.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Repeat for unfixed items until all items are fixed.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Demo: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https://goo.gl/g14Cit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Sort Properties: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Θ(N</a:t>
            </a:r>
            <a:r>
              <a:rPr lang="en" baseline="30000" dirty="0"/>
              <a:t>2</a:t>
            </a:r>
            <a:r>
              <a:rPr lang="en" dirty="0"/>
              <a:t>) time if we use an array (or similar data structure).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Seems inefficient: We look through entire remaining array every time to find the minimum.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Naive Heapsort: Leveraging a Max-Oriented Heap</a:t>
            </a:r>
            <a:endParaRPr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3100" cy="45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Idea: Instead of rescanning entire array looking for minimum, maintain a heap so that getting the minimum is fast!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reasons that will become clear soon, we’ll use a max-oriented heap.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Naive heapsorting N items: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Insert all items into a max heap, and discard input array. Create output array.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Repeat N times: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Delete largest item from the max heap.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Put largest item at the end of the unused part of the output array.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Naive Heapsort Demo: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https://goo.gl/EZWwSJ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6"/>
          <p:cNvSpPr txBox="1"/>
          <p:nvPr/>
        </p:nvSpPr>
        <p:spPr>
          <a:xfrm>
            <a:off x="4164975" y="2017775"/>
            <a:ext cx="49212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 min heap would work as well, but wouldn’t be able to take advantage of the fancy trick in a few slides.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Heapsort Runtime: http://yellkey.com</a:t>
            </a:r>
            <a:r>
              <a:rPr lang="en">
                <a:solidFill>
                  <a:srgbClr val="38761D"/>
                </a:solidFill>
              </a:rPr>
              <a:t>/couple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431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heapsorting N items: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all items into a max heap, and discard input array. Create output array.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N times: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Delete largest item from the max heap.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Put largest item at the end of the unused part of the output array.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TOTAL runtime of naive heapsort?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lang="en" baseline="30000"/>
              <a:t>2</a:t>
            </a:r>
            <a:r>
              <a:rPr lang="en"/>
              <a:t>), but faster than selection sort.</a:t>
            </a:r>
            <a:endParaRPr baseline="30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Runtime Analysis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Use the magic of the heap to sort our data.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Getting items into the heap O(N log N)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Selecting </a:t>
            </a:r>
            <a:r>
              <a:rPr lang="en" i="1" dirty="0"/>
              <a:t>largest</a:t>
            </a:r>
            <a:r>
              <a:rPr lang="en" dirty="0"/>
              <a:t> item: Θ(1)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Removing </a:t>
            </a:r>
            <a:r>
              <a:rPr lang="en" i="1" dirty="0"/>
              <a:t>largest</a:t>
            </a:r>
            <a:r>
              <a:rPr lang="en" dirty="0"/>
              <a:t> item: O(log N) for each removal.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Overall runtime is O(N log N) + Θ(N) + O(N log N) = </a:t>
            </a:r>
            <a:r>
              <a:rPr lang="en" b="1" dirty="0"/>
              <a:t>O(N log N)</a:t>
            </a:r>
            <a:endParaRPr b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Far better that selection sort!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Memory usage is Θ(N) to build the additional copy of all of our data.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Worse than selection sort, but probably no big deal (??).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Can eliminate this extra memory cost with same fancy trickery.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In-place Heapsort</a:t>
            </a: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Alternate approach, treat input array as a heap!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Rather than inserting into a new array of length N + 1, use a process known as “bottom-up heapification” to convert the array into a heap.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 bottom-up heapify, just sink nodes in reverse level order.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Avoids need for extra copy of all data.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Once heapified, algorithm is almost the same as naive heap sort.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In-place heap sort: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</a:t>
            </a:r>
            <a:endParaRPr dirty="0"/>
          </a:p>
        </p:txBody>
      </p:sp>
      <p:sp>
        <p:nvSpPr>
          <p:cNvPr id="149" name="Google Shape;149;p29"/>
          <p:cNvSpPr/>
          <p:nvPr/>
        </p:nvSpPr>
        <p:spPr>
          <a:xfrm>
            <a:off x="410950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896139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1385480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1870669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2355411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2840600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3329941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3815130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304505" y="29330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007550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4492739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982080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467269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5952011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6437200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926541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7411730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7901105" y="365085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9"/>
          <p:cNvCxnSpPr>
            <a:stCxn id="153" idx="2"/>
            <a:endCxn id="158" idx="1"/>
          </p:cNvCxnSpPr>
          <p:nvPr/>
        </p:nvCxnSpPr>
        <p:spPr>
          <a:xfrm rot="-5400000" flipH="1">
            <a:off x="3070311" y="2961125"/>
            <a:ext cx="470100" cy="1404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29"/>
          <p:cNvSpPr txBox="1"/>
          <p:nvPr/>
        </p:nvSpPr>
        <p:spPr>
          <a:xfrm>
            <a:off x="1426400" y="3536766"/>
            <a:ext cx="19215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heapification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939391" y="4110916"/>
            <a:ext cx="45432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algorithm we don’t leave spot 0 blank.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Runtime: http://yellkey.com</a:t>
            </a:r>
            <a:r>
              <a:rPr lang="en">
                <a:solidFill>
                  <a:srgbClr val="38761D"/>
                </a:solidFill>
              </a:rPr>
              <a:t>/response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magic of the heap to sort our data.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Bottom-up Heapification: O(???)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Selecting </a:t>
            </a:r>
            <a:r>
              <a:rPr lang="en" i="1"/>
              <a:t>largest</a:t>
            </a:r>
            <a:r>
              <a:rPr lang="en"/>
              <a:t> item: Θ(1)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</a:t>
            </a:r>
            <a:r>
              <a:rPr lang="en" i="1"/>
              <a:t>largest</a:t>
            </a:r>
            <a:r>
              <a:rPr lang="en"/>
              <a:t> item: O(log N) for each removal.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time complexity of in-place heapsort in big O notation.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Runtime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Use the magic of the heap to sort our data.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Bottom-up Heapification: O(N log N)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Selecting </a:t>
            </a:r>
            <a:r>
              <a:rPr lang="en" i="1" dirty="0"/>
              <a:t>largest</a:t>
            </a:r>
            <a:r>
              <a:rPr lang="en" dirty="0"/>
              <a:t> item: Θ(1) time.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Removing </a:t>
            </a:r>
            <a:r>
              <a:rPr lang="en" i="1" dirty="0"/>
              <a:t>largest</a:t>
            </a:r>
            <a:r>
              <a:rPr lang="en" dirty="0"/>
              <a:t> item: O(log N) for each removal.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Give the time complexity of in-place heapsort in big O notation.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 dirty="0"/>
              <a:t>O(N log N)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Bottom-up heapification is N sink operations, each taking no more than O(log N) time, so overall runtime for heapification is O(N log N).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Extra for experts, show that bottom-up heapification is Θ(N) in the worst case.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More extra for experts, show heapsort is Θ(N log N) in the worst case.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Heapsort: http://yellkey.com</a:t>
            </a:r>
            <a:r>
              <a:rPr lang="en">
                <a:solidFill>
                  <a:srgbClr val="38761D"/>
                </a:solidFill>
              </a:rPr>
              <a:t>/tell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 b="1"/>
              <a:t>memory complexity</a:t>
            </a:r>
            <a:r>
              <a:rPr lang="en"/>
              <a:t> of Heapsort?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Heapsort: http://yellkey.com</a:t>
            </a:r>
            <a:r>
              <a:rPr lang="en">
                <a:solidFill>
                  <a:srgbClr val="38761D"/>
                </a:solidFill>
              </a:rPr>
              <a:t>/tell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 b="1"/>
              <a:t>memory complexity</a:t>
            </a:r>
            <a:r>
              <a:rPr lang="en"/>
              <a:t> of Heapsort?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Θ(1)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Incorrect answer given by student during lecture: Θ(N): Creating N spots for a min heap.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Actually I’m not, I’m reusing the same array that I was given. In other words, the algorithm is in-place.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Phase 3 of the course starts today: Algorithms and Software Engineering.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Assignments in this phase: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Proj2C: A* Algorithm. This is relatively short if you’ve already understood A* from before the midterm.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2D: Bear Maps. You combine your work from Proj2A, Proj2B, and Proj2C into a mapping application.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Project 3: Build Your Own World.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Your chance to do some design and software engineering.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You’ll decide your own task and approach.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Partner project, so try to find a partner soon.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 b="1"/>
              <a:t>memory complexity</a:t>
            </a:r>
            <a:r>
              <a:rPr lang="en"/>
              <a:t> of Heapsort?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Also called “space complexity”.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Θ(1)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extra memory we need is a constant number instance variables, e.g. size.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Unimportant caveat: If we employ recursion to implement various heap operations, space complexity is Θ(log N) due to need to track recursive calls. The difference between Θ(log N) and Θ(1) space is effectively nothing.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205" name="Google Shape;205;p35"/>
          <p:cNvGraphicFramePr/>
          <p:nvPr/>
        </p:nvGraphicFramePr>
        <p:xfrm>
          <a:off x="418075" y="703538"/>
          <a:ext cx="8307800" cy="2194470"/>
        </p:xfrm>
        <a:graphic>
          <a:graphicData uri="http://schemas.openxmlformats.org/drawingml/2006/table">
            <a:tbl>
              <a:tblPr>
                <a:noFill/>
                <a:tableStyleId>{7610A755-4FE0-4F8A-88FD-A0A43DEDAE49}</a:tableStyleId>
              </a:tblPr>
              <a:tblGrid>
                <a:gridCol w="17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lang="en" sz="1800" baseline="300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35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Mergesort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Mergesort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47100" cy="4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We’ve seen this one before as well.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Mergesort: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Split items into 2 roughly even pieces.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Mergesort each half (steps not shown, this is a recursive algorithm!)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Merge the two sorted halves to form the final result.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Time complexity,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analysis from previous lecture</a:t>
            </a:r>
            <a:r>
              <a:rPr lang="en" dirty="0"/>
              <a:t>: Θ(N log N runtime)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Space complexity with aux array: Costs Θ(N) memory.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Also possible to do in-place merge sort, but algorithm is very complicated, and runtime performance suffers by a significant constant factor.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223" name="Google Shape;223;p38"/>
          <p:cNvGraphicFramePr/>
          <p:nvPr/>
        </p:nvGraphicFramePr>
        <p:xfrm>
          <a:off x="418075" y="70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{7610A755-4FE0-4F8A-88FD-A0A43DEDAE49}</a:tableStyleId>
              </a:tblPr>
              <a:tblGrid>
                <a:gridCol w="17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lang="en" sz="1800" baseline="300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Faster than heap sort.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38"/>
          <p:cNvSpPr txBox="1"/>
          <p:nvPr/>
        </p:nvSpPr>
        <p:spPr>
          <a:xfrm>
            <a:off x="535125" y="4686300"/>
            <a:ext cx="83079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An array of all duplicates yields linear runtime for heapsort.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Insertion Sort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Sort</a:t>
            </a:r>
            <a:endParaRPr dirty="0"/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General strategy: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Starting with an empty output sequence.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Add each item from input, inserting into output at right point.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Naive approach, build entirely new output: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 (Link)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40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2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strategy: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Starting with an empty output sequence.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each item from input, inserting into output at right point.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approach, build entirely new output: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 (Link)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2834175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319364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3808705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4293894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4778636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5263825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5753166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4300092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6727730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1300800" y="2872650"/>
            <a:ext cx="948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1221525" y="3748200"/>
            <a:ext cx="117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6273248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3319364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1"/>
          <p:cNvSpPr/>
          <p:nvPr/>
        </p:nvSpPr>
        <p:spPr>
          <a:xfrm>
            <a:off x="2824080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3809462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1"/>
          <p:cNvSpPr/>
          <p:nvPr/>
        </p:nvSpPr>
        <p:spPr>
          <a:xfrm>
            <a:off x="5286347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5774867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759208" y="3880925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6238355" y="2892875"/>
            <a:ext cx="495300" cy="495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41"/>
          <p:cNvCxnSpPr>
            <a:stCxn id="271" idx="2"/>
            <a:endCxn id="260" idx="0"/>
          </p:cNvCxnSpPr>
          <p:nvPr/>
        </p:nvCxnSpPr>
        <p:spPr>
          <a:xfrm rot="5400000">
            <a:off x="5270405" y="2665475"/>
            <a:ext cx="492900" cy="1938300"/>
          </a:xfrm>
          <a:prstGeom prst="curvedConnector3">
            <a:avLst>
              <a:gd name="adj1" fmla="val 49985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41"/>
          <p:cNvCxnSpPr>
            <a:stCxn id="256" idx="2"/>
            <a:endCxn id="267" idx="0"/>
          </p:cNvCxnSpPr>
          <p:nvPr/>
        </p:nvCxnSpPr>
        <p:spPr>
          <a:xfrm rot="5400000">
            <a:off x="4052844" y="3392375"/>
            <a:ext cx="492900" cy="484500"/>
          </a:xfrm>
          <a:prstGeom prst="curvedConnector3">
            <a:avLst>
              <a:gd name="adj1" fmla="val 49985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41"/>
          <p:cNvSpPr/>
          <p:nvPr/>
        </p:nvSpPr>
        <p:spPr>
          <a:xfrm>
            <a:off x="4790116" y="3881220"/>
            <a:ext cx="495300" cy="495300"/>
          </a:xfrm>
          <a:prstGeom prst="rect">
            <a:avLst/>
          </a:prstGeom>
          <a:solidFill>
            <a:srgbClr val="B1DD8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41"/>
          <p:cNvCxnSpPr>
            <a:stCxn id="261" idx="2"/>
            <a:endCxn id="274" idx="0"/>
          </p:cNvCxnSpPr>
          <p:nvPr/>
        </p:nvCxnSpPr>
        <p:spPr>
          <a:xfrm rot="5400000">
            <a:off x="5760080" y="2665775"/>
            <a:ext cx="492900" cy="1937700"/>
          </a:xfrm>
          <a:prstGeom prst="curvedConnector3">
            <a:avLst>
              <a:gd name="adj1" fmla="val 50015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General strategy: 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Starting with an empty output sequence.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Add each item from input, inserting into output at right point.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naive approach, if output sequence contains k items, worst cost to insert a single item is k.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Might need to move everything over.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More efficient method: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 everything in place using swapping: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Demo (Link)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Insertion Sort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Two more examples.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381000" y="1676400"/>
            <a:ext cx="2749200" cy="14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 O T A T O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T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A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(1 swap 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T O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P T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(0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 T 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(3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4523225" y="1641275"/>
            <a:ext cx="3738300" cy="2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 T E X A M 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 E 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 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X A M P L E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O R S 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O R S 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 S T X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 swaps)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O P R S T X  (8 swaps)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57243" y="1123792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 swaps:</a:t>
            </a:r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sp>
        <p:nvSpPr>
          <p:cNvPr id="292" name="Google Shape;292;p43"/>
          <p:cNvSpPr txBox="1"/>
          <p:nvPr/>
        </p:nvSpPr>
        <p:spPr>
          <a:xfrm>
            <a:off x="185225" y="3870525"/>
            <a:ext cx="43380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Purple</a:t>
            </a:r>
            <a:r>
              <a:rPr lang="en"/>
              <a:t>: Element that we’re moving left (with swaps).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Black: Elements that got swapped with purple.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Grey</a:t>
            </a:r>
            <a:r>
              <a:rPr lang="en"/>
              <a:t>: Not considered this iteration.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8557200" cy="23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29: Sorting 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Sorting Problem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Selection Sort</a:t>
            </a:r>
            <a:r>
              <a:rPr lang="en"/>
              <a:t>, Heapsort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/>
              <a:t>Mergesort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Insertion Sort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Shell’s Sort (Extra)</a:t>
            </a:r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125" y="587250"/>
            <a:ext cx="3774875" cy="2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Runtime: http://yellkey.com</a:t>
            </a:r>
            <a:r>
              <a:rPr lang="en">
                <a:solidFill>
                  <a:srgbClr val="38761D"/>
                </a:solidFill>
              </a:rPr>
              <a:t>/arrive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is the runtime of insertion sort?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lang="en" baseline="30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Runtime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runtime of insertion sort?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Ω(N), O(N)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Ω(1), O(N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Ω(N), O(N</a:t>
            </a:r>
            <a:r>
              <a:rPr lang="en" b="1" baseline="30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Ω(N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), O(N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recall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</a:t>
            </a:r>
            <a:r>
              <a:rPr lang="en"/>
              <a:t> is not “best case”.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technnnniically you could also say </a:t>
            </a:r>
            <a:br>
              <a:rPr lang="en"/>
            </a:br>
            <a:r>
              <a:rPr lang="en"/>
              <a:t>   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Ω(1)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4523218" y="1088156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36 swaps:</a:t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25" y="1656650"/>
            <a:ext cx="3194250" cy="25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Sort: http://yellkey.com</a:t>
            </a:r>
            <a:r>
              <a:rPr lang="en">
                <a:solidFill>
                  <a:srgbClr val="38761D"/>
                </a:solidFill>
              </a:rPr>
              <a:t>/machine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Insertion Sort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 Insertion Sort on Almost Sorted Arrays</a:t>
            </a: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arrays that are almost sorted, insertion sort does very little work.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Left array: 5 inversions, so only 5 swaps.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Right array: 3 inversion, so only 3 swaps.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75" y="2519675"/>
            <a:ext cx="2275519" cy="2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991" y="2519675"/>
            <a:ext cx="2289034" cy="2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the Best Sort (Poll Everywhere)</a:t>
            </a:r>
            <a:endParaRPr/>
          </a:p>
        </p:txBody>
      </p:sp>
      <p:sp>
        <p:nvSpPr>
          <p:cNvPr id="328" name="Google Shape;328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do the following: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1,000,000 integers from a file into an array of length 1,000,000.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these integers.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Select one integer randomly and change it.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using algorithm X of your choice.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case, we have 999,999 inversions: Θ(N) inversions.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sorting algorithm would be the fastest choice for X? Worst case run-times: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Selection Sort: 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Heapsort: 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Mergesort:  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Insertion Sort:  Θ(N)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Sweet Spots</a:t>
            </a:r>
            <a:endParaRPr/>
          </a:p>
        </p:txBody>
      </p:sp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532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 arrays with a small number of inversions, insertion sort is extremely fast.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exchange per inversion (and number of comparisons is similar). Runtime is Θ(N + K) where K is number of inversions.</a:t>
            </a:r>
            <a:endParaRPr baseline="30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Define an </a:t>
            </a:r>
            <a:r>
              <a:rPr lang="en" b="1" i="1"/>
              <a:t>almost sorted</a:t>
            </a:r>
            <a:r>
              <a:rPr lang="en"/>
              <a:t> array as one in which number of inversions ≤ cN for some c. Insertion sort is excellent on these arrays.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 obvious: For small arrays (N &lt; 15 or so), insertion sort is fastest.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of an empirical fact than a theoretical one.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Theoretical analysis beyond scope of the course.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Rough idea: Divide and conquer algorithms like heapsort / mergesort spend too much time dividing, but insertion sort goes straight to the conquest.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Java implementation of Mergesort does this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40" name="Google Shape;340;p50"/>
          <p:cNvGraphicFramePr/>
          <p:nvPr/>
        </p:nvGraphicFramePr>
        <p:xfrm>
          <a:off x="418075" y="1084538"/>
          <a:ext cx="8307800" cy="3383130"/>
        </p:xfrm>
        <a:graphic>
          <a:graphicData uri="http://schemas.openxmlformats.org/drawingml/2006/table">
            <a:tbl>
              <a:tblPr>
                <a:noFill/>
                <a:tableStyleId>{7610A755-4FE0-4F8A-88FD-A0A43DEDAE49}</a:tableStyleId>
              </a:tblPr>
              <a:tblGrid>
                <a:gridCol w="17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lang="en" sz="1800" baseline="300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(in 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xfrm>
            <a:off x="928950" y="1734300"/>
            <a:ext cx="7286100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Shell’s Sort (Extra)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(Not on Exam)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Optimizing Insertion Sort: Shell’s Sort</a:t>
            </a:r>
            <a:endParaRPr dirty="0"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Big idea: Fix multiple inversions at once.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Instead of comparing adjacent</a:t>
            </a:r>
            <a:r>
              <a:rPr lang="zh-CN" altLang="en-US" dirty="0"/>
              <a:t>（相邻）</a:t>
            </a:r>
            <a:r>
              <a:rPr lang="en" dirty="0"/>
              <a:t> items, compare items that are one stride length h apart.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 with large stride, and decrease towards 1.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Example: h = 7, 3, 1.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Insertion Sort: Shell’s Sort</a:t>
            </a:r>
            <a:endParaRPr/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7-sorting: </a:t>
            </a:r>
            <a:endParaRPr/>
          </a:p>
        </p:txBody>
      </p:sp>
      <p:sp>
        <p:nvSpPr>
          <p:cNvPr id="358" name="Google Shape;358;p53"/>
          <p:cNvSpPr txBox="1"/>
          <p:nvPr/>
        </p:nvSpPr>
        <p:spPr>
          <a:xfrm>
            <a:off x="533400" y="963550"/>
            <a:ext cx="48792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O R T E X A M P L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O R T E X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 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R T E X A 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 E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 swaps)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 E X A S 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 O L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X A S P 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&gt; 1 inversion)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522000" y="2641300"/>
            <a:ext cx="50220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 O L E E X A S P R T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swap, 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 E L M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A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X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X M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 swaps, &gt;1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L E O P M S X R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 swaps,  0 inversions)</a:t>
            </a:r>
            <a:endParaRPr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body" idx="1"/>
          </p:nvPr>
        </p:nvSpPr>
        <p:spPr>
          <a:xfrm>
            <a:off x="166800" y="2287500"/>
            <a:ext cx="14766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3-sorting:</a:t>
            </a:r>
            <a:endParaRPr/>
          </a:p>
        </p:txBody>
      </p:sp>
      <p:sp>
        <p:nvSpPr>
          <p:cNvPr id="361" name="Google Shape;361;p53"/>
          <p:cNvSpPr txBox="1"/>
          <p:nvPr/>
        </p:nvSpPr>
        <p:spPr>
          <a:xfrm>
            <a:off x="5880850" y="4757025"/>
            <a:ext cx="32784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Algorithms 4th Edition</a:t>
            </a:r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1"/>
          </p:nvPr>
        </p:nvSpPr>
        <p:spPr>
          <a:xfrm>
            <a:off x="1643400" y="556500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 swaps</a:t>
            </a:r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body" idx="1"/>
          </p:nvPr>
        </p:nvSpPr>
        <p:spPr>
          <a:xfrm>
            <a:off x="1548300" y="2271922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 swaps</a:t>
            </a:r>
            <a:endParaRPr/>
          </a:p>
        </p:txBody>
      </p:sp>
      <p:sp>
        <p:nvSpPr>
          <p:cNvPr id="364" name="Google Shape;364;p53"/>
          <p:cNvSpPr txBox="1"/>
          <p:nvPr/>
        </p:nvSpPr>
        <p:spPr>
          <a:xfrm>
            <a:off x="5544125" y="1201188"/>
            <a:ext cx="24267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E L E O P M S X R 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L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E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O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P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O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M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 P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S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X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R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 X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 E E L M O P R S </a:t>
            </a:r>
            <a:r>
              <a:rPr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1"/>
          </p:nvPr>
        </p:nvSpPr>
        <p:spPr>
          <a:xfrm>
            <a:off x="5188925" y="564288"/>
            <a:ext cx="14766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1-sorting:</a:t>
            </a: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body" idx="1"/>
          </p:nvPr>
        </p:nvSpPr>
        <p:spPr>
          <a:xfrm>
            <a:off x="6570425" y="548710"/>
            <a:ext cx="14004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 swaps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body" idx="1"/>
          </p:nvPr>
        </p:nvSpPr>
        <p:spPr>
          <a:xfrm>
            <a:off x="5256725" y="3699200"/>
            <a:ext cx="30951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swaps: 14 (vs. 31)</a:t>
            </a:r>
            <a:endParaRPr/>
          </a:p>
        </p:txBody>
      </p:sp>
      <p:grpSp>
        <p:nvGrpSpPr>
          <p:cNvPr id="368" name="Google Shape;368;p53"/>
          <p:cNvGrpSpPr/>
          <p:nvPr/>
        </p:nvGrpSpPr>
        <p:grpSpPr>
          <a:xfrm>
            <a:off x="7701200" y="69000"/>
            <a:ext cx="1278000" cy="763960"/>
            <a:chOff x="3837025" y="2929900"/>
            <a:chExt cx="1278000" cy="763960"/>
          </a:xfrm>
        </p:grpSpPr>
        <p:cxnSp>
          <p:nvCxnSpPr>
            <p:cNvPr id="369" name="Google Shape;369;p53"/>
            <p:cNvCxnSpPr>
              <a:endCxn id="366" idx="3"/>
            </p:cNvCxnSpPr>
            <p:nvPr/>
          </p:nvCxnSpPr>
          <p:spPr>
            <a:xfrm flipH="1">
              <a:off x="4106650" y="3455960"/>
              <a:ext cx="195300" cy="23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53"/>
            <p:cNvSpPr txBox="1"/>
            <p:nvPr/>
          </p:nvSpPr>
          <p:spPr>
            <a:xfrm>
              <a:off x="3837025" y="2929900"/>
              <a:ext cx="1278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h=1 is just insertion sort.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Major Focus for Several Lectures: Sorting</a:t>
            </a:r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many of our remaining lectures, we’ll discuss the sorting problem.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Informally: Given items, put them in order.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useful task in its own right. Examples: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Equivalent items are adjacent, allowing rapid duplicate finding.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are in increasing order, allowing binary search.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be converted into various balanced data structures (e.g. BSTs, KdTrees).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provide interesting case studies for how to approach basic computational problems.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of the solutions will involve using data structures we’ve studied.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Shell’s Sort: Generalization and Performance</a:t>
            </a:r>
            <a:endParaRPr/>
          </a:p>
        </p:txBody>
      </p:sp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h=1 is just normal insertion sort.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By using large strides first, fixes most of the inversions.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used 7, 3, 1. Can generalize to 2</a:t>
            </a:r>
            <a:r>
              <a:rPr lang="en" baseline="30000" dirty="0"/>
              <a:t>k</a:t>
            </a:r>
            <a:r>
              <a:rPr lang="en" dirty="0"/>
              <a:t> - 1 from some k down to 1.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Requires Θ(N</a:t>
            </a:r>
            <a:r>
              <a:rPr lang="en" baseline="30000" dirty="0"/>
              <a:t>1.5</a:t>
            </a:r>
            <a:r>
              <a:rPr lang="en" dirty="0"/>
              <a:t>) time in the worst case (see CS170).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Other stride patterns can be faster.</a:t>
            </a:r>
            <a:endParaRPr dirty="0"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500" y="2897575"/>
            <a:ext cx="2696250" cy="2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So Far</a:t>
            </a:r>
            <a:endParaRPr/>
          </a:p>
        </p:txBody>
      </p:sp>
      <p:graphicFrame>
        <p:nvGraphicFramePr>
          <p:cNvPr id="383" name="Google Shape;383;p55"/>
          <p:cNvGraphicFramePr/>
          <p:nvPr/>
        </p:nvGraphicFramePr>
        <p:xfrm>
          <a:off x="418075" y="703538"/>
          <a:ext cx="8307800" cy="4114620"/>
        </p:xfrm>
        <a:graphic>
          <a:graphicData uri="http://schemas.openxmlformats.org/drawingml/2006/table">
            <a:tbl>
              <a:tblPr>
                <a:noFill/>
                <a:tableStyleId>{7610A755-4FE0-4F8A-88FD-A0A43DEDAE49}</a:tableStyleId>
              </a:tblPr>
              <a:tblGrid>
                <a:gridCol w="174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Worst Case Runtime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Space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Notes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3"/>
                        </a:rPr>
                        <a:t>Selection 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</a:t>
                      </a:r>
                      <a:r>
                        <a:rPr lang="en" sz="1800" baseline="30000"/>
                        <a:t>2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4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5"/>
                        </a:rPr>
                        <a:t>Heapsort</a:t>
                      </a:r>
                      <a:r>
                        <a:rPr lang="en" sz="1800"/>
                        <a:t> (in 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6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Bad cache (61C) performance.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7"/>
                        </a:rPr>
                        <a:t>Mergesort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 log 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 log 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Θ(N)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8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Fastest of these.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9"/>
                        </a:rPr>
                        <a:t>Insertion Sort</a:t>
                      </a:r>
                      <a:r>
                        <a:rPr lang="en" sz="1800"/>
                        <a:t> (in-place)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lang="en" sz="1800" baseline="30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0"/>
                        </a:rPr>
                        <a:t>Link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Best for small N or almost sorted. 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hlink"/>
                          </a:solidFill>
                          <a:hlinkClick r:id="rId11"/>
                        </a:rPr>
                        <a:t>Shell’s Sort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Ω(N log N), O(?)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N/A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Rich theory!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4" name="Google Shape;384;p55"/>
          <p:cNvSpPr txBox="1"/>
          <p:nvPr/>
        </p:nvSpPr>
        <p:spPr>
          <a:xfrm>
            <a:off x="535125" y="4533900"/>
            <a:ext cx="83079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earlier version of this slide assumed that Heapsort was always given an array with no duplicate elements. If we omit(</a:t>
            </a:r>
            <a:r>
              <a:rPr lang="zh-CN" altLang="en-US" dirty="0"/>
              <a:t>省略</a:t>
            </a:r>
            <a:r>
              <a:rPr lang="en" dirty="0"/>
              <a:t>) this assumption, heapsort’s best case is Θ(N).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Lego man: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http://thetechnicgear.com/wp-content/uploads/2014/02/sorting-lego.jpg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Keynote Animations of Algorithms courtesy of Kevin Wayne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- Definitions (from Knuth’s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TAOCP</a:t>
            </a:r>
            <a:r>
              <a:rPr lang="en"/>
              <a:t>)</a:t>
            </a: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b="1"/>
              <a:t>ordering relation</a:t>
            </a:r>
            <a:r>
              <a:rPr lang="en"/>
              <a:t> &lt; for keys a, b, and c has the following properties: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Trichotomy: Exactly one of a &lt; b, a = b, b &lt; a is true.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Transitivity: If a &lt; b, and b &lt; c, then a &lt; c.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ordering relation with the properties above is also known as a “total order”.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sort </a:t>
            </a:r>
            <a:r>
              <a:rPr lang="en"/>
              <a:t>is a permutation (re-arrangement) of a sequence of elements that puts the keys into non-decreasing order relative to a given ordering relation.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≤ x</a:t>
            </a:r>
            <a:r>
              <a:rPr lang="en" baseline="-25000"/>
              <a:t>2 </a:t>
            </a:r>
            <a:r>
              <a:rPr lang="en"/>
              <a:t>≤ x</a:t>
            </a:r>
            <a:r>
              <a:rPr lang="en" baseline="-25000"/>
              <a:t>3</a:t>
            </a:r>
            <a:r>
              <a:rPr lang="en"/>
              <a:t>≤ ...≤ x</a:t>
            </a:r>
            <a:r>
              <a:rPr lang="en" baseline="-25000"/>
              <a:t>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String Length</a:t>
            </a: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1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an ordering relation: The length of strings.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Trichotomy: Exactly one of the following is true: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len(a) &lt; len(b)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len(a) = len(b)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len(b) &lt; len(a)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Law of Transitivity: If len(a) &lt; len(b) and len(b) &lt; len(c), then len(a) &lt; len(c).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valid sorts for [“cows”, “get”, “going”, “the”] for the ordering relation above: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[“the”, “get”, “cows”, “going”]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[“get”, “the”, “cows”, “going”]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 this relation, “the” is considered = to “get”, since len(“the”) = len(“get”).</a:t>
            </a:r>
            <a:endParaRPr/>
          </a:p>
        </p:txBody>
      </p:sp>
      <p:cxnSp>
        <p:nvCxnSpPr>
          <p:cNvPr id="84" name="Google Shape;84;p20"/>
          <p:cNvCxnSpPr/>
          <p:nvPr/>
        </p:nvCxnSpPr>
        <p:spPr>
          <a:xfrm flipH="1">
            <a:off x="4547275" y="4201875"/>
            <a:ext cx="605700" cy="2982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20"/>
          <p:cNvSpPr txBox="1"/>
          <p:nvPr/>
        </p:nvSpPr>
        <p:spPr>
          <a:xfrm>
            <a:off x="5247600" y="3856450"/>
            <a:ext cx="26781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= under the relation, not the Java idea of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.equals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Note</a:t>
            </a:r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81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Ordering relations are typically given in the form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/>
              <a:t> methods.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Note that with respect to the order defined by the method above “the” = “get”.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usage of = is not the same as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/>
              <a:t> given by the String method.</a:t>
            </a:r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040700" y="1675200"/>
            <a:ext cx="7062600" cy="1916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java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util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LengthComparator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Comparator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x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-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Sorting: An Alternate Viewpoint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b="1" i="1"/>
              <a:t>inversion </a:t>
            </a:r>
            <a:r>
              <a:rPr lang="en"/>
              <a:t>is a pair of elements that are out of order with respect to &lt;. 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292650"/>
            <a:ext cx="12763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8100" y="1292650"/>
            <a:ext cx="14573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1940800" y="1292650"/>
            <a:ext cx="47610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0 1 1 2 3 4 8 6 9 5 7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4375075" y="2186275"/>
            <a:ext cx="267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8-6 8-5 8-7 6-5 9-5 9-7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(6 inversions out of 55 max)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 rot="10800000">
            <a:off x="4808900" y="1970850"/>
            <a:ext cx="198300" cy="1983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166800" y="3021575"/>
            <a:ext cx="8443800" cy="18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way to state the goal of sorting: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a sequence of elements with Z inversions.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Perform a sequence of operations that reduces inversions to 0.</a:t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7429625" y="2718500"/>
            <a:ext cx="179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Cramer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455550" y="2718500"/>
            <a:ext cx="987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Definitions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runtime efficiency are sometimes called the </a:t>
            </a:r>
            <a:r>
              <a:rPr lang="en" b="1"/>
              <a:t>time complexity</a:t>
            </a:r>
            <a:r>
              <a:rPr lang="en"/>
              <a:t> of an algorithm. 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has time complexity O(E log V).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Characterizations of the “extra” memory usage of an algorithm is sometimes called the </a:t>
            </a:r>
            <a:r>
              <a:rPr lang="en" b="1"/>
              <a:t>space complexity</a:t>
            </a:r>
            <a:r>
              <a:rPr lang="en"/>
              <a:t> of an algorithm.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has space complexity Θ(V) (for queue, distTo, edgeTo).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 that the graph takes up space Θ(V+E), but we don’t count this as part of the space complexity of Dijkstra since the graph itself already exists and is an input to Dijkstra’s.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3908</Words>
  <Application>Microsoft Office PowerPoint</Application>
  <PresentationFormat>全屏显示(16:9)</PresentationFormat>
  <Paragraphs>544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Custom</vt:lpstr>
      <vt:lpstr>Custom</vt:lpstr>
      <vt:lpstr>Announcements</vt:lpstr>
      <vt:lpstr>Announcements</vt:lpstr>
      <vt:lpstr>CS61B</vt:lpstr>
      <vt:lpstr>Our Major Focus for Several Lectures: Sorting</vt:lpstr>
      <vt:lpstr>Sorting - Definitions (from Knuth’s TAOCP)</vt:lpstr>
      <vt:lpstr>Example: String Length</vt:lpstr>
      <vt:lpstr>Java Note</vt:lpstr>
      <vt:lpstr>Sorting: An Alternate Viewpoint</vt:lpstr>
      <vt:lpstr>Performance Definitions</vt:lpstr>
      <vt:lpstr>Selection Sort and Heapsort</vt:lpstr>
      <vt:lpstr>Selection Sort</vt:lpstr>
      <vt:lpstr>Naive Heapsort: Leveraging a Max-Oriented Heap</vt:lpstr>
      <vt:lpstr>Naive Heapsort Runtime: http://yellkey.com/couple</vt:lpstr>
      <vt:lpstr>Heapsort Runtime Analysis</vt:lpstr>
      <vt:lpstr>In-place Heapsort</vt:lpstr>
      <vt:lpstr>In-place Heapsort Runtime: http://yellkey.com/response</vt:lpstr>
      <vt:lpstr>In-place Heapsort Runtime</vt:lpstr>
      <vt:lpstr>In-place Heapsort: http://yellkey.com/tell</vt:lpstr>
      <vt:lpstr>In-place Heapsort: http://yellkey.com/tell</vt:lpstr>
      <vt:lpstr>In-place Heapsort</vt:lpstr>
      <vt:lpstr>Sorts So Far</vt:lpstr>
      <vt:lpstr>Mergesort</vt:lpstr>
      <vt:lpstr>Mergesort</vt:lpstr>
      <vt:lpstr>Sorts So Far</vt:lpstr>
      <vt:lpstr>Insertion Sort</vt:lpstr>
      <vt:lpstr>Insertion Sort</vt:lpstr>
      <vt:lpstr>Insertion Sort</vt:lpstr>
      <vt:lpstr>Insertion Sort</vt:lpstr>
      <vt:lpstr>In-place Insertion Sort</vt:lpstr>
      <vt:lpstr>Insertion Sort Runtime: http://yellkey.com/arrive</vt:lpstr>
      <vt:lpstr>Insertion Sort Runtime</vt:lpstr>
      <vt:lpstr>Picking the Best Sort: http://yellkey.com/machine</vt:lpstr>
      <vt:lpstr>Observation: Insertion Sort on Almost Sorted Arrays</vt:lpstr>
      <vt:lpstr>Picking the Best Sort (Poll Everywhere)</vt:lpstr>
      <vt:lpstr>Insertion Sort Sweet Spots</vt:lpstr>
      <vt:lpstr>Sorts So Far</vt:lpstr>
      <vt:lpstr>Shell’s Sort (Extra) (Not on Exam)</vt:lpstr>
      <vt:lpstr>Optimizing Insertion Sort: Shell’s Sort</vt:lpstr>
      <vt:lpstr>Optimizing Insertion Sort: Shell’s Sort</vt:lpstr>
      <vt:lpstr>Shell’s Sort: Generalization and Performance</vt:lpstr>
      <vt:lpstr>Sorts So Far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胡 晓晨</cp:lastModifiedBy>
  <cp:revision>2</cp:revision>
  <dcterms:modified xsi:type="dcterms:W3CDTF">2021-07-03T13:15:59Z</dcterms:modified>
</cp:coreProperties>
</file>