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1BF567-D13F-445E-B3D1-4E7DB59E5215}">
  <a:tblStyle styleId="{371BF567-D13F-445E-B3D1-4E7DB59E521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1" d="100"/>
          <a:sy n="171" d="100"/>
        </p:scale>
        <p:origin x="576"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409413421_06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 name="Google Shape;29;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661758db_1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661758db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80c129b0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80c129b0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Koshka nosil krasivaya shapka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816be120_1_37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9816be120_1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661758db_11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661758db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661758db_16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661758db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816be120_1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816be1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80c129b03_0_10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80c129b0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3c679d37_0_15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3c679d3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80c129b03_0_6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80c129b0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73638771_109_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73638771_10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63c679d37_0_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63c679d3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661758db_11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661758db_1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aa371fc6_0_3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aa371f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661758db_117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661758db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Got 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80c129b03_0_5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80c129b0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4661758db_11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4661758db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661758db_127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661758db_1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4661758db_136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4661758db_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4661758db_145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4661758db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661758db_151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4661758db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4661758db_157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4661758db_1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63c679d37_0_8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63c679d3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4661758db_158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4661758db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4661758db_162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4661758db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8606c75bb_0_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8606c75b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8606c75bb_0_8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8606c75b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d6f0e3f4d_33_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d6f0e3f4d_3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8606c75bb_0_7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8606c75b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d6f0e3f4d_33_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d6f0e3f4d_3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Akin to saying: Do we need to worry about internet posts advocating mass murder? Most random pieces of text are not about mass murder and in fact contain no semantic content at all.</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d713c1a70_0_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d713c1a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563c679d37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563c679d37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d6f0e3f4d_33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d6f0e3f4d_3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63c679d37_0_8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63c679d3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1d6f0e3f4d_539_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1d6f0e3f4d_53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9816be120_1_35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9816be120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4661758db_171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4661758db_1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63c679d37_0_9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63c679d3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63c679d37_0_9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63c679d3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63c679d37_0_10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63c679d3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3c679d37_0_10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3c679d37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606c75bb_0_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606c75b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11425" y="1941275"/>
            <a:ext cx="5206200" cy="78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BE0712"/>
              </a:buClr>
              <a:buSzPts val="3200"/>
              <a:buFont typeface="Calibri"/>
              <a:buNone/>
              <a:defRPr sz="32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61925" y="2612325"/>
            <a:ext cx="5380800" cy="7848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400"/>
              <a:buFont typeface="Calibri"/>
              <a:buNone/>
              <a:defRPr sz="24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cxnSp>
        <p:nvCxnSpPr>
          <p:cNvPr id="13" name="Google Shape;13;p2"/>
          <p:cNvCxnSpPr/>
          <p:nvPr/>
        </p:nvCxnSpPr>
        <p:spPr>
          <a:xfrm>
            <a:off x="290700" y="2669200"/>
            <a:ext cx="84438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66800" y="92501"/>
            <a:ext cx="8229600" cy="495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cxnSp>
        <p:nvCxnSpPr>
          <p:cNvPr id="16" name="Google Shape;16;p3"/>
          <p:cNvCxnSpPr/>
          <p:nvPr/>
        </p:nvCxnSpPr>
        <p:spPr>
          <a:xfrm>
            <a:off x="243000" y="587800"/>
            <a:ext cx="8443800" cy="0"/>
          </a:xfrm>
          <a:prstGeom prst="straightConnector1">
            <a:avLst/>
          </a:prstGeom>
          <a:noFill/>
          <a:ln w="19050" cap="flat" cmpd="sng">
            <a:solidFill>
              <a:srgbClr val="1072BD"/>
            </a:solidFill>
            <a:prstDash val="dot"/>
            <a:round/>
            <a:headEnd type="none" w="med" len="med"/>
            <a:tailEnd type="none" w="med" len="med"/>
          </a:ln>
        </p:spPr>
      </p:cxnSp>
      <p:sp>
        <p:nvSpPr>
          <p:cNvPr id="17" name="Google Shape;17;p3"/>
          <p:cNvSpPr txBox="1">
            <a:spLocks noGrp="1"/>
          </p:cNvSpPr>
          <p:nvPr>
            <p:ph type="body" idx="1"/>
          </p:nvPr>
        </p:nvSpPr>
        <p:spPr>
          <a:xfrm>
            <a:off x="243000" y="556500"/>
            <a:ext cx="8443800" cy="41538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SzPts val="2000"/>
              <a:buFont typeface="Calibri"/>
              <a:buChar char="●"/>
              <a:defRPr sz="2000">
                <a:latin typeface="Calibri"/>
                <a:ea typeface="Calibri"/>
                <a:cs typeface="Calibri"/>
                <a:sym typeface="Calibri"/>
              </a:defRPr>
            </a:lvl1pPr>
            <a:lvl2pPr marL="914400" lvl="1" indent="-355600" rtl="0">
              <a:spcBef>
                <a:spcPts val="0"/>
              </a:spcBef>
              <a:spcAft>
                <a:spcPts val="0"/>
              </a:spcAft>
              <a:buSzPts val="2000"/>
              <a:buFont typeface="Calibri"/>
              <a:buChar char="○"/>
              <a:defRPr sz="2000">
                <a:latin typeface="Calibri"/>
                <a:ea typeface="Calibri"/>
                <a:cs typeface="Calibri"/>
                <a:sym typeface="Calibri"/>
              </a:defRPr>
            </a:lvl2pPr>
            <a:lvl3pPr marL="1371600" lvl="2" indent="-342900" rtl="0">
              <a:spcBef>
                <a:spcPts val="0"/>
              </a:spcBef>
              <a:spcAft>
                <a:spcPts val="0"/>
              </a:spcAft>
              <a:buSzPts val="1800"/>
              <a:buFont typeface="Calibri"/>
              <a:buChar char="■"/>
              <a:defRPr sz="1800">
                <a:latin typeface="Calibri"/>
                <a:ea typeface="Calibri"/>
                <a:cs typeface="Calibri"/>
                <a:sym typeface="Calibri"/>
              </a:defRPr>
            </a:lvl3pPr>
            <a:lvl4pPr marL="1828800" lvl="3" indent="-342900" rtl="0">
              <a:spcBef>
                <a:spcPts val="0"/>
              </a:spcBef>
              <a:spcAft>
                <a:spcPts val="0"/>
              </a:spcAft>
              <a:buSzPts val="1800"/>
              <a:buFont typeface="Calibri"/>
              <a:buChar char="●"/>
              <a:defRPr>
                <a:latin typeface="Calibri"/>
                <a:ea typeface="Calibri"/>
                <a:cs typeface="Calibri"/>
                <a:sym typeface="Calibri"/>
              </a:defRPr>
            </a:lvl4pPr>
            <a:lvl5pPr marL="2286000" lvl="4" indent="-342900" rtl="0">
              <a:spcBef>
                <a:spcPts val="0"/>
              </a:spcBef>
              <a:spcAft>
                <a:spcPts val="0"/>
              </a:spcAft>
              <a:buSzPts val="1800"/>
              <a:buFont typeface="Calibri"/>
              <a:buChar char="○"/>
              <a:defRPr sz="1800">
                <a:latin typeface="Calibri"/>
                <a:ea typeface="Calibri"/>
                <a:cs typeface="Calibri"/>
                <a:sym typeface="Calibri"/>
              </a:defRPr>
            </a:lvl5pPr>
            <a:lvl6pPr marL="2743200" lvl="5" indent="-342900" rtl="0">
              <a:spcBef>
                <a:spcPts val="0"/>
              </a:spcBef>
              <a:spcAft>
                <a:spcPts val="0"/>
              </a:spcAft>
              <a:buSzPts val="1800"/>
              <a:buFont typeface="Calibri"/>
              <a:buChar char="■"/>
              <a:defRPr sz="1800">
                <a:latin typeface="Calibri"/>
                <a:ea typeface="Calibri"/>
                <a:cs typeface="Calibri"/>
                <a:sym typeface="Calibri"/>
              </a:defRPr>
            </a:lvl6pPr>
            <a:lvl7pPr marL="3200400" lvl="6" indent="-342900" rtl="0">
              <a:spcBef>
                <a:spcPts val="0"/>
              </a:spcBef>
              <a:spcAft>
                <a:spcPts val="0"/>
              </a:spcAft>
              <a:buSzPts val="1800"/>
              <a:buFont typeface="Calibri"/>
              <a:buChar char="●"/>
              <a:defRPr sz="1800">
                <a:latin typeface="Calibri"/>
                <a:ea typeface="Calibri"/>
                <a:cs typeface="Calibri"/>
                <a:sym typeface="Calibri"/>
              </a:defRPr>
            </a:lvl7pPr>
            <a:lvl8pPr marL="3657600" lvl="7" indent="-342900" rtl="0">
              <a:spcBef>
                <a:spcPts val="0"/>
              </a:spcBef>
              <a:spcAft>
                <a:spcPts val="0"/>
              </a:spcAft>
              <a:buSzPts val="1800"/>
              <a:buFont typeface="Calibri"/>
              <a:buChar char="○"/>
              <a:defRPr sz="1800">
                <a:latin typeface="Calibri"/>
                <a:ea typeface="Calibri"/>
                <a:cs typeface="Calibri"/>
                <a:sym typeface="Calibri"/>
              </a:defRPr>
            </a:lvl8pPr>
            <a:lvl9pPr marL="4114800" lvl="8" indent="-342900" rtl="0">
              <a:spcBef>
                <a:spcPts val="0"/>
              </a:spcBef>
              <a:spcAft>
                <a:spcPts val="0"/>
              </a:spcAft>
              <a:buSzPts val="1800"/>
              <a:buFont typeface="Calibri"/>
              <a:buChar char="■"/>
              <a:defRPr sz="1800">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1" name="Google Shape;21;p4"/>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28950" y="2143050"/>
            <a:ext cx="7286100" cy="8574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rgbClr val="BE0712"/>
              </a:buClr>
              <a:buSzPts val="2400"/>
              <a:buFont typeface="Calibri"/>
              <a:buNone/>
              <a:defRPr sz="2400" b="1">
                <a:solidFill>
                  <a:srgbClr val="BE0712"/>
                </a:solidFill>
                <a:latin typeface="Calibri"/>
                <a:ea typeface="Calibri"/>
                <a:cs typeface="Calibri"/>
                <a:sym typeface="Calibri"/>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
        <p:cNvGrpSpPr/>
        <p:nvPr/>
      </p:nvGrpSpPr>
      <p:grpSpPr>
        <a:xfrm>
          <a:off x="0" y="0"/>
          <a:ext cx="0" cy="0"/>
          <a:chOff x="0" y="0"/>
          <a:chExt cx="0" cy="0"/>
        </a:xfrm>
      </p:grpSpPr>
      <p:sp>
        <p:nvSpPr>
          <p:cNvPr id="25" name="Google Shape;25;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datastructur.e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8" name="Google Shape;8;p1"/>
          <p:cNvPicPr preferRelativeResize="0"/>
          <p:nvPr/>
        </p:nvPicPr>
        <p:blipFill>
          <a:blip r:embed="rId8">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u="sng">
                <a:solidFill>
                  <a:srgbClr val="1155CC"/>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datastructur.es</a:t>
            </a:r>
            <a:endParaRPr sz="600">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l.uk/voices-of-science/interviewees/tony-hoare/audio/tony-hoare-inventing-quicksor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bl.uk/voices-of-science/interviewees/tony-hoare/audio/tony-hoare-inventing-quicksor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presentation/d/1QjAs-zx1i0_XWlLqsKtexb-iueao9jNLkN-gW9QxAD0/edit?usp=sharin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nformit.com/articles/article.aspx?p=2017754&amp;seqNum=7"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repcode.com/file/repository.grepcode.com/java/root/jdk/openjdk/6-b14/java/util/Arrays.java#Arrays.mergeSort%28java.lang.Object%5B%5D%2Cjava.lang.Object%5B%5D%2Cint%2Cint%2Cint%2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google.com/presentation/d/1h-gS13kKWSKd_5gt2FPXLYigFY4jf5rBkNFl3qZzRRw/pub?start=false&amp;loop=false&amp;delayms=3000" TargetMode="External"/><Relationship Id="rId3" Type="http://schemas.openxmlformats.org/officeDocument/2006/relationships/hyperlink" Target="http://algs4.cs.princeton.edu/21elementary/Selection.java.html" TargetMode="External"/><Relationship Id="rId7" Type="http://schemas.openxmlformats.org/officeDocument/2006/relationships/hyperlink" Target="http://algs4.cs.princeton.edu/14analysis/Mergesort.jav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google.com/presentation/d/1SzcQC48OB9agStD0dFRgccU-tyjD6m3esrSC-GLxmNc/edit?usp=sharing" TargetMode="External"/><Relationship Id="rId5" Type="http://schemas.openxmlformats.org/officeDocument/2006/relationships/hyperlink" Target="http://algs4.cs.princeton.edu/24pq/Heap.java.html" TargetMode="External"/><Relationship Id="rId10" Type="http://schemas.openxmlformats.org/officeDocument/2006/relationships/hyperlink" Target="https://docs.google.com/presentation/d/10b9aRqpGJu8pUk8OpfqUIEEm8ou-zmmC7b_BE5wgNg0/pub?start=false&amp;loop=false&amp;delayms=3000" TargetMode="External"/><Relationship Id="rId4" Type="http://schemas.openxmlformats.org/officeDocument/2006/relationships/hyperlink" Target="https://goo.gl/g14Cit" TargetMode="External"/><Relationship Id="rId9" Type="http://schemas.openxmlformats.org/officeDocument/2006/relationships/hyperlink" Target="http://algs4.cs.princeton.edu/21elementary/Insertion.java.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211425" y="1941275"/>
            <a:ext cx="5206200"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CS61B</a:t>
            </a:r>
            <a:endParaRPr/>
          </a:p>
        </p:txBody>
      </p:sp>
      <p:sp>
        <p:nvSpPr>
          <p:cNvPr id="32" name="Google Shape;32;p8"/>
          <p:cNvSpPr txBox="1">
            <a:spLocks noGrp="1"/>
          </p:cNvSpPr>
          <p:nvPr>
            <p:ph type="subTitle" idx="1"/>
          </p:nvPr>
        </p:nvSpPr>
        <p:spPr>
          <a:xfrm>
            <a:off x="161925" y="2612325"/>
            <a:ext cx="8557200" cy="22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 30: Sorting II: Quicksort</a:t>
            </a:r>
            <a:endParaRPr/>
          </a:p>
          <a:p>
            <a:pPr marL="457200" lvl="0" indent="-381000" algn="l" rtl="0">
              <a:spcBef>
                <a:spcPts val="0"/>
              </a:spcBef>
              <a:spcAft>
                <a:spcPts val="0"/>
              </a:spcAft>
              <a:buSzPts val="2400"/>
              <a:buChar char="●"/>
            </a:pPr>
            <a:r>
              <a:rPr lang="en"/>
              <a:t>Insertion Sort (Continued)</a:t>
            </a:r>
            <a:endParaRPr/>
          </a:p>
          <a:p>
            <a:pPr marL="457200" lvl="0" indent="-381000" algn="l" rtl="0">
              <a:spcBef>
                <a:spcPts val="0"/>
              </a:spcBef>
              <a:spcAft>
                <a:spcPts val="0"/>
              </a:spcAft>
              <a:buSzPts val="2400"/>
              <a:buChar char="●"/>
            </a:pPr>
            <a:r>
              <a:rPr lang="en"/>
              <a:t>Backstory, Partitioning</a:t>
            </a:r>
            <a:endParaRPr/>
          </a:p>
          <a:p>
            <a:pPr marL="457200" lvl="0" indent="-381000" algn="l" rtl="0">
              <a:spcBef>
                <a:spcPts val="0"/>
              </a:spcBef>
              <a:spcAft>
                <a:spcPts val="0"/>
              </a:spcAft>
              <a:buSzPts val="2400"/>
              <a:buChar char="●"/>
            </a:pPr>
            <a:r>
              <a:rPr lang="en"/>
              <a:t>Quicksort</a:t>
            </a:r>
            <a:endParaRPr/>
          </a:p>
          <a:p>
            <a:pPr marL="457200" lvl="0" indent="-381000" algn="l" rtl="0">
              <a:spcBef>
                <a:spcPts val="0"/>
              </a:spcBef>
              <a:spcAft>
                <a:spcPts val="0"/>
              </a:spcAft>
              <a:buSzPts val="2400"/>
              <a:buChar char="●"/>
            </a:pPr>
            <a:r>
              <a:rPr lang="en"/>
              <a:t>Quicksort Performance Caveats and Conclusion</a:t>
            </a:r>
            <a:endParaRPr/>
          </a:p>
        </p:txBody>
      </p:sp>
      <p:pic>
        <p:nvPicPr>
          <p:cNvPr id="33" name="Google Shape;33;p8"/>
          <p:cNvPicPr preferRelativeResize="0"/>
          <p:nvPr/>
        </p:nvPicPr>
        <p:blipFill>
          <a:blip r:embed="rId3">
            <a:alphaModFix/>
          </a:blip>
          <a:stretch>
            <a:fillRect/>
          </a:stretch>
        </p:blipFill>
        <p:spPr>
          <a:xfrm>
            <a:off x="6696800" y="424775"/>
            <a:ext cx="1786225" cy="2089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So Far</a:t>
            </a:r>
            <a:endParaRPr/>
          </a:p>
        </p:txBody>
      </p:sp>
      <p:sp>
        <p:nvSpPr>
          <p:cNvPr id="92" name="Google Shape;92;p17"/>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Core ideas:</a:t>
            </a:r>
            <a:endParaRPr/>
          </a:p>
          <a:p>
            <a:pPr marL="457200" lvl="0" indent="-355600" algn="l" rtl="0">
              <a:spcBef>
                <a:spcPts val="600"/>
              </a:spcBef>
              <a:spcAft>
                <a:spcPts val="0"/>
              </a:spcAft>
              <a:buSzPts val="2000"/>
              <a:buChar char="●"/>
            </a:pPr>
            <a:r>
              <a:rPr lang="en"/>
              <a:t>Selection sort: Find the smallest item and put it at the front.</a:t>
            </a:r>
            <a:endParaRPr/>
          </a:p>
          <a:p>
            <a:pPr marL="914400" lvl="1" indent="-355600" algn="l" rtl="0">
              <a:spcBef>
                <a:spcPts val="0"/>
              </a:spcBef>
              <a:spcAft>
                <a:spcPts val="0"/>
              </a:spcAft>
              <a:buSzPts val="2000"/>
              <a:buChar char="○"/>
            </a:pPr>
            <a:r>
              <a:rPr lang="en"/>
              <a:t>Heapsort variant: Use MaxPQ to find max element and put at the back.</a:t>
            </a:r>
            <a:endParaRPr/>
          </a:p>
          <a:p>
            <a:pPr marL="457200" lvl="0" indent="-355600" algn="l" rtl="0">
              <a:spcBef>
                <a:spcPts val="0"/>
              </a:spcBef>
              <a:spcAft>
                <a:spcPts val="0"/>
              </a:spcAft>
              <a:buSzPts val="2000"/>
              <a:buChar char="●"/>
            </a:pPr>
            <a:r>
              <a:rPr lang="en"/>
              <a:t>Merge sort: Merge two sorted halves into one sorted whole.</a:t>
            </a:r>
            <a:endParaRPr/>
          </a:p>
          <a:p>
            <a:pPr marL="457200" lvl="0" indent="-355600" algn="l" rtl="0">
              <a:spcBef>
                <a:spcPts val="0"/>
              </a:spcBef>
              <a:spcAft>
                <a:spcPts val="0"/>
              </a:spcAft>
              <a:buSzPts val="2000"/>
              <a:buChar char="●"/>
            </a:pPr>
            <a:r>
              <a:rPr lang="en"/>
              <a:t>Insertion sort: Figure out where to insert the current item.</a:t>
            </a:r>
            <a:endParaRPr/>
          </a:p>
          <a:p>
            <a:pPr marL="0" lvl="0" indent="0" algn="l" rtl="0">
              <a:spcBef>
                <a:spcPts val="600"/>
              </a:spcBef>
              <a:spcAft>
                <a:spcPts val="0"/>
              </a:spcAft>
              <a:buNone/>
            </a:pPr>
            <a:endParaRPr/>
          </a:p>
          <a:p>
            <a:pPr marL="0" lvl="0" indent="0" algn="l" rtl="0">
              <a:spcBef>
                <a:spcPts val="600"/>
              </a:spcBef>
              <a:spcAft>
                <a:spcPts val="0"/>
              </a:spcAft>
              <a:buNone/>
            </a:pPr>
            <a:r>
              <a:rPr lang="en"/>
              <a:t>Quicksort:</a:t>
            </a:r>
            <a:endParaRPr/>
          </a:p>
          <a:p>
            <a:pPr marL="457200" lvl="0" indent="-355600" algn="l" rtl="0">
              <a:spcBef>
                <a:spcPts val="600"/>
              </a:spcBef>
              <a:spcAft>
                <a:spcPts val="0"/>
              </a:spcAft>
              <a:buSzPts val="2000"/>
              <a:buChar char="●"/>
            </a:pPr>
            <a:r>
              <a:rPr lang="en"/>
              <a:t>Much stranger core idea: Partitioning.</a:t>
            </a:r>
            <a:endParaRPr/>
          </a:p>
          <a:p>
            <a:pPr marL="457200" lvl="0" indent="-355600" algn="l" rtl="0">
              <a:spcBef>
                <a:spcPts val="0"/>
              </a:spcBef>
              <a:spcAft>
                <a:spcPts val="0"/>
              </a:spcAft>
              <a:buSzPts val="2000"/>
              <a:buChar char="●"/>
            </a:pPr>
            <a:r>
              <a:rPr lang="en"/>
              <a:t>Invented by Sir Tony Hoare in 1960, at the time a novice programmer.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98" name="Google Shape;98;p18"/>
          <p:cNvSpPr txBox="1">
            <a:spLocks noGrp="1"/>
          </p:cNvSpPr>
          <p:nvPr>
            <p:ph type="body" idx="1"/>
          </p:nvPr>
        </p:nvSpPr>
        <p:spPr>
          <a:xfrm>
            <a:off x="243000" y="556500"/>
            <a:ext cx="8443800" cy="89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1960: Tony Hoare was working on a crude automated translation program for Russian and English. </a:t>
            </a:r>
            <a:br>
              <a:rPr lang="en"/>
            </a:br>
            <a:endParaRPr/>
          </a:p>
        </p:txBody>
      </p:sp>
      <p:graphicFrame>
        <p:nvGraphicFramePr>
          <p:cNvPr id="99" name="Google Shape;99;p18"/>
          <p:cNvGraphicFramePr/>
          <p:nvPr/>
        </p:nvGraphicFramePr>
        <p:xfrm>
          <a:off x="2096235" y="2213950"/>
          <a:ext cx="3236500" cy="2143875"/>
        </p:xfrm>
        <a:graphic>
          <a:graphicData uri="http://schemas.openxmlformats.org/drawingml/2006/table">
            <a:tbl>
              <a:tblPr>
                <a:noFill/>
                <a:tableStyleId>{371BF567-D13F-445E-B3D1-4E7DB59E5215}</a:tableStyleId>
              </a:tblPr>
              <a:tblGrid>
                <a:gridCol w="1618250">
                  <a:extLst>
                    <a:ext uri="{9D8B030D-6E8A-4147-A177-3AD203B41FA5}">
                      <a16:colId xmlns:a16="http://schemas.microsoft.com/office/drawing/2014/main" val="20000"/>
                    </a:ext>
                  </a:extLst>
                </a:gridCol>
                <a:gridCol w="1618250">
                  <a:extLst>
                    <a:ext uri="{9D8B030D-6E8A-4147-A177-3AD203B41FA5}">
                      <a16:colId xmlns:a16="http://schemas.microsoft.com/office/drawing/2014/main" val="20001"/>
                    </a:ext>
                  </a:extLst>
                </a:gridCol>
              </a:tblGrid>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0"/>
                  </a:ext>
                </a:extLst>
              </a:tr>
              <a:tr h="428775">
                <a:tc>
                  <a:txBody>
                    <a:bodyPr/>
                    <a:lstStyle/>
                    <a:p>
                      <a:pPr marL="0" lvl="0" indent="0" algn="ctr" rtl="0">
                        <a:spcBef>
                          <a:spcPts val="0"/>
                        </a:spcBef>
                        <a:spcAft>
                          <a:spcPts val="0"/>
                        </a:spcAft>
                        <a:buNone/>
                      </a:pPr>
                      <a:r>
                        <a:rPr lang="en"/>
                        <a:t>beautiful</a:t>
                      </a:r>
                      <a:endParaRPr/>
                    </a:p>
                  </a:txBody>
                  <a:tcPr marL="91425" marR="91425" marT="91425" marB="91425" anchor="ctr"/>
                </a:tc>
                <a:tc>
                  <a:txBody>
                    <a:bodyPr/>
                    <a:lstStyle/>
                    <a:p>
                      <a:pPr marL="0" lvl="0" indent="0" algn="ctr" rtl="0">
                        <a:spcBef>
                          <a:spcPts val="0"/>
                        </a:spcBef>
                        <a:spcAft>
                          <a:spcPts val="0"/>
                        </a:spcAft>
                        <a:buNone/>
                      </a:pPr>
                      <a:r>
                        <a:rPr lang="en"/>
                        <a:t>красивая </a:t>
                      </a:r>
                      <a:endParaRPr/>
                    </a:p>
                  </a:txBody>
                  <a:tcPr marL="91425" marR="91425" marT="91425" marB="91425" anchor="ctr"/>
                </a:tc>
                <a:extLst>
                  <a:ext uri="{0D108BD9-81ED-4DB2-BD59-A6C34878D82A}">
                    <a16:rowId xmlns:a16="http://schemas.microsoft.com/office/drawing/2014/main" val="10001"/>
                  </a:ext>
                </a:extLst>
              </a:tr>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2"/>
                  </a:ext>
                </a:extLst>
              </a:tr>
              <a:tr h="428775">
                <a:tc>
                  <a:txBody>
                    <a:bodyPr/>
                    <a:lstStyle/>
                    <a:p>
                      <a:pPr marL="0" lvl="0" indent="0" algn="ctr" rtl="0">
                        <a:spcBef>
                          <a:spcPts val="0"/>
                        </a:spcBef>
                        <a:spcAft>
                          <a:spcPts val="0"/>
                        </a:spcAft>
                        <a:buNone/>
                      </a:pPr>
                      <a:r>
                        <a:rPr lang="en"/>
                        <a:t>cat</a:t>
                      </a:r>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rPr>
                        <a:t>кошка</a:t>
                      </a:r>
                      <a:endParaRPr/>
                    </a:p>
                  </a:txBody>
                  <a:tcPr marL="91425" marR="91425" marT="91425" marB="91425" anchor="ctr"/>
                </a:tc>
                <a:extLst>
                  <a:ext uri="{0D108BD9-81ED-4DB2-BD59-A6C34878D82A}">
                    <a16:rowId xmlns:a16="http://schemas.microsoft.com/office/drawing/2014/main" val="10003"/>
                  </a:ext>
                </a:extLst>
              </a:tr>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100" name="Google Shape;100;p18"/>
          <p:cNvSpPr txBox="1"/>
          <p:nvPr/>
        </p:nvSpPr>
        <p:spPr>
          <a:xfrm>
            <a:off x="228600" y="1371600"/>
            <a:ext cx="3610500" cy="66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sz="2000">
                <a:solidFill>
                  <a:schemeClr val="dk1"/>
                </a:solidFill>
                <a:latin typeface="Calibri"/>
                <a:ea typeface="Calibri"/>
                <a:cs typeface="Calibri"/>
                <a:sym typeface="Calibri"/>
              </a:rPr>
              <a:t>“The cat wore a beautiful hat.”</a:t>
            </a:r>
            <a:endParaRPr/>
          </a:p>
        </p:txBody>
      </p:sp>
      <p:sp>
        <p:nvSpPr>
          <p:cNvPr id="101" name="Google Shape;101;p18"/>
          <p:cNvSpPr txBox="1"/>
          <p:nvPr/>
        </p:nvSpPr>
        <p:spPr>
          <a:xfrm>
            <a:off x="2123156" y="3295154"/>
            <a:ext cx="3237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02" name="Google Shape;102;p18"/>
          <p:cNvCxnSpPr>
            <a:stCxn id="103" idx="2"/>
            <a:endCxn id="101" idx="1"/>
          </p:cNvCxnSpPr>
          <p:nvPr/>
        </p:nvCxnSpPr>
        <p:spPr>
          <a:xfrm rot="-5400000" flipH="1">
            <a:off x="1033525" y="2411151"/>
            <a:ext cx="1463400" cy="715800"/>
          </a:xfrm>
          <a:prstGeom prst="bentConnector2">
            <a:avLst/>
          </a:prstGeom>
          <a:noFill/>
          <a:ln w="19050" cap="flat" cmpd="sng">
            <a:solidFill>
              <a:schemeClr val="dk2"/>
            </a:solidFill>
            <a:prstDash val="solid"/>
            <a:round/>
            <a:headEnd type="none" w="med" len="med"/>
            <a:tailEnd type="triangle" w="med" len="med"/>
          </a:ln>
        </p:spPr>
      </p:cxnSp>
      <p:sp>
        <p:nvSpPr>
          <p:cNvPr id="104" name="Google Shape;104;p18"/>
          <p:cNvSpPr txBox="1"/>
          <p:nvPr/>
        </p:nvSpPr>
        <p:spPr>
          <a:xfrm>
            <a:off x="5009035" y="3357400"/>
            <a:ext cx="3237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18"/>
          <p:cNvSpPr txBox="1"/>
          <p:nvPr/>
        </p:nvSpPr>
        <p:spPr>
          <a:xfrm>
            <a:off x="2501210" y="4328825"/>
            <a:ext cx="25656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Dictionary of D english words</a:t>
            </a:r>
            <a:endParaRPr/>
          </a:p>
        </p:txBody>
      </p:sp>
      <p:sp>
        <p:nvSpPr>
          <p:cNvPr id="106" name="Google Shape;106;p18"/>
          <p:cNvSpPr txBox="1"/>
          <p:nvPr/>
        </p:nvSpPr>
        <p:spPr>
          <a:xfrm>
            <a:off x="243000" y="2037300"/>
            <a:ext cx="8778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 words</a:t>
            </a:r>
            <a:endParaRPr/>
          </a:p>
        </p:txBody>
      </p:sp>
      <p:pic>
        <p:nvPicPr>
          <p:cNvPr id="107" name="Google Shape;107;p18"/>
          <p:cNvPicPr preferRelativeResize="0"/>
          <p:nvPr/>
        </p:nvPicPr>
        <p:blipFill>
          <a:blip r:embed="rId4">
            <a:alphaModFix/>
          </a:blip>
          <a:stretch>
            <a:fillRect/>
          </a:stretch>
        </p:blipFill>
        <p:spPr>
          <a:xfrm>
            <a:off x="147355" y="3618995"/>
            <a:ext cx="1858495" cy="1392075"/>
          </a:xfrm>
          <a:prstGeom prst="rect">
            <a:avLst/>
          </a:prstGeom>
          <a:noFill/>
          <a:ln>
            <a:noFill/>
          </a:ln>
        </p:spPr>
      </p:pic>
      <p:grpSp>
        <p:nvGrpSpPr>
          <p:cNvPr id="108" name="Google Shape;108;p18"/>
          <p:cNvGrpSpPr/>
          <p:nvPr/>
        </p:nvGrpSpPr>
        <p:grpSpPr>
          <a:xfrm>
            <a:off x="5332735" y="3500650"/>
            <a:ext cx="3130975" cy="1449912"/>
            <a:chOff x="5332735" y="3500650"/>
            <a:chExt cx="3130975" cy="1449912"/>
          </a:xfrm>
        </p:grpSpPr>
        <p:sp>
          <p:nvSpPr>
            <p:cNvPr id="109" name="Google Shape;109;p18"/>
            <p:cNvSpPr txBox="1"/>
            <p:nvPr/>
          </p:nvSpPr>
          <p:spPr>
            <a:xfrm>
              <a:off x="6179510" y="3929062"/>
              <a:ext cx="2284200" cy="102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“Кошка носил  красивая шапка.”</a:t>
              </a:r>
              <a:endParaRPr/>
            </a:p>
          </p:txBody>
        </p:sp>
        <p:cxnSp>
          <p:nvCxnSpPr>
            <p:cNvPr id="110" name="Google Shape;110;p18"/>
            <p:cNvCxnSpPr>
              <a:stCxn id="104" idx="3"/>
              <a:endCxn id="109" idx="1"/>
            </p:cNvCxnSpPr>
            <p:nvPr/>
          </p:nvCxnSpPr>
          <p:spPr>
            <a:xfrm>
              <a:off x="5332735" y="3500650"/>
              <a:ext cx="846900" cy="939300"/>
            </a:xfrm>
            <a:prstGeom prst="bentConnector3">
              <a:avLst>
                <a:gd name="adj1" fmla="val 49993"/>
              </a:avLst>
            </a:prstGeom>
            <a:noFill/>
            <a:ln w="19050" cap="flat" cmpd="sng">
              <a:solidFill>
                <a:schemeClr val="dk2"/>
              </a:solidFill>
              <a:prstDash val="solid"/>
              <a:round/>
              <a:headEnd type="none" w="med" len="med"/>
              <a:tailEnd type="triangle" w="med" len="med"/>
            </a:ln>
          </p:spPr>
        </p:cxnSp>
      </p:grpSp>
      <p:sp>
        <p:nvSpPr>
          <p:cNvPr id="111" name="Google Shape;111;p18"/>
          <p:cNvSpPr txBox="1"/>
          <p:nvPr/>
        </p:nvSpPr>
        <p:spPr>
          <a:xfrm>
            <a:off x="5157610" y="1104267"/>
            <a:ext cx="2721600" cy="665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How would you do this?</a:t>
            </a:r>
            <a:endParaRPr/>
          </a:p>
        </p:txBody>
      </p:sp>
      <p:sp>
        <p:nvSpPr>
          <p:cNvPr id="112" name="Google Shape;112;p18"/>
          <p:cNvSpPr txBox="1">
            <a:spLocks noGrp="1"/>
          </p:cNvSpPr>
          <p:nvPr>
            <p:ph type="body" idx="1"/>
          </p:nvPr>
        </p:nvSpPr>
        <p:spPr>
          <a:xfrm>
            <a:off x="5387735" y="1496050"/>
            <a:ext cx="3711900" cy="15756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a:t>Binary search for each word.</a:t>
            </a:r>
            <a:endParaRPr/>
          </a:p>
          <a:p>
            <a:pPr marL="914400" lvl="1" indent="-355600" algn="l" rtl="0">
              <a:spcBef>
                <a:spcPts val="0"/>
              </a:spcBef>
              <a:spcAft>
                <a:spcPts val="0"/>
              </a:spcAft>
              <a:buSzPts val="2000"/>
              <a:buChar char="○"/>
            </a:pPr>
            <a:r>
              <a:rPr lang="en"/>
              <a:t>Find “the” in log D time.</a:t>
            </a:r>
            <a:endParaRPr/>
          </a:p>
          <a:p>
            <a:pPr marL="914400" lvl="1" indent="-355600" algn="l" rtl="0">
              <a:spcBef>
                <a:spcPts val="0"/>
              </a:spcBef>
              <a:spcAft>
                <a:spcPts val="0"/>
              </a:spcAft>
              <a:buSzPts val="2000"/>
              <a:buChar char="○"/>
            </a:pPr>
            <a:r>
              <a:rPr lang="en"/>
              <a:t>Find “cat” in log D time...</a:t>
            </a:r>
            <a:endParaRPr/>
          </a:p>
          <a:p>
            <a:pPr marL="457200" lvl="0" indent="-355600" algn="l" rtl="0">
              <a:spcBef>
                <a:spcPts val="0"/>
              </a:spcBef>
              <a:spcAft>
                <a:spcPts val="0"/>
              </a:spcAft>
              <a:buSzPts val="2000"/>
              <a:buChar char="●"/>
            </a:pPr>
            <a:r>
              <a:rPr lang="en"/>
              <a:t>Total time: N log D</a:t>
            </a:r>
            <a:endParaRPr/>
          </a:p>
          <a:p>
            <a:pPr marL="0" lvl="0" indent="0" algn="l" rtl="0">
              <a:spcBef>
                <a:spcPts val="600"/>
              </a:spcBef>
              <a:spcAft>
                <a:spcPts val="0"/>
              </a:spcAft>
              <a:buNone/>
            </a:pPr>
            <a:endParaRPr/>
          </a:p>
        </p:txBody>
      </p:sp>
      <p:sp>
        <p:nvSpPr>
          <p:cNvPr id="103" name="Google Shape;103;p18"/>
          <p:cNvSpPr txBox="1"/>
          <p:nvPr/>
        </p:nvSpPr>
        <p:spPr>
          <a:xfrm>
            <a:off x="1245475" y="1750851"/>
            <a:ext cx="323700" cy="2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
                                        <p:tgtEl>
                                          <p:spTgt spid="99"/>
                                        </p:tgtEl>
                                      </p:cBhvr>
                                    </p:animEffect>
                                  </p:childTnLst>
                                </p:cTn>
                              </p:par>
                              <p:par>
                                <p:cTn id="13" presetID="10"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
                                        <p:tgtEl>
                                          <p:spTgt spid="102"/>
                                        </p:tgtEl>
                                      </p:cBhvr>
                                    </p:animEffect>
                                  </p:childTnLst>
                                </p:cTn>
                              </p:par>
                              <p:par>
                                <p:cTn id="16" presetID="10" presetClass="entr" presetSubtype="0"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1"/>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1"/>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fade">
                                      <p:cBhvr>
                                        <p:cTn id="28" dur="1"/>
                                        <p:tgtEl>
                                          <p:spTgt spid="1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fade">
                                      <p:cBhvr>
                                        <p:cTn id="33" dur="1"/>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Context for Quicksort’s Invention (</a:t>
            </a:r>
            <a:r>
              <a:rPr lang="en" u="sng">
                <a:solidFill>
                  <a:schemeClr val="hlink"/>
                </a:solidFill>
                <a:hlinkClick r:id="rId3"/>
              </a:rPr>
              <a:t>Source</a:t>
            </a:r>
            <a:r>
              <a:rPr lang="en"/>
              <a:t>)</a:t>
            </a:r>
            <a:endParaRPr/>
          </a:p>
        </p:txBody>
      </p:sp>
      <p:sp>
        <p:nvSpPr>
          <p:cNvPr id="118" name="Google Shape;118;p19"/>
          <p:cNvSpPr txBox="1">
            <a:spLocks noGrp="1"/>
          </p:cNvSpPr>
          <p:nvPr>
            <p:ph type="body" idx="1"/>
          </p:nvPr>
        </p:nvSpPr>
        <p:spPr>
          <a:xfrm>
            <a:off x="243000" y="3200850"/>
            <a:ext cx="9018000" cy="194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Limitation at the time:</a:t>
            </a:r>
            <a:endParaRPr/>
          </a:p>
          <a:p>
            <a:pPr marL="457200" lvl="0" indent="-355600" algn="l" rtl="0">
              <a:spcBef>
                <a:spcPts val="600"/>
              </a:spcBef>
              <a:spcAft>
                <a:spcPts val="0"/>
              </a:spcAft>
              <a:buSzPts val="2000"/>
              <a:buChar char="●"/>
            </a:pPr>
            <a:r>
              <a:rPr lang="en"/>
              <a:t>Dictionary stored on long piece of tape, sentence is an array in RAM.</a:t>
            </a:r>
            <a:endParaRPr/>
          </a:p>
          <a:p>
            <a:pPr marL="914400" lvl="1" indent="-355600" algn="l" rtl="0">
              <a:spcBef>
                <a:spcPts val="0"/>
              </a:spcBef>
              <a:spcAft>
                <a:spcPts val="0"/>
              </a:spcAft>
              <a:buSzPts val="2000"/>
              <a:buChar char="○"/>
            </a:pPr>
            <a:r>
              <a:rPr lang="en"/>
              <a:t>Binary search of tape is not log time (requires physical movement!).</a:t>
            </a:r>
            <a:endParaRPr/>
          </a:p>
          <a:p>
            <a:pPr marL="457200" lvl="0" indent="-355600" algn="l" rtl="0">
              <a:spcBef>
                <a:spcPts val="0"/>
              </a:spcBef>
              <a:spcAft>
                <a:spcPts val="0"/>
              </a:spcAft>
              <a:buSzPts val="2000"/>
              <a:buChar char="●"/>
            </a:pPr>
            <a:r>
              <a:rPr lang="en"/>
              <a:t>Better: </a:t>
            </a:r>
            <a:r>
              <a:rPr lang="en" b="1"/>
              <a:t>Sort the sentence</a:t>
            </a:r>
            <a:r>
              <a:rPr lang="en"/>
              <a:t> and scan dictionary tape once. Takes N log N + D time.</a:t>
            </a:r>
            <a:endParaRPr/>
          </a:p>
          <a:p>
            <a:pPr marL="914400" lvl="1" indent="-355600" algn="l" rtl="0">
              <a:spcBef>
                <a:spcPts val="0"/>
              </a:spcBef>
              <a:spcAft>
                <a:spcPts val="0"/>
              </a:spcAft>
              <a:buSzPts val="2000"/>
              <a:buChar char="○"/>
            </a:pPr>
            <a:r>
              <a:rPr lang="en"/>
              <a:t>But Tony had to figure out how to sort an array (without Google!)...</a:t>
            </a:r>
            <a:br>
              <a:rPr lang="en"/>
            </a:br>
            <a:endParaRPr/>
          </a:p>
        </p:txBody>
      </p:sp>
      <p:sp>
        <p:nvSpPr>
          <p:cNvPr id="119" name="Google Shape;119;p19"/>
          <p:cNvSpPr txBox="1">
            <a:spLocks noGrp="1"/>
          </p:cNvSpPr>
          <p:nvPr>
            <p:ph type="body" idx="1"/>
          </p:nvPr>
        </p:nvSpPr>
        <p:spPr>
          <a:xfrm>
            <a:off x="243000" y="556500"/>
            <a:ext cx="8443800" cy="2888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1960: Tony Hoare was working on a crude automated translation program for Russian and English. </a:t>
            </a:r>
            <a:endParaRPr/>
          </a:p>
          <a:p>
            <a:pPr marL="0" lvl="0" indent="0" algn="l" rtl="0">
              <a:spcBef>
                <a:spcPts val="600"/>
              </a:spcBef>
              <a:spcAft>
                <a:spcPts val="0"/>
              </a:spcAft>
              <a:buNone/>
            </a:pPr>
            <a:endParaRPr/>
          </a:p>
          <a:p>
            <a:pPr marL="0" lvl="0" indent="0" algn="l" rtl="0">
              <a:spcBef>
                <a:spcPts val="600"/>
              </a:spcBef>
              <a:spcAft>
                <a:spcPts val="0"/>
              </a:spcAft>
              <a:buNone/>
            </a:pPr>
            <a:r>
              <a:rPr lang="en"/>
              <a:t>Algorithm: N binary searches of D length dictionary.</a:t>
            </a:r>
            <a:endParaRPr/>
          </a:p>
          <a:p>
            <a:pPr marL="457200" lvl="0" indent="-355600" algn="l" rtl="0">
              <a:spcBef>
                <a:spcPts val="600"/>
              </a:spcBef>
              <a:spcAft>
                <a:spcPts val="0"/>
              </a:spcAft>
              <a:buSzPts val="2000"/>
              <a:buChar char="●"/>
            </a:pPr>
            <a:r>
              <a:rPr lang="en"/>
              <a:t>Total runtime: N log D</a:t>
            </a:r>
            <a:endParaRPr/>
          </a:p>
          <a:p>
            <a:pPr marL="457200" lvl="0" indent="-355600" algn="l" rtl="0">
              <a:spcBef>
                <a:spcPts val="0"/>
              </a:spcBef>
              <a:spcAft>
                <a:spcPts val="0"/>
              </a:spcAft>
              <a:buSzPts val="2000"/>
              <a:buChar char="●"/>
            </a:pPr>
            <a:r>
              <a:rPr lang="en"/>
              <a:t>ASSUMES log time binary search!</a:t>
            </a:r>
            <a:endParaRPr/>
          </a:p>
        </p:txBody>
      </p:sp>
      <p:graphicFrame>
        <p:nvGraphicFramePr>
          <p:cNvPr id="120" name="Google Shape;120;p19"/>
          <p:cNvGraphicFramePr/>
          <p:nvPr/>
        </p:nvGraphicFramePr>
        <p:xfrm>
          <a:off x="5784785" y="1558650"/>
          <a:ext cx="3000000" cy="3000000"/>
        </p:xfrm>
        <a:graphic>
          <a:graphicData uri="http://schemas.openxmlformats.org/drawingml/2006/table">
            <a:tbl>
              <a:tblPr>
                <a:noFill/>
                <a:tableStyleId>{371BF567-D13F-445E-B3D1-4E7DB59E5215}</a:tableStyleId>
              </a:tblPr>
              <a:tblGrid>
                <a:gridCol w="1618250">
                  <a:extLst>
                    <a:ext uri="{9D8B030D-6E8A-4147-A177-3AD203B41FA5}">
                      <a16:colId xmlns:a16="http://schemas.microsoft.com/office/drawing/2014/main" val="20000"/>
                    </a:ext>
                  </a:extLst>
                </a:gridCol>
                <a:gridCol w="1618250">
                  <a:extLst>
                    <a:ext uri="{9D8B030D-6E8A-4147-A177-3AD203B41FA5}">
                      <a16:colId xmlns:a16="http://schemas.microsoft.com/office/drawing/2014/main" val="20001"/>
                    </a:ext>
                  </a:extLst>
                </a:gridCol>
              </a:tblGrid>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0"/>
                  </a:ext>
                </a:extLst>
              </a:tr>
              <a:tr h="428775">
                <a:tc>
                  <a:txBody>
                    <a:bodyPr/>
                    <a:lstStyle/>
                    <a:p>
                      <a:pPr marL="0" lvl="0" indent="0" algn="ctr" rtl="0">
                        <a:spcBef>
                          <a:spcPts val="0"/>
                        </a:spcBef>
                        <a:spcAft>
                          <a:spcPts val="0"/>
                        </a:spcAft>
                        <a:buNone/>
                      </a:pPr>
                      <a:r>
                        <a:rPr lang="en"/>
                        <a:t>beautiful</a:t>
                      </a:r>
                      <a:endParaRPr/>
                    </a:p>
                  </a:txBody>
                  <a:tcPr marL="91425" marR="91425" marT="91425" marB="91425" anchor="ctr"/>
                </a:tc>
                <a:tc>
                  <a:txBody>
                    <a:bodyPr/>
                    <a:lstStyle/>
                    <a:p>
                      <a:pPr marL="0" lvl="0" indent="0" algn="ctr" rtl="0">
                        <a:spcBef>
                          <a:spcPts val="0"/>
                        </a:spcBef>
                        <a:spcAft>
                          <a:spcPts val="0"/>
                        </a:spcAft>
                        <a:buNone/>
                      </a:pPr>
                      <a:r>
                        <a:rPr lang="en"/>
                        <a:t>красивая </a:t>
                      </a:r>
                      <a:endParaRPr/>
                    </a:p>
                  </a:txBody>
                  <a:tcPr marL="91425" marR="91425" marT="91425" marB="91425" anchor="ctr"/>
                </a:tc>
                <a:extLst>
                  <a:ext uri="{0D108BD9-81ED-4DB2-BD59-A6C34878D82A}">
                    <a16:rowId xmlns:a16="http://schemas.microsoft.com/office/drawing/2014/main" val="10001"/>
                  </a:ext>
                </a:extLst>
              </a:tr>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2"/>
                  </a:ext>
                </a:extLst>
              </a:tr>
              <a:tr h="428775">
                <a:tc>
                  <a:txBody>
                    <a:bodyPr/>
                    <a:lstStyle/>
                    <a:p>
                      <a:pPr marL="0" lvl="0" indent="0" algn="ctr" rtl="0">
                        <a:spcBef>
                          <a:spcPts val="0"/>
                        </a:spcBef>
                        <a:spcAft>
                          <a:spcPts val="0"/>
                        </a:spcAft>
                        <a:buNone/>
                      </a:pPr>
                      <a:r>
                        <a:rPr lang="en"/>
                        <a:t>cat</a:t>
                      </a:r>
                      <a:endParaRPr/>
                    </a:p>
                  </a:txBody>
                  <a:tcPr marL="91425" marR="91425" marT="91425" marB="91425" anchor="ctr"/>
                </a:tc>
                <a:tc>
                  <a:txBody>
                    <a:bodyPr/>
                    <a:lstStyle/>
                    <a:p>
                      <a:pPr marL="0" lvl="0" indent="0" algn="ctr" rtl="0">
                        <a:spcBef>
                          <a:spcPts val="0"/>
                        </a:spcBef>
                        <a:spcAft>
                          <a:spcPts val="0"/>
                        </a:spcAft>
                        <a:buNone/>
                      </a:pPr>
                      <a:r>
                        <a:rPr lang="en">
                          <a:solidFill>
                            <a:schemeClr val="dk1"/>
                          </a:solidFill>
                        </a:rPr>
                        <a:t>кошка</a:t>
                      </a:r>
                      <a:endParaRPr/>
                    </a:p>
                  </a:txBody>
                  <a:tcPr marL="91425" marR="91425" marT="91425" marB="91425" anchor="ctr"/>
                </a:tc>
                <a:extLst>
                  <a:ext uri="{0D108BD9-81ED-4DB2-BD59-A6C34878D82A}">
                    <a16:rowId xmlns:a16="http://schemas.microsoft.com/office/drawing/2014/main" val="10003"/>
                  </a:ext>
                </a:extLst>
              </a:tr>
              <a:tr h="428775">
                <a:tc>
                  <a:txBody>
                    <a:bodyPr/>
                    <a:lstStyle/>
                    <a:p>
                      <a:pPr marL="0" lvl="0" indent="0" algn="ctr" rtl="0">
                        <a:spcBef>
                          <a:spcPts val="0"/>
                        </a:spcBef>
                        <a:spcAft>
                          <a:spcPts val="0"/>
                        </a:spcAft>
                        <a:buNone/>
                      </a:pPr>
                      <a:r>
                        <a:rPr lang="en"/>
                        <a:t>...</a:t>
                      </a:r>
                      <a:endParaRPr/>
                    </a:p>
                  </a:txBody>
                  <a:tcPr marL="91425" marR="91425" marT="91425" marB="91425" anchor="ctr"/>
                </a:tc>
                <a:tc>
                  <a:txBody>
                    <a:bodyPr/>
                    <a:lstStyle/>
                    <a:p>
                      <a:pPr marL="0" lvl="0" indent="0" algn="ctr" rtl="0">
                        <a:spcBef>
                          <a:spcPts val="0"/>
                        </a:spcBef>
                        <a:spcAft>
                          <a:spcPts val="0"/>
                        </a:spcAft>
                        <a:buNone/>
                      </a:pPr>
                      <a:r>
                        <a:rPr lang="en"/>
                        <a:t>...</a:t>
                      </a:r>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Core Idea of Tony’s Sort: Partitioning [no yellkey]</a:t>
            </a:r>
            <a:endParaRPr/>
          </a:p>
        </p:txBody>
      </p:sp>
      <p:sp>
        <p:nvSpPr>
          <p:cNvPr id="126" name="Google Shape;126;p20"/>
          <p:cNvSpPr txBox="1">
            <a:spLocks noGrp="1"/>
          </p:cNvSpPr>
          <p:nvPr>
            <p:ph type="body" idx="1"/>
          </p:nvPr>
        </p:nvSpPr>
        <p:spPr>
          <a:xfrm>
            <a:off x="243000" y="556500"/>
            <a:ext cx="8770800" cy="18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marL="457200" lvl="0" indent="-355600" algn="l" rtl="0">
              <a:spcBef>
                <a:spcPts val="600"/>
              </a:spcBef>
              <a:spcAft>
                <a:spcPts val="0"/>
              </a:spcAft>
              <a:buSzPts val="2000"/>
              <a:buChar char="●"/>
            </a:pPr>
            <a:r>
              <a:rPr lang="en"/>
              <a:t>x moves to position j (may be the same as i)</a:t>
            </a:r>
            <a:endParaRPr/>
          </a:p>
          <a:p>
            <a:pPr marL="457200" lvl="0" indent="-355600" algn="l" rtl="0">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marL="457200" lvl="0" indent="-355600" algn="l" rtl="0">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27" name="Google Shape;127;p20"/>
          <p:cNvSpPr/>
          <p:nvPr/>
        </p:nvSpPr>
        <p:spPr>
          <a:xfrm>
            <a:off x="5291050"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28" name="Google Shape;128;p20"/>
          <p:cNvSpPr/>
          <p:nvPr/>
        </p:nvSpPr>
        <p:spPr>
          <a:xfrm>
            <a:off x="582010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29" name="Google Shape;129;p20"/>
          <p:cNvSpPr/>
          <p:nvPr/>
        </p:nvSpPr>
        <p:spPr>
          <a:xfrm>
            <a:off x="6353686" y="17406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0" name="Google Shape;130;p20"/>
          <p:cNvSpPr/>
          <p:nvPr/>
        </p:nvSpPr>
        <p:spPr>
          <a:xfrm>
            <a:off x="6882741"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1" name="Google Shape;131;p20"/>
          <p:cNvSpPr/>
          <p:nvPr/>
        </p:nvSpPr>
        <p:spPr>
          <a:xfrm>
            <a:off x="7411309"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32" name="Google Shape;132;p20"/>
          <p:cNvSpPr/>
          <p:nvPr/>
        </p:nvSpPr>
        <p:spPr>
          <a:xfrm>
            <a:off x="7940363"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33" name="Google Shape;133;p20"/>
          <p:cNvSpPr/>
          <p:nvPr/>
        </p:nvSpPr>
        <p:spPr>
          <a:xfrm>
            <a:off x="847394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34" name="Google Shape;134;p20"/>
          <p:cNvSpPr txBox="1">
            <a:spLocks noGrp="1"/>
          </p:cNvSpPr>
          <p:nvPr>
            <p:ph type="body" idx="1"/>
          </p:nvPr>
        </p:nvSpPr>
        <p:spPr>
          <a:xfrm>
            <a:off x="243000" y="4255650"/>
            <a:ext cx="8618700" cy="8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Which partitions are valid?</a:t>
            </a:r>
            <a:endParaRPr/>
          </a:p>
        </p:txBody>
      </p:sp>
      <p:sp>
        <p:nvSpPr>
          <p:cNvPr id="135" name="Google Shape;135;p20"/>
          <p:cNvSpPr txBox="1"/>
          <p:nvPr/>
        </p:nvSpPr>
        <p:spPr>
          <a:xfrm>
            <a:off x="6490800" y="1444475"/>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36" name="Google Shape;136;p20"/>
          <p:cNvGrpSpPr/>
          <p:nvPr/>
        </p:nvGrpSpPr>
        <p:grpSpPr>
          <a:xfrm>
            <a:off x="118850" y="2435550"/>
            <a:ext cx="8666745" cy="1666825"/>
            <a:chOff x="118850" y="2435550"/>
            <a:chExt cx="8666745" cy="1666825"/>
          </a:xfrm>
        </p:grpSpPr>
        <p:grpSp>
          <p:nvGrpSpPr>
            <p:cNvPr id="137" name="Google Shape;137;p20"/>
            <p:cNvGrpSpPr/>
            <p:nvPr/>
          </p:nvGrpSpPr>
          <p:grpSpPr>
            <a:xfrm>
              <a:off x="118850" y="2731650"/>
              <a:ext cx="8666745" cy="1370725"/>
              <a:chOff x="118850" y="2731650"/>
              <a:chExt cx="8666745" cy="1370725"/>
            </a:xfrm>
          </p:grpSpPr>
          <p:sp>
            <p:nvSpPr>
              <p:cNvPr id="138" name="Google Shape;138;p20"/>
              <p:cNvSpPr/>
              <p:nvPr/>
            </p:nvSpPr>
            <p:spPr>
              <a:xfrm>
                <a:off x="6021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39" name="Google Shape;139;p20"/>
              <p:cNvSpPr/>
              <p:nvPr/>
            </p:nvSpPr>
            <p:spPr>
              <a:xfrm>
                <a:off x="11311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0" name="Google Shape;140;p20"/>
              <p:cNvSpPr/>
              <p:nvPr/>
            </p:nvSpPr>
            <p:spPr>
              <a:xfrm>
                <a:off x="1664737"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41" name="Google Shape;141;p20"/>
              <p:cNvSpPr/>
              <p:nvPr/>
            </p:nvSpPr>
            <p:spPr>
              <a:xfrm>
                <a:off x="21937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2" name="Google Shape;142;p20"/>
              <p:cNvSpPr/>
              <p:nvPr/>
            </p:nvSpPr>
            <p:spPr>
              <a:xfrm>
                <a:off x="27223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3" name="Google Shape;143;p20"/>
              <p:cNvSpPr/>
              <p:nvPr/>
            </p:nvSpPr>
            <p:spPr>
              <a:xfrm>
                <a:off x="32514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44" name="Google Shape;144;p20"/>
              <p:cNvSpPr/>
              <p:nvPr/>
            </p:nvSpPr>
            <p:spPr>
              <a:xfrm>
                <a:off x="37849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45" name="Google Shape;145;p20"/>
              <p:cNvSpPr/>
              <p:nvPr/>
            </p:nvSpPr>
            <p:spPr>
              <a:xfrm>
                <a:off x="6021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46" name="Google Shape;146;p20"/>
              <p:cNvSpPr/>
              <p:nvPr/>
            </p:nvSpPr>
            <p:spPr>
              <a:xfrm>
                <a:off x="11311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47" name="Google Shape;147;p20"/>
              <p:cNvSpPr/>
              <p:nvPr/>
            </p:nvSpPr>
            <p:spPr>
              <a:xfrm>
                <a:off x="1664737"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48" name="Google Shape;148;p20"/>
              <p:cNvSpPr/>
              <p:nvPr/>
            </p:nvSpPr>
            <p:spPr>
              <a:xfrm>
                <a:off x="21937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49" name="Google Shape;149;p20"/>
              <p:cNvSpPr/>
              <p:nvPr/>
            </p:nvSpPr>
            <p:spPr>
              <a:xfrm>
                <a:off x="2722359"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0" name="Google Shape;150;p20"/>
              <p:cNvSpPr/>
              <p:nvPr/>
            </p:nvSpPr>
            <p:spPr>
              <a:xfrm>
                <a:off x="32514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1" name="Google Shape;151;p20"/>
              <p:cNvSpPr/>
              <p:nvPr/>
            </p:nvSpPr>
            <p:spPr>
              <a:xfrm>
                <a:off x="37849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52" name="Google Shape;152;p20"/>
              <p:cNvSpPr/>
              <p:nvPr/>
            </p:nvSpPr>
            <p:spPr>
              <a:xfrm>
                <a:off x="50627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53" name="Google Shape;153;p20"/>
              <p:cNvSpPr/>
              <p:nvPr/>
            </p:nvSpPr>
            <p:spPr>
              <a:xfrm>
                <a:off x="55917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54" name="Google Shape;154;p20"/>
              <p:cNvSpPr/>
              <p:nvPr/>
            </p:nvSpPr>
            <p:spPr>
              <a:xfrm>
                <a:off x="6125336"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55" name="Google Shape;155;p20"/>
              <p:cNvSpPr/>
              <p:nvPr/>
            </p:nvSpPr>
            <p:spPr>
              <a:xfrm>
                <a:off x="66543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6" name="Google Shape;156;p20"/>
              <p:cNvSpPr/>
              <p:nvPr/>
            </p:nvSpPr>
            <p:spPr>
              <a:xfrm>
                <a:off x="71829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57" name="Google Shape;157;p20"/>
              <p:cNvSpPr/>
              <p:nvPr/>
            </p:nvSpPr>
            <p:spPr>
              <a:xfrm>
                <a:off x="77120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58" name="Google Shape;158;p20"/>
              <p:cNvSpPr/>
              <p:nvPr/>
            </p:nvSpPr>
            <p:spPr>
              <a:xfrm>
                <a:off x="82455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59" name="Google Shape;159;p20"/>
              <p:cNvSpPr/>
              <p:nvPr/>
            </p:nvSpPr>
            <p:spPr>
              <a:xfrm>
                <a:off x="50627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60" name="Google Shape;160;p20"/>
              <p:cNvSpPr/>
              <p:nvPr/>
            </p:nvSpPr>
            <p:spPr>
              <a:xfrm>
                <a:off x="55917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61" name="Google Shape;161;p20"/>
              <p:cNvSpPr/>
              <p:nvPr/>
            </p:nvSpPr>
            <p:spPr>
              <a:xfrm>
                <a:off x="6125336"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2" name="Google Shape;162;p20"/>
              <p:cNvSpPr/>
              <p:nvPr/>
            </p:nvSpPr>
            <p:spPr>
              <a:xfrm>
                <a:off x="66543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63" name="Google Shape;163;p20"/>
              <p:cNvSpPr/>
              <p:nvPr/>
            </p:nvSpPr>
            <p:spPr>
              <a:xfrm>
                <a:off x="7182959"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64" name="Google Shape;164;p20"/>
              <p:cNvSpPr/>
              <p:nvPr/>
            </p:nvSpPr>
            <p:spPr>
              <a:xfrm>
                <a:off x="77120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65" name="Google Shape;165;p20"/>
              <p:cNvSpPr/>
              <p:nvPr/>
            </p:nvSpPr>
            <p:spPr>
              <a:xfrm>
                <a:off x="82455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66" name="Google Shape;166;p20"/>
              <p:cNvSpPr txBox="1"/>
              <p:nvPr/>
            </p:nvSpPr>
            <p:spPr>
              <a:xfrm>
                <a:off x="118850" y="27316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167" name="Google Shape;167;p20"/>
              <p:cNvSpPr txBox="1"/>
              <p:nvPr/>
            </p:nvSpPr>
            <p:spPr>
              <a:xfrm>
                <a:off x="118850" y="35698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168" name="Google Shape;168;p20"/>
              <p:cNvSpPr txBox="1"/>
              <p:nvPr/>
            </p:nvSpPr>
            <p:spPr>
              <a:xfrm>
                <a:off x="4583218" y="27503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169" name="Google Shape;169;p20"/>
              <p:cNvSpPr txBox="1"/>
              <p:nvPr/>
            </p:nvSpPr>
            <p:spPr>
              <a:xfrm>
                <a:off x="4583218" y="35885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170" name="Google Shape;170;p20"/>
            <p:cNvSpPr txBox="1"/>
            <p:nvPr/>
          </p:nvSpPr>
          <p:spPr>
            <a:xfrm>
              <a:off x="2331225" y="24355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1" name="Google Shape;171;p20"/>
            <p:cNvSpPr txBox="1"/>
            <p:nvPr/>
          </p:nvSpPr>
          <p:spPr>
            <a:xfrm>
              <a:off x="6759000" y="24448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2" name="Google Shape;172;p20"/>
            <p:cNvSpPr txBox="1"/>
            <p:nvPr/>
          </p:nvSpPr>
          <p:spPr>
            <a:xfrm>
              <a:off x="2837000" y="3281293"/>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173" name="Google Shape;173;p20"/>
            <p:cNvSpPr txBox="1"/>
            <p:nvPr/>
          </p:nvSpPr>
          <p:spPr>
            <a:xfrm>
              <a:off x="6225600" y="32830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174" name="Google Shape;174;p20"/>
          <p:cNvCxnSpPr/>
          <p:nvPr/>
        </p:nvCxnSpPr>
        <p:spPr>
          <a:xfrm flipH="1">
            <a:off x="6854325" y="1433275"/>
            <a:ext cx="389400" cy="202500"/>
          </a:xfrm>
          <a:prstGeom prst="straightConnector1">
            <a:avLst/>
          </a:prstGeom>
          <a:noFill/>
          <a:ln w="19050" cap="flat" cmpd="sng">
            <a:solidFill>
              <a:schemeClr val="dk2"/>
            </a:solidFill>
            <a:prstDash val="solid"/>
            <a:round/>
            <a:headEnd type="none" w="med" len="med"/>
            <a:tailEnd type="triangle" w="med" len="med"/>
          </a:ln>
        </p:spPr>
      </p:cxnSp>
      <p:sp>
        <p:nvSpPr>
          <p:cNvPr id="175" name="Google Shape;175;p20"/>
          <p:cNvSpPr txBox="1"/>
          <p:nvPr/>
        </p:nvSpPr>
        <p:spPr>
          <a:xfrm>
            <a:off x="7181400" y="1137300"/>
            <a:ext cx="16803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Called the ‘pivot’.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Core Idea of Tony’s Sort: Partitioning</a:t>
            </a:r>
            <a:endParaRPr/>
          </a:p>
        </p:txBody>
      </p:sp>
      <p:sp>
        <p:nvSpPr>
          <p:cNvPr id="181" name="Google Shape;181;p21"/>
          <p:cNvSpPr txBox="1">
            <a:spLocks noGrp="1"/>
          </p:cNvSpPr>
          <p:nvPr>
            <p:ph type="body" idx="1"/>
          </p:nvPr>
        </p:nvSpPr>
        <p:spPr>
          <a:xfrm>
            <a:off x="243000" y="556500"/>
            <a:ext cx="8832300" cy="1831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To partition an array a[] on element </a:t>
            </a:r>
            <a:r>
              <a:rPr lang="en">
                <a:solidFill>
                  <a:srgbClr val="000000"/>
                </a:solidFill>
                <a:highlight>
                  <a:srgbClr val="B1DD8B"/>
                </a:highlight>
              </a:rPr>
              <a:t>x=a[i]</a:t>
            </a:r>
            <a:r>
              <a:rPr lang="en"/>
              <a:t> is to rearrange a[] so that:</a:t>
            </a:r>
            <a:endParaRPr/>
          </a:p>
          <a:p>
            <a:pPr marL="457200" lvl="0" indent="-355600" algn="l" rtl="0">
              <a:spcBef>
                <a:spcPts val="600"/>
              </a:spcBef>
              <a:spcAft>
                <a:spcPts val="0"/>
              </a:spcAft>
              <a:buSzPts val="2000"/>
              <a:buChar char="●"/>
            </a:pPr>
            <a:r>
              <a:rPr lang="en"/>
              <a:t>x moves to position j (may be the same as i)</a:t>
            </a:r>
            <a:endParaRPr/>
          </a:p>
          <a:p>
            <a:pPr marL="457200" lvl="0" indent="-355600" algn="l" rtl="0">
              <a:spcBef>
                <a:spcPts val="0"/>
              </a:spcBef>
              <a:spcAft>
                <a:spcPts val="0"/>
              </a:spcAft>
              <a:buSzPts val="2000"/>
              <a:buChar char="●"/>
            </a:pPr>
            <a:r>
              <a:rPr lang="en"/>
              <a:t>All entries to the left of </a:t>
            </a:r>
            <a:r>
              <a:rPr lang="en">
                <a:solidFill>
                  <a:srgbClr val="000000"/>
                </a:solidFill>
                <a:highlight>
                  <a:srgbClr val="B1DD8B"/>
                </a:highlight>
              </a:rPr>
              <a:t>x</a:t>
            </a:r>
            <a:r>
              <a:rPr lang="en"/>
              <a:t> are &lt;= </a:t>
            </a:r>
            <a:r>
              <a:rPr lang="en">
                <a:highlight>
                  <a:srgbClr val="B1DD8B"/>
                </a:highlight>
              </a:rPr>
              <a:t>x</a:t>
            </a:r>
            <a:r>
              <a:rPr lang="en"/>
              <a:t>.</a:t>
            </a:r>
            <a:endParaRPr/>
          </a:p>
          <a:p>
            <a:pPr marL="457200" lvl="0" indent="-355600" algn="l" rtl="0">
              <a:spcBef>
                <a:spcPts val="0"/>
              </a:spcBef>
              <a:spcAft>
                <a:spcPts val="0"/>
              </a:spcAft>
              <a:buSzPts val="2000"/>
              <a:buChar char="●"/>
            </a:pPr>
            <a:r>
              <a:rPr lang="en"/>
              <a:t>All entries to the right of </a:t>
            </a:r>
            <a:r>
              <a:rPr lang="en">
                <a:solidFill>
                  <a:srgbClr val="000000"/>
                </a:solidFill>
                <a:highlight>
                  <a:srgbClr val="B1DD8B"/>
                </a:highlight>
              </a:rPr>
              <a:t>x</a:t>
            </a:r>
            <a:r>
              <a:rPr lang="en"/>
              <a:t> are &gt;= </a:t>
            </a:r>
            <a:r>
              <a:rPr lang="en">
                <a:highlight>
                  <a:srgbClr val="B1DD8B"/>
                </a:highlight>
              </a:rPr>
              <a:t>x</a:t>
            </a:r>
            <a:r>
              <a:rPr lang="en"/>
              <a:t>.</a:t>
            </a:r>
            <a:endParaRPr/>
          </a:p>
        </p:txBody>
      </p:sp>
      <p:sp>
        <p:nvSpPr>
          <p:cNvPr id="182" name="Google Shape;182;p21"/>
          <p:cNvSpPr/>
          <p:nvPr/>
        </p:nvSpPr>
        <p:spPr>
          <a:xfrm>
            <a:off x="5291050"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83" name="Google Shape;183;p21"/>
          <p:cNvSpPr/>
          <p:nvPr/>
        </p:nvSpPr>
        <p:spPr>
          <a:xfrm>
            <a:off x="582010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184" name="Google Shape;184;p21"/>
          <p:cNvSpPr/>
          <p:nvPr/>
        </p:nvSpPr>
        <p:spPr>
          <a:xfrm>
            <a:off x="6353686" y="17406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5" name="Google Shape;185;p21"/>
          <p:cNvSpPr/>
          <p:nvPr/>
        </p:nvSpPr>
        <p:spPr>
          <a:xfrm>
            <a:off x="6882741"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86" name="Google Shape;186;p21"/>
          <p:cNvSpPr/>
          <p:nvPr/>
        </p:nvSpPr>
        <p:spPr>
          <a:xfrm>
            <a:off x="7411309"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87" name="Google Shape;187;p21"/>
          <p:cNvSpPr/>
          <p:nvPr/>
        </p:nvSpPr>
        <p:spPr>
          <a:xfrm>
            <a:off x="7940363"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88" name="Google Shape;188;p21"/>
          <p:cNvSpPr/>
          <p:nvPr/>
        </p:nvSpPr>
        <p:spPr>
          <a:xfrm>
            <a:off x="8473945" y="17406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89" name="Google Shape;189;p21"/>
          <p:cNvSpPr txBox="1">
            <a:spLocks noGrp="1"/>
          </p:cNvSpPr>
          <p:nvPr>
            <p:ph type="body" idx="1"/>
          </p:nvPr>
        </p:nvSpPr>
        <p:spPr>
          <a:xfrm>
            <a:off x="243000" y="4255650"/>
            <a:ext cx="8618700" cy="882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Which partitions are valid?</a:t>
            </a:r>
            <a:endParaRPr/>
          </a:p>
        </p:txBody>
      </p:sp>
      <p:sp>
        <p:nvSpPr>
          <p:cNvPr id="190" name="Google Shape;190;p21"/>
          <p:cNvSpPr txBox="1"/>
          <p:nvPr/>
        </p:nvSpPr>
        <p:spPr>
          <a:xfrm>
            <a:off x="6490800" y="1444475"/>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grpSp>
        <p:nvGrpSpPr>
          <p:cNvPr id="191" name="Google Shape;191;p21"/>
          <p:cNvGrpSpPr/>
          <p:nvPr/>
        </p:nvGrpSpPr>
        <p:grpSpPr>
          <a:xfrm>
            <a:off x="118850" y="2435550"/>
            <a:ext cx="8666745" cy="1666825"/>
            <a:chOff x="118850" y="2435550"/>
            <a:chExt cx="8666745" cy="1666825"/>
          </a:xfrm>
        </p:grpSpPr>
        <p:grpSp>
          <p:nvGrpSpPr>
            <p:cNvPr id="192" name="Google Shape;192;p21"/>
            <p:cNvGrpSpPr/>
            <p:nvPr/>
          </p:nvGrpSpPr>
          <p:grpSpPr>
            <a:xfrm>
              <a:off x="118850" y="2731650"/>
              <a:ext cx="8666745" cy="1370725"/>
              <a:chOff x="118850" y="2731650"/>
              <a:chExt cx="8666745" cy="1370725"/>
            </a:xfrm>
          </p:grpSpPr>
          <p:sp>
            <p:nvSpPr>
              <p:cNvPr id="193" name="Google Shape;193;p21"/>
              <p:cNvSpPr/>
              <p:nvPr/>
            </p:nvSpPr>
            <p:spPr>
              <a:xfrm>
                <a:off x="6021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194" name="Google Shape;194;p21"/>
              <p:cNvSpPr/>
              <p:nvPr/>
            </p:nvSpPr>
            <p:spPr>
              <a:xfrm>
                <a:off x="11311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195" name="Google Shape;195;p21"/>
              <p:cNvSpPr/>
              <p:nvPr/>
            </p:nvSpPr>
            <p:spPr>
              <a:xfrm>
                <a:off x="1664737"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196" name="Google Shape;196;p21"/>
              <p:cNvSpPr/>
              <p:nvPr/>
            </p:nvSpPr>
            <p:spPr>
              <a:xfrm>
                <a:off x="21937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97" name="Google Shape;197;p21"/>
              <p:cNvSpPr/>
              <p:nvPr/>
            </p:nvSpPr>
            <p:spPr>
              <a:xfrm>
                <a:off x="27223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198" name="Google Shape;198;p21"/>
              <p:cNvSpPr/>
              <p:nvPr/>
            </p:nvSpPr>
            <p:spPr>
              <a:xfrm>
                <a:off x="32514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199" name="Google Shape;199;p21"/>
              <p:cNvSpPr/>
              <p:nvPr/>
            </p:nvSpPr>
            <p:spPr>
              <a:xfrm>
                <a:off x="37849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00" name="Google Shape;200;p21"/>
              <p:cNvSpPr/>
              <p:nvPr/>
            </p:nvSpPr>
            <p:spPr>
              <a:xfrm>
                <a:off x="6021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1" name="Google Shape;201;p21"/>
              <p:cNvSpPr/>
              <p:nvPr/>
            </p:nvSpPr>
            <p:spPr>
              <a:xfrm>
                <a:off x="11311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02" name="Google Shape;202;p21"/>
              <p:cNvSpPr/>
              <p:nvPr/>
            </p:nvSpPr>
            <p:spPr>
              <a:xfrm>
                <a:off x="1664737"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3" name="Google Shape;203;p21"/>
              <p:cNvSpPr/>
              <p:nvPr/>
            </p:nvSpPr>
            <p:spPr>
              <a:xfrm>
                <a:off x="21937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4" name="Google Shape;204;p21"/>
              <p:cNvSpPr/>
              <p:nvPr/>
            </p:nvSpPr>
            <p:spPr>
              <a:xfrm>
                <a:off x="2722359"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05" name="Google Shape;205;p21"/>
              <p:cNvSpPr/>
              <p:nvPr/>
            </p:nvSpPr>
            <p:spPr>
              <a:xfrm>
                <a:off x="32514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06" name="Google Shape;206;p21"/>
              <p:cNvSpPr/>
              <p:nvPr/>
            </p:nvSpPr>
            <p:spPr>
              <a:xfrm>
                <a:off x="37849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07" name="Google Shape;207;p21"/>
              <p:cNvSpPr/>
              <p:nvPr/>
            </p:nvSpPr>
            <p:spPr>
              <a:xfrm>
                <a:off x="5062700"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08" name="Google Shape;208;p21"/>
              <p:cNvSpPr/>
              <p:nvPr/>
            </p:nvSpPr>
            <p:spPr>
              <a:xfrm>
                <a:off x="559175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09" name="Google Shape;209;p21"/>
              <p:cNvSpPr/>
              <p:nvPr/>
            </p:nvSpPr>
            <p:spPr>
              <a:xfrm>
                <a:off x="6125336"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10" name="Google Shape;210;p21"/>
              <p:cNvSpPr/>
              <p:nvPr/>
            </p:nvSpPr>
            <p:spPr>
              <a:xfrm>
                <a:off x="6654391" y="27688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1" name="Google Shape;211;p21"/>
              <p:cNvSpPr/>
              <p:nvPr/>
            </p:nvSpPr>
            <p:spPr>
              <a:xfrm>
                <a:off x="7182959"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2" name="Google Shape;212;p21"/>
              <p:cNvSpPr/>
              <p:nvPr/>
            </p:nvSpPr>
            <p:spPr>
              <a:xfrm>
                <a:off x="7712013"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13" name="Google Shape;213;p21"/>
              <p:cNvSpPr/>
              <p:nvPr/>
            </p:nvSpPr>
            <p:spPr>
              <a:xfrm>
                <a:off x="8245595" y="27688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14" name="Google Shape;214;p21"/>
              <p:cNvSpPr/>
              <p:nvPr/>
            </p:nvSpPr>
            <p:spPr>
              <a:xfrm>
                <a:off x="5062700"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215" name="Google Shape;215;p21"/>
              <p:cNvSpPr/>
              <p:nvPr/>
            </p:nvSpPr>
            <p:spPr>
              <a:xfrm>
                <a:off x="559175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9</a:t>
                </a:r>
                <a:endParaRPr sz="1800">
                  <a:latin typeface="Calibri"/>
                  <a:ea typeface="Calibri"/>
                  <a:cs typeface="Calibri"/>
                  <a:sym typeface="Calibri"/>
                </a:endParaRPr>
              </a:p>
            </p:txBody>
          </p:sp>
          <p:sp>
            <p:nvSpPr>
              <p:cNvPr id="216" name="Google Shape;216;p21"/>
              <p:cNvSpPr/>
              <p:nvPr/>
            </p:nvSpPr>
            <p:spPr>
              <a:xfrm>
                <a:off x="6125336" y="360707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7" name="Google Shape;217;p21"/>
              <p:cNvSpPr/>
              <p:nvPr/>
            </p:nvSpPr>
            <p:spPr>
              <a:xfrm>
                <a:off x="6654391"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18" name="Google Shape;218;p21"/>
              <p:cNvSpPr/>
              <p:nvPr/>
            </p:nvSpPr>
            <p:spPr>
              <a:xfrm>
                <a:off x="7182959"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10</a:t>
                </a:r>
                <a:endParaRPr sz="1800">
                  <a:latin typeface="Calibri"/>
                  <a:ea typeface="Calibri"/>
                  <a:cs typeface="Calibri"/>
                  <a:sym typeface="Calibri"/>
                </a:endParaRPr>
              </a:p>
            </p:txBody>
          </p:sp>
          <p:sp>
            <p:nvSpPr>
              <p:cNvPr id="219" name="Google Shape;219;p21"/>
              <p:cNvSpPr/>
              <p:nvPr/>
            </p:nvSpPr>
            <p:spPr>
              <a:xfrm>
                <a:off x="7712013"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550</a:t>
                </a:r>
                <a:endParaRPr sz="1800">
                  <a:latin typeface="Calibri"/>
                  <a:ea typeface="Calibri"/>
                  <a:cs typeface="Calibri"/>
                  <a:sym typeface="Calibri"/>
                </a:endParaRPr>
              </a:p>
            </p:txBody>
          </p:sp>
          <p:sp>
            <p:nvSpPr>
              <p:cNvPr id="220" name="Google Shape;220;p21"/>
              <p:cNvSpPr/>
              <p:nvPr/>
            </p:nvSpPr>
            <p:spPr>
              <a:xfrm>
                <a:off x="8245595" y="360707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330</a:t>
                </a:r>
                <a:endParaRPr sz="1800">
                  <a:latin typeface="Calibri"/>
                  <a:ea typeface="Calibri"/>
                  <a:cs typeface="Calibri"/>
                  <a:sym typeface="Calibri"/>
                </a:endParaRPr>
              </a:p>
            </p:txBody>
          </p:sp>
          <p:sp>
            <p:nvSpPr>
              <p:cNvPr id="221" name="Google Shape;221;p21"/>
              <p:cNvSpPr txBox="1"/>
              <p:nvPr/>
            </p:nvSpPr>
            <p:spPr>
              <a:xfrm>
                <a:off x="118850" y="27316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A.</a:t>
                </a:r>
                <a:endParaRPr sz="2400">
                  <a:latin typeface="Consolas"/>
                  <a:ea typeface="Consolas"/>
                  <a:cs typeface="Consolas"/>
                  <a:sym typeface="Consolas"/>
                </a:endParaRPr>
              </a:p>
            </p:txBody>
          </p:sp>
          <p:sp>
            <p:nvSpPr>
              <p:cNvPr id="222" name="Google Shape;222;p21"/>
              <p:cNvSpPr txBox="1"/>
              <p:nvPr/>
            </p:nvSpPr>
            <p:spPr>
              <a:xfrm>
                <a:off x="118850" y="3569850"/>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C.</a:t>
                </a:r>
                <a:endParaRPr sz="2400">
                  <a:latin typeface="Consolas"/>
                  <a:ea typeface="Consolas"/>
                  <a:cs typeface="Consolas"/>
                  <a:sym typeface="Consolas"/>
                </a:endParaRPr>
              </a:p>
            </p:txBody>
          </p:sp>
          <p:sp>
            <p:nvSpPr>
              <p:cNvPr id="223" name="Google Shape;223;p21"/>
              <p:cNvSpPr txBox="1"/>
              <p:nvPr/>
            </p:nvSpPr>
            <p:spPr>
              <a:xfrm>
                <a:off x="4583218" y="27503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B.</a:t>
                </a:r>
                <a:endParaRPr sz="2400">
                  <a:latin typeface="Consolas"/>
                  <a:ea typeface="Consolas"/>
                  <a:cs typeface="Consolas"/>
                  <a:sym typeface="Consolas"/>
                </a:endParaRPr>
              </a:p>
            </p:txBody>
          </p:sp>
          <p:sp>
            <p:nvSpPr>
              <p:cNvPr id="224" name="Google Shape;224;p21"/>
              <p:cNvSpPr txBox="1"/>
              <p:nvPr/>
            </p:nvSpPr>
            <p:spPr>
              <a:xfrm>
                <a:off x="4583218" y="3588539"/>
                <a:ext cx="5400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nsolas"/>
                    <a:ea typeface="Consolas"/>
                    <a:cs typeface="Consolas"/>
                    <a:sym typeface="Consolas"/>
                  </a:rPr>
                  <a:t>D.</a:t>
                </a:r>
                <a:endParaRPr sz="2400">
                  <a:latin typeface="Consolas"/>
                  <a:ea typeface="Consolas"/>
                  <a:cs typeface="Consolas"/>
                  <a:sym typeface="Consolas"/>
                </a:endParaRPr>
              </a:p>
            </p:txBody>
          </p:sp>
        </p:grpSp>
        <p:sp>
          <p:nvSpPr>
            <p:cNvPr id="225" name="Google Shape;225;p21"/>
            <p:cNvSpPr txBox="1"/>
            <p:nvPr/>
          </p:nvSpPr>
          <p:spPr>
            <a:xfrm>
              <a:off x="2331225" y="24355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6" name="Google Shape;226;p21"/>
            <p:cNvSpPr txBox="1"/>
            <p:nvPr/>
          </p:nvSpPr>
          <p:spPr>
            <a:xfrm>
              <a:off x="6759000" y="24448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7" name="Google Shape;227;p21"/>
            <p:cNvSpPr txBox="1"/>
            <p:nvPr/>
          </p:nvSpPr>
          <p:spPr>
            <a:xfrm>
              <a:off x="2837000" y="3281293"/>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sp>
          <p:nvSpPr>
            <p:cNvPr id="228" name="Google Shape;228;p21"/>
            <p:cNvSpPr txBox="1"/>
            <p:nvPr/>
          </p:nvSpPr>
          <p:spPr>
            <a:xfrm>
              <a:off x="6225600" y="3283050"/>
              <a:ext cx="268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j</a:t>
              </a:r>
              <a:endParaRPr>
                <a:latin typeface="Consolas"/>
                <a:ea typeface="Consolas"/>
                <a:cs typeface="Consolas"/>
                <a:sym typeface="Consolas"/>
              </a:endParaRPr>
            </a:p>
          </p:txBody>
        </p:sp>
      </p:grpSp>
      <p:cxnSp>
        <p:nvCxnSpPr>
          <p:cNvPr id="229" name="Google Shape;229;p21"/>
          <p:cNvCxnSpPr/>
          <p:nvPr/>
        </p:nvCxnSpPr>
        <p:spPr>
          <a:xfrm flipH="1">
            <a:off x="6668858" y="3457726"/>
            <a:ext cx="510900" cy="843300"/>
          </a:xfrm>
          <a:prstGeom prst="straightConnector1">
            <a:avLst/>
          </a:prstGeom>
          <a:noFill/>
          <a:ln w="19050" cap="flat" cmpd="sng">
            <a:solidFill>
              <a:srgbClr val="FF0000"/>
            </a:solidFill>
            <a:prstDash val="solid"/>
            <a:round/>
            <a:headEnd type="none" w="med" len="med"/>
            <a:tailEnd type="none" w="med" len="med"/>
          </a:ln>
        </p:spPr>
      </p:cxnSp>
      <p:cxnSp>
        <p:nvCxnSpPr>
          <p:cNvPr id="230" name="Google Shape;230;p21"/>
          <p:cNvCxnSpPr/>
          <p:nvPr/>
        </p:nvCxnSpPr>
        <p:spPr>
          <a:xfrm>
            <a:off x="6657083" y="3529001"/>
            <a:ext cx="570300" cy="783900"/>
          </a:xfrm>
          <a:prstGeom prst="straightConnector1">
            <a:avLst/>
          </a:prstGeom>
          <a:noFill/>
          <a:ln w="19050" cap="flat" cmpd="sng">
            <a:solidFill>
              <a:srgbClr val="FF0000"/>
            </a:solidFill>
            <a:prstDash val="solid"/>
            <a:round/>
            <a:headEnd type="none" w="med" len="med"/>
            <a:tailEnd type="none" w="med" len="med"/>
          </a:ln>
        </p:spPr>
      </p:cxnSp>
      <p:sp>
        <p:nvSpPr>
          <p:cNvPr id="231" name="Google Shape;231;p21"/>
          <p:cNvSpPr txBox="1"/>
          <p:nvPr/>
        </p:nvSpPr>
        <p:spPr>
          <a:xfrm>
            <a:off x="7181400" y="1137300"/>
            <a:ext cx="1680300" cy="3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Called the ‘pivot’.</a:t>
            </a:r>
            <a:endParaRPr/>
          </a:p>
        </p:txBody>
      </p:sp>
      <p:cxnSp>
        <p:nvCxnSpPr>
          <p:cNvPr id="232" name="Google Shape;232;p21"/>
          <p:cNvCxnSpPr/>
          <p:nvPr/>
        </p:nvCxnSpPr>
        <p:spPr>
          <a:xfrm flipH="1">
            <a:off x="6854325" y="1433275"/>
            <a:ext cx="389400" cy="202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Interview Question (Partitioning)</a:t>
            </a:r>
            <a:endParaRPr/>
          </a:p>
        </p:txBody>
      </p:sp>
      <p:sp>
        <p:nvSpPr>
          <p:cNvPr id="238" name="Google Shape;238;p22"/>
          <p:cNvSpPr txBox="1">
            <a:spLocks noGrp="1"/>
          </p:cNvSpPr>
          <p:nvPr>
            <p:ph type="body" idx="1"/>
          </p:nvPr>
        </p:nvSpPr>
        <p:spPr>
          <a:xfrm>
            <a:off x="243000" y="556500"/>
            <a:ext cx="8443800" cy="196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marL="457200" lvl="0" indent="-355600" algn="l" rtl="0">
              <a:spcBef>
                <a:spcPts val="600"/>
              </a:spcBef>
              <a:spcAft>
                <a:spcPts val="0"/>
              </a:spcAft>
              <a:buSzPts val="2000"/>
              <a:buChar char="●"/>
            </a:pPr>
            <a:r>
              <a:rPr lang="en"/>
              <a:t>Relative order of red and blues does NOT need to stay the same.</a:t>
            </a:r>
            <a:endParaRPr/>
          </a:p>
        </p:txBody>
      </p:sp>
      <p:sp>
        <p:nvSpPr>
          <p:cNvPr id="239" name="Google Shape;239;p22"/>
          <p:cNvSpPr/>
          <p:nvPr/>
        </p:nvSpPr>
        <p:spPr>
          <a:xfrm>
            <a:off x="499425"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40" name="Google Shape;240;p22"/>
          <p:cNvSpPr/>
          <p:nvPr/>
        </p:nvSpPr>
        <p:spPr>
          <a:xfrm>
            <a:off x="1028480"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41" name="Google Shape;241;p22"/>
          <p:cNvSpPr/>
          <p:nvPr/>
        </p:nvSpPr>
        <p:spPr>
          <a:xfrm>
            <a:off x="1562061"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42" name="Google Shape;242;p22"/>
          <p:cNvSpPr/>
          <p:nvPr/>
        </p:nvSpPr>
        <p:spPr>
          <a:xfrm>
            <a:off x="2091116"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43" name="Google Shape;243;p22"/>
          <p:cNvSpPr/>
          <p:nvPr/>
        </p:nvSpPr>
        <p:spPr>
          <a:xfrm>
            <a:off x="26196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44" name="Google Shape;244;p22"/>
          <p:cNvSpPr/>
          <p:nvPr/>
        </p:nvSpPr>
        <p:spPr>
          <a:xfrm>
            <a:off x="3148738"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45" name="Google Shape;245;p22"/>
          <p:cNvSpPr/>
          <p:nvPr/>
        </p:nvSpPr>
        <p:spPr>
          <a:xfrm>
            <a:off x="3682320"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46" name="Google Shape;246;p22"/>
          <p:cNvSpPr/>
          <p:nvPr/>
        </p:nvSpPr>
        <p:spPr>
          <a:xfrm>
            <a:off x="5097725"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47" name="Google Shape;247;p22"/>
          <p:cNvSpPr/>
          <p:nvPr/>
        </p:nvSpPr>
        <p:spPr>
          <a:xfrm>
            <a:off x="5626780"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48" name="Google Shape;248;p22"/>
          <p:cNvSpPr/>
          <p:nvPr/>
        </p:nvSpPr>
        <p:spPr>
          <a:xfrm>
            <a:off x="6160361"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49" name="Google Shape;249;p22"/>
          <p:cNvSpPr/>
          <p:nvPr/>
        </p:nvSpPr>
        <p:spPr>
          <a:xfrm>
            <a:off x="6689416" y="4192500"/>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50" name="Google Shape;250;p22"/>
          <p:cNvSpPr/>
          <p:nvPr/>
        </p:nvSpPr>
        <p:spPr>
          <a:xfrm>
            <a:off x="7217984" y="4192500"/>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51" name="Google Shape;251;p22"/>
          <p:cNvSpPr/>
          <p:nvPr/>
        </p:nvSpPr>
        <p:spPr>
          <a:xfrm>
            <a:off x="7747038"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52" name="Google Shape;252;p22"/>
          <p:cNvSpPr/>
          <p:nvPr/>
        </p:nvSpPr>
        <p:spPr>
          <a:xfrm>
            <a:off x="8280620" y="4192500"/>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53" name="Google Shape;253;p22"/>
          <p:cNvSpPr txBox="1"/>
          <p:nvPr/>
        </p:nvSpPr>
        <p:spPr>
          <a:xfrm>
            <a:off x="447359" y="3844596"/>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Example of a valid output</a:t>
            </a:r>
            <a:endParaRPr/>
          </a:p>
        </p:txBody>
      </p:sp>
      <p:sp>
        <p:nvSpPr>
          <p:cNvPr id="254" name="Google Shape;254;p22"/>
          <p:cNvSpPr txBox="1"/>
          <p:nvPr/>
        </p:nvSpPr>
        <p:spPr>
          <a:xfrm>
            <a:off x="5097734" y="3838000"/>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of a valid output</a:t>
            </a:r>
            <a:endParaRPr/>
          </a:p>
        </p:txBody>
      </p:sp>
      <p:sp>
        <p:nvSpPr>
          <p:cNvPr id="255" name="Google Shape;255;p22"/>
          <p:cNvSpPr/>
          <p:nvPr/>
        </p:nvSpPr>
        <p:spPr>
          <a:xfrm>
            <a:off x="2710550" y="265289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56" name="Google Shape;256;p22"/>
          <p:cNvSpPr/>
          <p:nvPr/>
        </p:nvSpPr>
        <p:spPr>
          <a:xfrm>
            <a:off x="3239605"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57" name="Google Shape;257;p22"/>
          <p:cNvSpPr/>
          <p:nvPr/>
        </p:nvSpPr>
        <p:spPr>
          <a:xfrm>
            <a:off x="3773186"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58" name="Google Shape;258;p22"/>
          <p:cNvSpPr/>
          <p:nvPr/>
        </p:nvSpPr>
        <p:spPr>
          <a:xfrm>
            <a:off x="4302241"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59" name="Google Shape;259;p22"/>
          <p:cNvSpPr/>
          <p:nvPr/>
        </p:nvSpPr>
        <p:spPr>
          <a:xfrm>
            <a:off x="4830809"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60" name="Google Shape;260;p22"/>
          <p:cNvSpPr/>
          <p:nvPr/>
        </p:nvSpPr>
        <p:spPr>
          <a:xfrm>
            <a:off x="5359863"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61" name="Google Shape;261;p22"/>
          <p:cNvSpPr/>
          <p:nvPr/>
        </p:nvSpPr>
        <p:spPr>
          <a:xfrm>
            <a:off x="5893445"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62" name="Google Shape;262;p22"/>
          <p:cNvSpPr txBox="1"/>
          <p:nvPr/>
        </p:nvSpPr>
        <p:spPr>
          <a:xfrm>
            <a:off x="2669663" y="2317299"/>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Interview Question, Student Answer #1</a:t>
            </a:r>
            <a:endParaRPr/>
          </a:p>
        </p:txBody>
      </p:sp>
      <p:sp>
        <p:nvSpPr>
          <p:cNvPr id="268" name="Google Shape;268;p23"/>
          <p:cNvSpPr/>
          <p:nvPr/>
        </p:nvSpPr>
        <p:spPr>
          <a:xfrm>
            <a:off x="2535475" y="133574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69" name="Google Shape;269;p23"/>
          <p:cNvSpPr/>
          <p:nvPr/>
        </p:nvSpPr>
        <p:spPr>
          <a:xfrm>
            <a:off x="3064530" y="133574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0" name="Google Shape;270;p23"/>
          <p:cNvSpPr/>
          <p:nvPr/>
        </p:nvSpPr>
        <p:spPr>
          <a:xfrm>
            <a:off x="3598111"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1" name="Google Shape;271;p23"/>
          <p:cNvSpPr/>
          <p:nvPr/>
        </p:nvSpPr>
        <p:spPr>
          <a:xfrm>
            <a:off x="4127166"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72" name="Google Shape;272;p23"/>
          <p:cNvSpPr/>
          <p:nvPr/>
        </p:nvSpPr>
        <p:spPr>
          <a:xfrm>
            <a:off x="4655734"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73" name="Google Shape;273;p23"/>
          <p:cNvSpPr/>
          <p:nvPr/>
        </p:nvSpPr>
        <p:spPr>
          <a:xfrm>
            <a:off x="5184788" y="133574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74" name="Google Shape;274;p23"/>
          <p:cNvSpPr/>
          <p:nvPr/>
        </p:nvSpPr>
        <p:spPr>
          <a:xfrm>
            <a:off x="5718370"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75" name="Google Shape;275;p23"/>
          <p:cNvSpPr txBox="1"/>
          <p:nvPr/>
        </p:nvSpPr>
        <p:spPr>
          <a:xfrm>
            <a:off x="2494588" y="1000149"/>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276" name="Google Shape;276;p23"/>
          <p:cNvSpPr/>
          <p:nvPr/>
        </p:nvSpPr>
        <p:spPr>
          <a:xfrm>
            <a:off x="4059725" y="250519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77" name="Google Shape;277;p23"/>
          <p:cNvSpPr/>
          <p:nvPr/>
        </p:nvSpPr>
        <p:spPr>
          <a:xfrm>
            <a:off x="4588780" y="25051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78" name="Google Shape;278;p23"/>
          <p:cNvSpPr/>
          <p:nvPr/>
        </p:nvSpPr>
        <p:spPr>
          <a:xfrm>
            <a:off x="1876961" y="25051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79" name="Google Shape;279;p23"/>
          <p:cNvSpPr/>
          <p:nvPr/>
        </p:nvSpPr>
        <p:spPr>
          <a:xfrm>
            <a:off x="2416941" y="25051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80" name="Google Shape;280;p23"/>
          <p:cNvSpPr/>
          <p:nvPr/>
        </p:nvSpPr>
        <p:spPr>
          <a:xfrm>
            <a:off x="2997109" y="25051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81" name="Google Shape;281;p23"/>
          <p:cNvSpPr/>
          <p:nvPr/>
        </p:nvSpPr>
        <p:spPr>
          <a:xfrm>
            <a:off x="5185038" y="25051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82" name="Google Shape;282;p23"/>
          <p:cNvSpPr/>
          <p:nvPr/>
        </p:nvSpPr>
        <p:spPr>
          <a:xfrm>
            <a:off x="3526120" y="25051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83" name="Google Shape;283;p23"/>
          <p:cNvSpPr txBox="1">
            <a:spLocks noGrp="1"/>
          </p:cNvSpPr>
          <p:nvPr>
            <p:ph type="body" idx="1"/>
          </p:nvPr>
        </p:nvSpPr>
        <p:spPr>
          <a:xfrm>
            <a:off x="243000" y="2918700"/>
            <a:ext cx="8443800" cy="196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Scan from the right edge of the list. If anything is smaller, stick it in the leftmost position. Skip larger (blue) items.</a:t>
            </a:r>
            <a:endParaRPr/>
          </a:p>
          <a:p>
            <a:pPr marL="457200" lvl="0" indent="-355600" algn="l" rtl="0">
              <a:spcBef>
                <a:spcPts val="600"/>
              </a:spcBef>
              <a:spcAft>
                <a:spcPts val="0"/>
              </a:spcAft>
              <a:buSzPts val="2000"/>
              <a:buChar char="●"/>
            </a:pPr>
            <a:r>
              <a:rPr lang="en"/>
              <a:t>Very natural use for a double ended queue.</a:t>
            </a:r>
            <a:endParaRPr/>
          </a:p>
          <a:p>
            <a:pPr marL="457200" lvl="0" indent="-355600" algn="l" rtl="0">
              <a:spcBef>
                <a:spcPts val="0"/>
              </a:spcBef>
              <a:spcAft>
                <a:spcPts val="0"/>
              </a:spcAft>
              <a:buSzPts val="2000"/>
              <a:buChar char="●"/>
            </a:pPr>
            <a:r>
              <a:rPr lang="en"/>
              <a:t>Maybe I’ll replace palindrome with this next semester.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2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Interview Question, Student Answer #1</a:t>
            </a:r>
            <a:endParaRPr/>
          </a:p>
        </p:txBody>
      </p:sp>
      <p:sp>
        <p:nvSpPr>
          <p:cNvPr id="289" name="Google Shape;289;p24"/>
          <p:cNvSpPr/>
          <p:nvPr/>
        </p:nvSpPr>
        <p:spPr>
          <a:xfrm>
            <a:off x="2535475" y="133574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290" name="Google Shape;290;p24"/>
          <p:cNvSpPr/>
          <p:nvPr/>
        </p:nvSpPr>
        <p:spPr>
          <a:xfrm>
            <a:off x="3064530" y="133574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291" name="Google Shape;291;p24"/>
          <p:cNvSpPr/>
          <p:nvPr/>
        </p:nvSpPr>
        <p:spPr>
          <a:xfrm>
            <a:off x="3598111"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292" name="Google Shape;292;p24"/>
          <p:cNvSpPr/>
          <p:nvPr/>
        </p:nvSpPr>
        <p:spPr>
          <a:xfrm>
            <a:off x="4127166"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293" name="Google Shape;293;p24"/>
          <p:cNvSpPr/>
          <p:nvPr/>
        </p:nvSpPr>
        <p:spPr>
          <a:xfrm>
            <a:off x="4655734"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294" name="Google Shape;294;p24"/>
          <p:cNvSpPr/>
          <p:nvPr/>
        </p:nvSpPr>
        <p:spPr>
          <a:xfrm>
            <a:off x="5184788" y="133574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295" name="Google Shape;295;p24"/>
          <p:cNvSpPr/>
          <p:nvPr/>
        </p:nvSpPr>
        <p:spPr>
          <a:xfrm>
            <a:off x="5718370" y="133574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296" name="Google Shape;296;p24"/>
          <p:cNvSpPr txBox="1"/>
          <p:nvPr/>
        </p:nvSpPr>
        <p:spPr>
          <a:xfrm>
            <a:off x="2494588" y="1000149"/>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297" name="Google Shape;297;p24"/>
          <p:cNvSpPr txBox="1">
            <a:spLocks noGrp="1"/>
          </p:cNvSpPr>
          <p:nvPr>
            <p:ph type="body" idx="1"/>
          </p:nvPr>
        </p:nvSpPr>
        <p:spPr>
          <a:xfrm>
            <a:off x="243000" y="2918700"/>
            <a:ext cx="8443800" cy="196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Insert 6 into a BST. Then 8, then 3, then ..., then 4.</a:t>
            </a:r>
            <a:endParaRPr/>
          </a:p>
          <a:p>
            <a:pPr marL="457200" lvl="0" indent="-355600" algn="l" rtl="0">
              <a:spcBef>
                <a:spcPts val="600"/>
              </a:spcBef>
              <a:spcAft>
                <a:spcPts val="0"/>
              </a:spcAft>
              <a:buSzPts val="2000"/>
              <a:buChar char="●"/>
            </a:pPr>
            <a:r>
              <a:rPr lang="en"/>
              <a:t>All the small items are on the left.</a:t>
            </a:r>
            <a:endParaRPr/>
          </a:p>
          <a:p>
            <a:pPr marL="457200" lvl="0" indent="-355600" algn="l" rtl="0">
              <a:spcBef>
                <a:spcPts val="0"/>
              </a:spcBef>
              <a:spcAft>
                <a:spcPts val="0"/>
              </a:spcAft>
              <a:buSzPts val="2000"/>
              <a:buChar char="●"/>
            </a:pPr>
            <a:r>
              <a:rPr lang="en"/>
              <a:t>All the large items are on the right.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Simplest (but not fastest) Answer: 3 Scan Approach</a:t>
            </a:r>
            <a:endParaRPr/>
          </a:p>
        </p:txBody>
      </p:sp>
      <p:sp>
        <p:nvSpPr>
          <p:cNvPr id="303" name="Google Shape;303;p25"/>
          <p:cNvSpPr txBox="1">
            <a:spLocks noGrp="1"/>
          </p:cNvSpPr>
          <p:nvPr>
            <p:ph type="body" idx="1"/>
          </p:nvPr>
        </p:nvSpPr>
        <p:spPr>
          <a:xfrm>
            <a:off x="243000" y="556500"/>
            <a:ext cx="8443800" cy="1966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Given an array of colors where the 0th element is white, and the remaining elements are red (less) or blue (greater), rearrange the array so that all red squares are to the left of the white square, and all blue squares are to the right. Your algorithm must complete in Θ(N) time (no space restriction).</a:t>
            </a:r>
            <a:endParaRPr/>
          </a:p>
          <a:p>
            <a:pPr marL="457200" lvl="0" indent="-355600" algn="l" rtl="0">
              <a:spcBef>
                <a:spcPts val="600"/>
              </a:spcBef>
              <a:spcAft>
                <a:spcPts val="0"/>
              </a:spcAft>
              <a:buSzPts val="2000"/>
              <a:buChar char="●"/>
            </a:pPr>
            <a:r>
              <a:rPr lang="en"/>
              <a:t>Relative order of red and blues does NOT need to stay the same.</a:t>
            </a:r>
            <a:endParaRPr/>
          </a:p>
        </p:txBody>
      </p:sp>
      <p:sp>
        <p:nvSpPr>
          <p:cNvPr id="304" name="Google Shape;304;p25"/>
          <p:cNvSpPr txBox="1">
            <a:spLocks noGrp="1"/>
          </p:cNvSpPr>
          <p:nvPr>
            <p:ph type="body" idx="1"/>
          </p:nvPr>
        </p:nvSpPr>
        <p:spPr>
          <a:xfrm>
            <a:off x="350100" y="3148200"/>
            <a:ext cx="8443800" cy="176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Algorithm: Create another array. Scan and copy all the red items to the first R spaces. Then scan for and copy the white item. Then scan and copy the blue items to the last B spaces.</a:t>
            </a:r>
            <a:endParaRPr/>
          </a:p>
        </p:txBody>
      </p:sp>
      <p:sp>
        <p:nvSpPr>
          <p:cNvPr id="305" name="Google Shape;305;p25"/>
          <p:cNvSpPr/>
          <p:nvPr/>
        </p:nvSpPr>
        <p:spPr>
          <a:xfrm>
            <a:off x="2710550" y="2652898"/>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06" name="Google Shape;306;p25"/>
          <p:cNvSpPr/>
          <p:nvPr/>
        </p:nvSpPr>
        <p:spPr>
          <a:xfrm>
            <a:off x="3239605"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07" name="Google Shape;307;p25"/>
          <p:cNvSpPr/>
          <p:nvPr/>
        </p:nvSpPr>
        <p:spPr>
          <a:xfrm>
            <a:off x="3773186"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08" name="Google Shape;308;p25"/>
          <p:cNvSpPr/>
          <p:nvPr/>
        </p:nvSpPr>
        <p:spPr>
          <a:xfrm>
            <a:off x="4302241"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09" name="Google Shape;309;p25"/>
          <p:cNvSpPr/>
          <p:nvPr/>
        </p:nvSpPr>
        <p:spPr>
          <a:xfrm>
            <a:off x="4830809"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0" name="Google Shape;310;p25"/>
          <p:cNvSpPr/>
          <p:nvPr/>
        </p:nvSpPr>
        <p:spPr>
          <a:xfrm>
            <a:off x="5359863" y="2652898"/>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11" name="Google Shape;311;p25"/>
          <p:cNvSpPr/>
          <p:nvPr/>
        </p:nvSpPr>
        <p:spPr>
          <a:xfrm>
            <a:off x="5893445" y="2652898"/>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2" name="Google Shape;312;p25"/>
          <p:cNvSpPr txBox="1"/>
          <p:nvPr/>
        </p:nvSpPr>
        <p:spPr>
          <a:xfrm>
            <a:off x="2669663" y="2317299"/>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sp>
        <p:nvSpPr>
          <p:cNvPr id="313" name="Google Shape;313;p25"/>
          <p:cNvSpPr txBox="1"/>
          <p:nvPr/>
        </p:nvSpPr>
        <p:spPr>
          <a:xfrm>
            <a:off x="2673266" y="4195827"/>
            <a:ext cx="3491100" cy="45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Output</a:t>
            </a:r>
            <a:endParaRPr/>
          </a:p>
        </p:txBody>
      </p:sp>
      <p:sp>
        <p:nvSpPr>
          <p:cNvPr id="314" name="Google Shape;314;p25"/>
          <p:cNvSpPr/>
          <p:nvPr/>
        </p:nvSpPr>
        <p:spPr>
          <a:xfrm>
            <a:off x="2710800" y="4546985"/>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15" name="Google Shape;315;p25"/>
          <p:cNvSpPr/>
          <p:nvPr/>
        </p:nvSpPr>
        <p:spPr>
          <a:xfrm>
            <a:off x="3239855" y="4546985"/>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16" name="Google Shape;316;p25"/>
          <p:cNvSpPr/>
          <p:nvPr/>
        </p:nvSpPr>
        <p:spPr>
          <a:xfrm>
            <a:off x="3773436" y="4546985"/>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17" name="Google Shape;317;p25"/>
          <p:cNvSpPr/>
          <p:nvPr/>
        </p:nvSpPr>
        <p:spPr>
          <a:xfrm>
            <a:off x="4302491" y="4546985"/>
            <a:ext cx="5400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18" name="Google Shape;318;p25"/>
          <p:cNvSpPr/>
          <p:nvPr/>
        </p:nvSpPr>
        <p:spPr>
          <a:xfrm>
            <a:off x="4831059" y="4546985"/>
            <a:ext cx="5400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19" name="Google Shape;319;p25"/>
          <p:cNvSpPr/>
          <p:nvPr/>
        </p:nvSpPr>
        <p:spPr>
          <a:xfrm>
            <a:off x="5360113" y="4546985"/>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20" name="Google Shape;320;p25"/>
          <p:cNvSpPr/>
          <p:nvPr/>
        </p:nvSpPr>
        <p:spPr>
          <a:xfrm>
            <a:off x="5893695" y="4546985"/>
            <a:ext cx="5400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Quicksort</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Insertion Sort Runtime: http://yellkey.com</a:t>
            </a:r>
            <a:r>
              <a:rPr lang="en">
                <a:solidFill>
                  <a:srgbClr val="38761D"/>
                </a:solidFill>
              </a:rPr>
              <a:t>/process</a:t>
            </a:r>
            <a:endParaRPr>
              <a:solidFill>
                <a:srgbClr val="38761D"/>
              </a:solidFill>
            </a:endParaRPr>
          </a:p>
        </p:txBody>
      </p:sp>
      <p:sp>
        <p:nvSpPr>
          <p:cNvPr id="39" name="Google Shape;39;p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runtime of insertion sort?</a:t>
            </a:r>
            <a:endParaRPr/>
          </a:p>
          <a:p>
            <a:pPr marL="457200" lvl="0" indent="-355600" algn="l" rtl="0">
              <a:spcBef>
                <a:spcPts val="600"/>
              </a:spcBef>
              <a:spcAft>
                <a:spcPts val="0"/>
              </a:spcAft>
              <a:buSzPts val="20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Ω(1), O(N</a:t>
            </a:r>
            <a:r>
              <a:rPr lang="en" baseline="30000">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Ω(N), O(N</a:t>
            </a:r>
            <a:r>
              <a:rPr lang="en" baseline="30000">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Ω(N</a:t>
            </a:r>
            <a:r>
              <a:rPr lang="en" baseline="30000">
                <a:latin typeface="Consolas"/>
                <a:ea typeface="Consolas"/>
                <a:cs typeface="Consolas"/>
                <a:sym typeface="Consolas"/>
              </a:rPr>
              <a:t>2</a:t>
            </a:r>
            <a:r>
              <a:rPr lang="en">
                <a:latin typeface="Consolas"/>
                <a:ea typeface="Consolas"/>
                <a:cs typeface="Consolas"/>
                <a:sym typeface="Consolas"/>
              </a:rPr>
              <a:t>), O(N</a:t>
            </a:r>
            <a:r>
              <a:rPr lang="en" baseline="30000">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p:txBody>
      </p:sp>
      <p:sp>
        <p:nvSpPr>
          <p:cNvPr id="40" name="Google Shape;40;p9"/>
          <p:cNvSpPr txBox="1">
            <a:spLocks noGrp="1"/>
          </p:cNvSpPr>
          <p:nvPr>
            <p:ph type="body" idx="1"/>
          </p:nvPr>
        </p:nvSpPr>
        <p:spPr>
          <a:xfrm>
            <a:off x="4523218" y="1088156"/>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36 swaps:</a:t>
            </a:r>
            <a:endParaRPr/>
          </a:p>
        </p:txBody>
      </p:sp>
      <p:pic>
        <p:nvPicPr>
          <p:cNvPr id="41" name="Google Shape;41;p9"/>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Partition Sort, a.k.a. Quicksort</a:t>
            </a:r>
            <a:endParaRPr/>
          </a:p>
        </p:txBody>
      </p:sp>
      <p:sp>
        <p:nvSpPr>
          <p:cNvPr id="331" name="Google Shape;331;p27"/>
          <p:cNvSpPr txBox="1">
            <a:spLocks noGrp="1"/>
          </p:cNvSpPr>
          <p:nvPr>
            <p:ph type="body" idx="1"/>
          </p:nvPr>
        </p:nvSpPr>
        <p:spPr>
          <a:xfrm>
            <a:off x="243000" y="2169225"/>
            <a:ext cx="8555700" cy="1355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Observations:</a:t>
            </a:r>
            <a:endParaRPr/>
          </a:p>
          <a:p>
            <a:pPr marL="457200" lvl="0" indent="-355600" algn="l" rtl="0">
              <a:spcBef>
                <a:spcPts val="600"/>
              </a:spcBef>
              <a:spcAft>
                <a:spcPts val="0"/>
              </a:spcAft>
              <a:buSzPts val="2000"/>
              <a:buChar char="●"/>
            </a:pPr>
            <a:r>
              <a:rPr lang="en"/>
              <a:t>5 is “in its place.” Exactly where it’d be if the array were sorted.</a:t>
            </a:r>
            <a:endParaRPr/>
          </a:p>
          <a:p>
            <a:pPr marL="457200" lvl="0" indent="-355600" algn="l" rtl="0">
              <a:spcBef>
                <a:spcPts val="0"/>
              </a:spcBef>
              <a:spcAft>
                <a:spcPts val="0"/>
              </a:spcAft>
              <a:buSzPts val="2000"/>
              <a:buChar char="●"/>
            </a:pPr>
            <a:r>
              <a:rPr lang="en"/>
              <a:t>Can sort two halves separately, e.g. through recursive use of partitioning.</a:t>
            </a:r>
            <a:endParaRPr/>
          </a:p>
        </p:txBody>
      </p:sp>
      <p:sp>
        <p:nvSpPr>
          <p:cNvPr id="332" name="Google Shape;332;p27"/>
          <p:cNvSpPr/>
          <p:nvPr/>
        </p:nvSpPr>
        <p:spPr>
          <a:xfrm>
            <a:off x="2437900" y="785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333" name="Google Shape;333;p27"/>
          <p:cNvSpPr/>
          <p:nvPr/>
        </p:nvSpPr>
        <p:spPr>
          <a:xfrm>
            <a:off x="29705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34" name="Google Shape;334;p27"/>
          <p:cNvSpPr/>
          <p:nvPr/>
        </p:nvSpPr>
        <p:spPr>
          <a:xfrm>
            <a:off x="35031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35" name="Google Shape;335;p27"/>
          <p:cNvSpPr/>
          <p:nvPr/>
        </p:nvSpPr>
        <p:spPr>
          <a:xfrm>
            <a:off x="40357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36" name="Google Shape;336;p27"/>
          <p:cNvSpPr/>
          <p:nvPr/>
        </p:nvSpPr>
        <p:spPr>
          <a:xfrm>
            <a:off x="51009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37" name="Google Shape;337;p27"/>
          <p:cNvSpPr/>
          <p:nvPr/>
        </p:nvSpPr>
        <p:spPr>
          <a:xfrm>
            <a:off x="56335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38" name="Google Shape;338;p27"/>
          <p:cNvSpPr/>
          <p:nvPr/>
        </p:nvSpPr>
        <p:spPr>
          <a:xfrm>
            <a:off x="6166102"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39" name="Google Shape;339;p27"/>
          <p:cNvSpPr/>
          <p:nvPr/>
        </p:nvSpPr>
        <p:spPr>
          <a:xfrm>
            <a:off x="45683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grpSp>
        <p:nvGrpSpPr>
          <p:cNvPr id="340" name="Google Shape;340;p27"/>
          <p:cNvGrpSpPr/>
          <p:nvPr/>
        </p:nvGrpSpPr>
        <p:grpSpPr>
          <a:xfrm>
            <a:off x="2437888" y="1583425"/>
            <a:ext cx="4268202" cy="495300"/>
            <a:chOff x="2437888" y="1583425"/>
            <a:chExt cx="4268202" cy="495300"/>
          </a:xfrm>
        </p:grpSpPr>
        <p:sp>
          <p:nvSpPr>
            <p:cNvPr id="341" name="Google Shape;341;p27"/>
            <p:cNvSpPr/>
            <p:nvPr/>
          </p:nvSpPr>
          <p:spPr>
            <a:xfrm>
              <a:off x="24378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42" name="Google Shape;342;p27"/>
            <p:cNvSpPr/>
            <p:nvPr/>
          </p:nvSpPr>
          <p:spPr>
            <a:xfrm>
              <a:off x="29704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43" name="Google Shape;343;p27"/>
            <p:cNvSpPr/>
            <p:nvPr/>
          </p:nvSpPr>
          <p:spPr>
            <a:xfrm>
              <a:off x="35030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44" name="Google Shape;344;p27"/>
            <p:cNvSpPr/>
            <p:nvPr/>
          </p:nvSpPr>
          <p:spPr>
            <a:xfrm>
              <a:off x="4035688"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45" name="Google Shape;345;p27"/>
            <p:cNvSpPr/>
            <p:nvPr/>
          </p:nvSpPr>
          <p:spPr>
            <a:xfrm>
              <a:off x="51008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46" name="Google Shape;346;p27"/>
            <p:cNvSpPr/>
            <p:nvPr/>
          </p:nvSpPr>
          <p:spPr>
            <a:xfrm>
              <a:off x="56334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47" name="Google Shape;347;p27"/>
            <p:cNvSpPr/>
            <p:nvPr/>
          </p:nvSpPr>
          <p:spPr>
            <a:xfrm>
              <a:off x="6166089" y="15834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48" name="Google Shape;348;p27"/>
            <p:cNvSpPr/>
            <p:nvPr/>
          </p:nvSpPr>
          <p:spPr>
            <a:xfrm>
              <a:off x="4568288" y="15834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grpSp>
        <p:nvGrpSpPr>
          <p:cNvPr id="349" name="Google Shape;349;p27"/>
          <p:cNvGrpSpPr/>
          <p:nvPr/>
        </p:nvGrpSpPr>
        <p:grpSpPr>
          <a:xfrm>
            <a:off x="411438" y="3669400"/>
            <a:ext cx="7542427" cy="495300"/>
            <a:chOff x="411438" y="3669400"/>
            <a:chExt cx="7542427" cy="495300"/>
          </a:xfrm>
        </p:grpSpPr>
        <p:sp>
          <p:nvSpPr>
            <p:cNvPr id="350" name="Google Shape;350;p27"/>
            <p:cNvSpPr/>
            <p:nvPr/>
          </p:nvSpPr>
          <p:spPr>
            <a:xfrm>
              <a:off x="411438" y="3669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51" name="Google Shape;351;p27"/>
            <p:cNvSpPr/>
            <p:nvPr/>
          </p:nvSpPr>
          <p:spPr>
            <a:xfrm>
              <a:off x="9440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52" name="Google Shape;352;p27"/>
            <p:cNvSpPr/>
            <p:nvPr/>
          </p:nvSpPr>
          <p:spPr>
            <a:xfrm>
              <a:off x="14766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53" name="Google Shape;353;p27"/>
            <p:cNvSpPr/>
            <p:nvPr/>
          </p:nvSpPr>
          <p:spPr>
            <a:xfrm>
              <a:off x="2009238"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54" name="Google Shape;354;p27"/>
            <p:cNvSpPr/>
            <p:nvPr/>
          </p:nvSpPr>
          <p:spPr>
            <a:xfrm>
              <a:off x="2541838" y="3669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55" name="Google Shape;355;p27"/>
            <p:cNvSpPr/>
            <p:nvPr/>
          </p:nvSpPr>
          <p:spPr>
            <a:xfrm>
              <a:off x="6348664" y="3669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56" name="Google Shape;356;p27"/>
            <p:cNvSpPr/>
            <p:nvPr/>
          </p:nvSpPr>
          <p:spPr>
            <a:xfrm>
              <a:off x="6881264"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57" name="Google Shape;357;p27"/>
            <p:cNvSpPr/>
            <p:nvPr/>
          </p:nvSpPr>
          <p:spPr>
            <a:xfrm>
              <a:off x="7413864" y="3669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58" name="Google Shape;358;p27"/>
            <p:cNvSpPr/>
            <p:nvPr/>
          </p:nvSpPr>
          <p:spPr>
            <a:xfrm>
              <a:off x="5816063" y="3669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59" name="Google Shape;359;p27"/>
          <p:cNvGrpSpPr/>
          <p:nvPr/>
        </p:nvGrpSpPr>
        <p:grpSpPr>
          <a:xfrm>
            <a:off x="411438" y="4431400"/>
            <a:ext cx="7542427" cy="495300"/>
            <a:chOff x="411438" y="4431400"/>
            <a:chExt cx="7542427" cy="495300"/>
          </a:xfrm>
        </p:grpSpPr>
        <p:sp>
          <p:nvSpPr>
            <p:cNvPr id="360" name="Google Shape;360;p27"/>
            <p:cNvSpPr/>
            <p:nvPr/>
          </p:nvSpPr>
          <p:spPr>
            <a:xfrm>
              <a:off x="4114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61" name="Google Shape;361;p27"/>
            <p:cNvSpPr/>
            <p:nvPr/>
          </p:nvSpPr>
          <p:spPr>
            <a:xfrm>
              <a:off x="9440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62" name="Google Shape;362;p27"/>
            <p:cNvSpPr/>
            <p:nvPr/>
          </p:nvSpPr>
          <p:spPr>
            <a:xfrm>
              <a:off x="1476638" y="4431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63" name="Google Shape;363;p27"/>
            <p:cNvSpPr/>
            <p:nvPr/>
          </p:nvSpPr>
          <p:spPr>
            <a:xfrm>
              <a:off x="2009238"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364" name="Google Shape;364;p27"/>
            <p:cNvSpPr/>
            <p:nvPr/>
          </p:nvSpPr>
          <p:spPr>
            <a:xfrm>
              <a:off x="2541838" y="4431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365" name="Google Shape;365;p27"/>
            <p:cNvSpPr/>
            <p:nvPr/>
          </p:nvSpPr>
          <p:spPr>
            <a:xfrm>
              <a:off x="6348664"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66" name="Google Shape;366;p27"/>
            <p:cNvSpPr/>
            <p:nvPr/>
          </p:nvSpPr>
          <p:spPr>
            <a:xfrm>
              <a:off x="6881264" y="44314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67" name="Google Shape;367;p27"/>
            <p:cNvSpPr/>
            <p:nvPr/>
          </p:nvSpPr>
          <p:spPr>
            <a:xfrm>
              <a:off x="7413864" y="44314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68" name="Google Shape;368;p27"/>
            <p:cNvSpPr/>
            <p:nvPr/>
          </p:nvSpPr>
          <p:spPr>
            <a:xfrm>
              <a:off x="5816063" y="443140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grpSp>
      <p:grpSp>
        <p:nvGrpSpPr>
          <p:cNvPr id="369" name="Google Shape;369;p27"/>
          <p:cNvGrpSpPr/>
          <p:nvPr/>
        </p:nvGrpSpPr>
        <p:grpSpPr>
          <a:xfrm>
            <a:off x="2708000" y="1281025"/>
            <a:ext cx="3728101" cy="302400"/>
            <a:chOff x="2708000" y="1281025"/>
            <a:chExt cx="3728101" cy="302400"/>
          </a:xfrm>
        </p:grpSpPr>
        <p:cxnSp>
          <p:nvCxnSpPr>
            <p:cNvPr id="370" name="Google Shape;370;p27"/>
            <p:cNvCxnSpPr>
              <a:stCxn id="333" idx="2"/>
              <a:endCxn id="341" idx="0"/>
            </p:cNvCxnSpPr>
            <p:nvPr/>
          </p:nvCxnSpPr>
          <p:spPr>
            <a:xfrm flipH="1">
              <a:off x="2708000"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371" name="Google Shape;371;p27"/>
            <p:cNvCxnSpPr>
              <a:stCxn id="334" idx="2"/>
              <a:endCxn id="342" idx="0"/>
            </p:cNvCxnSpPr>
            <p:nvPr/>
          </p:nvCxnSpPr>
          <p:spPr>
            <a:xfrm flipH="1">
              <a:off x="3240600"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372" name="Google Shape;372;p27"/>
            <p:cNvCxnSpPr>
              <a:stCxn id="335" idx="2"/>
              <a:endCxn id="343" idx="0"/>
            </p:cNvCxnSpPr>
            <p:nvPr/>
          </p:nvCxnSpPr>
          <p:spPr>
            <a:xfrm flipH="1">
              <a:off x="37732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373" name="Google Shape;373;p27"/>
            <p:cNvCxnSpPr>
              <a:stCxn id="337" idx="2"/>
              <a:endCxn id="344" idx="0"/>
            </p:cNvCxnSpPr>
            <p:nvPr/>
          </p:nvCxnSpPr>
          <p:spPr>
            <a:xfrm flipH="1">
              <a:off x="4305701" y="1281025"/>
              <a:ext cx="1597800" cy="302400"/>
            </a:xfrm>
            <a:prstGeom prst="straightConnector1">
              <a:avLst/>
            </a:prstGeom>
            <a:noFill/>
            <a:ln w="19050" cap="flat" cmpd="sng">
              <a:solidFill>
                <a:schemeClr val="dk2"/>
              </a:solidFill>
              <a:prstDash val="solid"/>
              <a:round/>
              <a:headEnd type="none" w="med" len="med"/>
              <a:tailEnd type="triangle" w="med" len="med"/>
            </a:ln>
          </p:spPr>
        </p:cxnSp>
        <p:cxnSp>
          <p:nvCxnSpPr>
            <p:cNvPr id="374" name="Google Shape;374;p27"/>
            <p:cNvCxnSpPr>
              <a:stCxn id="339" idx="2"/>
              <a:endCxn id="345" idx="0"/>
            </p:cNvCxnSpPr>
            <p:nvPr/>
          </p:nvCxnSpPr>
          <p:spPr>
            <a:xfrm>
              <a:off x="48383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375" name="Google Shape;375;p27"/>
            <p:cNvCxnSpPr>
              <a:stCxn id="336" idx="2"/>
              <a:endCxn id="346" idx="0"/>
            </p:cNvCxnSpPr>
            <p:nvPr/>
          </p:nvCxnSpPr>
          <p:spPr>
            <a:xfrm>
              <a:off x="5370901" y="1281025"/>
              <a:ext cx="532500" cy="302400"/>
            </a:xfrm>
            <a:prstGeom prst="straightConnector1">
              <a:avLst/>
            </a:prstGeom>
            <a:noFill/>
            <a:ln w="19050" cap="flat" cmpd="sng">
              <a:solidFill>
                <a:schemeClr val="dk2"/>
              </a:solidFill>
              <a:prstDash val="solid"/>
              <a:round/>
              <a:headEnd type="none" w="med" len="med"/>
              <a:tailEnd type="triangle" w="med" len="med"/>
            </a:ln>
          </p:spPr>
        </p:cxnSp>
        <p:cxnSp>
          <p:nvCxnSpPr>
            <p:cNvPr id="376" name="Google Shape;376;p27"/>
            <p:cNvCxnSpPr>
              <a:stCxn id="338" idx="2"/>
              <a:endCxn id="347" idx="0"/>
            </p:cNvCxnSpPr>
            <p:nvPr/>
          </p:nvCxnSpPr>
          <p:spPr>
            <a:xfrm>
              <a:off x="6436102" y="1281025"/>
              <a:ext cx="0" cy="302400"/>
            </a:xfrm>
            <a:prstGeom prst="straightConnector1">
              <a:avLst/>
            </a:prstGeom>
            <a:noFill/>
            <a:ln w="19050" cap="flat" cmpd="sng">
              <a:solidFill>
                <a:schemeClr val="dk2"/>
              </a:solidFill>
              <a:prstDash val="solid"/>
              <a:round/>
              <a:headEnd type="none" w="med" len="med"/>
              <a:tailEnd type="triangle" w="med" len="med"/>
            </a:ln>
          </p:spPr>
        </p:cxnSp>
      </p:grpSp>
      <p:sp>
        <p:nvSpPr>
          <p:cNvPr id="377" name="Google Shape;377;p27"/>
          <p:cNvSpPr txBox="1"/>
          <p:nvPr/>
        </p:nvSpPr>
        <p:spPr>
          <a:xfrm>
            <a:off x="6877075" y="1095575"/>
            <a:ext cx="22668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Q: How would we use this operation for sorting?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fade">
                                      <p:cBhvr>
                                        <p:cTn id="12" dur="1"/>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Effect transition="in" filter="fade">
                                      <p:cBhvr>
                                        <p:cTn id="17" dur="1"/>
                                        <p:tgtEl>
                                          <p:spTgt spid="3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1">
                                            <p:txEl>
                                              <p:pRg st="0" end="0"/>
                                            </p:txEl>
                                          </p:spTgt>
                                        </p:tgtEl>
                                        <p:attrNameLst>
                                          <p:attrName>style.visibility</p:attrName>
                                        </p:attrNameLst>
                                      </p:cBhvr>
                                      <p:to>
                                        <p:strVal val="visible"/>
                                      </p:to>
                                    </p:set>
                                    <p:animEffect transition="in" filter="fade">
                                      <p:cBhvr>
                                        <p:cTn id="22" dur="1"/>
                                        <p:tgtEl>
                                          <p:spTgt spid="3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1">
                                            <p:txEl>
                                              <p:pRg st="1" end="1"/>
                                            </p:txEl>
                                          </p:spTgt>
                                        </p:tgtEl>
                                        <p:attrNameLst>
                                          <p:attrName>style.visibility</p:attrName>
                                        </p:attrNameLst>
                                      </p:cBhvr>
                                      <p:to>
                                        <p:strVal val="visible"/>
                                      </p:to>
                                    </p:set>
                                    <p:animEffect transition="in" filter="fade">
                                      <p:cBhvr>
                                        <p:cTn id="27" dur="1"/>
                                        <p:tgtEl>
                                          <p:spTgt spid="33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1">
                                            <p:txEl>
                                              <p:pRg st="2" end="2"/>
                                            </p:txEl>
                                          </p:spTgt>
                                        </p:tgtEl>
                                        <p:attrNameLst>
                                          <p:attrName>style.visibility</p:attrName>
                                        </p:attrNameLst>
                                      </p:cBhvr>
                                      <p:to>
                                        <p:strVal val="visible"/>
                                      </p:to>
                                    </p:set>
                                    <p:animEffect transition="in" filter="fade">
                                      <p:cBhvr>
                                        <p:cTn id="32" dur="1"/>
                                        <p:tgtEl>
                                          <p:spTgt spid="33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9"/>
                                        </p:tgtEl>
                                        <p:attrNameLst>
                                          <p:attrName>style.visibility</p:attrName>
                                        </p:attrNameLst>
                                      </p:cBhvr>
                                      <p:to>
                                        <p:strVal val="visible"/>
                                      </p:to>
                                    </p:set>
                                    <p:animEffect transition="in" filter="fade">
                                      <p:cBhvr>
                                        <p:cTn id="37" dur="1"/>
                                        <p:tgtEl>
                                          <p:spTgt spid="34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9"/>
                                        </p:tgtEl>
                                        <p:attrNameLst>
                                          <p:attrName>style.visibility</p:attrName>
                                        </p:attrNameLst>
                                      </p:cBhvr>
                                      <p:to>
                                        <p:strVal val="visible"/>
                                      </p:to>
                                    </p:set>
                                    <p:animEffect transition="in" filter="fade">
                                      <p:cBhvr>
                                        <p:cTn id="42" dur="1"/>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Partition Sort, a.k.a. Quicksort</a:t>
            </a:r>
            <a:endParaRPr/>
          </a:p>
        </p:txBody>
      </p:sp>
      <p:sp>
        <p:nvSpPr>
          <p:cNvPr id="383" name="Google Shape;383;p28"/>
          <p:cNvSpPr txBox="1"/>
          <p:nvPr/>
        </p:nvSpPr>
        <p:spPr>
          <a:xfrm>
            <a:off x="243000" y="556500"/>
            <a:ext cx="8443800" cy="1613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000">
                <a:solidFill>
                  <a:srgbClr val="000000"/>
                </a:solidFill>
                <a:latin typeface="Calibri"/>
                <a:ea typeface="Calibri"/>
                <a:cs typeface="Calibri"/>
                <a:sym typeface="Calibri"/>
              </a:rPr>
              <a:t>Quic</a:t>
            </a:r>
            <a:r>
              <a:rPr lang="en" sz="2000">
                <a:latin typeface="Calibri"/>
                <a:ea typeface="Calibri"/>
                <a:cs typeface="Calibri"/>
                <a:sym typeface="Calibri"/>
              </a:rPr>
              <a:t>k</a:t>
            </a:r>
            <a:r>
              <a:rPr lang="en" sz="2000">
                <a:solidFill>
                  <a:srgbClr val="000000"/>
                </a:solidFill>
                <a:latin typeface="Calibri"/>
                <a:ea typeface="Calibri"/>
                <a:cs typeface="Calibri"/>
                <a:sym typeface="Calibri"/>
              </a:rPr>
              <a:t>sorting N items: </a:t>
            </a:r>
            <a:r>
              <a:rPr lang="en" sz="2000">
                <a:latin typeface="Calibri"/>
                <a:ea typeface="Calibri"/>
                <a:cs typeface="Calibri"/>
                <a:sym typeface="Calibri"/>
              </a:rPr>
              <a:t>(</a:t>
            </a:r>
            <a:r>
              <a:rPr lang="en" sz="2000" u="sng">
                <a:solidFill>
                  <a:schemeClr val="hlink"/>
                </a:solidFill>
                <a:latin typeface="Calibri"/>
                <a:ea typeface="Calibri"/>
                <a:cs typeface="Calibri"/>
                <a:sym typeface="Calibri"/>
                <a:hlinkClick r:id="rId3"/>
              </a:rPr>
              <a:t>Demo</a:t>
            </a:r>
            <a:r>
              <a:rPr lang="en" sz="2000">
                <a:latin typeface="Calibri"/>
                <a:ea typeface="Calibri"/>
                <a:cs typeface="Calibri"/>
                <a:sym typeface="Calibri"/>
              </a:rPr>
              <a:t>)</a:t>
            </a:r>
            <a:endParaRPr sz="2000">
              <a:solidFill>
                <a:srgbClr val="000000"/>
              </a:solidFill>
              <a:latin typeface="Calibri"/>
              <a:ea typeface="Calibri"/>
              <a:cs typeface="Calibri"/>
              <a:sym typeface="Calibri"/>
            </a:endParaRPr>
          </a:p>
          <a:p>
            <a:pPr marL="457200" lvl="0" indent="-355600" algn="l" rtl="0">
              <a:spcBef>
                <a:spcPts val="6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Partition on leftmost item. </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left half.</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Quicksort right half.</a:t>
            </a:r>
            <a:endParaRPr sz="2400">
              <a:solidFill>
                <a:srgbClr val="000000"/>
              </a:solidFill>
              <a:latin typeface="Calibri"/>
              <a:ea typeface="Calibri"/>
              <a:cs typeface="Calibri"/>
              <a:sym typeface="Calibri"/>
            </a:endParaRPr>
          </a:p>
        </p:txBody>
      </p:sp>
      <p:sp>
        <p:nvSpPr>
          <p:cNvPr id="384" name="Google Shape;384;p28"/>
          <p:cNvSpPr/>
          <p:nvPr/>
        </p:nvSpPr>
        <p:spPr>
          <a:xfrm>
            <a:off x="237758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385" name="Google Shape;385;p28"/>
          <p:cNvSpPr/>
          <p:nvPr/>
        </p:nvSpPr>
        <p:spPr>
          <a:xfrm>
            <a:off x="286277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86" name="Google Shape;386;p28"/>
          <p:cNvSpPr/>
          <p:nvPr/>
        </p:nvSpPr>
        <p:spPr>
          <a:xfrm>
            <a:off x="335211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87" name="Google Shape;387;p28"/>
          <p:cNvSpPr/>
          <p:nvPr/>
        </p:nvSpPr>
        <p:spPr>
          <a:xfrm>
            <a:off x="3837306"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88" name="Google Shape;388;p28"/>
          <p:cNvSpPr/>
          <p:nvPr/>
        </p:nvSpPr>
        <p:spPr>
          <a:xfrm>
            <a:off x="432204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89" name="Google Shape;389;p28"/>
          <p:cNvSpPr/>
          <p:nvPr/>
        </p:nvSpPr>
        <p:spPr>
          <a:xfrm>
            <a:off x="480723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90" name="Google Shape;390;p28"/>
          <p:cNvSpPr/>
          <p:nvPr/>
        </p:nvSpPr>
        <p:spPr>
          <a:xfrm>
            <a:off x="5296578"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391" name="Google Shape;391;p28"/>
          <p:cNvSpPr/>
          <p:nvPr/>
        </p:nvSpPr>
        <p:spPr>
          <a:xfrm>
            <a:off x="5781767"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2" name="Google Shape;392;p28"/>
          <p:cNvSpPr/>
          <p:nvPr/>
        </p:nvSpPr>
        <p:spPr>
          <a:xfrm>
            <a:off x="6271142" y="2121625"/>
            <a:ext cx="4953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3" name="Google Shape;393;p28"/>
          <p:cNvSpPr txBox="1"/>
          <p:nvPr/>
        </p:nvSpPr>
        <p:spPr>
          <a:xfrm>
            <a:off x="862300" y="3114125"/>
            <a:ext cx="17814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partition(32)</a:t>
            </a:r>
            <a:endParaRPr/>
          </a:p>
        </p:txBody>
      </p:sp>
      <p:sp>
        <p:nvSpPr>
          <p:cNvPr id="394" name="Google Shape;394;p28"/>
          <p:cNvSpPr/>
          <p:nvPr/>
        </p:nvSpPr>
        <p:spPr>
          <a:xfrm>
            <a:off x="237758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15</a:t>
            </a:r>
            <a:endParaRPr sz="1800">
              <a:latin typeface="Calibri"/>
              <a:ea typeface="Calibri"/>
              <a:cs typeface="Calibri"/>
              <a:sym typeface="Calibri"/>
            </a:endParaRPr>
          </a:p>
        </p:txBody>
      </p:sp>
      <p:sp>
        <p:nvSpPr>
          <p:cNvPr id="395" name="Google Shape;395;p28"/>
          <p:cNvSpPr/>
          <p:nvPr/>
        </p:nvSpPr>
        <p:spPr>
          <a:xfrm>
            <a:off x="2862777"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6" name="Google Shape;396;p28"/>
          <p:cNvSpPr/>
          <p:nvPr/>
        </p:nvSpPr>
        <p:spPr>
          <a:xfrm>
            <a:off x="3352117"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397" name="Google Shape;397;p28"/>
          <p:cNvSpPr/>
          <p:nvPr/>
        </p:nvSpPr>
        <p:spPr>
          <a:xfrm>
            <a:off x="3837306"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19</a:t>
            </a:r>
            <a:endParaRPr sz="1800">
              <a:latin typeface="Calibri"/>
              <a:ea typeface="Calibri"/>
              <a:cs typeface="Calibri"/>
              <a:sym typeface="Calibri"/>
            </a:endParaRPr>
          </a:p>
        </p:txBody>
      </p:sp>
      <p:sp>
        <p:nvSpPr>
          <p:cNvPr id="398" name="Google Shape;398;p28"/>
          <p:cNvSpPr/>
          <p:nvPr/>
        </p:nvSpPr>
        <p:spPr>
          <a:xfrm>
            <a:off x="432204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26</a:t>
            </a:r>
            <a:endParaRPr sz="1800">
              <a:latin typeface="Calibri"/>
              <a:ea typeface="Calibri"/>
              <a:cs typeface="Calibri"/>
              <a:sym typeface="Calibri"/>
            </a:endParaRPr>
          </a:p>
        </p:txBody>
      </p:sp>
      <p:sp>
        <p:nvSpPr>
          <p:cNvPr id="399" name="Google Shape;399;p28"/>
          <p:cNvSpPr/>
          <p:nvPr/>
        </p:nvSpPr>
        <p:spPr>
          <a:xfrm>
            <a:off x="480723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00" name="Google Shape;400;p28"/>
          <p:cNvSpPr/>
          <p:nvPr/>
        </p:nvSpPr>
        <p:spPr>
          <a:xfrm>
            <a:off x="5296578" y="4026625"/>
            <a:ext cx="495300" cy="495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17</a:t>
            </a:r>
            <a:endParaRPr sz="1800">
              <a:latin typeface="Calibri"/>
              <a:ea typeface="Calibri"/>
              <a:cs typeface="Calibri"/>
              <a:sym typeface="Calibri"/>
            </a:endParaRPr>
          </a:p>
        </p:txBody>
      </p:sp>
      <p:sp>
        <p:nvSpPr>
          <p:cNvPr id="401" name="Google Shape;401;p28"/>
          <p:cNvSpPr/>
          <p:nvPr/>
        </p:nvSpPr>
        <p:spPr>
          <a:xfrm>
            <a:off x="5781767" y="4026625"/>
            <a:ext cx="495300" cy="495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32</a:t>
            </a:r>
            <a:endParaRPr sz="1800">
              <a:latin typeface="Calibri"/>
              <a:ea typeface="Calibri"/>
              <a:cs typeface="Calibri"/>
              <a:sym typeface="Calibri"/>
            </a:endParaRPr>
          </a:p>
        </p:txBody>
      </p:sp>
      <p:sp>
        <p:nvSpPr>
          <p:cNvPr id="402" name="Google Shape;402;p28"/>
          <p:cNvSpPr/>
          <p:nvPr/>
        </p:nvSpPr>
        <p:spPr>
          <a:xfrm>
            <a:off x="6271142" y="4026625"/>
            <a:ext cx="495300" cy="495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41</a:t>
            </a:r>
            <a:endParaRPr sz="1800">
              <a:latin typeface="Calibri"/>
              <a:ea typeface="Calibri"/>
              <a:cs typeface="Calibri"/>
              <a:sym typeface="Calibri"/>
            </a:endParaRPr>
          </a:p>
        </p:txBody>
      </p:sp>
      <p:sp>
        <p:nvSpPr>
          <p:cNvPr id="403" name="Google Shape;403;p28"/>
          <p:cNvSpPr/>
          <p:nvPr/>
        </p:nvSpPr>
        <p:spPr>
          <a:xfrm rot="-5400000">
            <a:off x="3938777" y="2157525"/>
            <a:ext cx="260700" cy="33801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rot="-5400000">
            <a:off x="6376127" y="3611625"/>
            <a:ext cx="260700" cy="4719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txBox="1"/>
          <p:nvPr/>
        </p:nvSpPr>
        <p:spPr>
          <a:xfrm>
            <a:off x="4160175" y="3475925"/>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&lt;= 32</a:t>
            </a:r>
            <a:endParaRPr/>
          </a:p>
        </p:txBody>
      </p:sp>
      <p:sp>
        <p:nvSpPr>
          <p:cNvPr id="406" name="Google Shape;406;p28"/>
          <p:cNvSpPr txBox="1"/>
          <p:nvPr/>
        </p:nvSpPr>
        <p:spPr>
          <a:xfrm>
            <a:off x="6555525" y="3510650"/>
            <a:ext cx="830700" cy="3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&gt;= 32</a:t>
            </a:r>
            <a:endParaRPr/>
          </a:p>
        </p:txBody>
      </p:sp>
      <p:sp>
        <p:nvSpPr>
          <p:cNvPr id="407" name="Google Shape;407;p28"/>
          <p:cNvSpPr/>
          <p:nvPr/>
        </p:nvSpPr>
        <p:spPr>
          <a:xfrm rot="-5400000">
            <a:off x="5881512" y="3634900"/>
            <a:ext cx="260700" cy="439200"/>
          </a:xfrm>
          <a:prstGeom prst="rightBrace">
            <a:avLst>
              <a:gd name="adj1" fmla="val 8333"/>
              <a:gd name="adj2" fmla="val 50000"/>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txBox="1"/>
          <p:nvPr/>
        </p:nvSpPr>
        <p:spPr>
          <a:xfrm>
            <a:off x="5723676" y="3136715"/>
            <a:ext cx="830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its place</a:t>
            </a:r>
            <a:endParaRPr/>
          </a:p>
        </p:txBody>
      </p:sp>
      <p:cxnSp>
        <p:nvCxnSpPr>
          <p:cNvPr id="409" name="Google Shape;409;p28"/>
          <p:cNvCxnSpPr>
            <a:stCxn id="384" idx="1"/>
            <a:endCxn id="394" idx="1"/>
          </p:cNvCxnSpPr>
          <p:nvPr/>
        </p:nvCxnSpPr>
        <p:spPr>
          <a:xfrm>
            <a:off x="2377588" y="2369275"/>
            <a:ext cx="600" cy="1905000"/>
          </a:xfrm>
          <a:prstGeom prst="bentConnector3">
            <a:avLst>
              <a:gd name="adj1" fmla="val -39687500"/>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a:t>
            </a:r>
            <a:endParaRPr/>
          </a:p>
        </p:txBody>
      </p:sp>
      <p:sp>
        <p:nvSpPr>
          <p:cNvPr id="415" name="Google Shape;415;p2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Quicksort was the name chosen by Tony Hoare for partition sort.</a:t>
            </a:r>
            <a:endParaRPr/>
          </a:p>
          <a:p>
            <a:pPr marL="457200" lvl="0" indent="-355600" algn="l" rtl="0">
              <a:spcBef>
                <a:spcPts val="600"/>
              </a:spcBef>
              <a:spcAft>
                <a:spcPts val="0"/>
              </a:spcAft>
              <a:buSzPts val="2000"/>
              <a:buChar char="●"/>
            </a:pPr>
            <a:r>
              <a:rPr lang="en"/>
              <a:t>For most common situations, it is empirically the fastest sort.</a:t>
            </a:r>
            <a:endParaRPr/>
          </a:p>
          <a:p>
            <a:pPr marL="914400" lvl="1" indent="-355600" algn="l" rtl="0">
              <a:spcBef>
                <a:spcPts val="0"/>
              </a:spcBef>
              <a:spcAft>
                <a:spcPts val="0"/>
              </a:spcAft>
              <a:buSzPts val="2000"/>
              <a:buChar char="○"/>
            </a:pPr>
            <a:r>
              <a:rPr lang="en"/>
              <a:t>Tony was lucky that the name was correct.</a:t>
            </a:r>
            <a:endParaRPr/>
          </a:p>
          <a:p>
            <a:pPr marL="0" lvl="0" indent="0" algn="l" rtl="0">
              <a:spcBef>
                <a:spcPts val="600"/>
              </a:spcBef>
              <a:spcAft>
                <a:spcPts val="0"/>
              </a:spcAft>
              <a:buNone/>
            </a:pPr>
            <a:endParaRPr/>
          </a:p>
          <a:p>
            <a:pPr marL="0" lvl="0" indent="0" algn="l" rtl="0">
              <a:spcBef>
                <a:spcPts val="600"/>
              </a:spcBef>
              <a:spcAft>
                <a:spcPts val="0"/>
              </a:spcAft>
              <a:buNone/>
            </a:pPr>
            <a:r>
              <a:rPr lang="en"/>
              <a:t>How fast is Quicksort? Need to count number and difficulty of partition operations.</a:t>
            </a:r>
            <a:endParaRPr/>
          </a:p>
          <a:p>
            <a:pPr marL="0" lvl="0" indent="0" algn="l" rtl="0">
              <a:spcBef>
                <a:spcPts val="600"/>
              </a:spcBef>
              <a:spcAft>
                <a:spcPts val="0"/>
              </a:spcAft>
              <a:buNone/>
            </a:pPr>
            <a:endParaRPr/>
          </a:p>
          <a:p>
            <a:pPr marL="0" lvl="0" indent="0" algn="l" rtl="0">
              <a:spcBef>
                <a:spcPts val="600"/>
              </a:spcBef>
              <a:spcAft>
                <a:spcPts val="0"/>
              </a:spcAft>
              <a:buNone/>
            </a:pPr>
            <a:r>
              <a:rPr lang="en"/>
              <a:t>Theoretical analysis:</a:t>
            </a:r>
            <a:endParaRPr/>
          </a:p>
          <a:p>
            <a:pPr marL="457200" lvl="0" indent="-355600" algn="l" rtl="0">
              <a:spcBef>
                <a:spcPts val="600"/>
              </a:spcBef>
              <a:spcAft>
                <a:spcPts val="0"/>
              </a:spcAft>
              <a:buSzPts val="2000"/>
              <a:buChar char="●"/>
            </a:pPr>
            <a:r>
              <a:rPr lang="en"/>
              <a:t>Partitioning costs Θ(K) time, where Θ(K) is the number of elements being partitioned (as we saw in our earlier “interview question”).</a:t>
            </a:r>
            <a:endParaRPr/>
          </a:p>
          <a:p>
            <a:pPr marL="457200" lvl="0" indent="-355600" algn="l" rtl="0">
              <a:spcBef>
                <a:spcPts val="0"/>
              </a:spcBef>
              <a:spcAft>
                <a:spcPts val="0"/>
              </a:spcAft>
              <a:buSzPts val="2000"/>
              <a:buChar char="●"/>
            </a:pPr>
            <a:r>
              <a:rPr lang="en"/>
              <a:t>The interesting twist: Overall runtime will depend crucially on where pivot ends up.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419"/>
        <p:cNvGrpSpPr/>
        <p:nvPr/>
      </p:nvGrpSpPr>
      <p:grpSpPr>
        <a:xfrm>
          <a:off x="0" y="0"/>
          <a:ext cx="0" cy="0"/>
          <a:chOff x="0" y="0"/>
          <a:chExt cx="0" cy="0"/>
        </a:xfrm>
      </p:grpSpPr>
      <p:sp>
        <p:nvSpPr>
          <p:cNvPr id="420" name="Google Shape;420;p30"/>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Quicksort Runtime</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Case: Pivot Always Lands in the Middle </a:t>
            </a:r>
            <a:endParaRPr/>
          </a:p>
        </p:txBody>
      </p:sp>
      <p:sp>
        <p:nvSpPr>
          <p:cNvPr id="426" name="Google Shape;426;p31"/>
          <p:cNvSpPr/>
          <p:nvPr/>
        </p:nvSpPr>
        <p:spPr>
          <a:xfrm>
            <a:off x="1779763" y="7857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27" name="Google Shape;427;p31"/>
          <p:cNvSpPr/>
          <p:nvPr/>
        </p:nvSpPr>
        <p:spPr>
          <a:xfrm>
            <a:off x="2151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28" name="Google Shape;428;p31"/>
          <p:cNvSpPr/>
          <p:nvPr/>
        </p:nvSpPr>
        <p:spPr>
          <a:xfrm>
            <a:off x="2894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29" name="Google Shape;429;p31"/>
          <p:cNvSpPr/>
          <p:nvPr/>
        </p:nvSpPr>
        <p:spPr>
          <a:xfrm>
            <a:off x="3638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0" name="Google Shape;430;p31"/>
          <p:cNvSpPr/>
          <p:nvPr/>
        </p:nvSpPr>
        <p:spPr>
          <a:xfrm>
            <a:off x="4010045"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1" name="Google Shape;431;p31"/>
          <p:cNvSpPr/>
          <p:nvPr/>
        </p:nvSpPr>
        <p:spPr>
          <a:xfrm>
            <a:off x="3266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2" name="Google Shape;432;p31"/>
          <p:cNvSpPr/>
          <p:nvPr/>
        </p:nvSpPr>
        <p:spPr>
          <a:xfrm>
            <a:off x="2523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3" name="Google Shape;433;p31"/>
          <p:cNvSpPr/>
          <p:nvPr/>
        </p:nvSpPr>
        <p:spPr>
          <a:xfrm>
            <a:off x="4381763"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4" name="Google Shape;434;p31"/>
          <p:cNvSpPr/>
          <p:nvPr/>
        </p:nvSpPr>
        <p:spPr>
          <a:xfrm>
            <a:off x="4753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5" name="Google Shape;435;p31"/>
          <p:cNvSpPr/>
          <p:nvPr/>
        </p:nvSpPr>
        <p:spPr>
          <a:xfrm>
            <a:off x="5496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6" name="Google Shape;436;p31"/>
          <p:cNvSpPr/>
          <p:nvPr/>
        </p:nvSpPr>
        <p:spPr>
          <a:xfrm>
            <a:off x="6240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7" name="Google Shape;437;p31"/>
          <p:cNvSpPr/>
          <p:nvPr/>
        </p:nvSpPr>
        <p:spPr>
          <a:xfrm>
            <a:off x="6612045"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8" name="Google Shape;438;p31"/>
          <p:cNvSpPr/>
          <p:nvPr/>
        </p:nvSpPr>
        <p:spPr>
          <a:xfrm>
            <a:off x="6983759"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39" name="Google Shape;439;p31"/>
          <p:cNvSpPr/>
          <p:nvPr/>
        </p:nvSpPr>
        <p:spPr>
          <a:xfrm>
            <a:off x="5868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0" name="Google Shape;440;p31"/>
          <p:cNvSpPr/>
          <p:nvPr/>
        </p:nvSpPr>
        <p:spPr>
          <a:xfrm>
            <a:off x="5125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441" name="Google Shape;441;p31"/>
          <p:cNvGrpSpPr/>
          <p:nvPr/>
        </p:nvGrpSpPr>
        <p:grpSpPr>
          <a:xfrm>
            <a:off x="1779763" y="1131325"/>
            <a:ext cx="5585872" cy="609600"/>
            <a:chOff x="1675900" y="1131325"/>
            <a:chExt cx="5585872" cy="609600"/>
          </a:xfrm>
        </p:grpSpPr>
        <p:sp>
          <p:nvSpPr>
            <p:cNvPr id="442" name="Google Shape;442;p31"/>
            <p:cNvSpPr/>
            <p:nvPr/>
          </p:nvSpPr>
          <p:spPr>
            <a:xfrm>
              <a:off x="1675900"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3" name="Google Shape;443;p31"/>
            <p:cNvSpPr/>
            <p:nvPr/>
          </p:nvSpPr>
          <p:spPr>
            <a:xfrm>
              <a:off x="204761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4" name="Google Shape;444;p31"/>
            <p:cNvSpPr/>
            <p:nvPr/>
          </p:nvSpPr>
          <p:spPr>
            <a:xfrm>
              <a:off x="2791041"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5" name="Google Shape;445;p31"/>
            <p:cNvSpPr/>
            <p:nvPr/>
          </p:nvSpPr>
          <p:spPr>
            <a:xfrm>
              <a:off x="3534469"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6" name="Google Shape;446;p31"/>
            <p:cNvSpPr/>
            <p:nvPr/>
          </p:nvSpPr>
          <p:spPr>
            <a:xfrm>
              <a:off x="390618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7" name="Google Shape;447;p31"/>
            <p:cNvSpPr/>
            <p:nvPr/>
          </p:nvSpPr>
          <p:spPr>
            <a:xfrm>
              <a:off x="3162755"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8" name="Google Shape;448;p31"/>
            <p:cNvSpPr/>
            <p:nvPr/>
          </p:nvSpPr>
          <p:spPr>
            <a:xfrm>
              <a:off x="241932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49" name="Google Shape;449;p31"/>
            <p:cNvSpPr/>
            <p:nvPr/>
          </p:nvSpPr>
          <p:spPr>
            <a:xfrm>
              <a:off x="4282975" y="13953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0" name="Google Shape;450;p31"/>
            <p:cNvSpPr/>
            <p:nvPr/>
          </p:nvSpPr>
          <p:spPr>
            <a:xfrm>
              <a:off x="4654689"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1" name="Google Shape;451;p31"/>
            <p:cNvSpPr/>
            <p:nvPr/>
          </p:nvSpPr>
          <p:spPr>
            <a:xfrm>
              <a:off x="5398116"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2" name="Google Shape;452;p31"/>
            <p:cNvSpPr/>
            <p:nvPr/>
          </p:nvSpPr>
          <p:spPr>
            <a:xfrm>
              <a:off x="614154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3" name="Google Shape;453;p31"/>
            <p:cNvSpPr/>
            <p:nvPr/>
          </p:nvSpPr>
          <p:spPr>
            <a:xfrm>
              <a:off x="651325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4" name="Google Shape;454;p31"/>
            <p:cNvSpPr/>
            <p:nvPr/>
          </p:nvSpPr>
          <p:spPr>
            <a:xfrm>
              <a:off x="6884972"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5" name="Google Shape;455;p31"/>
            <p:cNvSpPr/>
            <p:nvPr/>
          </p:nvSpPr>
          <p:spPr>
            <a:xfrm>
              <a:off x="5769830"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56" name="Google Shape;456;p31"/>
            <p:cNvSpPr/>
            <p:nvPr/>
          </p:nvSpPr>
          <p:spPr>
            <a:xfrm>
              <a:off x="502640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457" name="Google Shape;457;p31"/>
            <p:cNvCxnSpPr>
              <a:stCxn id="426" idx="2"/>
              <a:endCxn id="449" idx="0"/>
            </p:cNvCxnSpPr>
            <p:nvPr/>
          </p:nvCxnSpPr>
          <p:spPr>
            <a:xfrm rot="-5400000" flipH="1">
              <a:off x="3035800" y="-40175"/>
              <a:ext cx="264000" cy="2607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458" name="Google Shape;458;p31"/>
          <p:cNvGrpSpPr/>
          <p:nvPr/>
        </p:nvGrpSpPr>
        <p:grpSpPr>
          <a:xfrm>
            <a:off x="1779763" y="1740925"/>
            <a:ext cx="5580797" cy="609600"/>
            <a:chOff x="1675900" y="1740925"/>
            <a:chExt cx="5580797" cy="609600"/>
          </a:xfrm>
        </p:grpSpPr>
        <p:sp>
          <p:nvSpPr>
            <p:cNvPr id="459" name="Google Shape;459;p31"/>
            <p:cNvSpPr/>
            <p:nvPr/>
          </p:nvSpPr>
          <p:spPr>
            <a:xfrm>
              <a:off x="1675900"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0" name="Google Shape;460;p31"/>
            <p:cNvSpPr/>
            <p:nvPr/>
          </p:nvSpPr>
          <p:spPr>
            <a:xfrm>
              <a:off x="2047614"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1" name="Google Shape;461;p31"/>
            <p:cNvSpPr/>
            <p:nvPr/>
          </p:nvSpPr>
          <p:spPr>
            <a:xfrm>
              <a:off x="31627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2" name="Google Shape;462;p31"/>
            <p:cNvSpPr/>
            <p:nvPr/>
          </p:nvSpPr>
          <p:spPr>
            <a:xfrm>
              <a:off x="35344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3" name="Google Shape;463;p31"/>
            <p:cNvSpPr/>
            <p:nvPr/>
          </p:nvSpPr>
          <p:spPr>
            <a:xfrm>
              <a:off x="39061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4" name="Google Shape;464;p31"/>
            <p:cNvSpPr/>
            <p:nvPr/>
          </p:nvSpPr>
          <p:spPr>
            <a:xfrm>
              <a:off x="27910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5" name="Google Shape;465;p31"/>
            <p:cNvSpPr/>
            <p:nvPr/>
          </p:nvSpPr>
          <p:spPr>
            <a:xfrm>
              <a:off x="2419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6" name="Google Shape;466;p31"/>
            <p:cNvSpPr/>
            <p:nvPr/>
          </p:nvSpPr>
          <p:spPr>
            <a:xfrm>
              <a:off x="4277900"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7" name="Google Shape;467;p31"/>
            <p:cNvSpPr/>
            <p:nvPr/>
          </p:nvSpPr>
          <p:spPr>
            <a:xfrm>
              <a:off x="4649614"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8" name="Google Shape;468;p31"/>
            <p:cNvSpPr/>
            <p:nvPr/>
          </p:nvSpPr>
          <p:spPr>
            <a:xfrm>
              <a:off x="5393041"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69" name="Google Shape;469;p31"/>
            <p:cNvSpPr/>
            <p:nvPr/>
          </p:nvSpPr>
          <p:spPr>
            <a:xfrm>
              <a:off x="61364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0" name="Google Shape;470;p31"/>
            <p:cNvSpPr/>
            <p:nvPr/>
          </p:nvSpPr>
          <p:spPr>
            <a:xfrm>
              <a:off x="65081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1" name="Google Shape;471;p31"/>
            <p:cNvSpPr/>
            <p:nvPr/>
          </p:nvSpPr>
          <p:spPr>
            <a:xfrm>
              <a:off x="68798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2" name="Google Shape;472;p31"/>
            <p:cNvSpPr/>
            <p:nvPr/>
          </p:nvSpPr>
          <p:spPr>
            <a:xfrm>
              <a:off x="57647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3" name="Google Shape;473;p31"/>
            <p:cNvSpPr/>
            <p:nvPr/>
          </p:nvSpPr>
          <p:spPr>
            <a:xfrm>
              <a:off x="5021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474" name="Google Shape;474;p31"/>
            <p:cNvCxnSpPr>
              <a:stCxn id="442" idx="2"/>
              <a:endCxn id="464" idx="0"/>
            </p:cNvCxnSpPr>
            <p:nvPr/>
          </p:nvCxnSpPr>
          <p:spPr>
            <a:xfrm rot="-5400000" flipH="1">
              <a:off x="2289850" y="1315375"/>
              <a:ext cx="264000" cy="11151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475" name="Google Shape;475;p31"/>
            <p:cNvCxnSpPr>
              <a:stCxn id="450" idx="2"/>
              <a:endCxn id="472" idx="0"/>
            </p:cNvCxnSpPr>
            <p:nvPr/>
          </p:nvCxnSpPr>
          <p:spPr>
            <a:xfrm rot="-5400000" flipH="1">
              <a:off x="5266089" y="1317925"/>
              <a:ext cx="264000" cy="1110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476" name="Google Shape;476;p31"/>
          <p:cNvGrpSpPr/>
          <p:nvPr/>
        </p:nvGrpSpPr>
        <p:grpSpPr>
          <a:xfrm>
            <a:off x="1778364" y="2350525"/>
            <a:ext cx="5580796" cy="696300"/>
            <a:chOff x="1674501" y="2350525"/>
            <a:chExt cx="5580796" cy="696300"/>
          </a:xfrm>
        </p:grpSpPr>
        <p:sp>
          <p:nvSpPr>
            <p:cNvPr id="477" name="Google Shape;477;p31"/>
            <p:cNvSpPr/>
            <p:nvPr/>
          </p:nvSpPr>
          <p:spPr>
            <a:xfrm>
              <a:off x="1674501"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8" name="Google Shape;478;p31"/>
            <p:cNvSpPr/>
            <p:nvPr/>
          </p:nvSpPr>
          <p:spPr>
            <a:xfrm>
              <a:off x="2046215"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79" name="Google Shape;479;p31"/>
            <p:cNvSpPr/>
            <p:nvPr/>
          </p:nvSpPr>
          <p:spPr>
            <a:xfrm>
              <a:off x="31613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0" name="Google Shape;480;p31"/>
            <p:cNvSpPr/>
            <p:nvPr/>
          </p:nvSpPr>
          <p:spPr>
            <a:xfrm>
              <a:off x="35330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1" name="Google Shape;481;p31"/>
            <p:cNvSpPr/>
            <p:nvPr/>
          </p:nvSpPr>
          <p:spPr>
            <a:xfrm>
              <a:off x="39047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2" name="Google Shape;482;p31"/>
            <p:cNvSpPr/>
            <p:nvPr/>
          </p:nvSpPr>
          <p:spPr>
            <a:xfrm>
              <a:off x="2789656"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3" name="Google Shape;483;p31"/>
            <p:cNvSpPr/>
            <p:nvPr/>
          </p:nvSpPr>
          <p:spPr>
            <a:xfrm>
              <a:off x="2417929"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4" name="Google Shape;484;p31"/>
            <p:cNvSpPr/>
            <p:nvPr/>
          </p:nvSpPr>
          <p:spPr>
            <a:xfrm>
              <a:off x="4276501"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5" name="Google Shape;485;p31"/>
            <p:cNvSpPr/>
            <p:nvPr/>
          </p:nvSpPr>
          <p:spPr>
            <a:xfrm>
              <a:off x="4648215"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6" name="Google Shape;486;p31"/>
            <p:cNvSpPr/>
            <p:nvPr/>
          </p:nvSpPr>
          <p:spPr>
            <a:xfrm>
              <a:off x="5391643"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7" name="Google Shape;487;p31"/>
            <p:cNvSpPr/>
            <p:nvPr/>
          </p:nvSpPr>
          <p:spPr>
            <a:xfrm>
              <a:off x="61350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8" name="Google Shape;488;p31"/>
            <p:cNvSpPr/>
            <p:nvPr/>
          </p:nvSpPr>
          <p:spPr>
            <a:xfrm>
              <a:off x="65067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89" name="Google Shape;489;p31"/>
            <p:cNvSpPr/>
            <p:nvPr/>
          </p:nvSpPr>
          <p:spPr>
            <a:xfrm>
              <a:off x="68784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90" name="Google Shape;490;p31"/>
            <p:cNvSpPr/>
            <p:nvPr/>
          </p:nvSpPr>
          <p:spPr>
            <a:xfrm>
              <a:off x="5763357"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91" name="Google Shape;491;p31"/>
            <p:cNvSpPr/>
            <p:nvPr/>
          </p:nvSpPr>
          <p:spPr>
            <a:xfrm>
              <a:off x="5019929"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492" name="Google Shape;492;p31"/>
            <p:cNvCxnSpPr>
              <a:stCxn id="459" idx="2"/>
              <a:endCxn id="478" idx="0"/>
            </p:cNvCxnSpPr>
            <p:nvPr/>
          </p:nvCxnSpPr>
          <p:spPr>
            <a:xfrm rot="-5400000" flipH="1">
              <a:off x="1874050"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493" name="Google Shape;493;p31"/>
            <p:cNvCxnSpPr>
              <a:stCxn id="461" idx="2"/>
              <a:endCxn id="480" idx="0"/>
            </p:cNvCxnSpPr>
            <p:nvPr/>
          </p:nvCxnSpPr>
          <p:spPr>
            <a:xfrm rot="-5400000" flipH="1">
              <a:off x="33609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494" name="Google Shape;494;p31"/>
            <p:cNvCxnSpPr>
              <a:stCxn id="467" idx="2"/>
              <a:endCxn id="491" idx="0"/>
            </p:cNvCxnSpPr>
            <p:nvPr/>
          </p:nvCxnSpPr>
          <p:spPr>
            <a:xfrm rot="-5400000" flipH="1">
              <a:off x="4847764"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495" name="Google Shape;495;p31"/>
            <p:cNvCxnSpPr>
              <a:stCxn id="469" idx="2"/>
              <a:endCxn id="488" idx="0"/>
            </p:cNvCxnSpPr>
            <p:nvPr/>
          </p:nvCxnSpPr>
          <p:spPr>
            <a:xfrm rot="-5400000" flipH="1">
              <a:off x="63346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496" name="Google Shape;496;p31"/>
          <p:cNvGrpSpPr/>
          <p:nvPr/>
        </p:nvGrpSpPr>
        <p:grpSpPr>
          <a:xfrm>
            <a:off x="1778364" y="3615625"/>
            <a:ext cx="5580796" cy="345600"/>
            <a:chOff x="1674501" y="3615625"/>
            <a:chExt cx="5580796" cy="345600"/>
          </a:xfrm>
        </p:grpSpPr>
        <p:sp>
          <p:nvSpPr>
            <p:cNvPr id="497" name="Google Shape;497;p31"/>
            <p:cNvSpPr/>
            <p:nvPr/>
          </p:nvSpPr>
          <p:spPr>
            <a:xfrm>
              <a:off x="1674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98" name="Google Shape;498;p31"/>
            <p:cNvSpPr/>
            <p:nvPr/>
          </p:nvSpPr>
          <p:spPr>
            <a:xfrm>
              <a:off x="2046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499" name="Google Shape;499;p31"/>
            <p:cNvSpPr/>
            <p:nvPr/>
          </p:nvSpPr>
          <p:spPr>
            <a:xfrm>
              <a:off x="31613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0" name="Google Shape;500;p31"/>
            <p:cNvSpPr/>
            <p:nvPr/>
          </p:nvSpPr>
          <p:spPr>
            <a:xfrm>
              <a:off x="35330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1" name="Google Shape;501;p31"/>
            <p:cNvSpPr/>
            <p:nvPr/>
          </p:nvSpPr>
          <p:spPr>
            <a:xfrm>
              <a:off x="39047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2" name="Google Shape;502;p31"/>
            <p:cNvSpPr/>
            <p:nvPr/>
          </p:nvSpPr>
          <p:spPr>
            <a:xfrm>
              <a:off x="2789656"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3" name="Google Shape;503;p31"/>
            <p:cNvSpPr/>
            <p:nvPr/>
          </p:nvSpPr>
          <p:spPr>
            <a:xfrm>
              <a:off x="2417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4" name="Google Shape;504;p31"/>
            <p:cNvSpPr/>
            <p:nvPr/>
          </p:nvSpPr>
          <p:spPr>
            <a:xfrm>
              <a:off x="4276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5" name="Google Shape;505;p31"/>
            <p:cNvSpPr/>
            <p:nvPr/>
          </p:nvSpPr>
          <p:spPr>
            <a:xfrm>
              <a:off x="4648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6" name="Google Shape;506;p31"/>
            <p:cNvSpPr/>
            <p:nvPr/>
          </p:nvSpPr>
          <p:spPr>
            <a:xfrm>
              <a:off x="5391643"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7" name="Google Shape;507;p31"/>
            <p:cNvSpPr/>
            <p:nvPr/>
          </p:nvSpPr>
          <p:spPr>
            <a:xfrm>
              <a:off x="61350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8" name="Google Shape;508;p31"/>
            <p:cNvSpPr/>
            <p:nvPr/>
          </p:nvSpPr>
          <p:spPr>
            <a:xfrm>
              <a:off x="65067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09" name="Google Shape;509;p31"/>
            <p:cNvSpPr/>
            <p:nvPr/>
          </p:nvSpPr>
          <p:spPr>
            <a:xfrm>
              <a:off x="68784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10" name="Google Shape;510;p31"/>
            <p:cNvSpPr/>
            <p:nvPr/>
          </p:nvSpPr>
          <p:spPr>
            <a:xfrm>
              <a:off x="5763357"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11" name="Google Shape;511;p31"/>
            <p:cNvSpPr/>
            <p:nvPr/>
          </p:nvSpPr>
          <p:spPr>
            <a:xfrm>
              <a:off x="5019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512" name="Google Shape;512;p31"/>
          <p:cNvSpPr txBox="1"/>
          <p:nvPr/>
        </p:nvSpPr>
        <p:spPr>
          <a:xfrm>
            <a:off x="3127363" y="3178775"/>
            <a:ext cx="4200300" cy="1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Only size 1 problems remain, so we’re done.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1"/>
                                        <p:tgtEl>
                                          <p:spTgt spid="4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8"/>
                                        </p:tgtEl>
                                        <p:attrNameLst>
                                          <p:attrName>style.visibility</p:attrName>
                                        </p:attrNameLst>
                                      </p:cBhvr>
                                      <p:to>
                                        <p:strVal val="visible"/>
                                      </p:to>
                                    </p:set>
                                    <p:animEffect transition="in" filter="fade">
                                      <p:cBhvr>
                                        <p:cTn id="12" dur="1"/>
                                        <p:tgtEl>
                                          <p:spTgt spid="4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6"/>
                                        </p:tgtEl>
                                        <p:attrNameLst>
                                          <p:attrName>style.visibility</p:attrName>
                                        </p:attrNameLst>
                                      </p:cBhvr>
                                      <p:to>
                                        <p:strVal val="visible"/>
                                      </p:to>
                                    </p:set>
                                    <p:animEffect transition="in" filter="fade">
                                      <p:cBhvr>
                                        <p:cTn id="17" dur="1"/>
                                        <p:tgtEl>
                                          <p:spTgt spid="4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
                                        </p:tgtEl>
                                        <p:attrNameLst>
                                          <p:attrName>style.visibility</p:attrName>
                                        </p:attrNameLst>
                                      </p:cBhvr>
                                      <p:to>
                                        <p:strVal val="visible"/>
                                      </p:to>
                                    </p:set>
                                    <p:animEffect transition="in" filter="fade">
                                      <p:cBhvr>
                                        <p:cTn id="22" dur="1000"/>
                                        <p:tgtEl>
                                          <p:spTgt spid="5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6"/>
                                        </p:tgtEl>
                                        <p:attrNameLst>
                                          <p:attrName>style.visibility</p:attrName>
                                        </p:attrNameLst>
                                      </p:cBhvr>
                                      <p:to>
                                        <p:strVal val="visible"/>
                                      </p:to>
                                    </p:set>
                                    <p:animEffect transition="in" filter="fade">
                                      <p:cBhvr>
                                        <p:cTn id="27" dur="1"/>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16"/>
        <p:cNvGrpSpPr/>
        <p:nvPr/>
      </p:nvGrpSpPr>
      <p:grpSpPr>
        <a:xfrm>
          <a:off x="0" y="0"/>
          <a:ext cx="0" cy="0"/>
          <a:chOff x="0" y="0"/>
          <a:chExt cx="0" cy="0"/>
        </a:xfrm>
      </p:grpSpPr>
      <p:sp>
        <p:nvSpPr>
          <p:cNvPr id="517" name="Google Shape;517;p3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Case Runtime?</a:t>
            </a:r>
            <a:endParaRPr/>
          </a:p>
        </p:txBody>
      </p:sp>
      <p:sp>
        <p:nvSpPr>
          <p:cNvPr id="518" name="Google Shape;518;p32"/>
          <p:cNvSpPr/>
          <p:nvPr/>
        </p:nvSpPr>
        <p:spPr>
          <a:xfrm>
            <a:off x="1779763" y="7857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19" name="Google Shape;519;p32"/>
          <p:cNvSpPr/>
          <p:nvPr/>
        </p:nvSpPr>
        <p:spPr>
          <a:xfrm>
            <a:off x="2151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0" name="Google Shape;520;p32"/>
          <p:cNvSpPr/>
          <p:nvPr/>
        </p:nvSpPr>
        <p:spPr>
          <a:xfrm>
            <a:off x="2894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1" name="Google Shape;521;p32"/>
          <p:cNvSpPr/>
          <p:nvPr/>
        </p:nvSpPr>
        <p:spPr>
          <a:xfrm>
            <a:off x="3638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2" name="Google Shape;522;p32"/>
          <p:cNvSpPr/>
          <p:nvPr/>
        </p:nvSpPr>
        <p:spPr>
          <a:xfrm>
            <a:off x="4010045"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3" name="Google Shape;523;p32"/>
          <p:cNvSpPr/>
          <p:nvPr/>
        </p:nvSpPr>
        <p:spPr>
          <a:xfrm>
            <a:off x="3266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4" name="Google Shape;524;p32"/>
          <p:cNvSpPr/>
          <p:nvPr/>
        </p:nvSpPr>
        <p:spPr>
          <a:xfrm>
            <a:off x="2523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5" name="Google Shape;525;p32"/>
          <p:cNvSpPr/>
          <p:nvPr/>
        </p:nvSpPr>
        <p:spPr>
          <a:xfrm>
            <a:off x="4381763"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6" name="Google Shape;526;p32"/>
          <p:cNvSpPr/>
          <p:nvPr/>
        </p:nvSpPr>
        <p:spPr>
          <a:xfrm>
            <a:off x="4753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7" name="Google Shape;527;p32"/>
          <p:cNvSpPr/>
          <p:nvPr/>
        </p:nvSpPr>
        <p:spPr>
          <a:xfrm>
            <a:off x="5496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8" name="Google Shape;528;p32"/>
          <p:cNvSpPr/>
          <p:nvPr/>
        </p:nvSpPr>
        <p:spPr>
          <a:xfrm>
            <a:off x="6240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29" name="Google Shape;529;p32"/>
          <p:cNvSpPr/>
          <p:nvPr/>
        </p:nvSpPr>
        <p:spPr>
          <a:xfrm>
            <a:off x="6612045"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0" name="Google Shape;530;p32"/>
          <p:cNvSpPr/>
          <p:nvPr/>
        </p:nvSpPr>
        <p:spPr>
          <a:xfrm>
            <a:off x="6983759"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1" name="Google Shape;531;p32"/>
          <p:cNvSpPr/>
          <p:nvPr/>
        </p:nvSpPr>
        <p:spPr>
          <a:xfrm>
            <a:off x="5868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2" name="Google Shape;532;p32"/>
          <p:cNvSpPr/>
          <p:nvPr/>
        </p:nvSpPr>
        <p:spPr>
          <a:xfrm>
            <a:off x="5125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533" name="Google Shape;533;p32"/>
          <p:cNvGrpSpPr/>
          <p:nvPr/>
        </p:nvGrpSpPr>
        <p:grpSpPr>
          <a:xfrm>
            <a:off x="1779763" y="1131325"/>
            <a:ext cx="5585872" cy="609600"/>
            <a:chOff x="1675900" y="1131325"/>
            <a:chExt cx="5585872" cy="609600"/>
          </a:xfrm>
        </p:grpSpPr>
        <p:sp>
          <p:nvSpPr>
            <p:cNvPr id="534" name="Google Shape;534;p32"/>
            <p:cNvSpPr/>
            <p:nvPr/>
          </p:nvSpPr>
          <p:spPr>
            <a:xfrm>
              <a:off x="1675900"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5" name="Google Shape;535;p32"/>
            <p:cNvSpPr/>
            <p:nvPr/>
          </p:nvSpPr>
          <p:spPr>
            <a:xfrm>
              <a:off x="204761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6" name="Google Shape;536;p32"/>
            <p:cNvSpPr/>
            <p:nvPr/>
          </p:nvSpPr>
          <p:spPr>
            <a:xfrm>
              <a:off x="2791041"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7" name="Google Shape;537;p32"/>
            <p:cNvSpPr/>
            <p:nvPr/>
          </p:nvSpPr>
          <p:spPr>
            <a:xfrm>
              <a:off x="3534469"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8" name="Google Shape;538;p32"/>
            <p:cNvSpPr/>
            <p:nvPr/>
          </p:nvSpPr>
          <p:spPr>
            <a:xfrm>
              <a:off x="390618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39" name="Google Shape;539;p32"/>
            <p:cNvSpPr/>
            <p:nvPr/>
          </p:nvSpPr>
          <p:spPr>
            <a:xfrm>
              <a:off x="3162755"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0" name="Google Shape;540;p32"/>
            <p:cNvSpPr/>
            <p:nvPr/>
          </p:nvSpPr>
          <p:spPr>
            <a:xfrm>
              <a:off x="241932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1" name="Google Shape;541;p32"/>
            <p:cNvSpPr/>
            <p:nvPr/>
          </p:nvSpPr>
          <p:spPr>
            <a:xfrm>
              <a:off x="4282975" y="13953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2" name="Google Shape;542;p32"/>
            <p:cNvSpPr/>
            <p:nvPr/>
          </p:nvSpPr>
          <p:spPr>
            <a:xfrm>
              <a:off x="4654689"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3" name="Google Shape;543;p32"/>
            <p:cNvSpPr/>
            <p:nvPr/>
          </p:nvSpPr>
          <p:spPr>
            <a:xfrm>
              <a:off x="5398116"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4" name="Google Shape;544;p32"/>
            <p:cNvSpPr/>
            <p:nvPr/>
          </p:nvSpPr>
          <p:spPr>
            <a:xfrm>
              <a:off x="614154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5" name="Google Shape;545;p32"/>
            <p:cNvSpPr/>
            <p:nvPr/>
          </p:nvSpPr>
          <p:spPr>
            <a:xfrm>
              <a:off x="651325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6" name="Google Shape;546;p32"/>
            <p:cNvSpPr/>
            <p:nvPr/>
          </p:nvSpPr>
          <p:spPr>
            <a:xfrm>
              <a:off x="6884972"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7" name="Google Shape;547;p32"/>
            <p:cNvSpPr/>
            <p:nvPr/>
          </p:nvSpPr>
          <p:spPr>
            <a:xfrm>
              <a:off x="5769830"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48" name="Google Shape;548;p32"/>
            <p:cNvSpPr/>
            <p:nvPr/>
          </p:nvSpPr>
          <p:spPr>
            <a:xfrm>
              <a:off x="502640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549" name="Google Shape;549;p32"/>
            <p:cNvCxnSpPr>
              <a:stCxn id="518" idx="2"/>
              <a:endCxn id="541" idx="0"/>
            </p:cNvCxnSpPr>
            <p:nvPr/>
          </p:nvCxnSpPr>
          <p:spPr>
            <a:xfrm rot="-5400000" flipH="1">
              <a:off x="3035800" y="-40175"/>
              <a:ext cx="264000" cy="2607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550" name="Google Shape;550;p32"/>
          <p:cNvGrpSpPr/>
          <p:nvPr/>
        </p:nvGrpSpPr>
        <p:grpSpPr>
          <a:xfrm>
            <a:off x="1779763" y="1740925"/>
            <a:ext cx="5580797" cy="609600"/>
            <a:chOff x="1675900" y="1740925"/>
            <a:chExt cx="5580797" cy="609600"/>
          </a:xfrm>
        </p:grpSpPr>
        <p:sp>
          <p:nvSpPr>
            <p:cNvPr id="551" name="Google Shape;551;p32"/>
            <p:cNvSpPr/>
            <p:nvPr/>
          </p:nvSpPr>
          <p:spPr>
            <a:xfrm>
              <a:off x="1675900"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2" name="Google Shape;552;p32"/>
            <p:cNvSpPr/>
            <p:nvPr/>
          </p:nvSpPr>
          <p:spPr>
            <a:xfrm>
              <a:off x="2047614"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3" name="Google Shape;553;p32"/>
            <p:cNvSpPr/>
            <p:nvPr/>
          </p:nvSpPr>
          <p:spPr>
            <a:xfrm>
              <a:off x="31627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4" name="Google Shape;554;p32"/>
            <p:cNvSpPr/>
            <p:nvPr/>
          </p:nvSpPr>
          <p:spPr>
            <a:xfrm>
              <a:off x="35344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5" name="Google Shape;555;p32"/>
            <p:cNvSpPr/>
            <p:nvPr/>
          </p:nvSpPr>
          <p:spPr>
            <a:xfrm>
              <a:off x="39061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6" name="Google Shape;556;p32"/>
            <p:cNvSpPr/>
            <p:nvPr/>
          </p:nvSpPr>
          <p:spPr>
            <a:xfrm>
              <a:off x="27910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7" name="Google Shape;557;p32"/>
            <p:cNvSpPr/>
            <p:nvPr/>
          </p:nvSpPr>
          <p:spPr>
            <a:xfrm>
              <a:off x="2419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8" name="Google Shape;558;p32"/>
            <p:cNvSpPr/>
            <p:nvPr/>
          </p:nvSpPr>
          <p:spPr>
            <a:xfrm>
              <a:off x="4277900"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59" name="Google Shape;559;p32"/>
            <p:cNvSpPr/>
            <p:nvPr/>
          </p:nvSpPr>
          <p:spPr>
            <a:xfrm>
              <a:off x="4649614"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0" name="Google Shape;560;p32"/>
            <p:cNvSpPr/>
            <p:nvPr/>
          </p:nvSpPr>
          <p:spPr>
            <a:xfrm>
              <a:off x="5393041"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1" name="Google Shape;561;p32"/>
            <p:cNvSpPr/>
            <p:nvPr/>
          </p:nvSpPr>
          <p:spPr>
            <a:xfrm>
              <a:off x="61364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2" name="Google Shape;562;p32"/>
            <p:cNvSpPr/>
            <p:nvPr/>
          </p:nvSpPr>
          <p:spPr>
            <a:xfrm>
              <a:off x="65081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3" name="Google Shape;563;p32"/>
            <p:cNvSpPr/>
            <p:nvPr/>
          </p:nvSpPr>
          <p:spPr>
            <a:xfrm>
              <a:off x="68798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4" name="Google Shape;564;p32"/>
            <p:cNvSpPr/>
            <p:nvPr/>
          </p:nvSpPr>
          <p:spPr>
            <a:xfrm>
              <a:off x="57647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65" name="Google Shape;565;p32"/>
            <p:cNvSpPr/>
            <p:nvPr/>
          </p:nvSpPr>
          <p:spPr>
            <a:xfrm>
              <a:off x="5021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566" name="Google Shape;566;p32"/>
            <p:cNvCxnSpPr>
              <a:stCxn id="534" idx="2"/>
              <a:endCxn id="556" idx="0"/>
            </p:cNvCxnSpPr>
            <p:nvPr/>
          </p:nvCxnSpPr>
          <p:spPr>
            <a:xfrm rot="-5400000" flipH="1">
              <a:off x="2289850" y="1315375"/>
              <a:ext cx="264000" cy="11151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567" name="Google Shape;567;p32"/>
            <p:cNvCxnSpPr>
              <a:stCxn id="542" idx="2"/>
              <a:endCxn id="564" idx="0"/>
            </p:cNvCxnSpPr>
            <p:nvPr/>
          </p:nvCxnSpPr>
          <p:spPr>
            <a:xfrm rot="-5400000" flipH="1">
              <a:off x="5266089" y="1317925"/>
              <a:ext cx="264000" cy="1110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568" name="Google Shape;568;p32"/>
          <p:cNvGrpSpPr/>
          <p:nvPr/>
        </p:nvGrpSpPr>
        <p:grpSpPr>
          <a:xfrm>
            <a:off x="1778364" y="2350525"/>
            <a:ext cx="5580796" cy="696300"/>
            <a:chOff x="1674501" y="2350525"/>
            <a:chExt cx="5580796" cy="696300"/>
          </a:xfrm>
        </p:grpSpPr>
        <p:sp>
          <p:nvSpPr>
            <p:cNvPr id="569" name="Google Shape;569;p32"/>
            <p:cNvSpPr/>
            <p:nvPr/>
          </p:nvSpPr>
          <p:spPr>
            <a:xfrm>
              <a:off x="1674501"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0" name="Google Shape;570;p32"/>
            <p:cNvSpPr/>
            <p:nvPr/>
          </p:nvSpPr>
          <p:spPr>
            <a:xfrm>
              <a:off x="2046215"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1" name="Google Shape;571;p32"/>
            <p:cNvSpPr/>
            <p:nvPr/>
          </p:nvSpPr>
          <p:spPr>
            <a:xfrm>
              <a:off x="31613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2" name="Google Shape;572;p32"/>
            <p:cNvSpPr/>
            <p:nvPr/>
          </p:nvSpPr>
          <p:spPr>
            <a:xfrm>
              <a:off x="35330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3" name="Google Shape;573;p32"/>
            <p:cNvSpPr/>
            <p:nvPr/>
          </p:nvSpPr>
          <p:spPr>
            <a:xfrm>
              <a:off x="39047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4" name="Google Shape;574;p32"/>
            <p:cNvSpPr/>
            <p:nvPr/>
          </p:nvSpPr>
          <p:spPr>
            <a:xfrm>
              <a:off x="2789656"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5" name="Google Shape;575;p32"/>
            <p:cNvSpPr/>
            <p:nvPr/>
          </p:nvSpPr>
          <p:spPr>
            <a:xfrm>
              <a:off x="2417929"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6" name="Google Shape;576;p32"/>
            <p:cNvSpPr/>
            <p:nvPr/>
          </p:nvSpPr>
          <p:spPr>
            <a:xfrm>
              <a:off x="4276501"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7" name="Google Shape;577;p32"/>
            <p:cNvSpPr/>
            <p:nvPr/>
          </p:nvSpPr>
          <p:spPr>
            <a:xfrm>
              <a:off x="4648215"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8" name="Google Shape;578;p32"/>
            <p:cNvSpPr/>
            <p:nvPr/>
          </p:nvSpPr>
          <p:spPr>
            <a:xfrm>
              <a:off x="5391643"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79" name="Google Shape;579;p32"/>
            <p:cNvSpPr/>
            <p:nvPr/>
          </p:nvSpPr>
          <p:spPr>
            <a:xfrm>
              <a:off x="61350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80" name="Google Shape;580;p32"/>
            <p:cNvSpPr/>
            <p:nvPr/>
          </p:nvSpPr>
          <p:spPr>
            <a:xfrm>
              <a:off x="65067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81" name="Google Shape;581;p32"/>
            <p:cNvSpPr/>
            <p:nvPr/>
          </p:nvSpPr>
          <p:spPr>
            <a:xfrm>
              <a:off x="68784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82" name="Google Shape;582;p32"/>
            <p:cNvSpPr/>
            <p:nvPr/>
          </p:nvSpPr>
          <p:spPr>
            <a:xfrm>
              <a:off x="5763357"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83" name="Google Shape;583;p32"/>
            <p:cNvSpPr/>
            <p:nvPr/>
          </p:nvSpPr>
          <p:spPr>
            <a:xfrm>
              <a:off x="5019929"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584" name="Google Shape;584;p32"/>
            <p:cNvCxnSpPr>
              <a:stCxn id="551" idx="2"/>
              <a:endCxn id="570" idx="0"/>
            </p:cNvCxnSpPr>
            <p:nvPr/>
          </p:nvCxnSpPr>
          <p:spPr>
            <a:xfrm rot="-5400000" flipH="1">
              <a:off x="1874050"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585" name="Google Shape;585;p32"/>
            <p:cNvCxnSpPr>
              <a:stCxn id="553" idx="2"/>
              <a:endCxn id="572" idx="0"/>
            </p:cNvCxnSpPr>
            <p:nvPr/>
          </p:nvCxnSpPr>
          <p:spPr>
            <a:xfrm rot="-5400000" flipH="1">
              <a:off x="33609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586" name="Google Shape;586;p32"/>
            <p:cNvCxnSpPr>
              <a:stCxn id="559" idx="2"/>
              <a:endCxn id="583" idx="0"/>
            </p:cNvCxnSpPr>
            <p:nvPr/>
          </p:nvCxnSpPr>
          <p:spPr>
            <a:xfrm rot="-5400000" flipH="1">
              <a:off x="4847764"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587" name="Google Shape;587;p32"/>
            <p:cNvCxnSpPr>
              <a:stCxn id="561" idx="2"/>
              <a:endCxn id="580" idx="0"/>
            </p:cNvCxnSpPr>
            <p:nvPr/>
          </p:nvCxnSpPr>
          <p:spPr>
            <a:xfrm rot="-5400000" flipH="1">
              <a:off x="63346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588" name="Google Shape;588;p32"/>
          <p:cNvGrpSpPr/>
          <p:nvPr/>
        </p:nvGrpSpPr>
        <p:grpSpPr>
          <a:xfrm>
            <a:off x="1778364" y="3615625"/>
            <a:ext cx="5580796" cy="345600"/>
            <a:chOff x="1674501" y="3615625"/>
            <a:chExt cx="5580796" cy="345600"/>
          </a:xfrm>
        </p:grpSpPr>
        <p:sp>
          <p:nvSpPr>
            <p:cNvPr id="589" name="Google Shape;589;p32"/>
            <p:cNvSpPr/>
            <p:nvPr/>
          </p:nvSpPr>
          <p:spPr>
            <a:xfrm>
              <a:off x="1674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0" name="Google Shape;590;p32"/>
            <p:cNvSpPr/>
            <p:nvPr/>
          </p:nvSpPr>
          <p:spPr>
            <a:xfrm>
              <a:off x="2046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1" name="Google Shape;591;p32"/>
            <p:cNvSpPr/>
            <p:nvPr/>
          </p:nvSpPr>
          <p:spPr>
            <a:xfrm>
              <a:off x="31613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2" name="Google Shape;592;p32"/>
            <p:cNvSpPr/>
            <p:nvPr/>
          </p:nvSpPr>
          <p:spPr>
            <a:xfrm>
              <a:off x="35330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3" name="Google Shape;593;p32"/>
            <p:cNvSpPr/>
            <p:nvPr/>
          </p:nvSpPr>
          <p:spPr>
            <a:xfrm>
              <a:off x="39047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4" name="Google Shape;594;p32"/>
            <p:cNvSpPr/>
            <p:nvPr/>
          </p:nvSpPr>
          <p:spPr>
            <a:xfrm>
              <a:off x="2789656"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5" name="Google Shape;595;p32"/>
            <p:cNvSpPr/>
            <p:nvPr/>
          </p:nvSpPr>
          <p:spPr>
            <a:xfrm>
              <a:off x="2417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6" name="Google Shape;596;p32"/>
            <p:cNvSpPr/>
            <p:nvPr/>
          </p:nvSpPr>
          <p:spPr>
            <a:xfrm>
              <a:off x="4276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7" name="Google Shape;597;p32"/>
            <p:cNvSpPr/>
            <p:nvPr/>
          </p:nvSpPr>
          <p:spPr>
            <a:xfrm>
              <a:off x="4648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8" name="Google Shape;598;p32"/>
            <p:cNvSpPr/>
            <p:nvPr/>
          </p:nvSpPr>
          <p:spPr>
            <a:xfrm>
              <a:off x="5391643"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599" name="Google Shape;599;p32"/>
            <p:cNvSpPr/>
            <p:nvPr/>
          </p:nvSpPr>
          <p:spPr>
            <a:xfrm>
              <a:off x="61350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00" name="Google Shape;600;p32"/>
            <p:cNvSpPr/>
            <p:nvPr/>
          </p:nvSpPr>
          <p:spPr>
            <a:xfrm>
              <a:off x="65067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01" name="Google Shape;601;p32"/>
            <p:cNvSpPr/>
            <p:nvPr/>
          </p:nvSpPr>
          <p:spPr>
            <a:xfrm>
              <a:off x="68784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02" name="Google Shape;602;p32"/>
            <p:cNvSpPr/>
            <p:nvPr/>
          </p:nvSpPr>
          <p:spPr>
            <a:xfrm>
              <a:off x="5763357"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03" name="Google Shape;603;p32"/>
            <p:cNvSpPr/>
            <p:nvPr/>
          </p:nvSpPr>
          <p:spPr>
            <a:xfrm>
              <a:off x="5019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604" name="Google Shape;604;p32"/>
          <p:cNvSpPr txBox="1"/>
          <p:nvPr/>
        </p:nvSpPr>
        <p:spPr>
          <a:xfrm>
            <a:off x="3127363" y="3178775"/>
            <a:ext cx="4200300" cy="1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Only size 1 problems remain, so we’re done.</a:t>
            </a:r>
            <a:endParaRPr/>
          </a:p>
        </p:txBody>
      </p:sp>
      <p:sp>
        <p:nvSpPr>
          <p:cNvPr id="605" name="Google Shape;605;p32"/>
          <p:cNvSpPr txBox="1">
            <a:spLocks noGrp="1"/>
          </p:cNvSpPr>
          <p:nvPr>
            <p:ph type="body" idx="1"/>
          </p:nvPr>
        </p:nvSpPr>
        <p:spPr>
          <a:xfrm>
            <a:off x="243000" y="4100700"/>
            <a:ext cx="8443800" cy="609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best case runtime?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9"/>
        <p:cNvGrpSpPr/>
        <p:nvPr/>
      </p:nvGrpSpPr>
      <p:grpSpPr>
        <a:xfrm>
          <a:off x="0" y="0"/>
          <a:ext cx="0" cy="0"/>
          <a:chOff x="0" y="0"/>
          <a:chExt cx="0" cy="0"/>
        </a:xfrm>
      </p:grpSpPr>
      <p:sp>
        <p:nvSpPr>
          <p:cNvPr id="610" name="Google Shape;610;p3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 Case Runtime?</a:t>
            </a:r>
            <a:endParaRPr/>
          </a:p>
        </p:txBody>
      </p:sp>
      <p:sp>
        <p:nvSpPr>
          <p:cNvPr id="611" name="Google Shape;611;p33"/>
          <p:cNvSpPr/>
          <p:nvPr/>
        </p:nvSpPr>
        <p:spPr>
          <a:xfrm>
            <a:off x="408163" y="13191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2" name="Google Shape;612;p33"/>
          <p:cNvSpPr/>
          <p:nvPr/>
        </p:nvSpPr>
        <p:spPr>
          <a:xfrm>
            <a:off x="779876"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3" name="Google Shape;613;p33"/>
          <p:cNvSpPr/>
          <p:nvPr/>
        </p:nvSpPr>
        <p:spPr>
          <a:xfrm>
            <a:off x="1523304"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4" name="Google Shape;614;p33"/>
          <p:cNvSpPr/>
          <p:nvPr/>
        </p:nvSpPr>
        <p:spPr>
          <a:xfrm>
            <a:off x="2266732"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5" name="Google Shape;615;p33"/>
          <p:cNvSpPr/>
          <p:nvPr/>
        </p:nvSpPr>
        <p:spPr>
          <a:xfrm>
            <a:off x="2638445"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6" name="Google Shape;616;p33"/>
          <p:cNvSpPr/>
          <p:nvPr/>
        </p:nvSpPr>
        <p:spPr>
          <a:xfrm>
            <a:off x="1895018"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7" name="Google Shape;617;p33"/>
          <p:cNvSpPr/>
          <p:nvPr/>
        </p:nvSpPr>
        <p:spPr>
          <a:xfrm>
            <a:off x="1151590"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8" name="Google Shape;618;p33"/>
          <p:cNvSpPr/>
          <p:nvPr/>
        </p:nvSpPr>
        <p:spPr>
          <a:xfrm>
            <a:off x="3010163"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19" name="Google Shape;619;p33"/>
          <p:cNvSpPr/>
          <p:nvPr/>
        </p:nvSpPr>
        <p:spPr>
          <a:xfrm>
            <a:off x="3381876"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0" name="Google Shape;620;p33"/>
          <p:cNvSpPr/>
          <p:nvPr/>
        </p:nvSpPr>
        <p:spPr>
          <a:xfrm>
            <a:off x="4125304"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1" name="Google Shape;621;p33"/>
          <p:cNvSpPr/>
          <p:nvPr/>
        </p:nvSpPr>
        <p:spPr>
          <a:xfrm>
            <a:off x="4868732"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2" name="Google Shape;622;p33"/>
          <p:cNvSpPr/>
          <p:nvPr/>
        </p:nvSpPr>
        <p:spPr>
          <a:xfrm>
            <a:off x="5240445"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3" name="Google Shape;623;p33"/>
          <p:cNvSpPr/>
          <p:nvPr/>
        </p:nvSpPr>
        <p:spPr>
          <a:xfrm>
            <a:off x="5612159"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4" name="Google Shape;624;p33"/>
          <p:cNvSpPr/>
          <p:nvPr/>
        </p:nvSpPr>
        <p:spPr>
          <a:xfrm>
            <a:off x="4497018"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5" name="Google Shape;625;p33"/>
          <p:cNvSpPr/>
          <p:nvPr/>
        </p:nvSpPr>
        <p:spPr>
          <a:xfrm>
            <a:off x="3753590" y="13191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626" name="Google Shape;626;p33"/>
          <p:cNvGrpSpPr/>
          <p:nvPr/>
        </p:nvGrpSpPr>
        <p:grpSpPr>
          <a:xfrm>
            <a:off x="408163" y="1664725"/>
            <a:ext cx="5585872" cy="609600"/>
            <a:chOff x="1675900" y="1131325"/>
            <a:chExt cx="5585872" cy="609600"/>
          </a:xfrm>
        </p:grpSpPr>
        <p:sp>
          <p:nvSpPr>
            <p:cNvPr id="627" name="Google Shape;627;p33"/>
            <p:cNvSpPr/>
            <p:nvPr/>
          </p:nvSpPr>
          <p:spPr>
            <a:xfrm>
              <a:off x="1675900"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8" name="Google Shape;628;p33"/>
            <p:cNvSpPr/>
            <p:nvPr/>
          </p:nvSpPr>
          <p:spPr>
            <a:xfrm>
              <a:off x="204761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29" name="Google Shape;629;p33"/>
            <p:cNvSpPr/>
            <p:nvPr/>
          </p:nvSpPr>
          <p:spPr>
            <a:xfrm>
              <a:off x="2791041"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0" name="Google Shape;630;p33"/>
            <p:cNvSpPr/>
            <p:nvPr/>
          </p:nvSpPr>
          <p:spPr>
            <a:xfrm>
              <a:off x="3534469"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1" name="Google Shape;631;p33"/>
            <p:cNvSpPr/>
            <p:nvPr/>
          </p:nvSpPr>
          <p:spPr>
            <a:xfrm>
              <a:off x="390618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2" name="Google Shape;632;p33"/>
            <p:cNvSpPr/>
            <p:nvPr/>
          </p:nvSpPr>
          <p:spPr>
            <a:xfrm>
              <a:off x="3162755"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3" name="Google Shape;633;p33"/>
            <p:cNvSpPr/>
            <p:nvPr/>
          </p:nvSpPr>
          <p:spPr>
            <a:xfrm>
              <a:off x="241932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4" name="Google Shape;634;p33"/>
            <p:cNvSpPr/>
            <p:nvPr/>
          </p:nvSpPr>
          <p:spPr>
            <a:xfrm>
              <a:off x="4282975" y="13953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5" name="Google Shape;635;p33"/>
            <p:cNvSpPr/>
            <p:nvPr/>
          </p:nvSpPr>
          <p:spPr>
            <a:xfrm>
              <a:off x="4654689" y="13953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6" name="Google Shape;636;p33"/>
            <p:cNvSpPr/>
            <p:nvPr/>
          </p:nvSpPr>
          <p:spPr>
            <a:xfrm>
              <a:off x="5398116"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7" name="Google Shape;637;p33"/>
            <p:cNvSpPr/>
            <p:nvPr/>
          </p:nvSpPr>
          <p:spPr>
            <a:xfrm>
              <a:off x="6141544"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8" name="Google Shape;638;p33"/>
            <p:cNvSpPr/>
            <p:nvPr/>
          </p:nvSpPr>
          <p:spPr>
            <a:xfrm>
              <a:off x="6513258"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39" name="Google Shape;639;p33"/>
            <p:cNvSpPr/>
            <p:nvPr/>
          </p:nvSpPr>
          <p:spPr>
            <a:xfrm>
              <a:off x="6884972"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0" name="Google Shape;640;p33"/>
            <p:cNvSpPr/>
            <p:nvPr/>
          </p:nvSpPr>
          <p:spPr>
            <a:xfrm>
              <a:off x="5769830"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1" name="Google Shape;641;p33"/>
            <p:cNvSpPr/>
            <p:nvPr/>
          </p:nvSpPr>
          <p:spPr>
            <a:xfrm>
              <a:off x="5026403" y="13953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642" name="Google Shape;642;p33"/>
            <p:cNvCxnSpPr>
              <a:stCxn id="611" idx="2"/>
              <a:endCxn id="634" idx="0"/>
            </p:cNvCxnSpPr>
            <p:nvPr/>
          </p:nvCxnSpPr>
          <p:spPr>
            <a:xfrm rot="-5400000" flipH="1">
              <a:off x="3035800" y="-40175"/>
              <a:ext cx="264000" cy="2607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643" name="Google Shape;643;p33"/>
          <p:cNvGrpSpPr/>
          <p:nvPr/>
        </p:nvGrpSpPr>
        <p:grpSpPr>
          <a:xfrm>
            <a:off x="408163" y="2274325"/>
            <a:ext cx="5580797" cy="609600"/>
            <a:chOff x="1675900" y="1740925"/>
            <a:chExt cx="5580797" cy="609600"/>
          </a:xfrm>
        </p:grpSpPr>
        <p:sp>
          <p:nvSpPr>
            <p:cNvPr id="644" name="Google Shape;644;p33"/>
            <p:cNvSpPr/>
            <p:nvPr/>
          </p:nvSpPr>
          <p:spPr>
            <a:xfrm>
              <a:off x="1675900"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5" name="Google Shape;645;p33"/>
            <p:cNvSpPr/>
            <p:nvPr/>
          </p:nvSpPr>
          <p:spPr>
            <a:xfrm>
              <a:off x="2047614"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6" name="Google Shape;646;p33"/>
            <p:cNvSpPr/>
            <p:nvPr/>
          </p:nvSpPr>
          <p:spPr>
            <a:xfrm>
              <a:off x="31627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7" name="Google Shape;647;p33"/>
            <p:cNvSpPr/>
            <p:nvPr/>
          </p:nvSpPr>
          <p:spPr>
            <a:xfrm>
              <a:off x="35344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8" name="Google Shape;648;p33"/>
            <p:cNvSpPr/>
            <p:nvPr/>
          </p:nvSpPr>
          <p:spPr>
            <a:xfrm>
              <a:off x="39061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49" name="Google Shape;649;p33"/>
            <p:cNvSpPr/>
            <p:nvPr/>
          </p:nvSpPr>
          <p:spPr>
            <a:xfrm>
              <a:off x="27910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0" name="Google Shape;650;p33"/>
            <p:cNvSpPr/>
            <p:nvPr/>
          </p:nvSpPr>
          <p:spPr>
            <a:xfrm>
              <a:off x="2419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1" name="Google Shape;651;p33"/>
            <p:cNvSpPr/>
            <p:nvPr/>
          </p:nvSpPr>
          <p:spPr>
            <a:xfrm>
              <a:off x="4277900"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2" name="Google Shape;652;p33"/>
            <p:cNvSpPr/>
            <p:nvPr/>
          </p:nvSpPr>
          <p:spPr>
            <a:xfrm>
              <a:off x="4649614"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3" name="Google Shape;653;p33"/>
            <p:cNvSpPr/>
            <p:nvPr/>
          </p:nvSpPr>
          <p:spPr>
            <a:xfrm>
              <a:off x="5393041"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4" name="Google Shape;654;p33"/>
            <p:cNvSpPr/>
            <p:nvPr/>
          </p:nvSpPr>
          <p:spPr>
            <a:xfrm>
              <a:off x="6136469" y="20049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5" name="Google Shape;655;p33"/>
            <p:cNvSpPr/>
            <p:nvPr/>
          </p:nvSpPr>
          <p:spPr>
            <a:xfrm>
              <a:off x="6508183"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6" name="Google Shape;656;p33"/>
            <p:cNvSpPr/>
            <p:nvPr/>
          </p:nvSpPr>
          <p:spPr>
            <a:xfrm>
              <a:off x="6879897"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7" name="Google Shape;657;p33"/>
            <p:cNvSpPr/>
            <p:nvPr/>
          </p:nvSpPr>
          <p:spPr>
            <a:xfrm>
              <a:off x="5764755" y="20049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58" name="Google Shape;658;p33"/>
            <p:cNvSpPr/>
            <p:nvPr/>
          </p:nvSpPr>
          <p:spPr>
            <a:xfrm>
              <a:off x="5021328" y="20049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659" name="Google Shape;659;p33"/>
            <p:cNvCxnSpPr>
              <a:stCxn id="627" idx="2"/>
              <a:endCxn id="649" idx="0"/>
            </p:cNvCxnSpPr>
            <p:nvPr/>
          </p:nvCxnSpPr>
          <p:spPr>
            <a:xfrm rot="-5400000" flipH="1">
              <a:off x="2289850" y="1315375"/>
              <a:ext cx="264000" cy="11151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660" name="Google Shape;660;p33"/>
            <p:cNvCxnSpPr>
              <a:stCxn id="635" idx="2"/>
              <a:endCxn id="657" idx="0"/>
            </p:cNvCxnSpPr>
            <p:nvPr/>
          </p:nvCxnSpPr>
          <p:spPr>
            <a:xfrm rot="-5400000" flipH="1">
              <a:off x="5266089" y="1317925"/>
              <a:ext cx="264000" cy="11100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661" name="Google Shape;661;p33"/>
          <p:cNvGrpSpPr/>
          <p:nvPr/>
        </p:nvGrpSpPr>
        <p:grpSpPr>
          <a:xfrm>
            <a:off x="406764" y="2883925"/>
            <a:ext cx="5580796" cy="696300"/>
            <a:chOff x="1674501" y="2350525"/>
            <a:chExt cx="5580796" cy="696300"/>
          </a:xfrm>
        </p:grpSpPr>
        <p:sp>
          <p:nvSpPr>
            <p:cNvPr id="662" name="Google Shape;662;p33"/>
            <p:cNvSpPr/>
            <p:nvPr/>
          </p:nvSpPr>
          <p:spPr>
            <a:xfrm>
              <a:off x="1674501"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3" name="Google Shape;663;p33"/>
            <p:cNvSpPr/>
            <p:nvPr/>
          </p:nvSpPr>
          <p:spPr>
            <a:xfrm>
              <a:off x="2046215"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4" name="Google Shape;664;p33"/>
            <p:cNvSpPr/>
            <p:nvPr/>
          </p:nvSpPr>
          <p:spPr>
            <a:xfrm>
              <a:off x="31613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5" name="Google Shape;665;p33"/>
            <p:cNvSpPr/>
            <p:nvPr/>
          </p:nvSpPr>
          <p:spPr>
            <a:xfrm>
              <a:off x="35330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6" name="Google Shape;666;p33"/>
            <p:cNvSpPr/>
            <p:nvPr/>
          </p:nvSpPr>
          <p:spPr>
            <a:xfrm>
              <a:off x="39047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7" name="Google Shape;667;p33"/>
            <p:cNvSpPr/>
            <p:nvPr/>
          </p:nvSpPr>
          <p:spPr>
            <a:xfrm>
              <a:off x="2789656"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8" name="Google Shape;668;p33"/>
            <p:cNvSpPr/>
            <p:nvPr/>
          </p:nvSpPr>
          <p:spPr>
            <a:xfrm>
              <a:off x="2417929"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69" name="Google Shape;669;p33"/>
            <p:cNvSpPr/>
            <p:nvPr/>
          </p:nvSpPr>
          <p:spPr>
            <a:xfrm>
              <a:off x="4276501"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0" name="Google Shape;670;p33"/>
            <p:cNvSpPr/>
            <p:nvPr/>
          </p:nvSpPr>
          <p:spPr>
            <a:xfrm>
              <a:off x="4648215"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1" name="Google Shape;671;p33"/>
            <p:cNvSpPr/>
            <p:nvPr/>
          </p:nvSpPr>
          <p:spPr>
            <a:xfrm>
              <a:off x="5391643"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2" name="Google Shape;672;p33"/>
            <p:cNvSpPr/>
            <p:nvPr/>
          </p:nvSpPr>
          <p:spPr>
            <a:xfrm>
              <a:off x="6135070"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3" name="Google Shape;673;p33"/>
            <p:cNvSpPr/>
            <p:nvPr/>
          </p:nvSpPr>
          <p:spPr>
            <a:xfrm>
              <a:off x="6506784"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4" name="Google Shape;674;p33"/>
            <p:cNvSpPr/>
            <p:nvPr/>
          </p:nvSpPr>
          <p:spPr>
            <a:xfrm>
              <a:off x="6878498" y="27012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5" name="Google Shape;675;p33"/>
            <p:cNvSpPr/>
            <p:nvPr/>
          </p:nvSpPr>
          <p:spPr>
            <a:xfrm>
              <a:off x="5763357"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76" name="Google Shape;676;p33"/>
            <p:cNvSpPr/>
            <p:nvPr/>
          </p:nvSpPr>
          <p:spPr>
            <a:xfrm>
              <a:off x="5019929" y="27012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677" name="Google Shape;677;p33"/>
            <p:cNvCxnSpPr>
              <a:stCxn id="644" idx="2"/>
              <a:endCxn id="663" idx="0"/>
            </p:cNvCxnSpPr>
            <p:nvPr/>
          </p:nvCxnSpPr>
          <p:spPr>
            <a:xfrm rot="-5400000" flipH="1">
              <a:off x="1874050"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678" name="Google Shape;678;p33"/>
            <p:cNvCxnSpPr>
              <a:stCxn id="646" idx="2"/>
              <a:endCxn id="665" idx="0"/>
            </p:cNvCxnSpPr>
            <p:nvPr/>
          </p:nvCxnSpPr>
          <p:spPr>
            <a:xfrm rot="-5400000" flipH="1">
              <a:off x="33609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679" name="Google Shape;679;p33"/>
            <p:cNvCxnSpPr>
              <a:stCxn id="652" idx="2"/>
              <a:endCxn id="676" idx="0"/>
            </p:cNvCxnSpPr>
            <p:nvPr/>
          </p:nvCxnSpPr>
          <p:spPr>
            <a:xfrm rot="-5400000" flipH="1">
              <a:off x="4847764"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680" name="Google Shape;680;p33"/>
            <p:cNvCxnSpPr>
              <a:stCxn id="654" idx="2"/>
              <a:endCxn id="673" idx="0"/>
            </p:cNvCxnSpPr>
            <p:nvPr/>
          </p:nvCxnSpPr>
          <p:spPr>
            <a:xfrm rot="-5400000" flipH="1">
              <a:off x="6334619" y="2340775"/>
              <a:ext cx="350700" cy="370200"/>
            </a:xfrm>
            <a:prstGeom prst="curvedConnector3">
              <a:avLst>
                <a:gd name="adj1" fmla="val 50000"/>
              </a:avLst>
            </a:prstGeom>
            <a:noFill/>
            <a:ln w="19050" cap="flat" cmpd="sng">
              <a:solidFill>
                <a:schemeClr val="dk2"/>
              </a:solidFill>
              <a:prstDash val="solid"/>
              <a:round/>
              <a:headEnd type="none" w="med" len="med"/>
              <a:tailEnd type="triangle" w="med" len="med"/>
            </a:ln>
          </p:spPr>
        </p:cxnSp>
      </p:grpSp>
      <p:grpSp>
        <p:nvGrpSpPr>
          <p:cNvPr id="681" name="Google Shape;681;p33"/>
          <p:cNvGrpSpPr/>
          <p:nvPr/>
        </p:nvGrpSpPr>
        <p:grpSpPr>
          <a:xfrm>
            <a:off x="406764" y="4149025"/>
            <a:ext cx="5580796" cy="345600"/>
            <a:chOff x="1674501" y="3615625"/>
            <a:chExt cx="5580796" cy="345600"/>
          </a:xfrm>
        </p:grpSpPr>
        <p:sp>
          <p:nvSpPr>
            <p:cNvPr id="682" name="Google Shape;682;p33"/>
            <p:cNvSpPr/>
            <p:nvPr/>
          </p:nvSpPr>
          <p:spPr>
            <a:xfrm>
              <a:off x="1674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3" name="Google Shape;683;p33"/>
            <p:cNvSpPr/>
            <p:nvPr/>
          </p:nvSpPr>
          <p:spPr>
            <a:xfrm>
              <a:off x="2046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4" name="Google Shape;684;p33"/>
            <p:cNvSpPr/>
            <p:nvPr/>
          </p:nvSpPr>
          <p:spPr>
            <a:xfrm>
              <a:off x="31613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5" name="Google Shape;685;p33"/>
            <p:cNvSpPr/>
            <p:nvPr/>
          </p:nvSpPr>
          <p:spPr>
            <a:xfrm>
              <a:off x="35330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6" name="Google Shape;686;p33"/>
            <p:cNvSpPr/>
            <p:nvPr/>
          </p:nvSpPr>
          <p:spPr>
            <a:xfrm>
              <a:off x="39047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7" name="Google Shape;687;p33"/>
            <p:cNvSpPr/>
            <p:nvPr/>
          </p:nvSpPr>
          <p:spPr>
            <a:xfrm>
              <a:off x="2789656"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8" name="Google Shape;688;p33"/>
            <p:cNvSpPr/>
            <p:nvPr/>
          </p:nvSpPr>
          <p:spPr>
            <a:xfrm>
              <a:off x="2417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89" name="Google Shape;689;p33"/>
            <p:cNvSpPr/>
            <p:nvPr/>
          </p:nvSpPr>
          <p:spPr>
            <a:xfrm>
              <a:off x="4276501"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0" name="Google Shape;690;p33"/>
            <p:cNvSpPr/>
            <p:nvPr/>
          </p:nvSpPr>
          <p:spPr>
            <a:xfrm>
              <a:off x="4648215"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1" name="Google Shape;691;p33"/>
            <p:cNvSpPr/>
            <p:nvPr/>
          </p:nvSpPr>
          <p:spPr>
            <a:xfrm>
              <a:off x="5391643"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2" name="Google Shape;692;p33"/>
            <p:cNvSpPr/>
            <p:nvPr/>
          </p:nvSpPr>
          <p:spPr>
            <a:xfrm>
              <a:off x="6135070"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3" name="Google Shape;693;p33"/>
            <p:cNvSpPr/>
            <p:nvPr/>
          </p:nvSpPr>
          <p:spPr>
            <a:xfrm>
              <a:off x="6506784"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4" name="Google Shape;694;p33"/>
            <p:cNvSpPr/>
            <p:nvPr/>
          </p:nvSpPr>
          <p:spPr>
            <a:xfrm>
              <a:off x="6878498"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5" name="Google Shape;695;p33"/>
            <p:cNvSpPr/>
            <p:nvPr/>
          </p:nvSpPr>
          <p:spPr>
            <a:xfrm>
              <a:off x="5763357"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696" name="Google Shape;696;p33"/>
            <p:cNvSpPr/>
            <p:nvPr/>
          </p:nvSpPr>
          <p:spPr>
            <a:xfrm>
              <a:off x="5019929" y="36156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697" name="Google Shape;697;p33"/>
          <p:cNvSpPr txBox="1"/>
          <p:nvPr/>
        </p:nvSpPr>
        <p:spPr>
          <a:xfrm>
            <a:off x="1755763" y="3712175"/>
            <a:ext cx="4200300" cy="1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Only size 1 problems remain, so we’re done.</a:t>
            </a:r>
            <a:endParaRPr/>
          </a:p>
        </p:txBody>
      </p:sp>
      <p:sp>
        <p:nvSpPr>
          <p:cNvPr id="698" name="Google Shape;698;p33"/>
          <p:cNvSpPr txBox="1"/>
          <p:nvPr/>
        </p:nvSpPr>
        <p:spPr>
          <a:xfrm>
            <a:off x="6324650" y="773950"/>
            <a:ext cx="25356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Total work at each level:</a:t>
            </a:r>
            <a:endParaRPr sz="1800">
              <a:latin typeface="Calibri"/>
              <a:ea typeface="Calibri"/>
              <a:cs typeface="Calibri"/>
              <a:sym typeface="Calibri"/>
            </a:endParaRPr>
          </a:p>
        </p:txBody>
      </p:sp>
      <p:sp>
        <p:nvSpPr>
          <p:cNvPr id="699" name="Google Shape;699;p33"/>
          <p:cNvSpPr txBox="1"/>
          <p:nvPr/>
        </p:nvSpPr>
        <p:spPr>
          <a:xfrm>
            <a:off x="7434425" y="1184025"/>
            <a:ext cx="7476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545454"/>
                </a:solidFill>
                <a:highlight>
                  <a:srgbClr val="FFFFFF"/>
                </a:highlight>
              </a:rPr>
              <a:t>≈ </a:t>
            </a:r>
            <a:r>
              <a:rPr lang="en" sz="1800">
                <a:latin typeface="Calibri"/>
                <a:ea typeface="Calibri"/>
                <a:cs typeface="Calibri"/>
                <a:sym typeface="Calibri"/>
              </a:rPr>
              <a:t>N</a:t>
            </a:r>
            <a:endParaRPr sz="1800">
              <a:latin typeface="Calibri"/>
              <a:ea typeface="Calibri"/>
              <a:cs typeface="Calibri"/>
              <a:sym typeface="Calibri"/>
            </a:endParaRPr>
          </a:p>
        </p:txBody>
      </p:sp>
      <p:sp>
        <p:nvSpPr>
          <p:cNvPr id="700" name="Google Shape;700;p33"/>
          <p:cNvSpPr txBox="1"/>
          <p:nvPr/>
        </p:nvSpPr>
        <p:spPr>
          <a:xfrm>
            <a:off x="6824825" y="1869825"/>
            <a:ext cx="18726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N/2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701" name="Google Shape;701;p33"/>
          <p:cNvSpPr txBox="1"/>
          <p:nvPr/>
        </p:nvSpPr>
        <p:spPr>
          <a:xfrm>
            <a:off x="6977225" y="2479425"/>
            <a:ext cx="18726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545454"/>
                </a:solidFill>
                <a:highlight>
                  <a:srgbClr val="FFFFFF"/>
                </a:highlight>
              </a:rPr>
              <a:t>≈</a:t>
            </a:r>
            <a:r>
              <a:rPr lang="en" sz="1800">
                <a:latin typeface="Calibri"/>
                <a:ea typeface="Calibri"/>
                <a:cs typeface="Calibri"/>
                <a:sym typeface="Calibri"/>
              </a:rPr>
              <a:t>N/4 * 4 = </a:t>
            </a:r>
            <a:r>
              <a:rPr lang="en" sz="1100">
                <a:solidFill>
                  <a:srgbClr val="545454"/>
                </a:solidFill>
                <a:highlight>
                  <a:srgbClr val="FFFFFF"/>
                </a:highlight>
              </a:rPr>
              <a:t>≈</a:t>
            </a:r>
            <a:r>
              <a:rPr lang="en" sz="1800">
                <a:latin typeface="Calibri"/>
                <a:ea typeface="Calibri"/>
                <a:cs typeface="Calibri"/>
                <a:sym typeface="Calibri"/>
              </a:rPr>
              <a:t>N</a:t>
            </a:r>
            <a:endParaRPr sz="1800">
              <a:latin typeface="Calibri"/>
              <a:ea typeface="Calibri"/>
              <a:cs typeface="Calibri"/>
              <a:sym typeface="Calibri"/>
            </a:endParaRPr>
          </a:p>
        </p:txBody>
      </p:sp>
      <p:sp>
        <p:nvSpPr>
          <p:cNvPr id="702" name="Google Shape;702;p33"/>
          <p:cNvSpPr txBox="1"/>
          <p:nvPr/>
        </p:nvSpPr>
        <p:spPr>
          <a:xfrm>
            <a:off x="6284675" y="3749400"/>
            <a:ext cx="2859300" cy="12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Overall runtime:</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Θ(NH) where H = </a:t>
            </a:r>
            <a:r>
              <a:rPr lang="en" sz="1800">
                <a:solidFill>
                  <a:schemeClr val="dk1"/>
                </a:solidFill>
                <a:latin typeface="Calibri"/>
                <a:ea typeface="Calibri"/>
                <a:cs typeface="Calibri"/>
                <a:sym typeface="Calibri"/>
              </a:rPr>
              <a:t>Θ(</a:t>
            </a:r>
            <a:r>
              <a:rPr lang="en" sz="1800">
                <a:latin typeface="Calibri"/>
                <a:ea typeface="Calibri"/>
                <a:cs typeface="Calibri"/>
                <a:sym typeface="Calibri"/>
              </a:rPr>
              <a:t>log 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so: Θ(N log N)</a:t>
            </a:r>
            <a:endParaRPr sz="18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8"/>
                                        </p:tgtEl>
                                        <p:attrNameLst>
                                          <p:attrName>style.visibility</p:attrName>
                                        </p:attrNameLst>
                                      </p:cBhvr>
                                      <p:to>
                                        <p:strVal val="visible"/>
                                      </p:to>
                                    </p:set>
                                    <p:animEffect transition="in" filter="fade">
                                      <p:cBhvr>
                                        <p:cTn id="7" dur="1"/>
                                        <p:tgtEl>
                                          <p:spTgt spid="6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9"/>
                                        </p:tgtEl>
                                        <p:attrNameLst>
                                          <p:attrName>style.visibility</p:attrName>
                                        </p:attrNameLst>
                                      </p:cBhvr>
                                      <p:to>
                                        <p:strVal val="visible"/>
                                      </p:to>
                                    </p:set>
                                    <p:animEffect transition="in" filter="fade">
                                      <p:cBhvr>
                                        <p:cTn id="12" dur="1"/>
                                        <p:tgtEl>
                                          <p:spTgt spid="6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0"/>
                                        </p:tgtEl>
                                        <p:attrNameLst>
                                          <p:attrName>style.visibility</p:attrName>
                                        </p:attrNameLst>
                                      </p:cBhvr>
                                      <p:to>
                                        <p:strVal val="visible"/>
                                      </p:to>
                                    </p:set>
                                    <p:animEffect transition="in" filter="fade">
                                      <p:cBhvr>
                                        <p:cTn id="17" dur="1"/>
                                        <p:tgtEl>
                                          <p:spTgt spid="7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1"/>
                                        </p:tgtEl>
                                        <p:attrNameLst>
                                          <p:attrName>style.visibility</p:attrName>
                                        </p:attrNameLst>
                                      </p:cBhvr>
                                      <p:to>
                                        <p:strVal val="visible"/>
                                      </p:to>
                                    </p:set>
                                    <p:animEffect transition="in" filter="fade">
                                      <p:cBhvr>
                                        <p:cTn id="22" dur="1"/>
                                        <p:tgtEl>
                                          <p:spTgt spid="70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2"/>
                                        </p:tgtEl>
                                        <p:attrNameLst>
                                          <p:attrName>style.visibility</p:attrName>
                                        </p:attrNameLst>
                                      </p:cBhvr>
                                      <p:to>
                                        <p:strVal val="visible"/>
                                      </p:to>
                                    </p:set>
                                    <p:animEffect transition="in" filter="fade">
                                      <p:cBhvr>
                                        <p:cTn id="27" dur="1"/>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06"/>
        <p:cNvGrpSpPr/>
        <p:nvPr/>
      </p:nvGrpSpPr>
      <p:grpSpPr>
        <a:xfrm>
          <a:off x="0" y="0"/>
          <a:ext cx="0" cy="0"/>
          <a:chOff x="0" y="0"/>
          <a:chExt cx="0" cy="0"/>
        </a:xfrm>
      </p:grpSpPr>
      <p:sp>
        <p:nvSpPr>
          <p:cNvPr id="707" name="Google Shape;707;p3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Pivot Always Lands at Beginning of Array</a:t>
            </a:r>
            <a:endParaRPr/>
          </a:p>
        </p:txBody>
      </p:sp>
      <p:grpSp>
        <p:nvGrpSpPr>
          <p:cNvPr id="708" name="Google Shape;708;p34"/>
          <p:cNvGrpSpPr/>
          <p:nvPr/>
        </p:nvGrpSpPr>
        <p:grpSpPr>
          <a:xfrm>
            <a:off x="4599288" y="799625"/>
            <a:ext cx="2235369" cy="345600"/>
            <a:chOff x="1779763" y="785725"/>
            <a:chExt cx="2235369" cy="345600"/>
          </a:xfrm>
        </p:grpSpPr>
        <p:sp>
          <p:nvSpPr>
            <p:cNvPr id="709" name="Google Shape;709;p34"/>
            <p:cNvSpPr/>
            <p:nvPr/>
          </p:nvSpPr>
          <p:spPr>
            <a:xfrm>
              <a:off x="1779763" y="7857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0" name="Google Shape;710;p34"/>
            <p:cNvSpPr/>
            <p:nvPr/>
          </p:nvSpPr>
          <p:spPr>
            <a:xfrm>
              <a:off x="2151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1" name="Google Shape;711;p34"/>
            <p:cNvSpPr/>
            <p:nvPr/>
          </p:nvSpPr>
          <p:spPr>
            <a:xfrm>
              <a:off x="2894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2" name="Google Shape;712;p34"/>
            <p:cNvSpPr/>
            <p:nvPr/>
          </p:nvSpPr>
          <p:spPr>
            <a:xfrm>
              <a:off x="3638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3" name="Google Shape;713;p34"/>
            <p:cNvSpPr/>
            <p:nvPr/>
          </p:nvSpPr>
          <p:spPr>
            <a:xfrm>
              <a:off x="3266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4" name="Google Shape;714;p34"/>
            <p:cNvSpPr/>
            <p:nvPr/>
          </p:nvSpPr>
          <p:spPr>
            <a:xfrm>
              <a:off x="2523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15" name="Google Shape;715;p34"/>
          <p:cNvGrpSpPr/>
          <p:nvPr/>
        </p:nvGrpSpPr>
        <p:grpSpPr>
          <a:xfrm>
            <a:off x="4599288" y="1422792"/>
            <a:ext cx="2235369" cy="345600"/>
            <a:chOff x="1779763" y="1344828"/>
            <a:chExt cx="2235369" cy="345600"/>
          </a:xfrm>
        </p:grpSpPr>
        <p:sp>
          <p:nvSpPr>
            <p:cNvPr id="716" name="Google Shape;716;p34"/>
            <p:cNvSpPr/>
            <p:nvPr/>
          </p:nvSpPr>
          <p:spPr>
            <a:xfrm>
              <a:off x="1779763" y="1344828"/>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7" name="Google Shape;717;p34"/>
            <p:cNvSpPr/>
            <p:nvPr/>
          </p:nvSpPr>
          <p:spPr>
            <a:xfrm>
              <a:off x="2151476" y="1344828"/>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8" name="Google Shape;718;p34"/>
            <p:cNvSpPr/>
            <p:nvPr/>
          </p:nvSpPr>
          <p:spPr>
            <a:xfrm>
              <a:off x="2894904"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19" name="Google Shape;719;p34"/>
            <p:cNvSpPr/>
            <p:nvPr/>
          </p:nvSpPr>
          <p:spPr>
            <a:xfrm>
              <a:off x="3638332"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0" name="Google Shape;720;p34"/>
            <p:cNvSpPr/>
            <p:nvPr/>
          </p:nvSpPr>
          <p:spPr>
            <a:xfrm>
              <a:off x="3266618"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1" name="Google Shape;721;p34"/>
            <p:cNvSpPr/>
            <p:nvPr/>
          </p:nvSpPr>
          <p:spPr>
            <a:xfrm>
              <a:off x="2523190"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22" name="Google Shape;722;p34"/>
          <p:cNvGrpSpPr/>
          <p:nvPr/>
        </p:nvGrpSpPr>
        <p:grpSpPr>
          <a:xfrm>
            <a:off x="4599288" y="2045958"/>
            <a:ext cx="2235369" cy="345600"/>
            <a:chOff x="1779763" y="2089175"/>
            <a:chExt cx="2235369" cy="345600"/>
          </a:xfrm>
        </p:grpSpPr>
        <p:sp>
          <p:nvSpPr>
            <p:cNvPr id="723" name="Google Shape;723;p34"/>
            <p:cNvSpPr/>
            <p:nvPr/>
          </p:nvSpPr>
          <p:spPr>
            <a:xfrm>
              <a:off x="1779763" y="20891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4" name="Google Shape;724;p34"/>
            <p:cNvSpPr/>
            <p:nvPr/>
          </p:nvSpPr>
          <p:spPr>
            <a:xfrm>
              <a:off x="2151476" y="20891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5" name="Google Shape;725;p34"/>
            <p:cNvSpPr/>
            <p:nvPr/>
          </p:nvSpPr>
          <p:spPr>
            <a:xfrm>
              <a:off x="2894904"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6" name="Google Shape;726;p34"/>
            <p:cNvSpPr/>
            <p:nvPr/>
          </p:nvSpPr>
          <p:spPr>
            <a:xfrm>
              <a:off x="3638332"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7" name="Google Shape;727;p34"/>
            <p:cNvSpPr/>
            <p:nvPr/>
          </p:nvSpPr>
          <p:spPr>
            <a:xfrm>
              <a:off x="3266618"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28" name="Google Shape;728;p34"/>
            <p:cNvSpPr/>
            <p:nvPr/>
          </p:nvSpPr>
          <p:spPr>
            <a:xfrm>
              <a:off x="2523190" y="208917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29" name="Google Shape;729;p34"/>
          <p:cNvGrpSpPr/>
          <p:nvPr/>
        </p:nvGrpSpPr>
        <p:grpSpPr>
          <a:xfrm>
            <a:off x="4599288" y="2669125"/>
            <a:ext cx="2235369" cy="345600"/>
            <a:chOff x="1779763" y="2764075"/>
            <a:chExt cx="2235369" cy="345600"/>
          </a:xfrm>
        </p:grpSpPr>
        <p:sp>
          <p:nvSpPr>
            <p:cNvPr id="730" name="Google Shape;730;p34"/>
            <p:cNvSpPr/>
            <p:nvPr/>
          </p:nvSpPr>
          <p:spPr>
            <a:xfrm>
              <a:off x="1779763"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1" name="Google Shape;731;p34"/>
            <p:cNvSpPr/>
            <p:nvPr/>
          </p:nvSpPr>
          <p:spPr>
            <a:xfrm>
              <a:off x="2151476"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2" name="Google Shape;732;p34"/>
            <p:cNvSpPr/>
            <p:nvPr/>
          </p:nvSpPr>
          <p:spPr>
            <a:xfrm>
              <a:off x="2894904" y="276407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3" name="Google Shape;733;p34"/>
            <p:cNvSpPr/>
            <p:nvPr/>
          </p:nvSpPr>
          <p:spPr>
            <a:xfrm>
              <a:off x="3638332" y="27640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4" name="Google Shape;734;p34"/>
            <p:cNvSpPr/>
            <p:nvPr/>
          </p:nvSpPr>
          <p:spPr>
            <a:xfrm>
              <a:off x="3266618" y="27640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5" name="Google Shape;735;p34"/>
            <p:cNvSpPr/>
            <p:nvPr/>
          </p:nvSpPr>
          <p:spPr>
            <a:xfrm>
              <a:off x="2523190"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36" name="Google Shape;736;p34"/>
          <p:cNvGrpSpPr/>
          <p:nvPr/>
        </p:nvGrpSpPr>
        <p:grpSpPr>
          <a:xfrm>
            <a:off x="4599288" y="3292292"/>
            <a:ext cx="2235369" cy="345600"/>
            <a:chOff x="1779763" y="3475577"/>
            <a:chExt cx="2235369" cy="345600"/>
          </a:xfrm>
        </p:grpSpPr>
        <p:sp>
          <p:nvSpPr>
            <p:cNvPr id="737" name="Google Shape;737;p34"/>
            <p:cNvSpPr/>
            <p:nvPr/>
          </p:nvSpPr>
          <p:spPr>
            <a:xfrm>
              <a:off x="1779763"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8" name="Google Shape;738;p34"/>
            <p:cNvSpPr/>
            <p:nvPr/>
          </p:nvSpPr>
          <p:spPr>
            <a:xfrm>
              <a:off x="2151476"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39" name="Google Shape;739;p34"/>
            <p:cNvSpPr/>
            <p:nvPr/>
          </p:nvSpPr>
          <p:spPr>
            <a:xfrm>
              <a:off x="2894904"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0" name="Google Shape;740;p34"/>
            <p:cNvSpPr/>
            <p:nvPr/>
          </p:nvSpPr>
          <p:spPr>
            <a:xfrm>
              <a:off x="3638332" y="3475577"/>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1" name="Google Shape;741;p34"/>
            <p:cNvSpPr/>
            <p:nvPr/>
          </p:nvSpPr>
          <p:spPr>
            <a:xfrm>
              <a:off x="3266618" y="3475577"/>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2" name="Google Shape;742;p34"/>
            <p:cNvSpPr/>
            <p:nvPr/>
          </p:nvSpPr>
          <p:spPr>
            <a:xfrm>
              <a:off x="2523190"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43" name="Google Shape;743;p34"/>
          <p:cNvGrpSpPr/>
          <p:nvPr/>
        </p:nvGrpSpPr>
        <p:grpSpPr>
          <a:xfrm>
            <a:off x="4599288" y="3915458"/>
            <a:ext cx="2235369" cy="345600"/>
            <a:chOff x="1779763" y="4067525"/>
            <a:chExt cx="2235369" cy="345600"/>
          </a:xfrm>
        </p:grpSpPr>
        <p:sp>
          <p:nvSpPr>
            <p:cNvPr id="744" name="Google Shape;744;p34"/>
            <p:cNvSpPr/>
            <p:nvPr/>
          </p:nvSpPr>
          <p:spPr>
            <a:xfrm>
              <a:off x="1779763"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5" name="Google Shape;745;p34"/>
            <p:cNvSpPr/>
            <p:nvPr/>
          </p:nvSpPr>
          <p:spPr>
            <a:xfrm>
              <a:off x="2151476"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6" name="Google Shape;746;p34"/>
            <p:cNvSpPr/>
            <p:nvPr/>
          </p:nvSpPr>
          <p:spPr>
            <a:xfrm>
              <a:off x="2894904"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7" name="Google Shape;747;p34"/>
            <p:cNvSpPr/>
            <p:nvPr/>
          </p:nvSpPr>
          <p:spPr>
            <a:xfrm>
              <a:off x="3638332" y="40675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8" name="Google Shape;748;p34"/>
            <p:cNvSpPr/>
            <p:nvPr/>
          </p:nvSpPr>
          <p:spPr>
            <a:xfrm>
              <a:off x="3266618"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49" name="Google Shape;749;p34"/>
            <p:cNvSpPr/>
            <p:nvPr/>
          </p:nvSpPr>
          <p:spPr>
            <a:xfrm>
              <a:off x="2523190"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50" name="Google Shape;750;p34"/>
          <p:cNvGrpSpPr/>
          <p:nvPr/>
        </p:nvGrpSpPr>
        <p:grpSpPr>
          <a:xfrm>
            <a:off x="4599288" y="4538625"/>
            <a:ext cx="2235369" cy="345600"/>
            <a:chOff x="1779763" y="4677125"/>
            <a:chExt cx="2235369" cy="345600"/>
          </a:xfrm>
        </p:grpSpPr>
        <p:sp>
          <p:nvSpPr>
            <p:cNvPr id="751" name="Google Shape;751;p34"/>
            <p:cNvSpPr/>
            <p:nvPr/>
          </p:nvSpPr>
          <p:spPr>
            <a:xfrm>
              <a:off x="1779763"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52" name="Google Shape;752;p34"/>
            <p:cNvSpPr/>
            <p:nvPr/>
          </p:nvSpPr>
          <p:spPr>
            <a:xfrm>
              <a:off x="2151476"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53" name="Google Shape;753;p34"/>
            <p:cNvSpPr/>
            <p:nvPr/>
          </p:nvSpPr>
          <p:spPr>
            <a:xfrm>
              <a:off x="2894904"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54" name="Google Shape;754;p34"/>
            <p:cNvSpPr/>
            <p:nvPr/>
          </p:nvSpPr>
          <p:spPr>
            <a:xfrm>
              <a:off x="3638332"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55" name="Google Shape;755;p34"/>
            <p:cNvSpPr/>
            <p:nvPr/>
          </p:nvSpPr>
          <p:spPr>
            <a:xfrm>
              <a:off x="3266618"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56" name="Google Shape;756;p34"/>
            <p:cNvSpPr/>
            <p:nvPr/>
          </p:nvSpPr>
          <p:spPr>
            <a:xfrm>
              <a:off x="2523190"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cxnSp>
        <p:nvCxnSpPr>
          <p:cNvPr id="757" name="Google Shape;757;p34"/>
          <p:cNvCxnSpPr>
            <a:stCxn id="709" idx="2"/>
            <a:endCxn id="716" idx="0"/>
          </p:cNvCxnSpPr>
          <p:nvPr/>
        </p:nvCxnSpPr>
        <p:spPr>
          <a:xfrm>
            <a:off x="4787687" y="1145225"/>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758" name="Google Shape;758;p34"/>
          <p:cNvCxnSpPr>
            <a:endCxn id="724" idx="0"/>
          </p:cNvCxnSpPr>
          <p:nvPr/>
        </p:nvCxnSpPr>
        <p:spPr>
          <a:xfrm>
            <a:off x="5159401" y="17684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759" name="Google Shape;759;p34"/>
          <p:cNvCxnSpPr>
            <a:stCxn id="728" idx="2"/>
            <a:endCxn id="735" idx="0"/>
          </p:cNvCxnSpPr>
          <p:nvPr/>
        </p:nvCxnSpPr>
        <p:spPr>
          <a:xfrm>
            <a:off x="5531115" y="23915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760" name="Google Shape;760;p34"/>
          <p:cNvCxnSpPr>
            <a:endCxn id="739" idx="0"/>
          </p:cNvCxnSpPr>
          <p:nvPr/>
        </p:nvCxnSpPr>
        <p:spPr>
          <a:xfrm>
            <a:off x="5902829" y="3014792"/>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761" name="Google Shape;761;p34"/>
          <p:cNvCxnSpPr>
            <a:endCxn id="748" idx="0"/>
          </p:cNvCxnSpPr>
          <p:nvPr/>
        </p:nvCxnSpPr>
        <p:spPr>
          <a:xfrm>
            <a:off x="6274543" y="36379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762" name="Google Shape;762;p34"/>
          <p:cNvCxnSpPr>
            <a:endCxn id="754" idx="0"/>
          </p:cNvCxnSpPr>
          <p:nvPr/>
        </p:nvCxnSpPr>
        <p:spPr>
          <a:xfrm>
            <a:off x="6646257" y="4261125"/>
            <a:ext cx="0" cy="277500"/>
          </a:xfrm>
          <a:prstGeom prst="straightConnector1">
            <a:avLst/>
          </a:prstGeom>
          <a:noFill/>
          <a:ln w="19050" cap="flat" cmpd="sng">
            <a:solidFill>
              <a:schemeClr val="dk2"/>
            </a:solidFill>
            <a:prstDash val="solid"/>
            <a:round/>
            <a:headEnd type="none" w="med" len="med"/>
            <a:tailEnd type="triangle" w="med" len="med"/>
          </a:ln>
        </p:spPr>
      </p:cxnSp>
      <p:sp>
        <p:nvSpPr>
          <p:cNvPr id="763" name="Google Shape;763;p34"/>
          <p:cNvSpPr txBox="1">
            <a:spLocks noGrp="1"/>
          </p:cNvSpPr>
          <p:nvPr>
            <p:ph type="body" idx="1"/>
          </p:nvPr>
        </p:nvSpPr>
        <p:spPr>
          <a:xfrm>
            <a:off x="243000" y="556500"/>
            <a:ext cx="41034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an example of an array that would follow the pattern to the right.</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is the runtime Θ(∙)?</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7"/>
        <p:cNvGrpSpPr/>
        <p:nvPr/>
      </p:nvGrpSpPr>
      <p:grpSpPr>
        <a:xfrm>
          <a:off x="0" y="0"/>
          <a:ext cx="0" cy="0"/>
          <a:chOff x="0" y="0"/>
          <a:chExt cx="0" cy="0"/>
        </a:xfrm>
      </p:grpSpPr>
      <p:sp>
        <p:nvSpPr>
          <p:cNvPr id="768" name="Google Shape;768;p3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Pivot Always Lands at Beginning of Array</a:t>
            </a:r>
            <a:endParaRPr/>
          </a:p>
        </p:txBody>
      </p:sp>
      <p:grpSp>
        <p:nvGrpSpPr>
          <p:cNvPr id="769" name="Google Shape;769;p35"/>
          <p:cNvGrpSpPr/>
          <p:nvPr/>
        </p:nvGrpSpPr>
        <p:grpSpPr>
          <a:xfrm>
            <a:off x="4599288" y="799625"/>
            <a:ext cx="2235369" cy="345600"/>
            <a:chOff x="1779763" y="785725"/>
            <a:chExt cx="2235369" cy="345600"/>
          </a:xfrm>
        </p:grpSpPr>
        <p:sp>
          <p:nvSpPr>
            <p:cNvPr id="770" name="Google Shape;770;p35"/>
            <p:cNvSpPr/>
            <p:nvPr/>
          </p:nvSpPr>
          <p:spPr>
            <a:xfrm>
              <a:off x="1779763" y="7857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1" name="Google Shape;771;p35"/>
            <p:cNvSpPr/>
            <p:nvPr/>
          </p:nvSpPr>
          <p:spPr>
            <a:xfrm>
              <a:off x="2151476"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2" name="Google Shape;772;p35"/>
            <p:cNvSpPr/>
            <p:nvPr/>
          </p:nvSpPr>
          <p:spPr>
            <a:xfrm>
              <a:off x="2894904"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3" name="Google Shape;773;p35"/>
            <p:cNvSpPr/>
            <p:nvPr/>
          </p:nvSpPr>
          <p:spPr>
            <a:xfrm>
              <a:off x="3638332"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4" name="Google Shape;774;p35"/>
            <p:cNvSpPr/>
            <p:nvPr/>
          </p:nvSpPr>
          <p:spPr>
            <a:xfrm>
              <a:off x="3266618"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5" name="Google Shape;775;p35"/>
            <p:cNvSpPr/>
            <p:nvPr/>
          </p:nvSpPr>
          <p:spPr>
            <a:xfrm>
              <a:off x="2523190" y="78572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76" name="Google Shape;776;p35"/>
          <p:cNvGrpSpPr/>
          <p:nvPr/>
        </p:nvGrpSpPr>
        <p:grpSpPr>
          <a:xfrm>
            <a:off x="4599288" y="1422792"/>
            <a:ext cx="2235369" cy="345600"/>
            <a:chOff x="1779763" y="1344828"/>
            <a:chExt cx="2235369" cy="345600"/>
          </a:xfrm>
        </p:grpSpPr>
        <p:sp>
          <p:nvSpPr>
            <p:cNvPr id="777" name="Google Shape;777;p35"/>
            <p:cNvSpPr/>
            <p:nvPr/>
          </p:nvSpPr>
          <p:spPr>
            <a:xfrm>
              <a:off x="1779763" y="1344828"/>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8" name="Google Shape;778;p35"/>
            <p:cNvSpPr/>
            <p:nvPr/>
          </p:nvSpPr>
          <p:spPr>
            <a:xfrm>
              <a:off x="2151476" y="1344828"/>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79" name="Google Shape;779;p35"/>
            <p:cNvSpPr/>
            <p:nvPr/>
          </p:nvSpPr>
          <p:spPr>
            <a:xfrm>
              <a:off x="2894904"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0" name="Google Shape;780;p35"/>
            <p:cNvSpPr/>
            <p:nvPr/>
          </p:nvSpPr>
          <p:spPr>
            <a:xfrm>
              <a:off x="3638332"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1" name="Google Shape;781;p35"/>
            <p:cNvSpPr/>
            <p:nvPr/>
          </p:nvSpPr>
          <p:spPr>
            <a:xfrm>
              <a:off x="3266618"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2" name="Google Shape;782;p35"/>
            <p:cNvSpPr/>
            <p:nvPr/>
          </p:nvSpPr>
          <p:spPr>
            <a:xfrm>
              <a:off x="2523190" y="1344828"/>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83" name="Google Shape;783;p35"/>
          <p:cNvGrpSpPr/>
          <p:nvPr/>
        </p:nvGrpSpPr>
        <p:grpSpPr>
          <a:xfrm>
            <a:off x="4599288" y="2045958"/>
            <a:ext cx="2235369" cy="345600"/>
            <a:chOff x="1779763" y="2089175"/>
            <a:chExt cx="2235369" cy="345600"/>
          </a:xfrm>
        </p:grpSpPr>
        <p:sp>
          <p:nvSpPr>
            <p:cNvPr id="784" name="Google Shape;784;p35"/>
            <p:cNvSpPr/>
            <p:nvPr/>
          </p:nvSpPr>
          <p:spPr>
            <a:xfrm>
              <a:off x="1779763" y="20891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5" name="Google Shape;785;p35"/>
            <p:cNvSpPr/>
            <p:nvPr/>
          </p:nvSpPr>
          <p:spPr>
            <a:xfrm>
              <a:off x="2151476" y="20891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6" name="Google Shape;786;p35"/>
            <p:cNvSpPr/>
            <p:nvPr/>
          </p:nvSpPr>
          <p:spPr>
            <a:xfrm>
              <a:off x="2894904"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7" name="Google Shape;787;p35"/>
            <p:cNvSpPr/>
            <p:nvPr/>
          </p:nvSpPr>
          <p:spPr>
            <a:xfrm>
              <a:off x="3638332"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8" name="Google Shape;788;p35"/>
            <p:cNvSpPr/>
            <p:nvPr/>
          </p:nvSpPr>
          <p:spPr>
            <a:xfrm>
              <a:off x="3266618" y="20891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89" name="Google Shape;789;p35"/>
            <p:cNvSpPr/>
            <p:nvPr/>
          </p:nvSpPr>
          <p:spPr>
            <a:xfrm>
              <a:off x="2523190" y="208917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90" name="Google Shape;790;p35"/>
          <p:cNvGrpSpPr/>
          <p:nvPr/>
        </p:nvGrpSpPr>
        <p:grpSpPr>
          <a:xfrm>
            <a:off x="4599288" y="2669125"/>
            <a:ext cx="2235369" cy="345600"/>
            <a:chOff x="1779763" y="2764075"/>
            <a:chExt cx="2235369" cy="345600"/>
          </a:xfrm>
        </p:grpSpPr>
        <p:sp>
          <p:nvSpPr>
            <p:cNvPr id="791" name="Google Shape;791;p35"/>
            <p:cNvSpPr/>
            <p:nvPr/>
          </p:nvSpPr>
          <p:spPr>
            <a:xfrm>
              <a:off x="1779763"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2" name="Google Shape;792;p35"/>
            <p:cNvSpPr/>
            <p:nvPr/>
          </p:nvSpPr>
          <p:spPr>
            <a:xfrm>
              <a:off x="2151476"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3" name="Google Shape;793;p35"/>
            <p:cNvSpPr/>
            <p:nvPr/>
          </p:nvSpPr>
          <p:spPr>
            <a:xfrm>
              <a:off x="2894904" y="276407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4" name="Google Shape;794;p35"/>
            <p:cNvSpPr/>
            <p:nvPr/>
          </p:nvSpPr>
          <p:spPr>
            <a:xfrm>
              <a:off x="3638332" y="27640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5" name="Google Shape;795;p35"/>
            <p:cNvSpPr/>
            <p:nvPr/>
          </p:nvSpPr>
          <p:spPr>
            <a:xfrm>
              <a:off x="3266618" y="2764075"/>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6" name="Google Shape;796;p35"/>
            <p:cNvSpPr/>
            <p:nvPr/>
          </p:nvSpPr>
          <p:spPr>
            <a:xfrm>
              <a:off x="2523190" y="276407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797" name="Google Shape;797;p35"/>
          <p:cNvGrpSpPr/>
          <p:nvPr/>
        </p:nvGrpSpPr>
        <p:grpSpPr>
          <a:xfrm>
            <a:off x="4599288" y="3292292"/>
            <a:ext cx="2235369" cy="345600"/>
            <a:chOff x="1779763" y="3475577"/>
            <a:chExt cx="2235369" cy="345600"/>
          </a:xfrm>
        </p:grpSpPr>
        <p:sp>
          <p:nvSpPr>
            <p:cNvPr id="798" name="Google Shape;798;p35"/>
            <p:cNvSpPr/>
            <p:nvPr/>
          </p:nvSpPr>
          <p:spPr>
            <a:xfrm>
              <a:off x="1779763"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799" name="Google Shape;799;p35"/>
            <p:cNvSpPr/>
            <p:nvPr/>
          </p:nvSpPr>
          <p:spPr>
            <a:xfrm>
              <a:off x="2151476"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0" name="Google Shape;800;p35"/>
            <p:cNvSpPr/>
            <p:nvPr/>
          </p:nvSpPr>
          <p:spPr>
            <a:xfrm>
              <a:off x="2894904"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1" name="Google Shape;801;p35"/>
            <p:cNvSpPr/>
            <p:nvPr/>
          </p:nvSpPr>
          <p:spPr>
            <a:xfrm>
              <a:off x="3638332" y="3475577"/>
              <a:ext cx="3768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2" name="Google Shape;802;p35"/>
            <p:cNvSpPr/>
            <p:nvPr/>
          </p:nvSpPr>
          <p:spPr>
            <a:xfrm>
              <a:off x="3266618" y="3475577"/>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3" name="Google Shape;803;p35"/>
            <p:cNvSpPr/>
            <p:nvPr/>
          </p:nvSpPr>
          <p:spPr>
            <a:xfrm>
              <a:off x="2523190" y="3475577"/>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804" name="Google Shape;804;p35"/>
          <p:cNvGrpSpPr/>
          <p:nvPr/>
        </p:nvGrpSpPr>
        <p:grpSpPr>
          <a:xfrm>
            <a:off x="4599288" y="3915458"/>
            <a:ext cx="2235369" cy="345600"/>
            <a:chOff x="1779763" y="4067525"/>
            <a:chExt cx="2235369" cy="345600"/>
          </a:xfrm>
        </p:grpSpPr>
        <p:sp>
          <p:nvSpPr>
            <p:cNvPr id="805" name="Google Shape;805;p35"/>
            <p:cNvSpPr/>
            <p:nvPr/>
          </p:nvSpPr>
          <p:spPr>
            <a:xfrm>
              <a:off x="1779763"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6" name="Google Shape;806;p35"/>
            <p:cNvSpPr/>
            <p:nvPr/>
          </p:nvSpPr>
          <p:spPr>
            <a:xfrm>
              <a:off x="2151476"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7" name="Google Shape;807;p35"/>
            <p:cNvSpPr/>
            <p:nvPr/>
          </p:nvSpPr>
          <p:spPr>
            <a:xfrm>
              <a:off x="2894904"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8" name="Google Shape;808;p35"/>
            <p:cNvSpPr/>
            <p:nvPr/>
          </p:nvSpPr>
          <p:spPr>
            <a:xfrm>
              <a:off x="3638332" y="4067525"/>
              <a:ext cx="376800" cy="3456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09" name="Google Shape;809;p35"/>
            <p:cNvSpPr/>
            <p:nvPr/>
          </p:nvSpPr>
          <p:spPr>
            <a:xfrm>
              <a:off x="3266618"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0" name="Google Shape;810;p35"/>
            <p:cNvSpPr/>
            <p:nvPr/>
          </p:nvSpPr>
          <p:spPr>
            <a:xfrm>
              <a:off x="2523190" y="40675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811" name="Google Shape;811;p35"/>
          <p:cNvGrpSpPr/>
          <p:nvPr/>
        </p:nvGrpSpPr>
        <p:grpSpPr>
          <a:xfrm>
            <a:off x="4599288" y="4538625"/>
            <a:ext cx="2235369" cy="345600"/>
            <a:chOff x="1779763" y="4677125"/>
            <a:chExt cx="2235369" cy="345600"/>
          </a:xfrm>
        </p:grpSpPr>
        <p:sp>
          <p:nvSpPr>
            <p:cNvPr id="812" name="Google Shape;812;p35"/>
            <p:cNvSpPr/>
            <p:nvPr/>
          </p:nvSpPr>
          <p:spPr>
            <a:xfrm>
              <a:off x="1779763"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3" name="Google Shape;813;p35"/>
            <p:cNvSpPr/>
            <p:nvPr/>
          </p:nvSpPr>
          <p:spPr>
            <a:xfrm>
              <a:off x="2151476"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4" name="Google Shape;814;p35"/>
            <p:cNvSpPr/>
            <p:nvPr/>
          </p:nvSpPr>
          <p:spPr>
            <a:xfrm>
              <a:off x="2894904"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5" name="Google Shape;815;p35"/>
            <p:cNvSpPr/>
            <p:nvPr/>
          </p:nvSpPr>
          <p:spPr>
            <a:xfrm>
              <a:off x="3638332"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6" name="Google Shape;816;p35"/>
            <p:cNvSpPr/>
            <p:nvPr/>
          </p:nvSpPr>
          <p:spPr>
            <a:xfrm>
              <a:off x="3266618"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17" name="Google Shape;817;p35"/>
            <p:cNvSpPr/>
            <p:nvPr/>
          </p:nvSpPr>
          <p:spPr>
            <a:xfrm>
              <a:off x="2523190" y="4677125"/>
              <a:ext cx="376800" cy="3456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cxnSp>
        <p:nvCxnSpPr>
          <p:cNvPr id="818" name="Google Shape;818;p35"/>
          <p:cNvCxnSpPr>
            <a:stCxn id="770" idx="2"/>
            <a:endCxn id="777" idx="0"/>
          </p:cNvCxnSpPr>
          <p:nvPr/>
        </p:nvCxnSpPr>
        <p:spPr>
          <a:xfrm>
            <a:off x="4787687" y="1145225"/>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819" name="Google Shape;819;p35"/>
          <p:cNvCxnSpPr>
            <a:endCxn id="785" idx="0"/>
          </p:cNvCxnSpPr>
          <p:nvPr/>
        </p:nvCxnSpPr>
        <p:spPr>
          <a:xfrm>
            <a:off x="5159401" y="17684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820" name="Google Shape;820;p35"/>
          <p:cNvCxnSpPr>
            <a:stCxn id="789" idx="2"/>
            <a:endCxn id="796" idx="0"/>
          </p:cNvCxnSpPr>
          <p:nvPr/>
        </p:nvCxnSpPr>
        <p:spPr>
          <a:xfrm>
            <a:off x="5531115" y="23915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821" name="Google Shape;821;p35"/>
          <p:cNvCxnSpPr>
            <a:endCxn id="800" idx="0"/>
          </p:cNvCxnSpPr>
          <p:nvPr/>
        </p:nvCxnSpPr>
        <p:spPr>
          <a:xfrm>
            <a:off x="5902829" y="3014792"/>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822" name="Google Shape;822;p35"/>
          <p:cNvCxnSpPr>
            <a:endCxn id="809" idx="0"/>
          </p:cNvCxnSpPr>
          <p:nvPr/>
        </p:nvCxnSpPr>
        <p:spPr>
          <a:xfrm>
            <a:off x="6274543" y="3637958"/>
            <a:ext cx="0" cy="277500"/>
          </a:xfrm>
          <a:prstGeom prst="straightConnector1">
            <a:avLst/>
          </a:prstGeom>
          <a:noFill/>
          <a:ln w="19050" cap="flat" cmpd="sng">
            <a:solidFill>
              <a:schemeClr val="dk2"/>
            </a:solidFill>
            <a:prstDash val="solid"/>
            <a:round/>
            <a:headEnd type="none" w="med" len="med"/>
            <a:tailEnd type="triangle" w="med" len="med"/>
          </a:ln>
        </p:spPr>
      </p:cxnSp>
      <p:cxnSp>
        <p:nvCxnSpPr>
          <p:cNvPr id="823" name="Google Shape;823;p35"/>
          <p:cNvCxnSpPr>
            <a:endCxn id="815" idx="0"/>
          </p:cNvCxnSpPr>
          <p:nvPr/>
        </p:nvCxnSpPr>
        <p:spPr>
          <a:xfrm>
            <a:off x="6646257" y="4261125"/>
            <a:ext cx="0" cy="277500"/>
          </a:xfrm>
          <a:prstGeom prst="straightConnector1">
            <a:avLst/>
          </a:prstGeom>
          <a:noFill/>
          <a:ln w="19050" cap="flat" cmpd="sng">
            <a:solidFill>
              <a:schemeClr val="dk2"/>
            </a:solidFill>
            <a:prstDash val="solid"/>
            <a:round/>
            <a:headEnd type="none" w="med" len="med"/>
            <a:tailEnd type="triangle" w="med" len="med"/>
          </a:ln>
        </p:spPr>
      </p:cxnSp>
      <p:sp>
        <p:nvSpPr>
          <p:cNvPr id="824" name="Google Shape;824;p35"/>
          <p:cNvSpPr txBox="1">
            <a:spLocks noGrp="1"/>
          </p:cNvSpPr>
          <p:nvPr>
            <p:ph type="body" idx="1"/>
          </p:nvPr>
        </p:nvSpPr>
        <p:spPr>
          <a:xfrm>
            <a:off x="243000" y="556500"/>
            <a:ext cx="41034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Give an example of an array that would follow the pattern to the right.</a:t>
            </a:r>
            <a:endParaRPr/>
          </a:p>
          <a:p>
            <a:pPr marL="457200" lvl="0" indent="-355600" algn="l" rtl="0">
              <a:spcBef>
                <a:spcPts val="600"/>
              </a:spcBef>
              <a:spcAft>
                <a:spcPts val="0"/>
              </a:spcAft>
              <a:buSzPts val="2000"/>
              <a:buChar char="●"/>
            </a:pPr>
            <a:r>
              <a:rPr lang="en"/>
              <a:t>1 2 3 4 5 6</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is the runtime Θ(∙)?</a:t>
            </a:r>
            <a:endParaRPr/>
          </a:p>
          <a:p>
            <a:pPr marL="457200" lvl="0" indent="-355600" algn="l" rtl="0">
              <a:spcBef>
                <a:spcPts val="600"/>
              </a:spcBef>
              <a:spcAft>
                <a:spcPts val="0"/>
              </a:spcAft>
              <a:buSzPts val="2000"/>
              <a:buChar char="●"/>
            </a:pPr>
            <a:r>
              <a:rPr lang="en"/>
              <a:t>N</a:t>
            </a:r>
            <a:r>
              <a:rPr lang="en" baseline="30000"/>
              <a:t>2</a:t>
            </a:r>
            <a:endParaRPr baseline="30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3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Performance</a:t>
            </a:r>
            <a:endParaRPr/>
          </a:p>
        </p:txBody>
      </p:sp>
      <p:sp>
        <p:nvSpPr>
          <p:cNvPr id="830" name="Google Shape;830;p3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Theoretical analysis:</a:t>
            </a:r>
            <a:endParaRPr/>
          </a:p>
          <a:p>
            <a:pPr marL="457200" lvl="0" indent="-355600" algn="l" rtl="0">
              <a:spcBef>
                <a:spcPts val="600"/>
              </a:spcBef>
              <a:spcAft>
                <a:spcPts val="0"/>
              </a:spcAft>
              <a:buSzPts val="2000"/>
              <a:buChar char="●"/>
            </a:pPr>
            <a:r>
              <a:rPr lang="en"/>
              <a:t>Best case: Θ(N log N)</a:t>
            </a:r>
            <a:endParaRPr/>
          </a:p>
          <a:p>
            <a:pPr marL="457200" lvl="0" indent="-355600" algn="l" rtl="0">
              <a:spcBef>
                <a:spcPts val="0"/>
              </a:spcBef>
              <a:spcAft>
                <a:spcPts val="0"/>
              </a:spcAft>
              <a:buSzPts val="2000"/>
              <a:buChar char="●"/>
            </a:pPr>
            <a:r>
              <a:rPr lang="en"/>
              <a:t>Worst case: Θ(N</a:t>
            </a:r>
            <a:r>
              <a:rPr lang="en" baseline="30000"/>
              <a:t>2</a:t>
            </a:r>
            <a:r>
              <a:rPr lang="en"/>
              <a:t>)</a:t>
            </a:r>
            <a:endParaRPr/>
          </a:p>
          <a:p>
            <a:pPr marL="0" lvl="0" indent="0" algn="l" rtl="0">
              <a:spcBef>
                <a:spcPts val="600"/>
              </a:spcBef>
              <a:spcAft>
                <a:spcPts val="0"/>
              </a:spcAft>
              <a:buNone/>
            </a:pPr>
            <a:endParaRPr/>
          </a:p>
          <a:p>
            <a:pPr marL="0" lvl="0" indent="0" algn="l" rtl="0">
              <a:spcBef>
                <a:spcPts val="600"/>
              </a:spcBef>
              <a:spcAft>
                <a:spcPts val="0"/>
              </a:spcAft>
              <a:buNone/>
            </a:pPr>
            <a:r>
              <a:rPr lang="en"/>
              <a:t>Compare this to Mergesort.</a:t>
            </a:r>
            <a:endParaRPr/>
          </a:p>
          <a:p>
            <a:pPr marL="457200" lvl="0" indent="-355600" algn="l" rtl="0">
              <a:spcBef>
                <a:spcPts val="600"/>
              </a:spcBef>
              <a:spcAft>
                <a:spcPts val="0"/>
              </a:spcAft>
              <a:buSzPts val="2000"/>
              <a:buChar char="●"/>
            </a:pPr>
            <a:r>
              <a:rPr lang="en"/>
              <a:t>Best case: Θ(N log N)</a:t>
            </a:r>
            <a:endParaRPr/>
          </a:p>
          <a:p>
            <a:pPr marL="457200" lvl="0" indent="-355600" algn="l" rtl="0">
              <a:spcBef>
                <a:spcPts val="0"/>
              </a:spcBef>
              <a:spcAft>
                <a:spcPts val="0"/>
              </a:spcAft>
              <a:buSzPts val="2000"/>
              <a:buChar char="●"/>
            </a:pPr>
            <a:r>
              <a:rPr lang="en"/>
              <a:t>Worst case: Θ(N log N)</a:t>
            </a:r>
            <a:endParaRPr/>
          </a:p>
          <a:p>
            <a:pPr marL="0" lvl="0" indent="0" algn="l" rtl="0">
              <a:spcBef>
                <a:spcPts val="600"/>
              </a:spcBef>
              <a:spcAft>
                <a:spcPts val="0"/>
              </a:spcAft>
              <a:buNone/>
            </a:pPr>
            <a:endParaRPr/>
          </a:p>
          <a:p>
            <a:pPr marL="0" lvl="0" indent="0" algn="l" rtl="0">
              <a:spcBef>
                <a:spcPts val="600"/>
              </a:spcBef>
              <a:spcAft>
                <a:spcPts val="0"/>
              </a:spcAft>
              <a:buNone/>
            </a:pPr>
            <a:r>
              <a:rPr lang="en"/>
              <a:t>Recall that Θ(N log N) vs. Θ(N</a:t>
            </a:r>
            <a:r>
              <a:rPr lang="en" baseline="30000"/>
              <a:t>2</a:t>
            </a:r>
            <a:r>
              <a:rPr lang="en"/>
              <a:t>) is a </a:t>
            </a:r>
            <a:r>
              <a:rPr lang="en" b="1" u="sng"/>
              <a:t>really big deal</a:t>
            </a:r>
            <a:r>
              <a:rPr lang="en"/>
              <a:t>. So how can Quicksort be the fastest sort empirically? Because on average it is Θ(N log N).</a:t>
            </a:r>
            <a:endParaRPr/>
          </a:p>
          <a:p>
            <a:pPr marL="457200" lvl="0" indent="-355600" algn="l" rtl="0">
              <a:spcBef>
                <a:spcPts val="600"/>
              </a:spcBef>
              <a:spcAft>
                <a:spcPts val="0"/>
              </a:spcAft>
              <a:buSzPts val="2000"/>
              <a:buChar char="●"/>
            </a:pPr>
            <a:r>
              <a:rPr lang="en"/>
              <a:t>Rigorous proof requires probability theory + calculus, but intuition + empirical analysis will hopefully convince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Insertion Sort Runtime</a:t>
            </a:r>
            <a:endParaRPr>
              <a:solidFill>
                <a:srgbClr val="38761D"/>
              </a:solidFill>
            </a:endParaRPr>
          </a:p>
        </p:txBody>
      </p:sp>
      <p:sp>
        <p:nvSpPr>
          <p:cNvPr id="47" name="Google Shape;47;p1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is the runtime of insertion sort?</a:t>
            </a:r>
            <a:endParaRPr/>
          </a:p>
          <a:p>
            <a:pPr marL="457200" lvl="0" indent="-355600" algn="l" rtl="0">
              <a:spcBef>
                <a:spcPts val="600"/>
              </a:spcBef>
              <a:spcAft>
                <a:spcPts val="0"/>
              </a:spcAft>
              <a:buSzPts val="2000"/>
              <a:buFont typeface="Consolas"/>
              <a:buAutoNum type="alphaUcPeriod"/>
            </a:pPr>
            <a:r>
              <a:rPr lang="en">
                <a:latin typeface="Consolas"/>
                <a:ea typeface="Consolas"/>
                <a:cs typeface="Consolas"/>
                <a:sym typeface="Consolas"/>
              </a:rPr>
              <a:t>Ω(1), O(N)</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Ω(N), O(N)</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Ω(1), O(N</a:t>
            </a:r>
            <a:r>
              <a:rPr lang="en" baseline="30000">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b="1">
                <a:latin typeface="Consolas"/>
                <a:ea typeface="Consolas"/>
                <a:cs typeface="Consolas"/>
                <a:sym typeface="Consolas"/>
              </a:rPr>
              <a:t>Ω(N), O(N</a:t>
            </a:r>
            <a:r>
              <a:rPr lang="en" b="1" baseline="30000">
                <a:latin typeface="Consolas"/>
                <a:ea typeface="Consolas"/>
                <a:cs typeface="Consolas"/>
                <a:sym typeface="Consolas"/>
              </a:rPr>
              <a:t>2</a:t>
            </a:r>
            <a:r>
              <a:rPr lang="en" b="1">
                <a:latin typeface="Consolas"/>
                <a:ea typeface="Consolas"/>
                <a:cs typeface="Consolas"/>
                <a:sym typeface="Consolas"/>
              </a:rPr>
              <a:t>)</a:t>
            </a:r>
            <a:endParaRPr b="1">
              <a:latin typeface="Consolas"/>
              <a:ea typeface="Consolas"/>
              <a:cs typeface="Consolas"/>
              <a:sym typeface="Consolas"/>
            </a:endParaRPr>
          </a:p>
          <a:p>
            <a:pPr marL="457200" lvl="0" indent="-355600" algn="l" rtl="0">
              <a:spcBef>
                <a:spcPts val="0"/>
              </a:spcBef>
              <a:spcAft>
                <a:spcPts val="0"/>
              </a:spcAft>
              <a:buSzPts val="2000"/>
              <a:buFont typeface="Consolas"/>
              <a:buAutoNum type="alphaUcPeriod"/>
            </a:pPr>
            <a:r>
              <a:rPr lang="en">
                <a:latin typeface="Consolas"/>
                <a:ea typeface="Consolas"/>
                <a:cs typeface="Consolas"/>
                <a:sym typeface="Consolas"/>
              </a:rPr>
              <a:t>Ω(N</a:t>
            </a:r>
            <a:r>
              <a:rPr lang="en" baseline="30000">
                <a:latin typeface="Consolas"/>
                <a:ea typeface="Consolas"/>
                <a:cs typeface="Consolas"/>
                <a:sym typeface="Consolas"/>
              </a:rPr>
              <a:t>2</a:t>
            </a:r>
            <a:r>
              <a:rPr lang="en">
                <a:latin typeface="Consolas"/>
                <a:ea typeface="Consolas"/>
                <a:cs typeface="Consolas"/>
                <a:sym typeface="Consolas"/>
              </a:rPr>
              <a:t>), O(N</a:t>
            </a:r>
            <a:r>
              <a:rPr lang="en" baseline="30000">
                <a:latin typeface="Consolas"/>
                <a:ea typeface="Consolas"/>
                <a:cs typeface="Consolas"/>
                <a:sym typeface="Consolas"/>
              </a:rPr>
              <a:t>2</a:t>
            </a:r>
            <a:r>
              <a:rPr lang="en">
                <a:latin typeface="Consolas"/>
                <a:ea typeface="Consolas"/>
                <a:cs typeface="Consolas"/>
                <a:sym typeface="Consolas"/>
              </a:rPr>
              <a:t>)</a:t>
            </a:r>
            <a:endParaRPr>
              <a:latin typeface="Consolas"/>
              <a:ea typeface="Consolas"/>
              <a:cs typeface="Consolas"/>
              <a:sym typeface="Consolas"/>
            </a:endParaRPr>
          </a:p>
          <a:p>
            <a:pPr marL="0" lvl="0" indent="0" algn="l" rtl="0">
              <a:spcBef>
                <a:spcPts val="600"/>
              </a:spcBef>
              <a:spcAft>
                <a:spcPts val="0"/>
              </a:spcAft>
              <a:buNone/>
            </a:pPr>
            <a:endParaRPr>
              <a:latin typeface="Consolas"/>
              <a:ea typeface="Consolas"/>
              <a:cs typeface="Consolas"/>
              <a:sym typeface="Consolas"/>
            </a:endParaRPr>
          </a:p>
          <a:p>
            <a:pPr marL="0" lvl="0" indent="0" algn="l" rtl="0">
              <a:spcBef>
                <a:spcPts val="600"/>
              </a:spcBef>
              <a:spcAft>
                <a:spcPts val="0"/>
              </a:spcAft>
              <a:buNone/>
            </a:pPr>
            <a:r>
              <a:rPr lang="en"/>
              <a:t>You may recall </a:t>
            </a:r>
            <a:r>
              <a:rPr lang="en">
                <a:latin typeface="Consolas"/>
                <a:ea typeface="Consolas"/>
                <a:cs typeface="Consolas"/>
                <a:sym typeface="Consolas"/>
              </a:rPr>
              <a:t>Ω</a:t>
            </a:r>
            <a:r>
              <a:rPr lang="en"/>
              <a:t> is not “best case”.</a:t>
            </a:r>
            <a:endParaRPr/>
          </a:p>
          <a:p>
            <a:pPr marL="0" lvl="0" indent="0" algn="l" rtl="0">
              <a:spcBef>
                <a:spcPts val="600"/>
              </a:spcBef>
              <a:spcAft>
                <a:spcPts val="0"/>
              </a:spcAft>
              <a:buNone/>
            </a:pPr>
            <a:r>
              <a:rPr lang="en"/>
              <a:t>So technnnniically you could also say </a:t>
            </a:r>
            <a:br>
              <a:rPr lang="en"/>
            </a:br>
            <a:r>
              <a:rPr lang="en"/>
              <a:t>     </a:t>
            </a:r>
            <a:r>
              <a:rPr lang="en">
                <a:latin typeface="Consolas"/>
                <a:ea typeface="Consolas"/>
                <a:cs typeface="Consolas"/>
                <a:sym typeface="Consolas"/>
              </a:rPr>
              <a:t>Ω(1)</a:t>
            </a:r>
            <a:endParaRPr/>
          </a:p>
          <a:p>
            <a:pPr marL="0" lvl="0" indent="0" algn="l" rtl="0">
              <a:spcBef>
                <a:spcPts val="600"/>
              </a:spcBef>
              <a:spcAft>
                <a:spcPts val="0"/>
              </a:spcAft>
              <a:buClr>
                <a:schemeClr val="dk1"/>
              </a:buClr>
              <a:buSzPts val="1100"/>
              <a:buFont typeface="Arial"/>
              <a:buNone/>
            </a:pPr>
            <a:endParaRPr/>
          </a:p>
        </p:txBody>
      </p:sp>
      <p:sp>
        <p:nvSpPr>
          <p:cNvPr id="48" name="Google Shape;48;p10"/>
          <p:cNvSpPr txBox="1">
            <a:spLocks noGrp="1"/>
          </p:cNvSpPr>
          <p:nvPr>
            <p:ph type="body" idx="1"/>
          </p:nvPr>
        </p:nvSpPr>
        <p:spPr>
          <a:xfrm>
            <a:off x="4523218" y="1088156"/>
            <a:ext cx="1400400" cy="5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36 swaps:</a:t>
            </a:r>
            <a:endParaRPr/>
          </a:p>
        </p:txBody>
      </p:sp>
      <p:pic>
        <p:nvPicPr>
          <p:cNvPr id="49" name="Google Shape;49;p10"/>
          <p:cNvPicPr preferRelativeResize="0"/>
          <p:nvPr/>
        </p:nvPicPr>
        <p:blipFill>
          <a:blip r:embed="rId3">
            <a:alphaModFix/>
          </a:blip>
          <a:stretch>
            <a:fillRect/>
          </a:stretch>
        </p:blipFill>
        <p:spPr>
          <a:xfrm>
            <a:off x="4598425" y="1656650"/>
            <a:ext cx="3194250" cy="2576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7"/>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Argument #1: 10% Case</a:t>
            </a:r>
            <a:endParaRPr/>
          </a:p>
        </p:txBody>
      </p:sp>
      <p:sp>
        <p:nvSpPr>
          <p:cNvPr id="836" name="Google Shape;836;p37"/>
          <p:cNvSpPr txBox="1">
            <a:spLocks noGrp="1"/>
          </p:cNvSpPr>
          <p:nvPr>
            <p:ph type="body" idx="1"/>
          </p:nvPr>
        </p:nvSpPr>
        <p:spPr>
          <a:xfrm>
            <a:off x="243000" y="556500"/>
            <a:ext cx="8443800" cy="580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pivot always ends up at least 10% from either edge (not to scale).</a:t>
            </a:r>
            <a:endParaRPr/>
          </a:p>
        </p:txBody>
      </p:sp>
      <p:sp>
        <p:nvSpPr>
          <p:cNvPr id="837" name="Google Shape;837;p37"/>
          <p:cNvSpPr/>
          <p:nvPr/>
        </p:nvSpPr>
        <p:spPr>
          <a:xfrm>
            <a:off x="255300" y="1290975"/>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38" name="Google Shape;838;p37"/>
          <p:cNvSpPr/>
          <p:nvPr/>
        </p:nvSpPr>
        <p:spPr>
          <a:xfrm>
            <a:off x="219166" y="12909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nvGrpSpPr>
          <p:cNvPr id="839" name="Google Shape;839;p37"/>
          <p:cNvGrpSpPr/>
          <p:nvPr/>
        </p:nvGrpSpPr>
        <p:grpSpPr>
          <a:xfrm>
            <a:off x="248634" y="1636575"/>
            <a:ext cx="5118366" cy="609600"/>
            <a:chOff x="248634" y="1636575"/>
            <a:chExt cx="5118366" cy="609600"/>
          </a:xfrm>
        </p:grpSpPr>
        <p:sp>
          <p:nvSpPr>
            <p:cNvPr id="840" name="Google Shape;840;p37"/>
            <p:cNvSpPr/>
            <p:nvPr/>
          </p:nvSpPr>
          <p:spPr>
            <a:xfrm>
              <a:off x="255300" y="1900575"/>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41" name="Google Shape;841;p37"/>
            <p:cNvSpPr/>
            <p:nvPr/>
          </p:nvSpPr>
          <p:spPr>
            <a:xfrm>
              <a:off x="904600" y="1900575"/>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842" name="Google Shape;842;p37"/>
            <p:cNvCxnSpPr>
              <a:stCxn id="838" idx="2"/>
              <a:endCxn id="841" idx="0"/>
            </p:cNvCxnSpPr>
            <p:nvPr/>
          </p:nvCxnSpPr>
          <p:spPr>
            <a:xfrm rot="-5400000" flipH="1">
              <a:off x="486766" y="1425825"/>
              <a:ext cx="264000" cy="685500"/>
            </a:xfrm>
            <a:prstGeom prst="curvedConnector3">
              <a:avLst>
                <a:gd name="adj1" fmla="val 50000"/>
              </a:avLst>
            </a:prstGeom>
            <a:noFill/>
            <a:ln w="19050" cap="flat" cmpd="sng">
              <a:solidFill>
                <a:schemeClr val="dk2"/>
              </a:solidFill>
              <a:prstDash val="solid"/>
              <a:round/>
              <a:headEnd type="none" w="med" len="med"/>
              <a:tailEnd type="triangle" w="med" len="med"/>
            </a:ln>
          </p:spPr>
        </p:cxnSp>
        <p:sp>
          <p:nvSpPr>
            <p:cNvPr id="843" name="Google Shape;843;p37"/>
            <p:cNvSpPr/>
            <p:nvPr/>
          </p:nvSpPr>
          <p:spPr>
            <a:xfrm>
              <a:off x="248634" y="19005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44" name="Google Shape;844;p37"/>
            <p:cNvSpPr/>
            <p:nvPr/>
          </p:nvSpPr>
          <p:spPr>
            <a:xfrm>
              <a:off x="1018309" y="19005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sp>
        <p:nvSpPr>
          <p:cNvPr id="845" name="Google Shape;845;p37"/>
          <p:cNvSpPr/>
          <p:nvPr/>
        </p:nvSpPr>
        <p:spPr>
          <a:xfrm>
            <a:off x="7148590" y="1290975"/>
            <a:ext cx="4050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a:t>
            </a:r>
            <a:endParaRPr/>
          </a:p>
        </p:txBody>
      </p:sp>
      <p:grpSp>
        <p:nvGrpSpPr>
          <p:cNvPr id="846" name="Google Shape;846;p37"/>
          <p:cNvGrpSpPr/>
          <p:nvPr/>
        </p:nvGrpSpPr>
        <p:grpSpPr>
          <a:xfrm>
            <a:off x="248634" y="2246175"/>
            <a:ext cx="5118366" cy="685925"/>
            <a:chOff x="248634" y="2246175"/>
            <a:chExt cx="5118366" cy="685925"/>
          </a:xfrm>
        </p:grpSpPr>
        <p:sp>
          <p:nvSpPr>
            <p:cNvPr id="847" name="Google Shape;847;p37"/>
            <p:cNvSpPr/>
            <p:nvPr/>
          </p:nvSpPr>
          <p:spPr>
            <a:xfrm>
              <a:off x="255300" y="2586375"/>
              <a:ext cx="5111700" cy="3456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48" name="Google Shape;848;p37"/>
            <p:cNvSpPr/>
            <p:nvPr/>
          </p:nvSpPr>
          <p:spPr>
            <a:xfrm>
              <a:off x="904600" y="2246600"/>
              <a:ext cx="113700" cy="6855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49" name="Google Shape;849;p37"/>
            <p:cNvSpPr/>
            <p:nvPr/>
          </p:nvSpPr>
          <p:spPr>
            <a:xfrm>
              <a:off x="1426700" y="2586375"/>
              <a:ext cx="113700" cy="3456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50" name="Google Shape;850;p37"/>
            <p:cNvSpPr/>
            <p:nvPr/>
          </p:nvSpPr>
          <p:spPr>
            <a:xfrm>
              <a:off x="369875" y="2586375"/>
              <a:ext cx="113700" cy="340200"/>
            </a:xfrm>
            <a:prstGeom prst="rect">
              <a:avLst/>
            </a:prstGeom>
            <a:solidFill>
              <a:srgbClr val="00000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cxnSp>
          <p:nvCxnSpPr>
            <p:cNvPr id="851" name="Google Shape;851;p37"/>
            <p:cNvCxnSpPr>
              <a:stCxn id="843" idx="2"/>
              <a:endCxn id="850" idx="0"/>
            </p:cNvCxnSpPr>
            <p:nvPr/>
          </p:nvCxnSpPr>
          <p:spPr>
            <a:xfrm rot="-5400000" flipH="1">
              <a:off x="195984" y="2355675"/>
              <a:ext cx="340200" cy="1212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852" name="Google Shape;852;p37"/>
            <p:cNvCxnSpPr>
              <a:stCxn id="844" idx="2"/>
              <a:endCxn id="849" idx="0"/>
            </p:cNvCxnSpPr>
            <p:nvPr/>
          </p:nvCxnSpPr>
          <p:spPr>
            <a:xfrm rot="-5400000" flipH="1">
              <a:off x="1109209" y="2212125"/>
              <a:ext cx="3402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sp>
          <p:nvSpPr>
            <p:cNvPr id="853" name="Google Shape;853;p37"/>
            <p:cNvSpPr/>
            <p:nvPr/>
          </p:nvSpPr>
          <p:spPr>
            <a:xfrm>
              <a:off x="248634" y="25863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54" name="Google Shape;854;p37"/>
            <p:cNvSpPr/>
            <p:nvPr/>
          </p:nvSpPr>
          <p:spPr>
            <a:xfrm>
              <a:off x="491124" y="25863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55" name="Google Shape;855;p37"/>
            <p:cNvSpPr/>
            <p:nvPr/>
          </p:nvSpPr>
          <p:spPr>
            <a:xfrm>
              <a:off x="1010634" y="25863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sp>
          <p:nvSpPr>
            <p:cNvPr id="856" name="Google Shape;856;p37"/>
            <p:cNvSpPr/>
            <p:nvPr/>
          </p:nvSpPr>
          <p:spPr>
            <a:xfrm>
              <a:off x="1544034" y="2586375"/>
              <a:ext cx="113700" cy="345600"/>
            </a:xfrm>
            <a:prstGeom prst="rect">
              <a:avLst/>
            </a:prstGeom>
            <a:solidFill>
              <a:srgbClr val="B1DD8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Calibri"/>
                <a:ea typeface="Calibri"/>
                <a:cs typeface="Calibri"/>
                <a:sym typeface="Calibri"/>
              </a:endParaRPr>
            </a:p>
          </p:txBody>
        </p:sp>
      </p:grpSp>
      <p:grpSp>
        <p:nvGrpSpPr>
          <p:cNvPr id="857" name="Google Shape;857;p37"/>
          <p:cNvGrpSpPr/>
          <p:nvPr/>
        </p:nvGrpSpPr>
        <p:grpSpPr>
          <a:xfrm>
            <a:off x="5952095" y="1636575"/>
            <a:ext cx="1398995" cy="610025"/>
            <a:chOff x="5952095" y="1636575"/>
            <a:chExt cx="1398995" cy="610025"/>
          </a:xfrm>
        </p:grpSpPr>
        <p:sp>
          <p:nvSpPr>
            <p:cNvPr id="858" name="Google Shape;858;p37"/>
            <p:cNvSpPr/>
            <p:nvPr/>
          </p:nvSpPr>
          <p:spPr>
            <a:xfrm>
              <a:off x="5952095" y="1901000"/>
              <a:ext cx="8466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N/10</a:t>
              </a:r>
              <a:endParaRPr/>
            </a:p>
          </p:txBody>
        </p:sp>
        <p:cxnSp>
          <p:nvCxnSpPr>
            <p:cNvPr id="859" name="Google Shape;859;p37"/>
            <p:cNvCxnSpPr>
              <a:stCxn id="845" idx="2"/>
              <a:endCxn id="858" idx="0"/>
            </p:cNvCxnSpPr>
            <p:nvPr/>
          </p:nvCxnSpPr>
          <p:spPr>
            <a:xfrm flipH="1">
              <a:off x="6375490" y="1636575"/>
              <a:ext cx="975600" cy="264300"/>
            </a:xfrm>
            <a:prstGeom prst="straightConnector1">
              <a:avLst/>
            </a:prstGeom>
            <a:noFill/>
            <a:ln w="19050" cap="flat" cmpd="sng">
              <a:solidFill>
                <a:schemeClr val="dk2"/>
              </a:solidFill>
              <a:prstDash val="solid"/>
              <a:round/>
              <a:headEnd type="none" w="med" len="med"/>
              <a:tailEnd type="triangle" w="med" len="med"/>
            </a:ln>
          </p:spPr>
        </p:cxnSp>
      </p:grpSp>
      <p:grpSp>
        <p:nvGrpSpPr>
          <p:cNvPr id="860" name="Google Shape;860;p37"/>
          <p:cNvGrpSpPr/>
          <p:nvPr/>
        </p:nvGrpSpPr>
        <p:grpSpPr>
          <a:xfrm>
            <a:off x="7351090" y="1636575"/>
            <a:ext cx="1276405" cy="610025"/>
            <a:chOff x="7351090" y="1636575"/>
            <a:chExt cx="1276405" cy="610025"/>
          </a:xfrm>
        </p:grpSpPr>
        <p:sp>
          <p:nvSpPr>
            <p:cNvPr id="861" name="Google Shape;861;p37"/>
            <p:cNvSpPr/>
            <p:nvPr/>
          </p:nvSpPr>
          <p:spPr>
            <a:xfrm>
              <a:off x="7780895" y="1901000"/>
              <a:ext cx="8466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9N/10</a:t>
              </a:r>
              <a:endParaRPr/>
            </a:p>
          </p:txBody>
        </p:sp>
        <p:cxnSp>
          <p:nvCxnSpPr>
            <p:cNvPr id="862" name="Google Shape;862;p37"/>
            <p:cNvCxnSpPr>
              <a:stCxn id="845" idx="2"/>
              <a:endCxn id="861" idx="0"/>
            </p:cNvCxnSpPr>
            <p:nvPr/>
          </p:nvCxnSpPr>
          <p:spPr>
            <a:xfrm>
              <a:off x="7351090" y="1636575"/>
              <a:ext cx="853200" cy="264300"/>
            </a:xfrm>
            <a:prstGeom prst="straightConnector1">
              <a:avLst/>
            </a:prstGeom>
            <a:noFill/>
            <a:ln w="19050" cap="flat" cmpd="sng">
              <a:solidFill>
                <a:schemeClr val="dk2"/>
              </a:solidFill>
              <a:prstDash val="solid"/>
              <a:round/>
              <a:headEnd type="none" w="med" len="med"/>
              <a:tailEnd type="triangle" w="med" len="med"/>
            </a:ln>
          </p:spPr>
        </p:cxnSp>
      </p:grpSp>
      <p:grpSp>
        <p:nvGrpSpPr>
          <p:cNvPr id="863" name="Google Shape;863;p37"/>
          <p:cNvGrpSpPr/>
          <p:nvPr/>
        </p:nvGrpSpPr>
        <p:grpSpPr>
          <a:xfrm>
            <a:off x="5547475" y="2246600"/>
            <a:ext cx="827920" cy="685375"/>
            <a:chOff x="5547475" y="2246600"/>
            <a:chExt cx="827920" cy="685375"/>
          </a:xfrm>
        </p:grpSpPr>
        <p:sp>
          <p:nvSpPr>
            <p:cNvPr id="864" name="Google Shape;864;p37"/>
            <p:cNvSpPr/>
            <p:nvPr/>
          </p:nvSpPr>
          <p:spPr>
            <a:xfrm>
              <a:off x="5547475" y="2586375"/>
              <a:ext cx="7044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N/100</a:t>
              </a:r>
              <a:endParaRPr/>
            </a:p>
          </p:txBody>
        </p:sp>
        <p:cxnSp>
          <p:nvCxnSpPr>
            <p:cNvPr id="865" name="Google Shape;865;p37"/>
            <p:cNvCxnSpPr>
              <a:stCxn id="858" idx="2"/>
              <a:endCxn id="864" idx="0"/>
            </p:cNvCxnSpPr>
            <p:nvPr/>
          </p:nvCxnSpPr>
          <p:spPr>
            <a:xfrm flipH="1">
              <a:off x="5899595" y="2246600"/>
              <a:ext cx="475800" cy="339900"/>
            </a:xfrm>
            <a:prstGeom prst="straightConnector1">
              <a:avLst/>
            </a:prstGeom>
            <a:noFill/>
            <a:ln w="19050" cap="flat" cmpd="sng">
              <a:solidFill>
                <a:schemeClr val="dk2"/>
              </a:solidFill>
              <a:prstDash val="solid"/>
              <a:round/>
              <a:headEnd type="none" w="med" len="med"/>
              <a:tailEnd type="triangle" w="med" len="med"/>
            </a:ln>
          </p:spPr>
        </p:cxnSp>
      </p:grpSp>
      <p:grpSp>
        <p:nvGrpSpPr>
          <p:cNvPr id="866" name="Google Shape;866;p37"/>
          <p:cNvGrpSpPr/>
          <p:nvPr/>
        </p:nvGrpSpPr>
        <p:grpSpPr>
          <a:xfrm>
            <a:off x="6370040" y="2246600"/>
            <a:ext cx="822000" cy="685375"/>
            <a:chOff x="6370040" y="2246600"/>
            <a:chExt cx="822000" cy="685375"/>
          </a:xfrm>
        </p:grpSpPr>
        <p:sp>
          <p:nvSpPr>
            <p:cNvPr id="867" name="Google Shape;867;p37"/>
            <p:cNvSpPr/>
            <p:nvPr/>
          </p:nvSpPr>
          <p:spPr>
            <a:xfrm>
              <a:off x="6370040" y="2586375"/>
              <a:ext cx="8220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9N/100</a:t>
              </a:r>
              <a:endParaRPr/>
            </a:p>
          </p:txBody>
        </p:sp>
        <p:cxnSp>
          <p:nvCxnSpPr>
            <p:cNvPr id="868" name="Google Shape;868;p37"/>
            <p:cNvCxnSpPr>
              <a:stCxn id="858" idx="2"/>
              <a:endCxn id="867" idx="0"/>
            </p:cNvCxnSpPr>
            <p:nvPr/>
          </p:nvCxnSpPr>
          <p:spPr>
            <a:xfrm>
              <a:off x="6375395" y="2246600"/>
              <a:ext cx="405600" cy="339900"/>
            </a:xfrm>
            <a:prstGeom prst="straightConnector1">
              <a:avLst/>
            </a:prstGeom>
            <a:noFill/>
            <a:ln w="19050" cap="flat" cmpd="sng">
              <a:solidFill>
                <a:schemeClr val="dk2"/>
              </a:solidFill>
              <a:prstDash val="solid"/>
              <a:round/>
              <a:headEnd type="none" w="med" len="med"/>
              <a:tailEnd type="triangle" w="med" len="med"/>
            </a:ln>
          </p:spPr>
        </p:cxnSp>
      </p:grpSp>
      <p:grpSp>
        <p:nvGrpSpPr>
          <p:cNvPr id="869" name="Google Shape;869;p37"/>
          <p:cNvGrpSpPr/>
          <p:nvPr/>
        </p:nvGrpSpPr>
        <p:grpSpPr>
          <a:xfrm>
            <a:off x="7300075" y="2246600"/>
            <a:ext cx="904120" cy="685375"/>
            <a:chOff x="7300075" y="2246600"/>
            <a:chExt cx="904120" cy="685375"/>
          </a:xfrm>
        </p:grpSpPr>
        <p:sp>
          <p:nvSpPr>
            <p:cNvPr id="870" name="Google Shape;870;p37"/>
            <p:cNvSpPr/>
            <p:nvPr/>
          </p:nvSpPr>
          <p:spPr>
            <a:xfrm>
              <a:off x="7300075" y="2586375"/>
              <a:ext cx="8220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9N/100</a:t>
              </a:r>
              <a:endParaRPr/>
            </a:p>
          </p:txBody>
        </p:sp>
        <p:cxnSp>
          <p:nvCxnSpPr>
            <p:cNvPr id="871" name="Google Shape;871;p37"/>
            <p:cNvCxnSpPr>
              <a:stCxn id="861" idx="2"/>
              <a:endCxn id="870" idx="0"/>
            </p:cNvCxnSpPr>
            <p:nvPr/>
          </p:nvCxnSpPr>
          <p:spPr>
            <a:xfrm flipH="1">
              <a:off x="7710995" y="2246600"/>
              <a:ext cx="493200" cy="339900"/>
            </a:xfrm>
            <a:prstGeom prst="straightConnector1">
              <a:avLst/>
            </a:prstGeom>
            <a:noFill/>
            <a:ln w="19050" cap="flat" cmpd="sng">
              <a:solidFill>
                <a:schemeClr val="dk2"/>
              </a:solidFill>
              <a:prstDash val="solid"/>
              <a:round/>
              <a:headEnd type="none" w="med" len="med"/>
              <a:tailEnd type="triangle" w="med" len="med"/>
            </a:ln>
          </p:spPr>
        </p:cxnSp>
      </p:grpSp>
      <p:grpSp>
        <p:nvGrpSpPr>
          <p:cNvPr id="872" name="Google Shape;872;p37"/>
          <p:cNvGrpSpPr/>
          <p:nvPr/>
        </p:nvGrpSpPr>
        <p:grpSpPr>
          <a:xfrm>
            <a:off x="8193950" y="2246600"/>
            <a:ext cx="930600" cy="685375"/>
            <a:chOff x="8193950" y="2246600"/>
            <a:chExt cx="930600" cy="685375"/>
          </a:xfrm>
        </p:grpSpPr>
        <p:sp>
          <p:nvSpPr>
            <p:cNvPr id="873" name="Google Shape;873;p37"/>
            <p:cNvSpPr/>
            <p:nvPr/>
          </p:nvSpPr>
          <p:spPr>
            <a:xfrm>
              <a:off x="8193950" y="2586375"/>
              <a:ext cx="930600" cy="345600"/>
            </a:xfrm>
            <a:prstGeom prst="rect">
              <a:avLst/>
            </a:prstGeom>
            <a:solidFill>
              <a:srgbClr val="FF99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81N/100</a:t>
              </a:r>
              <a:endParaRPr/>
            </a:p>
          </p:txBody>
        </p:sp>
        <p:cxnSp>
          <p:nvCxnSpPr>
            <p:cNvPr id="874" name="Google Shape;874;p37"/>
            <p:cNvCxnSpPr>
              <a:stCxn id="861" idx="2"/>
              <a:endCxn id="873" idx="0"/>
            </p:cNvCxnSpPr>
            <p:nvPr/>
          </p:nvCxnSpPr>
          <p:spPr>
            <a:xfrm>
              <a:off x="8204195" y="2246600"/>
              <a:ext cx="455100" cy="339900"/>
            </a:xfrm>
            <a:prstGeom prst="straightConnector1">
              <a:avLst/>
            </a:prstGeom>
            <a:noFill/>
            <a:ln w="19050" cap="flat" cmpd="sng">
              <a:solidFill>
                <a:schemeClr val="dk2"/>
              </a:solidFill>
              <a:prstDash val="solid"/>
              <a:round/>
              <a:headEnd type="none" w="med" len="med"/>
              <a:tailEnd type="triangle" w="med" len="med"/>
            </a:ln>
          </p:spPr>
        </p:cxnSp>
      </p:grpSp>
      <p:sp>
        <p:nvSpPr>
          <p:cNvPr id="875" name="Google Shape;875;p37"/>
          <p:cNvSpPr txBox="1">
            <a:spLocks noGrp="1"/>
          </p:cNvSpPr>
          <p:nvPr>
            <p:ph type="body" idx="1"/>
          </p:nvPr>
        </p:nvSpPr>
        <p:spPr>
          <a:xfrm>
            <a:off x="243000" y="3236900"/>
            <a:ext cx="8881500" cy="1168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Work at each level: O(N)</a:t>
            </a:r>
            <a:endParaRPr/>
          </a:p>
          <a:p>
            <a:pPr marL="457200" lvl="0" indent="-355600" algn="l" rtl="0">
              <a:spcBef>
                <a:spcPts val="600"/>
              </a:spcBef>
              <a:spcAft>
                <a:spcPts val="0"/>
              </a:spcAft>
              <a:buSzPts val="2000"/>
              <a:buChar char="●"/>
            </a:pPr>
            <a:r>
              <a:rPr lang="en"/>
              <a:t>Runtime is O(NH). </a:t>
            </a:r>
            <a:endParaRPr/>
          </a:p>
          <a:p>
            <a:pPr marL="914400" lvl="1" indent="-355600" algn="l" rtl="0">
              <a:spcBef>
                <a:spcPts val="0"/>
              </a:spcBef>
              <a:spcAft>
                <a:spcPts val="0"/>
              </a:spcAft>
              <a:buSzPts val="2000"/>
              <a:buChar char="○"/>
            </a:pPr>
            <a:r>
              <a:rPr lang="en"/>
              <a:t>H is approximately log </a:t>
            </a:r>
            <a:r>
              <a:rPr lang="en" baseline="-25000"/>
              <a:t>10/9</a:t>
            </a:r>
            <a:r>
              <a:rPr lang="en"/>
              <a:t> N = O(log N)</a:t>
            </a:r>
            <a:endParaRPr/>
          </a:p>
          <a:p>
            <a:pPr marL="457200" lvl="0" indent="-355600" algn="l" rtl="0">
              <a:spcBef>
                <a:spcPts val="0"/>
              </a:spcBef>
              <a:spcAft>
                <a:spcPts val="0"/>
              </a:spcAft>
              <a:buSzPts val="2000"/>
              <a:buChar char="●"/>
            </a:pPr>
            <a:r>
              <a:rPr lang="en"/>
              <a:t>Overall: O(N log N).</a:t>
            </a:r>
            <a:endParaRPr/>
          </a:p>
        </p:txBody>
      </p:sp>
      <p:sp>
        <p:nvSpPr>
          <p:cNvPr id="876" name="Google Shape;876;p37"/>
          <p:cNvSpPr txBox="1"/>
          <p:nvPr/>
        </p:nvSpPr>
        <p:spPr>
          <a:xfrm>
            <a:off x="6046625" y="3376125"/>
            <a:ext cx="2910300" cy="12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Punchline: Even if you are unlucky enough to have a pivot that never lands anywhere near the middle, but at least always 10% from the edge, runtime is still O(N log 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
                                        </p:tgtEl>
                                        <p:attrNameLst>
                                          <p:attrName>style.visibility</p:attrName>
                                        </p:attrNameLst>
                                      </p:cBhvr>
                                      <p:to>
                                        <p:strVal val="visible"/>
                                      </p:to>
                                    </p:set>
                                    <p:animEffect transition="in" filter="fade">
                                      <p:cBhvr>
                                        <p:cTn id="7" dur="1"/>
                                        <p:tgtEl>
                                          <p:spTgt spid="8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7"/>
                                        </p:tgtEl>
                                        <p:attrNameLst>
                                          <p:attrName>style.visibility</p:attrName>
                                        </p:attrNameLst>
                                      </p:cBhvr>
                                      <p:to>
                                        <p:strVal val="visible"/>
                                      </p:to>
                                    </p:set>
                                    <p:animEffect transition="in" filter="fade">
                                      <p:cBhvr>
                                        <p:cTn id="12" dur="1"/>
                                        <p:tgtEl>
                                          <p:spTgt spid="8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0"/>
                                        </p:tgtEl>
                                        <p:attrNameLst>
                                          <p:attrName>style.visibility</p:attrName>
                                        </p:attrNameLst>
                                      </p:cBhvr>
                                      <p:to>
                                        <p:strVal val="visible"/>
                                      </p:to>
                                    </p:set>
                                    <p:animEffect transition="in" filter="fade">
                                      <p:cBhvr>
                                        <p:cTn id="17" dur="1"/>
                                        <p:tgtEl>
                                          <p:spTgt spid="8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6"/>
                                        </p:tgtEl>
                                        <p:attrNameLst>
                                          <p:attrName>style.visibility</p:attrName>
                                        </p:attrNameLst>
                                      </p:cBhvr>
                                      <p:to>
                                        <p:strVal val="visible"/>
                                      </p:to>
                                    </p:set>
                                    <p:animEffect transition="in" filter="fade">
                                      <p:cBhvr>
                                        <p:cTn id="22" dur="1"/>
                                        <p:tgtEl>
                                          <p:spTgt spid="8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63"/>
                                        </p:tgtEl>
                                        <p:attrNameLst>
                                          <p:attrName>style.visibility</p:attrName>
                                        </p:attrNameLst>
                                      </p:cBhvr>
                                      <p:to>
                                        <p:strVal val="visible"/>
                                      </p:to>
                                    </p:set>
                                    <p:animEffect transition="in" filter="fade">
                                      <p:cBhvr>
                                        <p:cTn id="27" dur="1"/>
                                        <p:tgtEl>
                                          <p:spTgt spid="86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6"/>
                                        </p:tgtEl>
                                        <p:attrNameLst>
                                          <p:attrName>style.visibility</p:attrName>
                                        </p:attrNameLst>
                                      </p:cBhvr>
                                      <p:to>
                                        <p:strVal val="visible"/>
                                      </p:to>
                                    </p:set>
                                    <p:animEffect transition="in" filter="fade">
                                      <p:cBhvr>
                                        <p:cTn id="32" dur="1"/>
                                        <p:tgtEl>
                                          <p:spTgt spid="8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69"/>
                                        </p:tgtEl>
                                        <p:attrNameLst>
                                          <p:attrName>style.visibility</p:attrName>
                                        </p:attrNameLst>
                                      </p:cBhvr>
                                      <p:to>
                                        <p:strVal val="visible"/>
                                      </p:to>
                                    </p:set>
                                    <p:animEffect transition="in" filter="fade">
                                      <p:cBhvr>
                                        <p:cTn id="37" dur="1"/>
                                        <p:tgtEl>
                                          <p:spTgt spid="86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2"/>
                                        </p:tgtEl>
                                        <p:attrNameLst>
                                          <p:attrName>style.visibility</p:attrName>
                                        </p:attrNameLst>
                                      </p:cBhvr>
                                      <p:to>
                                        <p:strVal val="visible"/>
                                      </p:to>
                                    </p:set>
                                    <p:animEffect transition="in" filter="fade">
                                      <p:cBhvr>
                                        <p:cTn id="42" dur="1"/>
                                        <p:tgtEl>
                                          <p:spTgt spid="87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75">
                                            <p:txEl>
                                              <p:pRg st="0" end="0"/>
                                            </p:txEl>
                                          </p:spTgt>
                                        </p:tgtEl>
                                        <p:attrNameLst>
                                          <p:attrName>style.visibility</p:attrName>
                                        </p:attrNameLst>
                                      </p:cBhvr>
                                      <p:to>
                                        <p:strVal val="visible"/>
                                      </p:to>
                                    </p:set>
                                    <p:animEffect transition="in" filter="fade">
                                      <p:cBhvr>
                                        <p:cTn id="47" dur="1"/>
                                        <p:tgtEl>
                                          <p:spTgt spid="87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75">
                                            <p:txEl>
                                              <p:pRg st="1" end="1"/>
                                            </p:txEl>
                                          </p:spTgt>
                                        </p:tgtEl>
                                        <p:attrNameLst>
                                          <p:attrName>style.visibility</p:attrName>
                                        </p:attrNameLst>
                                      </p:cBhvr>
                                      <p:to>
                                        <p:strVal val="visible"/>
                                      </p:to>
                                    </p:set>
                                    <p:animEffect transition="in" filter="fade">
                                      <p:cBhvr>
                                        <p:cTn id="52" dur="1"/>
                                        <p:tgtEl>
                                          <p:spTgt spid="87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75">
                                            <p:txEl>
                                              <p:pRg st="2" end="2"/>
                                            </p:txEl>
                                          </p:spTgt>
                                        </p:tgtEl>
                                        <p:attrNameLst>
                                          <p:attrName>style.visibility</p:attrName>
                                        </p:attrNameLst>
                                      </p:cBhvr>
                                      <p:to>
                                        <p:strVal val="visible"/>
                                      </p:to>
                                    </p:set>
                                    <p:animEffect transition="in" filter="fade">
                                      <p:cBhvr>
                                        <p:cTn id="57" dur="1"/>
                                        <p:tgtEl>
                                          <p:spTgt spid="87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75">
                                            <p:txEl>
                                              <p:pRg st="3" end="3"/>
                                            </p:txEl>
                                          </p:spTgt>
                                        </p:tgtEl>
                                        <p:attrNameLst>
                                          <p:attrName>style.visibility</p:attrName>
                                        </p:attrNameLst>
                                      </p:cBhvr>
                                      <p:to>
                                        <p:strVal val="visible"/>
                                      </p:to>
                                    </p:set>
                                    <p:animEffect transition="in" filter="fade">
                                      <p:cBhvr>
                                        <p:cTn id="62" dur="1"/>
                                        <p:tgtEl>
                                          <p:spTgt spid="87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76"/>
                                        </p:tgtEl>
                                        <p:attrNameLst>
                                          <p:attrName>style.visibility</p:attrName>
                                        </p:attrNameLst>
                                      </p:cBhvr>
                                      <p:to>
                                        <p:strVal val="visible"/>
                                      </p:to>
                                    </p:set>
                                    <p:animEffect transition="in" filter="fade">
                                      <p:cBhvr>
                                        <p:cTn id="67" dur="1"/>
                                        <p:tgtEl>
                                          <p:spTgt spid="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8"/>
          <p:cNvSpPr txBox="1">
            <a:spLocks noGrp="1"/>
          </p:cNvSpPr>
          <p:nvPr>
            <p:ph type="title"/>
          </p:nvPr>
        </p:nvSpPr>
        <p:spPr>
          <a:xfrm>
            <a:off x="166800" y="92500"/>
            <a:ext cx="88059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Argument #2: Quicksort is BST Sort</a:t>
            </a:r>
            <a:endParaRPr/>
          </a:p>
        </p:txBody>
      </p:sp>
      <p:sp>
        <p:nvSpPr>
          <p:cNvPr id="882" name="Google Shape;882;p38"/>
          <p:cNvSpPr/>
          <p:nvPr/>
        </p:nvSpPr>
        <p:spPr>
          <a:xfrm>
            <a:off x="837700" y="785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sp>
        <p:nvSpPr>
          <p:cNvPr id="883" name="Google Shape;883;p38"/>
          <p:cNvSpPr/>
          <p:nvPr/>
        </p:nvSpPr>
        <p:spPr>
          <a:xfrm>
            <a:off x="13703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84" name="Google Shape;884;p38"/>
          <p:cNvSpPr/>
          <p:nvPr/>
        </p:nvSpPr>
        <p:spPr>
          <a:xfrm>
            <a:off x="1902900"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85" name="Google Shape;885;p38"/>
          <p:cNvSpPr/>
          <p:nvPr/>
        </p:nvSpPr>
        <p:spPr>
          <a:xfrm>
            <a:off x="24355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86" name="Google Shape;886;p38"/>
          <p:cNvSpPr/>
          <p:nvPr/>
        </p:nvSpPr>
        <p:spPr>
          <a:xfrm>
            <a:off x="35007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87" name="Google Shape;887;p38"/>
          <p:cNvSpPr/>
          <p:nvPr/>
        </p:nvSpPr>
        <p:spPr>
          <a:xfrm>
            <a:off x="40333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88" name="Google Shape;888;p38"/>
          <p:cNvSpPr/>
          <p:nvPr/>
        </p:nvSpPr>
        <p:spPr>
          <a:xfrm>
            <a:off x="4565902"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889" name="Google Shape;889;p38"/>
          <p:cNvSpPr/>
          <p:nvPr/>
        </p:nvSpPr>
        <p:spPr>
          <a:xfrm>
            <a:off x="2968101" y="7857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90" name="Google Shape;890;p38"/>
          <p:cNvSpPr/>
          <p:nvPr/>
        </p:nvSpPr>
        <p:spPr>
          <a:xfrm>
            <a:off x="381275" y="15681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891" name="Google Shape;891;p38"/>
          <p:cNvSpPr/>
          <p:nvPr/>
        </p:nvSpPr>
        <p:spPr>
          <a:xfrm>
            <a:off x="913875" y="15681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92" name="Google Shape;892;p38"/>
          <p:cNvSpPr/>
          <p:nvPr/>
        </p:nvSpPr>
        <p:spPr>
          <a:xfrm>
            <a:off x="1446475" y="15681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893" name="Google Shape;893;p38"/>
          <p:cNvSpPr/>
          <p:nvPr/>
        </p:nvSpPr>
        <p:spPr>
          <a:xfrm>
            <a:off x="1979076" y="15681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894" name="Google Shape;894;p38"/>
          <p:cNvSpPr/>
          <p:nvPr/>
        </p:nvSpPr>
        <p:spPr>
          <a:xfrm>
            <a:off x="3346701" y="15681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895" name="Google Shape;895;p38"/>
          <p:cNvSpPr/>
          <p:nvPr/>
        </p:nvSpPr>
        <p:spPr>
          <a:xfrm>
            <a:off x="3879301" y="15681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896" name="Google Shape;896;p38"/>
          <p:cNvSpPr/>
          <p:nvPr/>
        </p:nvSpPr>
        <p:spPr>
          <a:xfrm>
            <a:off x="4411902" y="1568125"/>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897" name="Google Shape;897;p38"/>
          <p:cNvGrpSpPr/>
          <p:nvPr/>
        </p:nvGrpSpPr>
        <p:grpSpPr>
          <a:xfrm>
            <a:off x="76475" y="2380007"/>
            <a:ext cx="1072600" cy="495300"/>
            <a:chOff x="152675" y="2380007"/>
            <a:chExt cx="1072600" cy="495300"/>
          </a:xfrm>
        </p:grpSpPr>
        <p:sp>
          <p:nvSpPr>
            <p:cNvPr id="898" name="Google Shape;898;p38"/>
            <p:cNvSpPr/>
            <p:nvPr/>
          </p:nvSpPr>
          <p:spPr>
            <a:xfrm>
              <a:off x="152675" y="2380007"/>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899" name="Google Shape;899;p38"/>
            <p:cNvSpPr/>
            <p:nvPr/>
          </p:nvSpPr>
          <p:spPr>
            <a:xfrm>
              <a:off x="685275" y="2380007"/>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grpSp>
      <p:sp>
        <p:nvSpPr>
          <p:cNvPr id="900" name="Google Shape;900;p38"/>
          <p:cNvSpPr/>
          <p:nvPr/>
        </p:nvSpPr>
        <p:spPr>
          <a:xfrm>
            <a:off x="1977492" y="2380007"/>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01" name="Google Shape;901;p38"/>
          <p:cNvSpPr/>
          <p:nvPr/>
        </p:nvSpPr>
        <p:spPr>
          <a:xfrm>
            <a:off x="3345909" y="2380007"/>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02" name="Google Shape;902;p38"/>
          <p:cNvSpPr/>
          <p:nvPr/>
        </p:nvSpPr>
        <p:spPr>
          <a:xfrm>
            <a:off x="4714327" y="2380007"/>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03" name="Google Shape;903;p38"/>
          <p:cNvSpPr/>
          <p:nvPr/>
        </p:nvSpPr>
        <p:spPr>
          <a:xfrm>
            <a:off x="2662876" y="1574360"/>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904" name="Google Shape;904;p38"/>
          <p:cNvSpPr/>
          <p:nvPr/>
        </p:nvSpPr>
        <p:spPr>
          <a:xfrm>
            <a:off x="1293284" y="2380007"/>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905" name="Google Shape;905;p38"/>
          <p:cNvSpPr/>
          <p:nvPr/>
        </p:nvSpPr>
        <p:spPr>
          <a:xfrm>
            <a:off x="2661701" y="2380007"/>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5</a:t>
            </a:r>
            <a:endParaRPr sz="1800">
              <a:solidFill>
                <a:srgbClr val="FFFFFF"/>
              </a:solidFill>
              <a:latin typeface="Calibri"/>
              <a:ea typeface="Calibri"/>
              <a:cs typeface="Calibri"/>
              <a:sym typeface="Calibri"/>
            </a:endParaRPr>
          </a:p>
        </p:txBody>
      </p:sp>
      <p:sp>
        <p:nvSpPr>
          <p:cNvPr id="906" name="Google Shape;906;p38"/>
          <p:cNvSpPr/>
          <p:nvPr/>
        </p:nvSpPr>
        <p:spPr>
          <a:xfrm>
            <a:off x="4030118" y="2380007"/>
            <a:ext cx="540000" cy="495300"/>
          </a:xfrm>
          <a:prstGeom prst="rect">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libri"/>
                <a:ea typeface="Calibri"/>
                <a:cs typeface="Calibri"/>
                <a:sym typeface="Calibri"/>
              </a:rPr>
              <a:t>7</a:t>
            </a:r>
            <a:endParaRPr sz="1800">
              <a:solidFill>
                <a:srgbClr val="FFFFFF"/>
              </a:solidFill>
              <a:latin typeface="Calibri"/>
              <a:ea typeface="Calibri"/>
              <a:cs typeface="Calibri"/>
              <a:sym typeface="Calibri"/>
            </a:endParaRPr>
          </a:p>
        </p:txBody>
      </p:sp>
      <p:sp>
        <p:nvSpPr>
          <p:cNvPr id="907" name="Google Shape;907;p38"/>
          <p:cNvSpPr/>
          <p:nvPr/>
        </p:nvSpPr>
        <p:spPr>
          <a:xfrm>
            <a:off x="7274975" y="785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5</a:t>
            </a:r>
            <a:endParaRPr sz="1800">
              <a:latin typeface="Calibri"/>
              <a:ea typeface="Calibri"/>
              <a:cs typeface="Calibri"/>
              <a:sym typeface="Calibri"/>
            </a:endParaRPr>
          </a:p>
        </p:txBody>
      </p:sp>
      <p:grpSp>
        <p:nvGrpSpPr>
          <p:cNvPr id="908" name="Google Shape;908;p38"/>
          <p:cNvGrpSpPr/>
          <p:nvPr/>
        </p:nvGrpSpPr>
        <p:grpSpPr>
          <a:xfrm>
            <a:off x="6512975" y="1281025"/>
            <a:ext cx="1032000" cy="762000"/>
            <a:chOff x="6665375" y="1281025"/>
            <a:chExt cx="1032000" cy="762000"/>
          </a:xfrm>
        </p:grpSpPr>
        <p:sp>
          <p:nvSpPr>
            <p:cNvPr id="909" name="Google Shape;909;p38"/>
            <p:cNvSpPr/>
            <p:nvPr/>
          </p:nvSpPr>
          <p:spPr>
            <a:xfrm>
              <a:off x="6665375" y="1547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cxnSp>
          <p:nvCxnSpPr>
            <p:cNvPr id="910" name="Google Shape;910;p38"/>
            <p:cNvCxnSpPr>
              <a:stCxn id="907" idx="2"/>
              <a:endCxn id="909" idx="0"/>
            </p:cNvCxnSpPr>
            <p:nvPr/>
          </p:nvCxnSpPr>
          <p:spPr>
            <a:xfrm flipH="1">
              <a:off x="6935375" y="1281025"/>
              <a:ext cx="762000" cy="266700"/>
            </a:xfrm>
            <a:prstGeom prst="straightConnector1">
              <a:avLst/>
            </a:prstGeom>
            <a:noFill/>
            <a:ln w="19050" cap="flat" cmpd="sng">
              <a:solidFill>
                <a:schemeClr val="dk2"/>
              </a:solidFill>
              <a:prstDash val="solid"/>
              <a:round/>
              <a:headEnd type="none" w="med" len="med"/>
              <a:tailEnd type="triangle" w="med" len="med"/>
            </a:ln>
          </p:spPr>
        </p:cxnSp>
      </p:grpSp>
      <p:grpSp>
        <p:nvGrpSpPr>
          <p:cNvPr id="911" name="Google Shape;911;p38"/>
          <p:cNvGrpSpPr/>
          <p:nvPr/>
        </p:nvGrpSpPr>
        <p:grpSpPr>
          <a:xfrm>
            <a:off x="7544975" y="1281025"/>
            <a:ext cx="1038601" cy="762000"/>
            <a:chOff x="7697375" y="1281025"/>
            <a:chExt cx="1038601" cy="762000"/>
          </a:xfrm>
        </p:grpSpPr>
        <p:sp>
          <p:nvSpPr>
            <p:cNvPr id="912" name="Google Shape;912;p38"/>
            <p:cNvSpPr/>
            <p:nvPr/>
          </p:nvSpPr>
          <p:spPr>
            <a:xfrm>
              <a:off x="8195976" y="1547725"/>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cxnSp>
          <p:nvCxnSpPr>
            <p:cNvPr id="913" name="Google Shape;913;p38"/>
            <p:cNvCxnSpPr>
              <a:stCxn id="907" idx="2"/>
              <a:endCxn id="912" idx="0"/>
            </p:cNvCxnSpPr>
            <p:nvPr/>
          </p:nvCxnSpPr>
          <p:spPr>
            <a:xfrm>
              <a:off x="7697375" y="1281025"/>
              <a:ext cx="768600" cy="266700"/>
            </a:xfrm>
            <a:prstGeom prst="straightConnector1">
              <a:avLst/>
            </a:prstGeom>
            <a:noFill/>
            <a:ln w="19050" cap="flat" cmpd="sng">
              <a:solidFill>
                <a:schemeClr val="dk2"/>
              </a:solidFill>
              <a:prstDash val="solid"/>
              <a:round/>
              <a:headEnd type="none" w="med" len="med"/>
              <a:tailEnd type="triangle" w="med" len="med"/>
            </a:ln>
          </p:spPr>
        </p:cxnSp>
      </p:grpSp>
      <p:grpSp>
        <p:nvGrpSpPr>
          <p:cNvPr id="914" name="Google Shape;914;p38"/>
          <p:cNvGrpSpPr/>
          <p:nvPr/>
        </p:nvGrpSpPr>
        <p:grpSpPr>
          <a:xfrm>
            <a:off x="6073425" y="2043025"/>
            <a:ext cx="709550" cy="832275"/>
            <a:chOff x="6225825" y="2043025"/>
            <a:chExt cx="709550" cy="832275"/>
          </a:xfrm>
        </p:grpSpPr>
        <p:sp>
          <p:nvSpPr>
            <p:cNvPr id="915" name="Google Shape;915;p38"/>
            <p:cNvSpPr/>
            <p:nvPr/>
          </p:nvSpPr>
          <p:spPr>
            <a:xfrm>
              <a:off x="6225825" y="2380000"/>
              <a:ext cx="540000" cy="495300"/>
            </a:xfrm>
            <a:prstGeom prst="rect">
              <a:avLst/>
            </a:prstGeom>
            <a:solidFill>
              <a:srgbClr val="B1DD8B"/>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cxnSp>
          <p:nvCxnSpPr>
            <p:cNvPr id="916" name="Google Shape;916;p38"/>
            <p:cNvCxnSpPr>
              <a:stCxn id="909" idx="2"/>
              <a:endCxn id="915" idx="0"/>
            </p:cNvCxnSpPr>
            <p:nvPr/>
          </p:nvCxnSpPr>
          <p:spPr>
            <a:xfrm flipH="1">
              <a:off x="6495875" y="2043025"/>
              <a:ext cx="439500" cy="336900"/>
            </a:xfrm>
            <a:prstGeom prst="straightConnector1">
              <a:avLst/>
            </a:prstGeom>
            <a:noFill/>
            <a:ln w="19050" cap="flat" cmpd="sng">
              <a:solidFill>
                <a:schemeClr val="dk2"/>
              </a:solidFill>
              <a:prstDash val="solid"/>
              <a:round/>
              <a:headEnd type="none" w="med" len="med"/>
              <a:tailEnd type="triangle" w="med" len="med"/>
            </a:ln>
          </p:spPr>
        </p:cxnSp>
      </p:grpSp>
      <p:grpSp>
        <p:nvGrpSpPr>
          <p:cNvPr id="917" name="Google Shape;917;p38"/>
          <p:cNvGrpSpPr/>
          <p:nvPr/>
        </p:nvGrpSpPr>
        <p:grpSpPr>
          <a:xfrm>
            <a:off x="6782975" y="2043025"/>
            <a:ext cx="600175" cy="832275"/>
            <a:chOff x="6935375" y="2043025"/>
            <a:chExt cx="600175" cy="832275"/>
          </a:xfrm>
        </p:grpSpPr>
        <p:sp>
          <p:nvSpPr>
            <p:cNvPr id="918" name="Google Shape;918;p38"/>
            <p:cNvSpPr/>
            <p:nvPr/>
          </p:nvSpPr>
          <p:spPr>
            <a:xfrm>
              <a:off x="6995550" y="23800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cxnSp>
          <p:nvCxnSpPr>
            <p:cNvPr id="919" name="Google Shape;919;p38"/>
            <p:cNvCxnSpPr>
              <a:stCxn id="909" idx="2"/>
              <a:endCxn id="918" idx="0"/>
            </p:cNvCxnSpPr>
            <p:nvPr/>
          </p:nvCxnSpPr>
          <p:spPr>
            <a:xfrm>
              <a:off x="6935375" y="2043025"/>
              <a:ext cx="330300" cy="336900"/>
            </a:xfrm>
            <a:prstGeom prst="straightConnector1">
              <a:avLst/>
            </a:prstGeom>
            <a:noFill/>
            <a:ln w="19050" cap="flat" cmpd="sng">
              <a:solidFill>
                <a:schemeClr val="dk2"/>
              </a:solidFill>
              <a:prstDash val="solid"/>
              <a:round/>
              <a:headEnd type="none" w="med" len="med"/>
              <a:tailEnd type="triangle" w="med" len="med"/>
            </a:ln>
          </p:spPr>
        </p:cxnSp>
      </p:grpSp>
      <p:grpSp>
        <p:nvGrpSpPr>
          <p:cNvPr id="920" name="Google Shape;920;p38"/>
          <p:cNvGrpSpPr/>
          <p:nvPr/>
        </p:nvGrpSpPr>
        <p:grpSpPr>
          <a:xfrm>
            <a:off x="7641663" y="2043025"/>
            <a:ext cx="671913" cy="832275"/>
            <a:chOff x="7794063" y="2043025"/>
            <a:chExt cx="671913" cy="832275"/>
          </a:xfrm>
        </p:grpSpPr>
        <p:sp>
          <p:nvSpPr>
            <p:cNvPr id="921" name="Google Shape;921;p38"/>
            <p:cNvSpPr/>
            <p:nvPr/>
          </p:nvSpPr>
          <p:spPr>
            <a:xfrm>
              <a:off x="7794063" y="23800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cxnSp>
          <p:nvCxnSpPr>
            <p:cNvPr id="922" name="Google Shape;922;p38"/>
            <p:cNvCxnSpPr>
              <a:stCxn id="912" idx="2"/>
              <a:endCxn id="921" idx="0"/>
            </p:cNvCxnSpPr>
            <p:nvPr/>
          </p:nvCxnSpPr>
          <p:spPr>
            <a:xfrm flipH="1">
              <a:off x="8063976" y="2043025"/>
              <a:ext cx="402000" cy="336900"/>
            </a:xfrm>
            <a:prstGeom prst="straightConnector1">
              <a:avLst/>
            </a:prstGeom>
            <a:noFill/>
            <a:ln w="19050" cap="flat" cmpd="sng">
              <a:solidFill>
                <a:schemeClr val="dk2"/>
              </a:solidFill>
              <a:prstDash val="solid"/>
              <a:round/>
              <a:headEnd type="none" w="med" len="med"/>
              <a:tailEnd type="triangle" w="med" len="med"/>
            </a:ln>
          </p:spPr>
        </p:cxnSp>
      </p:grpSp>
      <p:grpSp>
        <p:nvGrpSpPr>
          <p:cNvPr id="923" name="Google Shape;923;p38"/>
          <p:cNvGrpSpPr/>
          <p:nvPr/>
        </p:nvGrpSpPr>
        <p:grpSpPr>
          <a:xfrm>
            <a:off x="8313576" y="2043025"/>
            <a:ext cx="666600" cy="832275"/>
            <a:chOff x="8465976" y="2043025"/>
            <a:chExt cx="666600" cy="832275"/>
          </a:xfrm>
        </p:grpSpPr>
        <p:sp>
          <p:nvSpPr>
            <p:cNvPr id="924" name="Google Shape;924;p38"/>
            <p:cNvSpPr/>
            <p:nvPr/>
          </p:nvSpPr>
          <p:spPr>
            <a:xfrm>
              <a:off x="8592576" y="23800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cxnSp>
          <p:nvCxnSpPr>
            <p:cNvPr id="925" name="Google Shape;925;p38"/>
            <p:cNvCxnSpPr>
              <a:stCxn id="912" idx="2"/>
              <a:endCxn id="924" idx="0"/>
            </p:cNvCxnSpPr>
            <p:nvPr/>
          </p:nvCxnSpPr>
          <p:spPr>
            <a:xfrm>
              <a:off x="8465976" y="2043025"/>
              <a:ext cx="396600" cy="336900"/>
            </a:xfrm>
            <a:prstGeom prst="straightConnector1">
              <a:avLst/>
            </a:prstGeom>
            <a:noFill/>
            <a:ln w="19050" cap="flat" cmpd="sng">
              <a:solidFill>
                <a:schemeClr val="dk2"/>
              </a:solidFill>
              <a:prstDash val="solid"/>
              <a:round/>
              <a:headEnd type="none" w="med" len="med"/>
              <a:tailEnd type="triangle" w="med" len="med"/>
            </a:ln>
          </p:spPr>
        </p:cxnSp>
      </p:grpSp>
      <p:grpSp>
        <p:nvGrpSpPr>
          <p:cNvPr id="926" name="Google Shape;926;p38"/>
          <p:cNvGrpSpPr/>
          <p:nvPr/>
        </p:nvGrpSpPr>
        <p:grpSpPr>
          <a:xfrm>
            <a:off x="5618300" y="2875200"/>
            <a:ext cx="725100" cy="837900"/>
            <a:chOff x="5770700" y="2875200"/>
            <a:chExt cx="725100" cy="837900"/>
          </a:xfrm>
        </p:grpSpPr>
        <p:sp>
          <p:nvSpPr>
            <p:cNvPr id="927" name="Google Shape;927;p38"/>
            <p:cNvSpPr/>
            <p:nvPr/>
          </p:nvSpPr>
          <p:spPr>
            <a:xfrm>
              <a:off x="5770700" y="3217800"/>
              <a:ext cx="540000" cy="495300"/>
            </a:xfrm>
            <a:prstGeom prst="rect">
              <a:avLst/>
            </a:prstGeom>
            <a:solidFill>
              <a:srgbClr val="D9D9D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cxnSp>
          <p:nvCxnSpPr>
            <p:cNvPr id="928" name="Google Shape;928;p38"/>
            <p:cNvCxnSpPr>
              <a:endCxn id="927" idx="0"/>
            </p:cNvCxnSpPr>
            <p:nvPr/>
          </p:nvCxnSpPr>
          <p:spPr>
            <a:xfrm flipH="1">
              <a:off x="6040700" y="2875200"/>
              <a:ext cx="455100" cy="342600"/>
            </a:xfrm>
            <a:prstGeom prst="straightConnector1">
              <a:avLst/>
            </a:prstGeom>
            <a:noFill/>
            <a:ln w="19050" cap="flat" cmpd="sng">
              <a:solidFill>
                <a:schemeClr val="dk2"/>
              </a:solidFill>
              <a:prstDash val="solid"/>
              <a:round/>
              <a:headEnd type="none" w="med" len="med"/>
              <a:tailEnd type="triangle" w="med" len="med"/>
            </a:ln>
          </p:spPr>
        </p:cxnSp>
      </p:grpSp>
      <p:pic>
        <p:nvPicPr>
          <p:cNvPr id="929" name="Google Shape;929;p38"/>
          <p:cNvPicPr preferRelativeResize="0"/>
          <p:nvPr/>
        </p:nvPicPr>
        <p:blipFill>
          <a:blip r:embed="rId3">
            <a:alphaModFix/>
          </a:blip>
          <a:stretch>
            <a:fillRect/>
          </a:stretch>
        </p:blipFill>
        <p:spPr>
          <a:xfrm>
            <a:off x="1232097" y="3056200"/>
            <a:ext cx="2190000" cy="2006900"/>
          </a:xfrm>
          <a:prstGeom prst="rect">
            <a:avLst/>
          </a:prstGeom>
          <a:noFill/>
          <a:ln>
            <a:noFill/>
          </a:ln>
        </p:spPr>
      </p:pic>
      <p:grpSp>
        <p:nvGrpSpPr>
          <p:cNvPr id="930" name="Google Shape;930;p38"/>
          <p:cNvGrpSpPr/>
          <p:nvPr/>
        </p:nvGrpSpPr>
        <p:grpSpPr>
          <a:xfrm>
            <a:off x="3544850" y="3725150"/>
            <a:ext cx="5481000" cy="1364500"/>
            <a:chOff x="3773450" y="3648950"/>
            <a:chExt cx="5481000" cy="1364500"/>
          </a:xfrm>
        </p:grpSpPr>
        <p:sp>
          <p:nvSpPr>
            <p:cNvPr id="931" name="Google Shape;931;p38"/>
            <p:cNvSpPr txBox="1"/>
            <p:nvPr/>
          </p:nvSpPr>
          <p:spPr>
            <a:xfrm>
              <a:off x="3773450" y="3648950"/>
              <a:ext cx="5481000" cy="9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Key idea: compareTo calls are same for BST insert and Quicksort.</a:t>
              </a:r>
              <a:endParaRPr/>
            </a:p>
            <a:p>
              <a:pPr marL="457200" lvl="0" indent="-317500" algn="l" rtl="0">
                <a:spcBef>
                  <a:spcPts val="0"/>
                </a:spcBef>
                <a:spcAft>
                  <a:spcPts val="0"/>
                </a:spcAft>
                <a:buSzPts val="1400"/>
                <a:buChar char="●"/>
              </a:pPr>
              <a:r>
                <a:rPr lang="en"/>
                <a:t>Every number gets compared to 5 in both.</a:t>
              </a:r>
              <a:endParaRPr/>
            </a:p>
            <a:p>
              <a:pPr marL="457200" lvl="0" indent="-317500" algn="l" rtl="0">
                <a:spcBef>
                  <a:spcPts val="0"/>
                </a:spcBef>
                <a:spcAft>
                  <a:spcPts val="0"/>
                </a:spcAft>
                <a:buSzPts val="1400"/>
                <a:buChar char="●"/>
              </a:pPr>
              <a:r>
                <a:rPr lang="en"/>
                <a:t>3 gets compared to only 1, 2, 4, and 5 in both.</a:t>
              </a:r>
              <a:endParaRPr/>
            </a:p>
          </p:txBody>
        </p:sp>
        <p:sp>
          <p:nvSpPr>
            <p:cNvPr id="932" name="Google Shape;932;p38"/>
            <p:cNvSpPr txBox="1"/>
            <p:nvPr/>
          </p:nvSpPr>
          <p:spPr>
            <a:xfrm>
              <a:off x="3773648" y="4518150"/>
              <a:ext cx="52050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Reminder: Random insertion into a BST takes O(N log N) time.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fade">
                                      <p:cBhvr>
                                        <p:cTn id="7" dur="1000"/>
                                        <p:tgtEl>
                                          <p:spTgt spid="9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4"/>
                                        </p:tgtEl>
                                        <p:attrNameLst>
                                          <p:attrName>style.visibility</p:attrName>
                                        </p:attrNameLst>
                                      </p:cBhvr>
                                      <p:to>
                                        <p:strVal val="visible"/>
                                      </p:to>
                                    </p:set>
                                    <p:animEffect transition="in" filter="fade">
                                      <p:cBhvr>
                                        <p:cTn id="12" dur="1000"/>
                                        <p:tgtEl>
                                          <p:spTgt spid="9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6"/>
                                        </p:tgtEl>
                                        <p:attrNameLst>
                                          <p:attrName>style.visibility</p:attrName>
                                        </p:attrNameLst>
                                      </p:cBhvr>
                                      <p:to>
                                        <p:strVal val="visible"/>
                                      </p:to>
                                    </p:set>
                                    <p:animEffect transition="in" filter="fade">
                                      <p:cBhvr>
                                        <p:cTn id="17" dur="1000"/>
                                        <p:tgtEl>
                                          <p:spTgt spid="9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1"/>
                                        </p:tgtEl>
                                        <p:attrNameLst>
                                          <p:attrName>style.visibility</p:attrName>
                                        </p:attrNameLst>
                                      </p:cBhvr>
                                      <p:to>
                                        <p:strVal val="visible"/>
                                      </p:to>
                                    </p:set>
                                    <p:animEffect transition="in" filter="fade">
                                      <p:cBhvr>
                                        <p:cTn id="22" dur="1000"/>
                                        <p:tgtEl>
                                          <p:spTgt spid="9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3"/>
                                        </p:tgtEl>
                                        <p:attrNameLst>
                                          <p:attrName>style.visibility</p:attrName>
                                        </p:attrNameLst>
                                      </p:cBhvr>
                                      <p:to>
                                        <p:strVal val="visible"/>
                                      </p:to>
                                    </p:set>
                                    <p:animEffect transition="in" filter="fade">
                                      <p:cBhvr>
                                        <p:cTn id="27" dur="1000"/>
                                        <p:tgtEl>
                                          <p:spTgt spid="9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17"/>
                                        </p:tgtEl>
                                        <p:attrNameLst>
                                          <p:attrName>style.visibility</p:attrName>
                                        </p:attrNameLst>
                                      </p:cBhvr>
                                      <p:to>
                                        <p:strVal val="visible"/>
                                      </p:to>
                                    </p:set>
                                    <p:animEffect transition="in" filter="fade">
                                      <p:cBhvr>
                                        <p:cTn id="32" dur="1000"/>
                                        <p:tgtEl>
                                          <p:spTgt spid="9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0"/>
                                        </p:tgtEl>
                                        <p:attrNameLst>
                                          <p:attrName>style.visibility</p:attrName>
                                        </p:attrNameLst>
                                      </p:cBhvr>
                                      <p:to>
                                        <p:strVal val="visible"/>
                                      </p:to>
                                    </p:set>
                                    <p:animEffect transition="in" filter="fade">
                                      <p:cBhvr>
                                        <p:cTn id="37" dur="1000"/>
                                        <p:tgtEl>
                                          <p:spTgt spid="9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30"/>
                                        </p:tgtEl>
                                        <p:attrNameLst>
                                          <p:attrName>style.visibility</p:attrName>
                                        </p:attrNameLst>
                                      </p:cBhvr>
                                      <p:to>
                                        <p:strVal val="visible"/>
                                      </p:to>
                                    </p:set>
                                    <p:animEffect transition="in" filter="fade">
                                      <p:cBhvr>
                                        <p:cTn id="42" dur="1"/>
                                        <p:tgtEl>
                                          <p:spTgt spid="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9"/>
          <p:cNvSpPr txBox="1">
            <a:spLocks noGrp="1"/>
          </p:cNvSpPr>
          <p:nvPr>
            <p:ph type="title"/>
          </p:nvPr>
        </p:nvSpPr>
        <p:spPr>
          <a:xfrm>
            <a:off x="166800" y="92500"/>
            <a:ext cx="88059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Empirical Quicksort Runtimes</a:t>
            </a:r>
            <a:endParaRPr/>
          </a:p>
        </p:txBody>
      </p:sp>
      <p:sp>
        <p:nvSpPr>
          <p:cNvPr id="938" name="Google Shape;938;p39"/>
          <p:cNvSpPr txBox="1"/>
          <p:nvPr/>
        </p:nvSpPr>
        <p:spPr>
          <a:xfrm>
            <a:off x="242400" y="4307775"/>
            <a:ext cx="8730300" cy="75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For more, see: </a:t>
            </a:r>
            <a:r>
              <a:rPr lang="en" u="sng">
                <a:solidFill>
                  <a:schemeClr val="hlink"/>
                </a:solidFill>
                <a:hlinkClick r:id="rId3"/>
              </a:rPr>
              <a:t>http://www.informit.com/articles/article.aspx?p=2017754&amp;seqNum=7</a:t>
            </a:r>
            <a:endParaRPr/>
          </a:p>
        </p:txBody>
      </p:sp>
      <p:pic>
        <p:nvPicPr>
          <p:cNvPr id="939" name="Google Shape;939;p39"/>
          <p:cNvPicPr preferRelativeResize="0"/>
          <p:nvPr/>
        </p:nvPicPr>
        <p:blipFill>
          <a:blip r:embed="rId4">
            <a:alphaModFix/>
          </a:blip>
          <a:stretch>
            <a:fillRect/>
          </a:stretch>
        </p:blipFill>
        <p:spPr>
          <a:xfrm>
            <a:off x="1867725" y="2178175"/>
            <a:ext cx="5276850" cy="1695450"/>
          </a:xfrm>
          <a:prstGeom prst="rect">
            <a:avLst/>
          </a:prstGeom>
          <a:noFill/>
          <a:ln>
            <a:noFill/>
          </a:ln>
        </p:spPr>
      </p:pic>
      <p:sp>
        <p:nvSpPr>
          <p:cNvPr id="940" name="Google Shape;940;p39"/>
          <p:cNvSpPr txBox="1"/>
          <p:nvPr/>
        </p:nvSpPr>
        <p:spPr>
          <a:xfrm>
            <a:off x="1760650" y="3587150"/>
            <a:ext cx="6432900" cy="8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Empirical histogram for quicksort compare counts (10,000 trials with N = 1000)</a:t>
            </a:r>
            <a:endParaRPr/>
          </a:p>
        </p:txBody>
      </p:sp>
      <p:sp>
        <p:nvSpPr>
          <p:cNvPr id="941" name="Google Shape;941;p3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N items:</a:t>
            </a:r>
            <a:endParaRPr/>
          </a:p>
          <a:p>
            <a:pPr marL="457200" lvl="0" indent="-355600" algn="l" rtl="0">
              <a:spcBef>
                <a:spcPts val="600"/>
              </a:spcBef>
              <a:spcAft>
                <a:spcPts val="0"/>
              </a:spcAft>
              <a:buSzPts val="2000"/>
              <a:buChar char="●"/>
            </a:pPr>
            <a:r>
              <a:rPr lang="en"/>
              <a:t>Mean number of compares to complete Quicksort: ~2N ln N</a:t>
            </a:r>
            <a:endParaRPr/>
          </a:p>
          <a:p>
            <a:pPr marL="457200" lvl="0" indent="-355600" algn="l" rtl="0">
              <a:spcBef>
                <a:spcPts val="0"/>
              </a:spcBef>
              <a:spcAft>
                <a:spcPts val="0"/>
              </a:spcAft>
              <a:buSzPts val="2000"/>
              <a:buChar char="●"/>
            </a:pPr>
            <a:r>
              <a:rPr lang="en"/>
              <a:t>Standard deviation: </a:t>
            </a:r>
            <a:endParaRPr/>
          </a:p>
        </p:txBody>
      </p:sp>
      <p:grpSp>
        <p:nvGrpSpPr>
          <p:cNvPr id="942" name="Google Shape;942;p39"/>
          <p:cNvGrpSpPr/>
          <p:nvPr/>
        </p:nvGrpSpPr>
        <p:grpSpPr>
          <a:xfrm>
            <a:off x="3138775" y="1643125"/>
            <a:ext cx="5471125" cy="583300"/>
            <a:chOff x="3138775" y="1643125"/>
            <a:chExt cx="5471125" cy="583300"/>
          </a:xfrm>
        </p:grpSpPr>
        <p:cxnSp>
          <p:nvCxnSpPr>
            <p:cNvPr id="943" name="Google Shape;943;p39"/>
            <p:cNvCxnSpPr/>
            <p:nvPr/>
          </p:nvCxnSpPr>
          <p:spPr>
            <a:xfrm flipH="1">
              <a:off x="3138775" y="1973525"/>
              <a:ext cx="2220300" cy="252900"/>
            </a:xfrm>
            <a:prstGeom prst="straightConnector1">
              <a:avLst/>
            </a:prstGeom>
            <a:noFill/>
            <a:ln w="9525" cap="flat" cmpd="sng">
              <a:solidFill>
                <a:srgbClr val="BE0712"/>
              </a:solidFill>
              <a:prstDash val="solid"/>
              <a:round/>
              <a:headEnd type="none" w="med" len="med"/>
              <a:tailEnd type="triangle" w="med" len="med"/>
            </a:ln>
          </p:spPr>
        </p:cxnSp>
        <p:sp>
          <p:nvSpPr>
            <p:cNvPr id="944" name="Google Shape;944;p39"/>
            <p:cNvSpPr txBox="1"/>
            <p:nvPr/>
          </p:nvSpPr>
          <p:spPr>
            <a:xfrm>
              <a:off x="5321600" y="1643125"/>
              <a:ext cx="32883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Lots of arrays take 12,000ish compares to sort with Quicksort.</a:t>
              </a:r>
              <a:endParaRPr>
                <a:solidFill>
                  <a:srgbClr val="BE0712"/>
                </a:solidFill>
              </a:endParaRPr>
            </a:p>
          </p:txBody>
        </p:sp>
      </p:grpSp>
      <p:grpSp>
        <p:nvGrpSpPr>
          <p:cNvPr id="945" name="Google Shape;945;p39"/>
          <p:cNvGrpSpPr/>
          <p:nvPr/>
        </p:nvGrpSpPr>
        <p:grpSpPr>
          <a:xfrm>
            <a:off x="4553425" y="2401313"/>
            <a:ext cx="3288300" cy="1127638"/>
            <a:chOff x="4553425" y="2401313"/>
            <a:chExt cx="3288300" cy="1127638"/>
          </a:xfrm>
        </p:grpSpPr>
        <p:cxnSp>
          <p:nvCxnSpPr>
            <p:cNvPr id="946" name="Google Shape;946;p39"/>
            <p:cNvCxnSpPr/>
            <p:nvPr/>
          </p:nvCxnSpPr>
          <p:spPr>
            <a:xfrm>
              <a:off x="5396450" y="3022850"/>
              <a:ext cx="576600" cy="506100"/>
            </a:xfrm>
            <a:prstGeom prst="straightConnector1">
              <a:avLst/>
            </a:prstGeom>
            <a:noFill/>
            <a:ln w="9525" cap="flat" cmpd="sng">
              <a:solidFill>
                <a:srgbClr val="BE0712"/>
              </a:solidFill>
              <a:prstDash val="solid"/>
              <a:round/>
              <a:headEnd type="none" w="med" len="med"/>
              <a:tailEnd type="triangle" w="med" len="med"/>
            </a:ln>
          </p:spPr>
        </p:cxnSp>
        <p:sp>
          <p:nvSpPr>
            <p:cNvPr id="947" name="Google Shape;947;p39"/>
            <p:cNvSpPr txBox="1"/>
            <p:nvPr/>
          </p:nvSpPr>
          <p:spPr>
            <a:xfrm>
              <a:off x="4553425" y="2401313"/>
              <a:ext cx="32883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A very small number take 15,000ish compares to sort with Quicksort.</a:t>
              </a:r>
              <a:endParaRPr>
                <a:solidFill>
                  <a:srgbClr val="BE0712"/>
                </a:solidFill>
              </a:endParaRPr>
            </a:p>
          </p:txBody>
        </p:sp>
      </p:grpSp>
      <p:grpSp>
        <p:nvGrpSpPr>
          <p:cNvPr id="948" name="Google Shape;948;p39"/>
          <p:cNvGrpSpPr/>
          <p:nvPr/>
        </p:nvGrpSpPr>
        <p:grpSpPr>
          <a:xfrm>
            <a:off x="3550800" y="3625175"/>
            <a:ext cx="5421900" cy="1136525"/>
            <a:chOff x="3550800" y="3625175"/>
            <a:chExt cx="5421900" cy="1136525"/>
          </a:xfrm>
        </p:grpSpPr>
        <p:cxnSp>
          <p:nvCxnSpPr>
            <p:cNvPr id="949" name="Google Shape;949;p39"/>
            <p:cNvCxnSpPr/>
            <p:nvPr/>
          </p:nvCxnSpPr>
          <p:spPr>
            <a:xfrm rot="10800000" flipH="1">
              <a:off x="7972900" y="3625175"/>
              <a:ext cx="981900" cy="653100"/>
            </a:xfrm>
            <a:prstGeom prst="straightConnector1">
              <a:avLst/>
            </a:prstGeom>
            <a:noFill/>
            <a:ln w="9525" cap="flat" cmpd="sng">
              <a:solidFill>
                <a:srgbClr val="BE0712"/>
              </a:solidFill>
              <a:prstDash val="solid"/>
              <a:round/>
              <a:headEnd type="none" w="med" len="med"/>
              <a:tailEnd type="triangle" w="med" len="med"/>
            </a:ln>
          </p:spPr>
        </p:cxnSp>
        <p:sp>
          <p:nvSpPr>
            <p:cNvPr id="950" name="Google Shape;950;p39"/>
            <p:cNvSpPr txBox="1"/>
            <p:nvPr/>
          </p:nvSpPr>
          <p:spPr>
            <a:xfrm>
              <a:off x="3550800" y="4183900"/>
              <a:ext cx="54219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Chance of taking 1,000,000ish compares is effectively zero.</a:t>
              </a:r>
              <a:endParaRPr>
                <a:solidFill>
                  <a:srgbClr val="BE0712"/>
                </a:solidFill>
              </a:endParaRPr>
            </a:p>
          </p:txBody>
        </p:sp>
      </p:grpSp>
      <p:pic>
        <p:nvPicPr>
          <p:cNvPr id="951" name="Google Shape;951;p39"/>
          <p:cNvPicPr preferRelativeResize="0"/>
          <p:nvPr/>
        </p:nvPicPr>
        <p:blipFill>
          <a:blip r:embed="rId5">
            <a:alphaModFix/>
          </a:blip>
          <a:stretch>
            <a:fillRect/>
          </a:stretch>
        </p:blipFill>
        <p:spPr>
          <a:xfrm>
            <a:off x="2846200" y="1389936"/>
            <a:ext cx="2984851" cy="381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
                                        </p:tgtEl>
                                        <p:attrNameLst>
                                          <p:attrName>style.visibility</p:attrName>
                                        </p:attrNameLst>
                                      </p:cBhvr>
                                      <p:to>
                                        <p:strVal val="visible"/>
                                      </p:to>
                                    </p:set>
                                    <p:animEffect transition="in" filter="fade">
                                      <p:cBhvr>
                                        <p:cTn id="7" dur="1"/>
                                        <p:tgtEl>
                                          <p:spTgt spid="9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5"/>
                                        </p:tgtEl>
                                        <p:attrNameLst>
                                          <p:attrName>style.visibility</p:attrName>
                                        </p:attrNameLst>
                                      </p:cBhvr>
                                      <p:to>
                                        <p:strVal val="visible"/>
                                      </p:to>
                                    </p:set>
                                    <p:animEffect transition="in" filter="fade">
                                      <p:cBhvr>
                                        <p:cTn id="12" dur="1"/>
                                        <p:tgtEl>
                                          <p:spTgt spid="9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8"/>
                                        </p:tgtEl>
                                        <p:attrNameLst>
                                          <p:attrName>style.visibility</p:attrName>
                                        </p:attrNameLst>
                                      </p:cBhvr>
                                      <p:to>
                                        <p:strVal val="visible"/>
                                      </p:to>
                                    </p:set>
                                    <p:animEffect transition="in" filter="fade">
                                      <p:cBhvr>
                                        <p:cTn id="17" dur="1"/>
                                        <p:tgtEl>
                                          <p:spTgt spid="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0"/>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Performance</a:t>
            </a:r>
            <a:endParaRPr/>
          </a:p>
        </p:txBody>
      </p:sp>
      <p:sp>
        <p:nvSpPr>
          <p:cNvPr id="957" name="Google Shape;957;p40"/>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Theoretical analysis:</a:t>
            </a:r>
            <a:endParaRPr/>
          </a:p>
          <a:p>
            <a:pPr marL="457200" lvl="0" indent="-355600" algn="l" rtl="0">
              <a:spcBef>
                <a:spcPts val="600"/>
              </a:spcBef>
              <a:spcAft>
                <a:spcPts val="0"/>
              </a:spcAft>
              <a:buSzPts val="2000"/>
              <a:buChar char="●"/>
            </a:pPr>
            <a:r>
              <a:rPr lang="en"/>
              <a:t>Best case: Θ(N log N)</a:t>
            </a:r>
            <a:endParaRPr/>
          </a:p>
          <a:p>
            <a:pPr marL="457200" lvl="0" indent="-355600" algn="l" rtl="0">
              <a:spcBef>
                <a:spcPts val="0"/>
              </a:spcBef>
              <a:spcAft>
                <a:spcPts val="0"/>
              </a:spcAft>
              <a:buSzPts val="2000"/>
              <a:buChar char="●"/>
            </a:pPr>
            <a:r>
              <a:rPr lang="en"/>
              <a:t>Worst case: Θ(N</a:t>
            </a:r>
            <a:r>
              <a:rPr lang="en" baseline="30000"/>
              <a:t>2</a:t>
            </a:r>
            <a:r>
              <a:rPr lang="en"/>
              <a:t>)</a:t>
            </a:r>
            <a:endParaRPr/>
          </a:p>
          <a:p>
            <a:pPr marL="457200" lvl="0" indent="-355600" algn="l" rtl="0">
              <a:spcBef>
                <a:spcPts val="0"/>
              </a:spcBef>
              <a:spcAft>
                <a:spcPts val="0"/>
              </a:spcAft>
              <a:buSzPts val="2000"/>
              <a:buChar char="●"/>
            </a:pPr>
            <a:r>
              <a:rPr lang="en" b="1"/>
              <a:t>Randomly chosen array case: Θ(N log N) expected</a:t>
            </a:r>
            <a:endParaRPr b="1"/>
          </a:p>
          <a:p>
            <a:pPr marL="0" lvl="0" indent="0" algn="l" rtl="0">
              <a:spcBef>
                <a:spcPts val="600"/>
              </a:spcBef>
              <a:spcAft>
                <a:spcPts val="0"/>
              </a:spcAft>
              <a:buNone/>
            </a:pPr>
            <a:endParaRPr/>
          </a:p>
          <a:p>
            <a:pPr marL="0" lvl="0" indent="0" algn="l" rtl="0">
              <a:spcBef>
                <a:spcPts val="600"/>
              </a:spcBef>
              <a:spcAft>
                <a:spcPts val="0"/>
              </a:spcAft>
              <a:buNone/>
            </a:pPr>
            <a:r>
              <a:rPr lang="en"/>
              <a:t>Compare this to Mergesort.</a:t>
            </a:r>
            <a:endParaRPr/>
          </a:p>
          <a:p>
            <a:pPr marL="457200" lvl="0" indent="-355600" algn="l" rtl="0">
              <a:spcBef>
                <a:spcPts val="600"/>
              </a:spcBef>
              <a:spcAft>
                <a:spcPts val="0"/>
              </a:spcAft>
              <a:buSzPts val="2000"/>
              <a:buChar char="●"/>
            </a:pPr>
            <a:r>
              <a:rPr lang="en"/>
              <a:t>Best case: Θ(N log N)</a:t>
            </a:r>
            <a:endParaRPr/>
          </a:p>
          <a:p>
            <a:pPr marL="457200" lvl="0" indent="-355600" algn="l" rtl="0">
              <a:spcBef>
                <a:spcPts val="0"/>
              </a:spcBef>
              <a:spcAft>
                <a:spcPts val="0"/>
              </a:spcAft>
              <a:buSzPts val="2000"/>
              <a:buChar char="●"/>
            </a:pPr>
            <a:r>
              <a:rPr lang="en"/>
              <a:t>Worst case: Θ(N log N)</a:t>
            </a:r>
            <a:endParaRPr/>
          </a:p>
          <a:p>
            <a:pPr marL="0" lvl="0" indent="0" algn="l" rtl="0">
              <a:spcBef>
                <a:spcPts val="600"/>
              </a:spcBef>
              <a:spcAft>
                <a:spcPts val="0"/>
              </a:spcAft>
              <a:buNone/>
            </a:pPr>
            <a:endParaRPr/>
          </a:p>
          <a:p>
            <a:pPr marL="0" lvl="0" indent="0" algn="l" rtl="0">
              <a:spcBef>
                <a:spcPts val="600"/>
              </a:spcBef>
              <a:spcAft>
                <a:spcPts val="0"/>
              </a:spcAft>
              <a:buNone/>
            </a:pPr>
            <a:r>
              <a:rPr lang="en"/>
              <a:t>Why is it faster than mergesort?</a:t>
            </a:r>
            <a:endParaRPr/>
          </a:p>
          <a:p>
            <a:pPr marL="457200" lvl="0" indent="-355600" algn="l" rtl="0">
              <a:spcBef>
                <a:spcPts val="600"/>
              </a:spcBef>
              <a:spcAft>
                <a:spcPts val="0"/>
              </a:spcAft>
              <a:buSzPts val="2000"/>
              <a:buChar char="●"/>
            </a:pPr>
            <a:r>
              <a:rPr lang="en"/>
              <a:t>Requires empirical analysis. No obvious reason why.</a:t>
            </a:r>
            <a:endParaRPr/>
          </a:p>
        </p:txBody>
      </p:sp>
      <p:cxnSp>
        <p:nvCxnSpPr>
          <p:cNvPr id="958" name="Google Shape;958;p40"/>
          <p:cNvCxnSpPr/>
          <p:nvPr/>
        </p:nvCxnSpPr>
        <p:spPr>
          <a:xfrm flipH="1">
            <a:off x="5448475" y="1458250"/>
            <a:ext cx="369600" cy="290700"/>
          </a:xfrm>
          <a:prstGeom prst="straightConnector1">
            <a:avLst/>
          </a:prstGeom>
          <a:noFill/>
          <a:ln w="9525" cap="flat" cmpd="sng">
            <a:solidFill>
              <a:srgbClr val="BE0712"/>
            </a:solidFill>
            <a:prstDash val="solid"/>
            <a:round/>
            <a:headEnd type="none" w="med" len="med"/>
            <a:tailEnd type="triangle" w="med" len="med"/>
          </a:ln>
        </p:spPr>
      </p:cxnSp>
      <p:sp>
        <p:nvSpPr>
          <p:cNvPr id="959" name="Google Shape;959;p40"/>
          <p:cNvSpPr txBox="1"/>
          <p:nvPr/>
        </p:nvSpPr>
        <p:spPr>
          <a:xfrm>
            <a:off x="5740192" y="1175925"/>
            <a:ext cx="32883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With extremely high probability!!</a:t>
            </a:r>
            <a:endParaRPr>
              <a:solidFill>
                <a:srgbClr val="BE0712"/>
              </a:solidFill>
            </a:endParaRPr>
          </a:p>
        </p:txBody>
      </p:sp>
      <p:cxnSp>
        <p:nvCxnSpPr>
          <p:cNvPr id="960" name="Google Shape;960;p40"/>
          <p:cNvCxnSpPr/>
          <p:nvPr/>
        </p:nvCxnSpPr>
        <p:spPr>
          <a:xfrm flipH="1">
            <a:off x="2783650" y="1045775"/>
            <a:ext cx="897900" cy="498900"/>
          </a:xfrm>
          <a:prstGeom prst="straightConnector1">
            <a:avLst/>
          </a:prstGeom>
          <a:noFill/>
          <a:ln w="9525" cap="flat" cmpd="sng">
            <a:solidFill>
              <a:srgbClr val="BE0712"/>
            </a:solidFill>
            <a:prstDash val="solid"/>
            <a:round/>
            <a:headEnd type="none" w="med" len="med"/>
            <a:tailEnd type="triangle" w="med" len="med"/>
          </a:ln>
        </p:spPr>
      </p:cxnSp>
      <p:sp>
        <p:nvSpPr>
          <p:cNvPr id="961" name="Google Shape;961;p40"/>
          <p:cNvSpPr txBox="1"/>
          <p:nvPr/>
        </p:nvSpPr>
        <p:spPr>
          <a:xfrm>
            <a:off x="3647150" y="734125"/>
            <a:ext cx="5039700" cy="5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E0712"/>
                </a:solidFill>
              </a:rPr>
              <a:t>For our pivot/partitioning strategies: Sorted or close to sorted.</a:t>
            </a:r>
            <a:endParaRPr>
              <a:solidFill>
                <a:srgbClr val="BE071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4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Sorting Summary (so far)</a:t>
            </a:r>
            <a:endParaRPr/>
          </a:p>
        </p:txBody>
      </p:sp>
      <p:sp>
        <p:nvSpPr>
          <p:cNvPr id="967" name="Google Shape;967;p4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Listed by mechanism:</a:t>
            </a:r>
            <a:endParaRPr/>
          </a:p>
          <a:p>
            <a:pPr marL="457200" lvl="0" indent="-355600" algn="l" rtl="0">
              <a:spcBef>
                <a:spcPts val="600"/>
              </a:spcBef>
              <a:spcAft>
                <a:spcPts val="0"/>
              </a:spcAft>
              <a:buSzPts val="2000"/>
              <a:buChar char="●"/>
            </a:pPr>
            <a:r>
              <a:rPr lang="en"/>
              <a:t>Selection sort: Find the smallest item and put it at the front.</a:t>
            </a:r>
            <a:endParaRPr/>
          </a:p>
          <a:p>
            <a:pPr marL="457200" lvl="0" indent="-355600" algn="l" rtl="0">
              <a:spcBef>
                <a:spcPts val="0"/>
              </a:spcBef>
              <a:spcAft>
                <a:spcPts val="0"/>
              </a:spcAft>
              <a:buSzPts val="2000"/>
              <a:buChar char="●"/>
            </a:pPr>
            <a:r>
              <a:rPr lang="en"/>
              <a:t>Insertion sort: Figure out where to insert the current item.</a:t>
            </a:r>
            <a:endParaRPr/>
          </a:p>
          <a:p>
            <a:pPr marL="457200" lvl="0" indent="-355600" algn="l" rtl="0">
              <a:spcBef>
                <a:spcPts val="0"/>
              </a:spcBef>
              <a:spcAft>
                <a:spcPts val="0"/>
              </a:spcAft>
              <a:buSzPts val="2000"/>
              <a:buChar char="●"/>
            </a:pPr>
            <a:r>
              <a:rPr lang="en"/>
              <a:t>Merge sort: Merge two sorted halves into one sorted whole.</a:t>
            </a:r>
            <a:endParaRPr/>
          </a:p>
          <a:p>
            <a:pPr marL="457200" lvl="0" indent="-355600" algn="l" rtl="0">
              <a:spcBef>
                <a:spcPts val="0"/>
              </a:spcBef>
              <a:spcAft>
                <a:spcPts val="0"/>
              </a:spcAft>
              <a:buSzPts val="2000"/>
              <a:buChar char="●"/>
            </a:pPr>
            <a:r>
              <a:rPr lang="en"/>
              <a:t>Partition (quick) sort: Partition items around a pivot.</a:t>
            </a:r>
            <a:endParaRPr/>
          </a:p>
          <a:p>
            <a:pPr marL="0" lvl="0" indent="0" algn="l" rtl="0">
              <a:spcBef>
                <a:spcPts val="600"/>
              </a:spcBef>
              <a:spcAft>
                <a:spcPts val="0"/>
              </a:spcAft>
              <a:buNone/>
            </a:pPr>
            <a:endParaRPr/>
          </a:p>
          <a:p>
            <a:pPr marL="0" lvl="0" indent="0" algn="l" rtl="0">
              <a:spcBef>
                <a:spcPts val="600"/>
              </a:spcBef>
              <a:spcAft>
                <a:spcPts val="0"/>
              </a:spcAft>
              <a:buNone/>
            </a:pPr>
            <a:r>
              <a:rPr lang="en"/>
              <a:t>Listed by memory and runtime:</a:t>
            </a:r>
            <a:endParaRPr/>
          </a:p>
          <a:p>
            <a:pPr marL="0" lvl="0" indent="0" algn="l" rtl="0">
              <a:spcBef>
                <a:spcPts val="600"/>
              </a:spcBef>
              <a:spcAft>
                <a:spcPts val="0"/>
              </a:spcAft>
              <a:buNone/>
            </a:pPr>
            <a:endParaRPr/>
          </a:p>
        </p:txBody>
      </p:sp>
      <p:graphicFrame>
        <p:nvGraphicFramePr>
          <p:cNvPr id="968" name="Google Shape;968;p41"/>
          <p:cNvGraphicFramePr/>
          <p:nvPr/>
        </p:nvGraphicFramePr>
        <p:xfrm>
          <a:off x="826864" y="3081414"/>
          <a:ext cx="3000000" cy="3000000"/>
        </p:xfrm>
        <a:graphic>
          <a:graphicData uri="http://schemas.openxmlformats.org/drawingml/2006/table">
            <a:tbl>
              <a:tblPr>
                <a:noFill/>
                <a:tableStyleId>{371BF567-D13F-445E-B3D1-4E7DB59E5215}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Memory</a:t>
                      </a:r>
                      <a:endParaRPr/>
                    </a:p>
                  </a:txBody>
                  <a:tcPr marL="91425" marR="91425" marT="91425" marB="91425"/>
                </a:tc>
                <a:tc>
                  <a:txBody>
                    <a:bodyPr/>
                    <a:lstStyle/>
                    <a:p>
                      <a:pPr marL="0" lvl="0" indent="0" algn="l" rtl="0">
                        <a:spcBef>
                          <a:spcPts val="0"/>
                        </a:spcBef>
                        <a:spcAft>
                          <a:spcPts val="0"/>
                        </a:spcAft>
                        <a:buNone/>
                      </a:pPr>
                      <a:r>
                        <a:rPr lang="en"/>
                        <a:t>Time</a:t>
                      </a:r>
                      <a:endParaRPr/>
                    </a:p>
                  </a:txBody>
                  <a:tcPr marL="91425" marR="91425" marT="91425" marB="91425"/>
                </a:tc>
                <a:tc>
                  <a:txBody>
                    <a:bodyPr/>
                    <a:lstStyle/>
                    <a:p>
                      <a:pPr marL="0" lvl="0" indent="0" algn="l" rtl="0">
                        <a:spcBef>
                          <a:spcPts val="0"/>
                        </a:spcBef>
                        <a:spcAft>
                          <a:spcPts val="0"/>
                        </a:spcAft>
                        <a:buNone/>
                      </a:pPr>
                      <a:r>
                        <a:rPr lang="en"/>
                        <a:t>Notes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Heapsort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Bad caching (61C)</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Insertion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Θ(1)</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r>
                        <a:rPr lang="en" baseline="30000">
                          <a:solidFill>
                            <a:schemeClr val="dk1"/>
                          </a:solidFill>
                          <a:latin typeface="Calibri"/>
                          <a:ea typeface="Calibri"/>
                          <a:cs typeface="Calibri"/>
                          <a:sym typeface="Calibri"/>
                        </a:rPr>
                        <a:t>2</a:t>
                      </a:r>
                      <a:r>
                        <a:rPr lang="en">
                          <a:solidFill>
                            <a:schemeClr val="dk1"/>
                          </a:solidFill>
                          <a:latin typeface="Calibri"/>
                          <a:ea typeface="Calibri"/>
                          <a:cs typeface="Calibri"/>
                          <a:sym typeface="Calibri"/>
                        </a:rPr>
                        <a: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if almost sorted</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Θ(log N) (call stack)</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Θ(N log N) expected</a:t>
                      </a:r>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Fastest sort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972"/>
        <p:cNvGrpSpPr/>
        <p:nvPr/>
      </p:nvGrpSpPr>
      <p:grpSpPr>
        <a:xfrm>
          <a:off x="0" y="0"/>
          <a:ext cx="0" cy="0"/>
          <a:chOff x="0" y="0"/>
          <a:chExt cx="0" cy="0"/>
        </a:xfrm>
      </p:grpSpPr>
      <p:sp>
        <p:nvSpPr>
          <p:cNvPr id="973" name="Google Shape;973;p42"/>
          <p:cNvSpPr txBox="1">
            <a:spLocks noGrp="1"/>
          </p:cNvSpPr>
          <p:nvPr>
            <p:ph type="title"/>
          </p:nvPr>
        </p:nvSpPr>
        <p:spPr>
          <a:xfrm>
            <a:off x="928950" y="1577275"/>
            <a:ext cx="7286100" cy="17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Avoiding the Quicksort Worst Case</a:t>
            </a:r>
            <a:endParaRPr sz="4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7"/>
        <p:cNvGrpSpPr/>
        <p:nvPr/>
      </p:nvGrpSpPr>
      <p:grpSpPr>
        <a:xfrm>
          <a:off x="0" y="0"/>
          <a:ext cx="0" cy="0"/>
          <a:chOff x="0" y="0"/>
          <a:chExt cx="0" cy="0"/>
        </a:xfrm>
      </p:grpSpPr>
      <p:sp>
        <p:nvSpPr>
          <p:cNvPr id="978" name="Google Shape;978;p4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Quicksort Performance</a:t>
            </a:r>
            <a:endParaRPr/>
          </a:p>
        </p:txBody>
      </p:sp>
      <p:sp>
        <p:nvSpPr>
          <p:cNvPr id="979" name="Google Shape;979;p4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The performance of Quicksort (both order of growth and constant factors) depend critically on:</a:t>
            </a:r>
            <a:endParaRPr/>
          </a:p>
          <a:p>
            <a:pPr marL="457200" lvl="0" indent="-355600" algn="l" rtl="0">
              <a:spcBef>
                <a:spcPts val="600"/>
              </a:spcBef>
              <a:spcAft>
                <a:spcPts val="0"/>
              </a:spcAft>
              <a:buSzPts val="2000"/>
              <a:buChar char="●"/>
            </a:pPr>
            <a:r>
              <a:rPr lang="en"/>
              <a:t>How you select your pivot.</a:t>
            </a:r>
            <a:endParaRPr/>
          </a:p>
          <a:p>
            <a:pPr marL="457200" lvl="0" indent="-355600" algn="l" rtl="0">
              <a:spcBef>
                <a:spcPts val="0"/>
              </a:spcBef>
              <a:spcAft>
                <a:spcPts val="0"/>
              </a:spcAft>
              <a:buSzPts val="2000"/>
              <a:buChar char="●"/>
            </a:pPr>
            <a:r>
              <a:rPr lang="en"/>
              <a:t>How you partition around that pivot.</a:t>
            </a:r>
            <a:endParaRPr/>
          </a:p>
          <a:p>
            <a:pPr marL="457200" lvl="0" indent="-355600" algn="l" rtl="0">
              <a:spcBef>
                <a:spcPts val="0"/>
              </a:spcBef>
              <a:spcAft>
                <a:spcPts val="0"/>
              </a:spcAft>
              <a:buSzPts val="2000"/>
              <a:buChar char="●"/>
            </a:pPr>
            <a:r>
              <a:rPr lang="en"/>
              <a:t>Other optimizations you might add to speed things up.</a:t>
            </a:r>
            <a:br>
              <a:rPr lang="en"/>
            </a:br>
            <a:endParaRPr/>
          </a:p>
          <a:p>
            <a:pPr marL="0" lvl="0" indent="0" algn="l" rtl="0">
              <a:spcBef>
                <a:spcPts val="600"/>
              </a:spcBef>
              <a:spcAft>
                <a:spcPts val="0"/>
              </a:spcAft>
              <a:buNone/>
            </a:pPr>
            <a:r>
              <a:rPr lang="en"/>
              <a:t>Bad choices can be very bad indeed, resulting in Θ(N</a:t>
            </a:r>
            <a:r>
              <a:rPr lang="en" baseline="30000"/>
              <a:t>2</a:t>
            </a:r>
            <a:r>
              <a:rPr lang="en"/>
              <a:t>) runtimes.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83"/>
        <p:cNvGrpSpPr/>
        <p:nvPr/>
      </p:nvGrpSpPr>
      <p:grpSpPr>
        <a:xfrm>
          <a:off x="0" y="0"/>
          <a:ext cx="0" cy="0"/>
          <a:chOff x="0" y="0"/>
          <a:chExt cx="0" cy="0"/>
        </a:xfrm>
      </p:grpSpPr>
      <p:sp>
        <p:nvSpPr>
          <p:cNvPr id="984" name="Google Shape;984;p4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Avoiding the Worst Case</a:t>
            </a:r>
            <a:endParaRPr/>
          </a:p>
        </p:txBody>
      </p:sp>
      <p:sp>
        <p:nvSpPr>
          <p:cNvPr id="985" name="Google Shape;985;p44"/>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If pivot always lands somewhere “good”, Quicksort is Θ(N log N). However, the very rare Θ(N</a:t>
            </a:r>
            <a:r>
              <a:rPr lang="en" baseline="30000"/>
              <a:t>2</a:t>
            </a:r>
            <a:r>
              <a:rPr lang="en"/>
              <a:t>) cases do happen in practice, e.g.</a:t>
            </a:r>
            <a:endParaRPr/>
          </a:p>
          <a:p>
            <a:pPr marL="457200" lvl="0" indent="-355600" algn="l" rtl="0">
              <a:spcBef>
                <a:spcPts val="600"/>
              </a:spcBef>
              <a:spcAft>
                <a:spcPts val="0"/>
              </a:spcAft>
              <a:buSzPts val="2000"/>
              <a:buChar char="●"/>
            </a:pPr>
            <a:r>
              <a:rPr lang="en"/>
              <a:t>Bad ordering: Array already in sorted order (or almost sorted order).</a:t>
            </a:r>
            <a:endParaRPr/>
          </a:p>
          <a:p>
            <a:pPr marL="457200" lvl="0" indent="-355600" algn="l" rtl="0">
              <a:spcBef>
                <a:spcPts val="0"/>
              </a:spcBef>
              <a:spcAft>
                <a:spcPts val="0"/>
              </a:spcAft>
              <a:buSzPts val="2000"/>
              <a:buChar char="●"/>
            </a:pPr>
            <a:r>
              <a:rPr lang="en"/>
              <a:t>Bad elements: Array with all duplicates. </a:t>
            </a:r>
            <a:endParaRPr/>
          </a:p>
          <a:p>
            <a:pPr marL="0" lvl="0" indent="0" algn="l" rtl="0">
              <a:spcBef>
                <a:spcPts val="600"/>
              </a:spcBef>
              <a:spcAft>
                <a:spcPts val="0"/>
              </a:spcAft>
              <a:buNone/>
            </a:pPr>
            <a:endParaRPr/>
          </a:p>
          <a:p>
            <a:pPr marL="0" lvl="0" indent="0" algn="l" rtl="0">
              <a:spcBef>
                <a:spcPts val="600"/>
              </a:spcBef>
              <a:spcAft>
                <a:spcPts val="0"/>
              </a:spcAft>
              <a:buNone/>
            </a:pPr>
            <a:r>
              <a:rPr lang="en"/>
              <a:t>What can we do to avoid worst case behavior?</a:t>
            </a:r>
            <a:endParaRPr/>
          </a:p>
          <a:p>
            <a:pPr marL="0" lvl="0" indent="0" algn="l" rtl="0">
              <a:spcBef>
                <a:spcPts val="600"/>
              </a:spcBef>
              <a:spcAft>
                <a:spcPts val="0"/>
              </a:spcAft>
              <a:buNone/>
            </a:pPr>
            <a:endParaRPr/>
          </a:p>
          <a:p>
            <a:pPr marL="0" lvl="0" indent="0" algn="l" rtl="0">
              <a:spcBef>
                <a:spcPts val="600"/>
              </a:spcBef>
              <a:spcAft>
                <a:spcPts val="0"/>
              </a:spcAft>
              <a:buNone/>
            </a:pPr>
            <a:r>
              <a:rPr lang="en"/>
              <a:t>Recall, our version of Quicksort has the following properties:</a:t>
            </a:r>
            <a:endParaRPr/>
          </a:p>
          <a:p>
            <a:pPr marL="457200" lvl="0" indent="-355600" algn="l" rtl="0">
              <a:spcBef>
                <a:spcPts val="600"/>
              </a:spcBef>
              <a:spcAft>
                <a:spcPts val="0"/>
              </a:spcAft>
              <a:buSzPts val="2000"/>
              <a:buChar char="●"/>
            </a:pPr>
            <a:r>
              <a:rPr lang="en"/>
              <a:t>Leftmost item is always chosen as the pivot.</a:t>
            </a:r>
            <a:endParaRPr/>
          </a:p>
          <a:p>
            <a:pPr marL="457200" lvl="0" indent="-355600" algn="l" rtl="0">
              <a:spcBef>
                <a:spcPts val="0"/>
              </a:spcBef>
              <a:spcAft>
                <a:spcPts val="0"/>
              </a:spcAft>
              <a:buSzPts val="2000"/>
              <a:buChar char="●"/>
            </a:pPr>
            <a:r>
              <a:rPr lang="en"/>
              <a:t>Our partitioning algorithm preserves the relative order of &lt;= and &gt;= items.</a:t>
            </a:r>
            <a:endParaRPr/>
          </a:p>
          <a:p>
            <a:pPr marL="0" lvl="0" indent="0" algn="l" rtl="0">
              <a:spcBef>
                <a:spcPts val="600"/>
              </a:spcBef>
              <a:spcAft>
                <a:spcPts val="0"/>
              </a:spcAft>
              <a:buNone/>
            </a:pPr>
            <a:endParaRPr/>
          </a:p>
        </p:txBody>
      </p:sp>
      <p:sp>
        <p:nvSpPr>
          <p:cNvPr id="986" name="Google Shape;986;p44"/>
          <p:cNvSpPr/>
          <p:nvPr/>
        </p:nvSpPr>
        <p:spPr>
          <a:xfrm>
            <a:off x="905499" y="4521825"/>
            <a:ext cx="412500" cy="378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87" name="Google Shape;987;p44"/>
          <p:cNvSpPr/>
          <p:nvPr/>
        </p:nvSpPr>
        <p:spPr>
          <a:xfrm>
            <a:off x="1309513"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88" name="Google Shape;988;p44"/>
          <p:cNvSpPr/>
          <p:nvPr/>
        </p:nvSpPr>
        <p:spPr>
          <a:xfrm>
            <a:off x="1716984"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89" name="Google Shape;989;p44"/>
          <p:cNvSpPr/>
          <p:nvPr/>
        </p:nvSpPr>
        <p:spPr>
          <a:xfrm>
            <a:off x="2120999"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90" name="Google Shape;990;p44"/>
          <p:cNvSpPr/>
          <p:nvPr/>
        </p:nvSpPr>
        <p:spPr>
          <a:xfrm>
            <a:off x="2524641"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91" name="Google Shape;991;p44"/>
          <p:cNvSpPr/>
          <p:nvPr/>
        </p:nvSpPr>
        <p:spPr>
          <a:xfrm>
            <a:off x="2928655"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992" name="Google Shape;992;p44"/>
          <p:cNvSpPr/>
          <p:nvPr/>
        </p:nvSpPr>
        <p:spPr>
          <a:xfrm>
            <a:off x="3336126"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93" name="Google Shape;993;p44"/>
          <p:cNvSpPr/>
          <p:nvPr/>
        </p:nvSpPr>
        <p:spPr>
          <a:xfrm>
            <a:off x="4809085"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994" name="Google Shape;994;p44"/>
          <p:cNvSpPr/>
          <p:nvPr/>
        </p:nvSpPr>
        <p:spPr>
          <a:xfrm>
            <a:off x="5213213"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995" name="Google Shape;995;p44"/>
          <p:cNvSpPr/>
          <p:nvPr/>
        </p:nvSpPr>
        <p:spPr>
          <a:xfrm>
            <a:off x="5620800"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996" name="Google Shape;996;p44"/>
          <p:cNvSpPr/>
          <p:nvPr/>
        </p:nvSpPr>
        <p:spPr>
          <a:xfrm>
            <a:off x="6024928" y="4521825"/>
            <a:ext cx="412500" cy="378300"/>
          </a:xfrm>
          <a:prstGeom prst="rect">
            <a:avLst/>
          </a:prstGeom>
          <a:solidFill>
            <a:srgbClr val="EA9999"/>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4</a:t>
            </a:r>
            <a:endParaRPr sz="1800">
              <a:latin typeface="Calibri"/>
              <a:ea typeface="Calibri"/>
              <a:cs typeface="Calibri"/>
              <a:sym typeface="Calibri"/>
            </a:endParaRPr>
          </a:p>
        </p:txBody>
      </p:sp>
      <p:sp>
        <p:nvSpPr>
          <p:cNvPr id="997" name="Google Shape;997;p44"/>
          <p:cNvSpPr/>
          <p:nvPr/>
        </p:nvSpPr>
        <p:spPr>
          <a:xfrm>
            <a:off x="6428684" y="4521825"/>
            <a:ext cx="412500" cy="3783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998" name="Google Shape;998;p44"/>
          <p:cNvSpPr/>
          <p:nvPr/>
        </p:nvSpPr>
        <p:spPr>
          <a:xfrm>
            <a:off x="6832812"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999" name="Google Shape;999;p44"/>
          <p:cNvSpPr/>
          <p:nvPr/>
        </p:nvSpPr>
        <p:spPr>
          <a:xfrm>
            <a:off x="7240398" y="4521825"/>
            <a:ext cx="412500" cy="378300"/>
          </a:xfrm>
          <a:prstGeom prst="rect">
            <a:avLst/>
          </a:prstGeom>
          <a:solidFill>
            <a:srgbClr val="A4C2F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5" name="Google Shape;1005;p45"/>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dirty="0"/>
              <a:t>If pivot always lands somewhere “good”, Quicksort is Θ(N log N). However, the very rare Θ(N</a:t>
            </a:r>
            <a:r>
              <a:rPr lang="en" baseline="30000" dirty="0"/>
              <a:t>2</a:t>
            </a:r>
            <a:r>
              <a:rPr lang="en" dirty="0"/>
              <a:t>) cases do happen in practice, e.g.</a:t>
            </a:r>
            <a:endParaRPr dirty="0"/>
          </a:p>
          <a:p>
            <a:pPr marL="457200" lvl="0" indent="-355600" algn="l" rtl="0">
              <a:spcBef>
                <a:spcPts val="600"/>
              </a:spcBef>
              <a:spcAft>
                <a:spcPts val="0"/>
              </a:spcAft>
              <a:buSzPts val="2000"/>
              <a:buChar char="●"/>
            </a:pPr>
            <a:r>
              <a:rPr lang="en" dirty="0"/>
              <a:t>Bad ordering: Array already in sorted order (or almost sorted order).</a:t>
            </a:r>
            <a:endParaRPr dirty="0"/>
          </a:p>
          <a:p>
            <a:pPr marL="457200" lvl="0" indent="-355600" algn="l" rtl="0">
              <a:spcBef>
                <a:spcPts val="0"/>
              </a:spcBef>
              <a:spcAft>
                <a:spcPts val="0"/>
              </a:spcAft>
              <a:buSzPts val="2000"/>
              <a:buChar char="●"/>
            </a:pPr>
            <a:r>
              <a:rPr lang="en" dirty="0"/>
              <a:t>Bad elements: Array with all duplicates</a:t>
            </a:r>
            <a:r>
              <a:rPr lang="zh-CN" altLang="en-US" dirty="0"/>
              <a:t>（重复）</a:t>
            </a:r>
            <a:r>
              <a:rPr lang="en" dirty="0"/>
              <a:t>. </a:t>
            </a:r>
            <a:endParaRPr dirty="0"/>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Clr>
                <a:schemeClr val="dk1"/>
              </a:buClr>
              <a:buSzPts val="1100"/>
              <a:buFont typeface="Arial"/>
              <a:buNone/>
            </a:pPr>
            <a:r>
              <a:rPr lang="en" dirty="0"/>
              <a:t>What can we do to avoid worst case behavior?</a:t>
            </a:r>
            <a:endParaRPr dirty="0"/>
          </a:p>
          <a:p>
            <a:pPr marL="457200" lvl="0" indent="-355600" algn="l" rtl="0">
              <a:spcBef>
                <a:spcPts val="600"/>
              </a:spcBef>
              <a:spcAft>
                <a:spcPts val="0"/>
              </a:spcAft>
              <a:buSzPts val="2000"/>
              <a:buChar char="●"/>
            </a:pPr>
            <a:r>
              <a:rPr lang="en" dirty="0"/>
              <a:t>Always use the median as the pivot</a:t>
            </a:r>
            <a:r>
              <a:rPr lang="zh-CN" altLang="en-US" dirty="0"/>
              <a:t>（支点）</a:t>
            </a:r>
            <a:r>
              <a:rPr lang="en" dirty="0"/>
              <a:t> -- this works.</a:t>
            </a:r>
            <a:endParaRPr dirty="0"/>
          </a:p>
          <a:p>
            <a:pPr marL="457200" lvl="0" indent="-355600" algn="l" rtl="0">
              <a:spcBef>
                <a:spcPts val="0"/>
              </a:spcBef>
              <a:spcAft>
                <a:spcPts val="0"/>
              </a:spcAft>
              <a:buSzPts val="2000"/>
              <a:buChar char="●"/>
            </a:pPr>
            <a:r>
              <a:rPr lang="en" dirty="0"/>
              <a:t>Randomly swap two indices occasionally.</a:t>
            </a:r>
            <a:endParaRPr dirty="0"/>
          </a:p>
          <a:p>
            <a:pPr marL="914400" lvl="1" indent="-355600" algn="l" rtl="0">
              <a:spcBef>
                <a:spcPts val="0"/>
              </a:spcBef>
              <a:spcAft>
                <a:spcPts val="0"/>
              </a:spcAft>
              <a:buSzPts val="2000"/>
              <a:buChar char="○"/>
            </a:pPr>
            <a:r>
              <a:rPr lang="en" dirty="0"/>
              <a:t>Sporadic</a:t>
            </a:r>
            <a:r>
              <a:rPr lang="zh-CN" altLang="en-US" dirty="0"/>
              <a:t>（</a:t>
            </a:r>
            <a:r>
              <a:rPr lang="zh-CN" altLang="en-US" b="0" i="0" dirty="0">
                <a:solidFill>
                  <a:srgbClr val="333333"/>
                </a:solidFill>
                <a:effectLst/>
                <a:latin typeface="Helvetica Neue"/>
              </a:rPr>
              <a:t>零星的</a:t>
            </a:r>
            <a:r>
              <a:rPr lang="zh-CN" altLang="en-US" dirty="0"/>
              <a:t>）</a:t>
            </a:r>
            <a:r>
              <a:rPr lang="en" dirty="0"/>
              <a:t> randomness. Maybe works?</a:t>
            </a:r>
            <a:endParaRPr dirty="0"/>
          </a:p>
          <a:p>
            <a:pPr marL="457200" lvl="0" indent="-355600" algn="l" rtl="0">
              <a:spcBef>
                <a:spcPts val="0"/>
              </a:spcBef>
              <a:spcAft>
                <a:spcPts val="0"/>
              </a:spcAft>
              <a:buSzPts val="2000"/>
              <a:buChar char="●"/>
            </a:pPr>
            <a:r>
              <a:rPr lang="en" dirty="0"/>
              <a:t>Shuffle</a:t>
            </a:r>
            <a:r>
              <a:rPr lang="zh-CN" altLang="en-US" dirty="0"/>
              <a:t>（</a:t>
            </a:r>
            <a:r>
              <a:rPr lang="zh-CN" altLang="en-US" b="0" i="0" dirty="0">
                <a:solidFill>
                  <a:srgbClr val="333333"/>
                </a:solidFill>
                <a:effectLst/>
                <a:latin typeface="Helvetica Neue"/>
              </a:rPr>
              <a:t>洗牌</a:t>
            </a:r>
            <a:r>
              <a:rPr lang="zh-CN" altLang="en-US" dirty="0"/>
              <a:t>）</a:t>
            </a:r>
            <a:r>
              <a:rPr lang="en" dirty="0"/>
              <a:t> before quicksorting.</a:t>
            </a:r>
            <a:endParaRPr dirty="0"/>
          </a:p>
          <a:p>
            <a:pPr marL="914400" lvl="1" indent="-355600" algn="l" rtl="0">
              <a:spcBef>
                <a:spcPts val="0"/>
              </a:spcBef>
              <a:spcAft>
                <a:spcPts val="0"/>
              </a:spcAft>
              <a:buSzPts val="2000"/>
              <a:buChar char="○"/>
            </a:pPr>
            <a:r>
              <a:rPr lang="en" dirty="0"/>
              <a:t>This definitely works and is a harder core version of the above.</a:t>
            </a:r>
            <a:endParaRPr dirty="0"/>
          </a:p>
          <a:p>
            <a:pPr marL="457200" lvl="0" indent="-355600" algn="l" rtl="0">
              <a:spcBef>
                <a:spcPts val="0"/>
              </a:spcBef>
              <a:spcAft>
                <a:spcPts val="0"/>
              </a:spcAft>
              <a:buSzPts val="2000"/>
              <a:buChar char="●"/>
            </a:pPr>
            <a:r>
              <a:rPr lang="en" dirty="0"/>
              <a:t>Partition from the center of the array: Does not work, can still find bad cases.</a:t>
            </a:r>
            <a:endParaRPr dirty="0"/>
          </a:p>
          <a:p>
            <a:pPr marL="0" lvl="0" indent="0" algn="l" rtl="0">
              <a:spcBef>
                <a:spcPts val="60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6"/>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Citations</a:t>
            </a:r>
            <a:endParaRPr/>
          </a:p>
        </p:txBody>
      </p:sp>
      <p:sp>
        <p:nvSpPr>
          <p:cNvPr id="1011" name="Google Shape;1011;p46"/>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Quickman from Mega Man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Picking the Best Sort: http://yellkey.com</a:t>
            </a:r>
            <a:r>
              <a:rPr lang="en">
                <a:solidFill>
                  <a:srgbClr val="38761D"/>
                </a:solidFill>
              </a:rPr>
              <a:t>/standard</a:t>
            </a:r>
            <a:endParaRPr>
              <a:solidFill>
                <a:srgbClr val="38761D"/>
              </a:solidFill>
            </a:endParaRPr>
          </a:p>
        </p:txBody>
      </p:sp>
      <p:sp>
        <p:nvSpPr>
          <p:cNvPr id="55" name="Google Shape;55;p11"/>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do the following:</a:t>
            </a:r>
            <a:endParaRPr/>
          </a:p>
          <a:p>
            <a:pPr marL="457200" lvl="0" indent="-355600" algn="l" rtl="0">
              <a:spcBef>
                <a:spcPts val="600"/>
              </a:spcBef>
              <a:spcAft>
                <a:spcPts val="0"/>
              </a:spcAft>
              <a:buSzPts val="2000"/>
              <a:buChar char="●"/>
            </a:pPr>
            <a:r>
              <a:rPr lang="en"/>
              <a:t>Read 1,000,000 integers from a file into an array of length 1,000,000.</a:t>
            </a:r>
            <a:endParaRPr/>
          </a:p>
          <a:p>
            <a:pPr marL="457200" lvl="0" indent="-355600" algn="l" rtl="0">
              <a:spcBef>
                <a:spcPts val="0"/>
              </a:spcBef>
              <a:spcAft>
                <a:spcPts val="0"/>
              </a:spcAft>
              <a:buSzPts val="2000"/>
              <a:buChar char="●"/>
            </a:pPr>
            <a:r>
              <a:rPr lang="en"/>
              <a:t>Mergesort these integers.</a:t>
            </a:r>
            <a:endParaRPr/>
          </a:p>
          <a:p>
            <a:pPr marL="457200" lvl="0" indent="-355600" algn="l" rtl="0">
              <a:spcBef>
                <a:spcPts val="0"/>
              </a:spcBef>
              <a:spcAft>
                <a:spcPts val="0"/>
              </a:spcAft>
              <a:buSzPts val="2000"/>
              <a:buChar char="●"/>
            </a:pPr>
            <a:r>
              <a:rPr lang="en"/>
              <a:t>Select one integer randomly and change it.</a:t>
            </a:r>
            <a:endParaRPr/>
          </a:p>
          <a:p>
            <a:pPr marL="457200" lvl="0" indent="-355600" algn="l" rtl="0">
              <a:spcBef>
                <a:spcPts val="0"/>
              </a:spcBef>
              <a:spcAft>
                <a:spcPts val="0"/>
              </a:spcAft>
              <a:buSzPts val="2000"/>
              <a:buChar char="●"/>
            </a:pPr>
            <a:r>
              <a:rPr lang="en"/>
              <a:t>Sort using algorithm X of your choice.</a:t>
            </a:r>
            <a:endParaRPr/>
          </a:p>
          <a:p>
            <a:pPr marL="0" lvl="0" indent="0" algn="l" rtl="0">
              <a:spcBef>
                <a:spcPts val="600"/>
              </a:spcBef>
              <a:spcAft>
                <a:spcPts val="0"/>
              </a:spcAft>
              <a:buNone/>
            </a:pPr>
            <a:endParaRPr/>
          </a:p>
          <a:p>
            <a:pPr marL="0" lvl="0" indent="0" algn="l" rtl="0">
              <a:spcBef>
                <a:spcPts val="600"/>
              </a:spcBef>
              <a:spcAft>
                <a:spcPts val="0"/>
              </a:spcAft>
              <a:buNone/>
            </a:pPr>
            <a:r>
              <a:rPr lang="en"/>
              <a:t>Which sorting algorithm would be the fastest choice for X?</a:t>
            </a:r>
            <a:endParaRPr/>
          </a:p>
          <a:p>
            <a:pPr marL="457200" lvl="0" indent="-355600" algn="l" rtl="0">
              <a:spcBef>
                <a:spcPts val="600"/>
              </a:spcBef>
              <a:spcAft>
                <a:spcPts val="0"/>
              </a:spcAft>
              <a:buSzPts val="2000"/>
              <a:buAutoNum type="alphaUcPeriod"/>
            </a:pPr>
            <a:r>
              <a:rPr lang="en"/>
              <a:t>Selection Sort: O(N</a:t>
            </a:r>
            <a:r>
              <a:rPr lang="en" baseline="30000"/>
              <a:t>2</a:t>
            </a:r>
            <a:r>
              <a:rPr lang="en"/>
              <a:t>)</a:t>
            </a:r>
            <a:endParaRPr/>
          </a:p>
          <a:p>
            <a:pPr marL="457200" lvl="0" indent="-355600" algn="l" rtl="0">
              <a:spcBef>
                <a:spcPts val="0"/>
              </a:spcBef>
              <a:spcAft>
                <a:spcPts val="0"/>
              </a:spcAft>
              <a:buSzPts val="2000"/>
              <a:buAutoNum type="alphaUcPeriod"/>
            </a:pPr>
            <a:r>
              <a:rPr lang="en"/>
              <a:t>Heapsort: O(N Log N)</a:t>
            </a:r>
            <a:endParaRPr/>
          </a:p>
          <a:p>
            <a:pPr marL="457200" lvl="0" indent="-355600" algn="l" rtl="0">
              <a:spcBef>
                <a:spcPts val="0"/>
              </a:spcBef>
              <a:spcAft>
                <a:spcPts val="0"/>
              </a:spcAft>
              <a:buSzPts val="2000"/>
              <a:buAutoNum type="alphaUcPeriod"/>
            </a:pPr>
            <a:r>
              <a:rPr lang="en"/>
              <a:t>Mergesort: O(N Log N)</a:t>
            </a:r>
            <a:endParaRPr/>
          </a:p>
          <a:p>
            <a:pPr marL="457200" lvl="0" indent="-355600" algn="l" rtl="0">
              <a:spcBef>
                <a:spcPts val="0"/>
              </a:spcBef>
              <a:spcAft>
                <a:spcPts val="0"/>
              </a:spcAft>
              <a:buSzPts val="2000"/>
              <a:buAutoNum type="alphaUcPeriod"/>
            </a:pPr>
            <a:r>
              <a:rPr lang="en"/>
              <a:t>Insertion Sort: O(N</a:t>
            </a:r>
            <a:r>
              <a:rPr lang="en" baseline="30000"/>
              <a:t>2</a:t>
            </a:r>
            <a:r>
              <a:rPr lang="en"/>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47"/>
          <p:cNvSpPr txBox="1">
            <a:spLocks noGrp="1"/>
          </p:cNvSpPr>
          <p:nvPr>
            <p:ph type="title"/>
          </p:nvPr>
        </p:nvSpPr>
        <p:spPr>
          <a:xfrm>
            <a:off x="928950" y="214305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Deleted Slides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48"/>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More Quicksort Origins</a:t>
            </a:r>
            <a:endParaRPr/>
          </a:p>
        </p:txBody>
      </p:sp>
      <p:sp>
        <p:nvSpPr>
          <p:cNvPr id="1022" name="Google Shape;1022;p48"/>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Amusingly, Quicksort was the wrong tool for the job. Two issues:</a:t>
            </a:r>
            <a:endParaRPr/>
          </a:p>
          <a:p>
            <a:pPr marL="457200" lvl="0" indent="-355600" algn="l" rtl="0">
              <a:spcBef>
                <a:spcPts val="600"/>
              </a:spcBef>
              <a:spcAft>
                <a:spcPts val="0"/>
              </a:spcAft>
              <a:buSzPts val="2000"/>
              <a:buChar char="●"/>
            </a:pPr>
            <a:r>
              <a:rPr lang="en"/>
              <a:t>Language that Tony was using didn’t support recursion (so he couldn’t easily implement Quicksort).</a:t>
            </a:r>
            <a:endParaRPr/>
          </a:p>
          <a:p>
            <a:pPr marL="457200" lvl="0" indent="-355600" algn="l" rtl="0">
              <a:spcBef>
                <a:spcPts val="0"/>
              </a:spcBef>
              <a:spcAft>
                <a:spcPts val="0"/>
              </a:spcAft>
              <a:buSzPts val="2000"/>
              <a:buChar char="●"/>
            </a:pPr>
            <a:r>
              <a:rPr lang="en"/>
              <a:t>Sentences are usually shorter than 15 words.</a:t>
            </a:r>
            <a:endParaRPr/>
          </a:p>
          <a:p>
            <a:pPr marL="0" lvl="0" indent="0" algn="l" rtl="0">
              <a:spcBef>
                <a:spcPts val="600"/>
              </a:spcBef>
              <a:spcAft>
                <a:spcPts val="0"/>
              </a:spcAft>
              <a:buNone/>
            </a:pPr>
            <a:endParaRPr/>
          </a:p>
        </p:txBody>
      </p:sp>
      <p:pic>
        <p:nvPicPr>
          <p:cNvPr id="1023" name="Google Shape;1023;p48"/>
          <p:cNvPicPr preferRelativeResize="0"/>
          <p:nvPr/>
        </p:nvPicPr>
        <p:blipFill>
          <a:blip r:embed="rId3">
            <a:alphaModFix/>
          </a:blip>
          <a:stretch>
            <a:fillRect/>
          </a:stretch>
        </p:blipFill>
        <p:spPr>
          <a:xfrm>
            <a:off x="1631575" y="2485550"/>
            <a:ext cx="5880849" cy="2420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2"/>
                                        </p:tgtEl>
                                        <p:attrNameLst>
                                          <p:attrName>style.visibility</p:attrName>
                                        </p:attrNameLst>
                                      </p:cBhvr>
                                      <p:to>
                                        <p:strVal val="visible"/>
                                      </p:to>
                                    </p:set>
                                    <p:animEffect transition="in" filter="fade">
                                      <p:cBhvr>
                                        <p:cTn id="7" dur="1000"/>
                                        <p:tgtEl>
                                          <p:spTgt spid="10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3"/>
                                        </p:tgtEl>
                                        <p:attrNameLst>
                                          <p:attrName>style.visibility</p:attrName>
                                        </p:attrNameLst>
                                      </p:cBhvr>
                                      <p:to>
                                        <p:strVal val="visible"/>
                                      </p:to>
                                    </p:set>
                                    <p:animEffect transition="in" filter="fade">
                                      <p:cBhvr>
                                        <p:cTn id="12" dur="1000"/>
                                        <p:tgtEl>
                                          <p:spTgt spid="1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9"/>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Citations</a:t>
            </a:r>
            <a:endParaRPr/>
          </a:p>
        </p:txBody>
      </p:sp>
      <p:sp>
        <p:nvSpPr>
          <p:cNvPr id="1029" name="Google Shape;1029;p49"/>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Quickman from Mega Man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Observation: Insertion Sort on Almost Sorted Arrays</a:t>
            </a:r>
            <a:endParaRPr/>
          </a:p>
        </p:txBody>
      </p:sp>
      <p:sp>
        <p:nvSpPr>
          <p:cNvPr id="61" name="Google Shape;61;p12"/>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For arrays that are almost sorted, insertion sort does very little work.</a:t>
            </a:r>
            <a:endParaRPr/>
          </a:p>
          <a:p>
            <a:pPr marL="457200" lvl="0" indent="-355600" algn="l" rtl="0">
              <a:spcBef>
                <a:spcPts val="600"/>
              </a:spcBef>
              <a:spcAft>
                <a:spcPts val="0"/>
              </a:spcAft>
              <a:buSzPts val="2000"/>
              <a:buChar char="●"/>
            </a:pPr>
            <a:r>
              <a:rPr lang="en"/>
              <a:t>Left array: 5 inversions, so only 5 swaps.</a:t>
            </a:r>
            <a:endParaRPr/>
          </a:p>
          <a:p>
            <a:pPr marL="457200" lvl="0" indent="-355600" algn="l" rtl="0">
              <a:spcBef>
                <a:spcPts val="0"/>
              </a:spcBef>
              <a:spcAft>
                <a:spcPts val="0"/>
              </a:spcAft>
              <a:buSzPts val="2000"/>
              <a:buChar char="●"/>
            </a:pPr>
            <a:r>
              <a:rPr lang="en"/>
              <a:t>Right array: 3 inversion, so only 3 swaps.</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endParaRPr/>
          </a:p>
        </p:txBody>
      </p:sp>
      <p:pic>
        <p:nvPicPr>
          <p:cNvPr id="62" name="Google Shape;62;p12"/>
          <p:cNvPicPr preferRelativeResize="0"/>
          <p:nvPr/>
        </p:nvPicPr>
        <p:blipFill>
          <a:blip r:embed="rId3">
            <a:alphaModFix/>
          </a:blip>
          <a:stretch>
            <a:fillRect/>
          </a:stretch>
        </p:blipFill>
        <p:spPr>
          <a:xfrm>
            <a:off x="4615375" y="2519675"/>
            <a:ext cx="2275519" cy="2576350"/>
          </a:xfrm>
          <a:prstGeom prst="rect">
            <a:avLst/>
          </a:prstGeom>
          <a:noFill/>
          <a:ln>
            <a:noFill/>
          </a:ln>
        </p:spPr>
      </p:pic>
      <p:pic>
        <p:nvPicPr>
          <p:cNvPr id="63" name="Google Shape;63;p12"/>
          <p:cNvPicPr preferRelativeResize="0"/>
          <p:nvPr/>
        </p:nvPicPr>
        <p:blipFill>
          <a:blip r:embed="rId4">
            <a:alphaModFix/>
          </a:blip>
          <a:stretch>
            <a:fillRect/>
          </a:stretch>
        </p:blipFill>
        <p:spPr>
          <a:xfrm>
            <a:off x="1549991" y="2519675"/>
            <a:ext cx="2289034" cy="262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Picking the Best Sort (Poll Everywhere)</a:t>
            </a:r>
            <a:endParaRPr/>
          </a:p>
        </p:txBody>
      </p:sp>
      <p:sp>
        <p:nvSpPr>
          <p:cNvPr id="69" name="Google Shape;69;p13"/>
          <p:cNvSpPr txBox="1">
            <a:spLocks noGrp="1"/>
          </p:cNvSpPr>
          <p:nvPr>
            <p:ph type="body" idx="1"/>
          </p:nvPr>
        </p:nvSpPr>
        <p:spPr>
          <a:xfrm>
            <a:off x="243000" y="556500"/>
            <a:ext cx="84438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Suppose we do the following:</a:t>
            </a:r>
            <a:endParaRPr/>
          </a:p>
          <a:p>
            <a:pPr marL="457200" lvl="0" indent="-355600" algn="l" rtl="0">
              <a:spcBef>
                <a:spcPts val="600"/>
              </a:spcBef>
              <a:spcAft>
                <a:spcPts val="0"/>
              </a:spcAft>
              <a:buSzPts val="2000"/>
              <a:buChar char="●"/>
            </a:pPr>
            <a:r>
              <a:rPr lang="en"/>
              <a:t>Read 1,000,000 integers from a file into an array of length 1,000,000.</a:t>
            </a:r>
            <a:endParaRPr/>
          </a:p>
          <a:p>
            <a:pPr marL="457200" lvl="0" indent="-355600" algn="l" rtl="0">
              <a:spcBef>
                <a:spcPts val="0"/>
              </a:spcBef>
              <a:spcAft>
                <a:spcPts val="0"/>
              </a:spcAft>
              <a:buSzPts val="2000"/>
              <a:buChar char="●"/>
            </a:pPr>
            <a:r>
              <a:rPr lang="en"/>
              <a:t>Mergesort these integers.</a:t>
            </a:r>
            <a:endParaRPr/>
          </a:p>
          <a:p>
            <a:pPr marL="457200" lvl="0" indent="-355600" algn="l" rtl="0">
              <a:spcBef>
                <a:spcPts val="0"/>
              </a:spcBef>
              <a:spcAft>
                <a:spcPts val="0"/>
              </a:spcAft>
              <a:buSzPts val="2000"/>
              <a:buChar char="●"/>
            </a:pPr>
            <a:r>
              <a:rPr lang="en"/>
              <a:t>Select one integer randomly and change it.</a:t>
            </a:r>
            <a:endParaRPr/>
          </a:p>
          <a:p>
            <a:pPr marL="457200" lvl="0" indent="-355600" algn="l" rtl="0">
              <a:spcBef>
                <a:spcPts val="0"/>
              </a:spcBef>
              <a:spcAft>
                <a:spcPts val="0"/>
              </a:spcAft>
              <a:buSzPts val="2000"/>
              <a:buChar char="●"/>
            </a:pPr>
            <a:r>
              <a:rPr lang="en"/>
              <a:t>Sort using algorithm X of your choice.</a:t>
            </a:r>
            <a:endParaRPr/>
          </a:p>
          <a:p>
            <a:pPr marL="457200" lvl="0" indent="-355600" algn="l" rtl="0">
              <a:spcBef>
                <a:spcPts val="0"/>
              </a:spcBef>
              <a:spcAft>
                <a:spcPts val="0"/>
              </a:spcAft>
              <a:buSzPts val="2000"/>
              <a:buChar char="●"/>
            </a:pPr>
            <a:r>
              <a:rPr lang="en"/>
              <a:t>In the worst case, we have 999,999 inversions: Θ(N) inversions.</a:t>
            </a:r>
            <a:endParaRPr/>
          </a:p>
          <a:p>
            <a:pPr marL="0" lvl="0" indent="0" algn="l" rtl="0">
              <a:spcBef>
                <a:spcPts val="600"/>
              </a:spcBef>
              <a:spcAft>
                <a:spcPts val="0"/>
              </a:spcAft>
              <a:buNone/>
            </a:pPr>
            <a:endParaRPr/>
          </a:p>
          <a:p>
            <a:pPr marL="0" lvl="0" indent="0" algn="l" rtl="0">
              <a:spcBef>
                <a:spcPts val="600"/>
              </a:spcBef>
              <a:spcAft>
                <a:spcPts val="0"/>
              </a:spcAft>
              <a:buNone/>
            </a:pPr>
            <a:r>
              <a:rPr lang="en"/>
              <a:t>Which sorting algorithm would be the fastest choice for X? Worst case run-times:</a:t>
            </a:r>
            <a:endParaRPr/>
          </a:p>
          <a:p>
            <a:pPr marL="457200" lvl="0" indent="-355600" algn="l" rtl="0">
              <a:spcBef>
                <a:spcPts val="600"/>
              </a:spcBef>
              <a:spcAft>
                <a:spcPts val="0"/>
              </a:spcAft>
              <a:buSzPts val="2000"/>
              <a:buAutoNum type="alphaUcPeriod"/>
            </a:pPr>
            <a:r>
              <a:rPr lang="en"/>
              <a:t>Selection Sort: Θ(N</a:t>
            </a:r>
            <a:r>
              <a:rPr lang="en" baseline="30000"/>
              <a:t>2</a:t>
            </a:r>
            <a:r>
              <a:rPr lang="en"/>
              <a:t>)</a:t>
            </a:r>
            <a:endParaRPr/>
          </a:p>
          <a:p>
            <a:pPr marL="457200" lvl="0" indent="-355600" algn="l" rtl="0">
              <a:spcBef>
                <a:spcPts val="0"/>
              </a:spcBef>
              <a:spcAft>
                <a:spcPts val="0"/>
              </a:spcAft>
              <a:buSzPts val="2000"/>
              <a:buAutoNum type="alphaUcPeriod"/>
            </a:pPr>
            <a:r>
              <a:rPr lang="en"/>
              <a:t>Heapsort: Θ(N log N)</a:t>
            </a:r>
            <a:endParaRPr/>
          </a:p>
          <a:p>
            <a:pPr marL="457200" lvl="0" indent="-355600" algn="l" rtl="0">
              <a:spcBef>
                <a:spcPts val="0"/>
              </a:spcBef>
              <a:spcAft>
                <a:spcPts val="0"/>
              </a:spcAft>
              <a:buSzPts val="2000"/>
              <a:buAutoNum type="alphaUcPeriod"/>
            </a:pPr>
            <a:r>
              <a:rPr lang="en"/>
              <a:t>Mergesort:  Θ(N log N)</a:t>
            </a:r>
            <a:endParaRPr/>
          </a:p>
          <a:p>
            <a:pPr marL="457200" lvl="0" indent="-355600" algn="l" rtl="0">
              <a:spcBef>
                <a:spcPts val="0"/>
              </a:spcBef>
              <a:spcAft>
                <a:spcPts val="0"/>
              </a:spcAft>
              <a:buSzPts val="2000"/>
              <a:buAutoNum type="alphaUcPeriod"/>
            </a:pPr>
            <a:r>
              <a:rPr lang="en" b="1"/>
              <a:t>Insertion Sort:  Θ(N)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Insertion Sort Sweet Spots</a:t>
            </a:r>
            <a:endParaRPr/>
          </a:p>
        </p:txBody>
      </p:sp>
      <p:sp>
        <p:nvSpPr>
          <p:cNvPr id="75" name="Google Shape;75;p14"/>
          <p:cNvSpPr txBox="1">
            <a:spLocks noGrp="1"/>
          </p:cNvSpPr>
          <p:nvPr>
            <p:ph type="body" idx="1"/>
          </p:nvPr>
        </p:nvSpPr>
        <p:spPr>
          <a:xfrm>
            <a:off x="243000" y="556500"/>
            <a:ext cx="8532300" cy="415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On arrays with a small number of inversions, insertion sort is extremely fast.</a:t>
            </a:r>
            <a:endParaRPr dirty="0"/>
          </a:p>
          <a:p>
            <a:pPr marL="457200" lvl="0" indent="-355600" algn="l" rtl="0">
              <a:spcBef>
                <a:spcPts val="600"/>
              </a:spcBef>
              <a:spcAft>
                <a:spcPts val="0"/>
              </a:spcAft>
              <a:buSzPts val="2000"/>
              <a:buChar char="●"/>
            </a:pPr>
            <a:r>
              <a:rPr lang="en" dirty="0"/>
              <a:t>One exchange per inversion (and number of comparisons is similar). Runtime is Θ(N + K) where K is number of inversions.</a:t>
            </a:r>
            <a:endParaRPr baseline="30000" dirty="0"/>
          </a:p>
          <a:p>
            <a:pPr marL="457200" lvl="0" indent="-355600" algn="l" rtl="0">
              <a:spcBef>
                <a:spcPts val="0"/>
              </a:spcBef>
              <a:spcAft>
                <a:spcPts val="0"/>
              </a:spcAft>
              <a:buSzPts val="2000"/>
              <a:buChar char="●"/>
            </a:pPr>
            <a:r>
              <a:rPr lang="en" dirty="0"/>
              <a:t>Define an </a:t>
            </a:r>
            <a:r>
              <a:rPr lang="en" b="1" i="1" dirty="0"/>
              <a:t>almost sorted</a:t>
            </a:r>
            <a:r>
              <a:rPr lang="en" dirty="0"/>
              <a:t> array as one in which number of inversions ≤ cN for some c. Insertion sort is excellent on these arrays.</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dirty="0"/>
              <a:t>Less obvious: For small arrays (N &lt; 15 or so), insertion sort is fastest.</a:t>
            </a:r>
            <a:endParaRPr dirty="0"/>
          </a:p>
          <a:p>
            <a:pPr marL="457200" lvl="0" indent="-355600" algn="l" rtl="0">
              <a:spcBef>
                <a:spcPts val="600"/>
              </a:spcBef>
              <a:spcAft>
                <a:spcPts val="0"/>
              </a:spcAft>
              <a:buSzPts val="2000"/>
              <a:buChar char="●"/>
            </a:pPr>
            <a:r>
              <a:rPr lang="en" dirty="0"/>
              <a:t>More of an empirical fact than a theoretical one.</a:t>
            </a:r>
            <a:endParaRPr dirty="0"/>
          </a:p>
          <a:p>
            <a:pPr marL="457200" lvl="0" indent="-355600" algn="l" rtl="0">
              <a:spcBef>
                <a:spcPts val="0"/>
              </a:spcBef>
              <a:spcAft>
                <a:spcPts val="0"/>
              </a:spcAft>
              <a:buSzPts val="2000"/>
              <a:buChar char="●"/>
            </a:pPr>
            <a:r>
              <a:rPr lang="en" dirty="0"/>
              <a:t>Theoretical analysis beyond scope of the course.</a:t>
            </a:r>
            <a:endParaRPr dirty="0"/>
          </a:p>
          <a:p>
            <a:pPr marL="457200" lvl="0" indent="-355600" algn="l" rtl="0">
              <a:spcBef>
                <a:spcPts val="0"/>
              </a:spcBef>
              <a:spcAft>
                <a:spcPts val="0"/>
              </a:spcAft>
              <a:buSzPts val="2000"/>
              <a:buChar char="●"/>
            </a:pPr>
            <a:r>
              <a:rPr lang="en" dirty="0"/>
              <a:t>Rough idea: Divide and conquer algorithms like heapsort / mergesort spend too much time dividing, but insertion sort goes straight to the conquest.</a:t>
            </a:r>
            <a:endParaRPr dirty="0"/>
          </a:p>
          <a:p>
            <a:pPr marL="457200" lvl="0" indent="-355600" algn="l" rtl="0">
              <a:spcBef>
                <a:spcPts val="0"/>
              </a:spcBef>
              <a:spcAft>
                <a:spcPts val="0"/>
              </a:spcAft>
              <a:buSzPts val="2000"/>
              <a:buChar char="●"/>
            </a:pPr>
            <a:r>
              <a:rPr lang="en" dirty="0"/>
              <a:t>The Java implementation of Mergesort does this (</a:t>
            </a:r>
            <a:r>
              <a:rPr lang="en" u="sng" dirty="0">
                <a:solidFill>
                  <a:schemeClr val="hlink"/>
                </a:solidFill>
                <a:hlinkClick r:id="rId3"/>
              </a:rPr>
              <a:t>Link</a:t>
            </a:r>
            <a:r>
              <a:rPr lang="en"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166800" y="92501"/>
            <a:ext cx="8229600" cy="49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Sorts So Far</a:t>
            </a:r>
            <a:endParaRPr/>
          </a:p>
        </p:txBody>
      </p:sp>
      <p:graphicFrame>
        <p:nvGraphicFramePr>
          <p:cNvPr id="81" name="Google Shape;81;p15"/>
          <p:cNvGraphicFramePr/>
          <p:nvPr/>
        </p:nvGraphicFramePr>
        <p:xfrm>
          <a:off x="418075" y="1084538"/>
          <a:ext cx="3000000" cy="3000000"/>
        </p:xfrm>
        <a:graphic>
          <a:graphicData uri="http://schemas.openxmlformats.org/drawingml/2006/table">
            <a:tbl>
              <a:tblPr>
                <a:noFill/>
                <a:tableStyleId>{371BF567-D13F-445E-B3D1-4E7DB59E5215}</a:tableStyleId>
              </a:tblPr>
              <a:tblGrid>
                <a:gridCol w="1749100">
                  <a:extLst>
                    <a:ext uri="{9D8B030D-6E8A-4147-A177-3AD203B41FA5}">
                      <a16:colId xmlns:a16="http://schemas.microsoft.com/office/drawing/2014/main" val="20000"/>
                    </a:ext>
                  </a:extLst>
                </a:gridCol>
                <a:gridCol w="1344650">
                  <a:extLst>
                    <a:ext uri="{9D8B030D-6E8A-4147-A177-3AD203B41FA5}">
                      <a16:colId xmlns:a16="http://schemas.microsoft.com/office/drawing/2014/main" val="20001"/>
                    </a:ext>
                  </a:extLst>
                </a:gridCol>
                <a:gridCol w="1375900">
                  <a:extLst>
                    <a:ext uri="{9D8B030D-6E8A-4147-A177-3AD203B41FA5}">
                      <a16:colId xmlns:a16="http://schemas.microsoft.com/office/drawing/2014/main" val="20002"/>
                    </a:ext>
                  </a:extLst>
                </a:gridCol>
                <a:gridCol w="900075">
                  <a:extLst>
                    <a:ext uri="{9D8B030D-6E8A-4147-A177-3AD203B41FA5}">
                      <a16:colId xmlns:a16="http://schemas.microsoft.com/office/drawing/2014/main" val="20003"/>
                    </a:ext>
                  </a:extLst>
                </a:gridCol>
                <a:gridCol w="884200">
                  <a:extLst>
                    <a:ext uri="{9D8B030D-6E8A-4147-A177-3AD203B41FA5}">
                      <a16:colId xmlns:a16="http://schemas.microsoft.com/office/drawing/2014/main" val="20004"/>
                    </a:ext>
                  </a:extLst>
                </a:gridCol>
                <a:gridCol w="2053875">
                  <a:extLst>
                    <a:ext uri="{9D8B030D-6E8A-4147-A177-3AD203B41FA5}">
                      <a16:colId xmlns:a16="http://schemas.microsoft.com/office/drawing/2014/main" val="20005"/>
                    </a:ext>
                  </a:extLst>
                </a:gridCol>
              </a:tblGrid>
              <a:tr h="6818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Best Case Runtime</a:t>
                      </a:r>
                      <a:endParaRPr sz="1800"/>
                    </a:p>
                  </a:txBody>
                  <a:tcPr marL="91425" marR="91425" marT="91425" marB="91425"/>
                </a:tc>
                <a:tc>
                  <a:txBody>
                    <a:bodyPr/>
                    <a:lstStyle/>
                    <a:p>
                      <a:pPr marL="0" lvl="0" indent="0" algn="l" rtl="0">
                        <a:spcBef>
                          <a:spcPts val="0"/>
                        </a:spcBef>
                        <a:spcAft>
                          <a:spcPts val="0"/>
                        </a:spcAft>
                        <a:buNone/>
                      </a:pPr>
                      <a:r>
                        <a:rPr lang="en" sz="1800"/>
                        <a:t>Worst Case Runtime</a:t>
                      </a:r>
                      <a:endParaRPr sz="1800"/>
                    </a:p>
                  </a:txBody>
                  <a:tcPr marL="91425" marR="91425" marT="91425" marB="91425"/>
                </a:tc>
                <a:tc>
                  <a:txBody>
                    <a:bodyPr/>
                    <a:lstStyle/>
                    <a:p>
                      <a:pPr marL="0" lvl="0" indent="0" algn="l" rtl="0">
                        <a:spcBef>
                          <a:spcPts val="0"/>
                        </a:spcBef>
                        <a:spcAft>
                          <a:spcPts val="0"/>
                        </a:spcAft>
                        <a:buNone/>
                      </a:pPr>
                      <a:r>
                        <a:rPr lang="en" sz="1800"/>
                        <a:t>Space</a:t>
                      </a:r>
                      <a:endParaRPr sz="1800"/>
                    </a:p>
                  </a:txBody>
                  <a:tcPr marL="91425" marR="91425" marT="91425" marB="91425"/>
                </a:tc>
                <a:tc>
                  <a:txBody>
                    <a:bodyPr/>
                    <a:lstStyle/>
                    <a:p>
                      <a:pPr marL="0" lvl="0" indent="0" algn="l" rtl="0">
                        <a:spcBef>
                          <a:spcPts val="0"/>
                        </a:spcBef>
                        <a:spcAft>
                          <a:spcPts val="0"/>
                        </a:spcAft>
                        <a:buNone/>
                      </a:pPr>
                      <a:r>
                        <a:rPr lang="en" sz="1800"/>
                        <a:t>Demo</a:t>
                      </a:r>
                      <a:endParaRPr sz="1800"/>
                    </a:p>
                  </a:txBody>
                  <a:tcPr marL="91425" marR="91425" marT="91425" marB="91425"/>
                </a:tc>
                <a:tc>
                  <a:txBody>
                    <a:bodyPr/>
                    <a:lstStyle/>
                    <a:p>
                      <a:pPr marL="0" lvl="0" indent="0" algn="l" rtl="0">
                        <a:spcBef>
                          <a:spcPts val="0"/>
                        </a:spcBef>
                        <a:spcAft>
                          <a:spcPts val="0"/>
                        </a:spcAft>
                        <a:buNone/>
                      </a:pPr>
                      <a:r>
                        <a:rPr lang="en" sz="1800"/>
                        <a:t>Notes</a:t>
                      </a:r>
                      <a:endParaRPr sz="1800"/>
                    </a:p>
                  </a:txBody>
                  <a:tcPr marL="91425" marR="91425" marT="91425" marB="91425"/>
                </a:tc>
                <a:extLst>
                  <a:ext uri="{0D108BD9-81ED-4DB2-BD59-A6C34878D82A}">
                    <a16:rowId xmlns:a16="http://schemas.microsoft.com/office/drawing/2014/main" val="10000"/>
                  </a:ext>
                </a:extLst>
              </a:tr>
              <a:tr h="317800">
                <a:tc>
                  <a:txBody>
                    <a:bodyPr/>
                    <a:lstStyle/>
                    <a:p>
                      <a:pPr marL="0" lvl="0" indent="0" algn="l" rtl="0">
                        <a:spcBef>
                          <a:spcPts val="0"/>
                        </a:spcBef>
                        <a:spcAft>
                          <a:spcPts val="0"/>
                        </a:spcAft>
                        <a:buNone/>
                      </a:pPr>
                      <a:r>
                        <a:rPr lang="en" sz="1800" u="sng">
                          <a:solidFill>
                            <a:schemeClr val="hlink"/>
                          </a:solidFill>
                          <a:hlinkClick r:id="rId3"/>
                        </a:rPr>
                        <a:t>Selection Sort</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Θ(N</a:t>
                      </a:r>
                      <a:r>
                        <a:rPr lang="en" sz="1800" baseline="30000">
                          <a:solidFill>
                            <a:schemeClr val="dk1"/>
                          </a:solidFill>
                        </a:rPr>
                        <a:t>2</a:t>
                      </a:r>
                      <a:r>
                        <a:rPr lang="en"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 sz="1800"/>
                        <a:t>Θ(N</a:t>
                      </a:r>
                      <a:r>
                        <a:rPr lang="en" sz="1800" baseline="30000"/>
                        <a:t>2</a:t>
                      </a:r>
                      <a:r>
                        <a:rPr lang="en" sz="1800"/>
                        <a:t>)</a:t>
                      </a:r>
                      <a:endParaRPr sz="1800"/>
                    </a:p>
                  </a:txBody>
                  <a:tcPr marL="91425" marR="91425" marT="91425" marB="91425"/>
                </a:tc>
                <a:tc>
                  <a:txBody>
                    <a:bodyPr/>
                    <a:lstStyle/>
                    <a:p>
                      <a:pPr marL="0" lvl="0" indent="0" algn="l" rtl="0">
                        <a:spcBef>
                          <a:spcPts val="0"/>
                        </a:spcBef>
                        <a:spcAft>
                          <a:spcPts val="0"/>
                        </a:spcAft>
                        <a:buNone/>
                      </a:pPr>
                      <a:r>
                        <a:rPr lang="en" sz="1800"/>
                        <a:t>Θ(1)</a:t>
                      </a:r>
                      <a:endParaRPr sz="1800"/>
                    </a:p>
                  </a:txBody>
                  <a:tcPr marL="91425" marR="91425" marT="91425" marB="91425"/>
                </a:tc>
                <a:tc>
                  <a:txBody>
                    <a:bodyPr/>
                    <a:lstStyle/>
                    <a:p>
                      <a:pPr marL="0" lvl="0" indent="0" algn="l" rtl="0">
                        <a:spcBef>
                          <a:spcPts val="0"/>
                        </a:spcBef>
                        <a:spcAft>
                          <a:spcPts val="0"/>
                        </a:spcAft>
                        <a:buNone/>
                      </a:pPr>
                      <a:r>
                        <a:rPr lang="en" sz="1800" u="sng">
                          <a:solidFill>
                            <a:schemeClr val="hlink"/>
                          </a:solidFill>
                          <a:hlinkClick r:id="rId4"/>
                        </a:rPr>
                        <a:t>Link</a:t>
                      </a:r>
                      <a:endParaRPr sz="1800"/>
                    </a:p>
                  </a:txBody>
                  <a:tcPr marL="91425" marR="91425" marT="91425" marB="91425"/>
                </a:tc>
                <a:tc>
                  <a:txBody>
                    <a:bodyPr/>
                    <a:lstStyle/>
                    <a:p>
                      <a:pPr marL="0" lvl="0" indent="0" algn="l" rtl="0">
                        <a:spcBef>
                          <a:spcPts val="0"/>
                        </a:spcBef>
                        <a:spcAft>
                          <a:spcPts val="0"/>
                        </a:spcAft>
                        <a:buNone/>
                      </a:pPr>
                      <a:endParaRPr sz="1800"/>
                    </a:p>
                  </a:txBody>
                  <a:tcPr marL="91425" marR="91425" marT="91425" marB="91425"/>
                </a:tc>
                <a:extLst>
                  <a:ext uri="{0D108BD9-81ED-4DB2-BD59-A6C34878D82A}">
                    <a16:rowId xmlns:a16="http://schemas.microsoft.com/office/drawing/2014/main" val="10001"/>
                  </a:ext>
                </a:extLst>
              </a:tr>
              <a:tr h="425675">
                <a:tc>
                  <a:txBody>
                    <a:bodyPr/>
                    <a:lstStyle/>
                    <a:p>
                      <a:pPr marL="0" lvl="0" indent="0" algn="l" rtl="0">
                        <a:spcBef>
                          <a:spcPts val="0"/>
                        </a:spcBef>
                        <a:spcAft>
                          <a:spcPts val="0"/>
                        </a:spcAft>
                        <a:buNone/>
                      </a:pPr>
                      <a:r>
                        <a:rPr lang="en" sz="1800" u="sng">
                          <a:solidFill>
                            <a:schemeClr val="hlink"/>
                          </a:solidFill>
                          <a:hlinkClick r:id="rId5"/>
                        </a:rPr>
                        <a:t>Heapsort</a:t>
                      </a:r>
                      <a:r>
                        <a:rPr lang="en" sz="1800"/>
                        <a:t> </a:t>
                      </a:r>
                      <a:endParaRPr sz="1800"/>
                    </a:p>
                    <a:p>
                      <a:pPr marL="0" lvl="0" indent="0" algn="l" rtl="0">
                        <a:spcBef>
                          <a:spcPts val="0"/>
                        </a:spcBef>
                        <a:spcAft>
                          <a:spcPts val="0"/>
                        </a:spcAft>
                        <a:buNone/>
                      </a:pPr>
                      <a:r>
                        <a:rPr lang="en" sz="1800"/>
                        <a:t>(in place)</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Θ(N)*</a:t>
                      </a:r>
                      <a:endParaRPr sz="1800"/>
                    </a:p>
                  </a:txBody>
                  <a:tcPr marL="91425" marR="91425" marT="91425" marB="91425"/>
                </a:tc>
                <a:tc>
                  <a:txBody>
                    <a:bodyPr/>
                    <a:lstStyle/>
                    <a:p>
                      <a:pPr marL="0" lvl="0" indent="0" algn="l" rtl="0">
                        <a:spcBef>
                          <a:spcPts val="0"/>
                        </a:spcBef>
                        <a:spcAft>
                          <a:spcPts val="0"/>
                        </a:spcAft>
                        <a:buNone/>
                      </a:pPr>
                      <a:r>
                        <a:rPr lang="en" sz="1800"/>
                        <a:t>Θ(N log N)</a:t>
                      </a:r>
                      <a:endParaRPr sz="1800"/>
                    </a:p>
                  </a:txBody>
                  <a:tcPr marL="91425" marR="91425" marT="91425" marB="91425"/>
                </a:tc>
                <a:tc>
                  <a:txBody>
                    <a:bodyPr/>
                    <a:lstStyle/>
                    <a:p>
                      <a:pPr marL="0" lvl="0" indent="0" algn="l" rtl="0">
                        <a:spcBef>
                          <a:spcPts val="0"/>
                        </a:spcBef>
                        <a:spcAft>
                          <a:spcPts val="0"/>
                        </a:spcAft>
                        <a:buNone/>
                      </a:pPr>
                      <a:r>
                        <a:rPr lang="en" sz="1800"/>
                        <a:t>Θ(1)</a:t>
                      </a:r>
                      <a:endParaRPr sz="1800"/>
                    </a:p>
                  </a:txBody>
                  <a:tcPr marL="91425" marR="91425" marT="91425" marB="91425"/>
                </a:tc>
                <a:tc>
                  <a:txBody>
                    <a:bodyPr/>
                    <a:lstStyle/>
                    <a:p>
                      <a:pPr marL="0" lvl="0" indent="0" algn="l" rtl="0">
                        <a:spcBef>
                          <a:spcPts val="0"/>
                        </a:spcBef>
                        <a:spcAft>
                          <a:spcPts val="0"/>
                        </a:spcAft>
                        <a:buNone/>
                      </a:pPr>
                      <a:r>
                        <a:rPr lang="en" sz="1800" u="sng">
                          <a:solidFill>
                            <a:schemeClr val="hlink"/>
                          </a:solidFill>
                          <a:hlinkClick r:id="rId6"/>
                        </a:rPr>
                        <a:t>Link</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Bad cache (61C) performance.</a:t>
                      </a:r>
                      <a:endParaRPr sz="1800"/>
                    </a:p>
                  </a:txBody>
                  <a:tcPr marL="91425" marR="91425" marT="91425" marB="91425"/>
                </a:tc>
                <a:extLst>
                  <a:ext uri="{0D108BD9-81ED-4DB2-BD59-A6C34878D82A}">
                    <a16:rowId xmlns:a16="http://schemas.microsoft.com/office/drawing/2014/main" val="10002"/>
                  </a:ext>
                </a:extLst>
              </a:tr>
              <a:tr h="425675">
                <a:tc>
                  <a:txBody>
                    <a:bodyPr/>
                    <a:lstStyle/>
                    <a:p>
                      <a:pPr marL="0" lvl="0" indent="0" algn="l" rtl="0">
                        <a:spcBef>
                          <a:spcPts val="0"/>
                        </a:spcBef>
                        <a:spcAft>
                          <a:spcPts val="0"/>
                        </a:spcAft>
                        <a:buNone/>
                      </a:pPr>
                      <a:r>
                        <a:rPr lang="en" sz="1800" u="sng">
                          <a:solidFill>
                            <a:schemeClr val="hlink"/>
                          </a:solidFill>
                          <a:hlinkClick r:id="rId7"/>
                        </a:rPr>
                        <a:t>Mergesort</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Θ(N log 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sz="1800"/>
                        <a:t>Θ(N log N)</a:t>
                      </a:r>
                      <a:endParaRPr sz="1800"/>
                    </a:p>
                  </a:txBody>
                  <a:tcPr marL="91425" marR="91425" marT="91425" marB="91425"/>
                </a:tc>
                <a:tc>
                  <a:txBody>
                    <a:bodyPr/>
                    <a:lstStyle/>
                    <a:p>
                      <a:pPr marL="0" lvl="0" indent="0" algn="l" rtl="0">
                        <a:spcBef>
                          <a:spcPts val="0"/>
                        </a:spcBef>
                        <a:spcAft>
                          <a:spcPts val="0"/>
                        </a:spcAft>
                        <a:buNone/>
                      </a:pPr>
                      <a:r>
                        <a:rPr lang="en" sz="1800"/>
                        <a:t>Θ(N)</a:t>
                      </a:r>
                      <a:endParaRPr sz="1800"/>
                    </a:p>
                  </a:txBody>
                  <a:tcPr marL="91425" marR="91425" marT="91425" marB="91425"/>
                </a:tc>
                <a:tc>
                  <a:txBody>
                    <a:bodyPr/>
                    <a:lstStyle/>
                    <a:p>
                      <a:pPr marL="0" lvl="0" indent="0" algn="l" rtl="0">
                        <a:spcBef>
                          <a:spcPts val="0"/>
                        </a:spcBef>
                        <a:spcAft>
                          <a:spcPts val="0"/>
                        </a:spcAft>
                        <a:buNone/>
                      </a:pPr>
                      <a:r>
                        <a:rPr lang="en" sz="1800" u="sng">
                          <a:solidFill>
                            <a:schemeClr val="hlink"/>
                          </a:solidFill>
                          <a:hlinkClick r:id="rId8"/>
                        </a:rPr>
                        <a:t>Link</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Fastest of these.</a:t>
                      </a:r>
                      <a:endParaRPr sz="1800">
                        <a:solidFill>
                          <a:schemeClr val="dk1"/>
                        </a:solidFill>
                      </a:endParaRPr>
                    </a:p>
                  </a:txBody>
                  <a:tcPr marL="91425" marR="91425" marT="91425" marB="91425"/>
                </a:tc>
                <a:extLst>
                  <a:ext uri="{0D108BD9-81ED-4DB2-BD59-A6C34878D82A}">
                    <a16:rowId xmlns:a16="http://schemas.microsoft.com/office/drawing/2014/main" val="10003"/>
                  </a:ext>
                </a:extLst>
              </a:tr>
              <a:tr h="425675">
                <a:tc>
                  <a:txBody>
                    <a:bodyPr/>
                    <a:lstStyle/>
                    <a:p>
                      <a:pPr marL="0" lvl="0" indent="0" algn="l" rtl="0">
                        <a:spcBef>
                          <a:spcPts val="0"/>
                        </a:spcBef>
                        <a:spcAft>
                          <a:spcPts val="0"/>
                        </a:spcAft>
                        <a:buNone/>
                      </a:pPr>
                      <a:r>
                        <a:rPr lang="en" sz="1800" u="sng">
                          <a:solidFill>
                            <a:schemeClr val="hlink"/>
                          </a:solidFill>
                          <a:hlinkClick r:id="rId9"/>
                        </a:rPr>
                        <a:t>Insertion Sort</a:t>
                      </a:r>
                      <a:r>
                        <a:rPr lang="en" sz="1800"/>
                        <a:t> (in place)</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Θ(N)</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sz="1800">
                          <a:solidFill>
                            <a:schemeClr val="dk1"/>
                          </a:solidFill>
                        </a:rPr>
                        <a:t>Θ(N</a:t>
                      </a:r>
                      <a:r>
                        <a:rPr lang="en" sz="1800" baseline="30000">
                          <a:solidFill>
                            <a:schemeClr val="dk1"/>
                          </a:solidFill>
                        </a:rPr>
                        <a:t>2</a:t>
                      </a:r>
                      <a:r>
                        <a:rPr lang="en" sz="1800">
                          <a:solidFill>
                            <a:schemeClr val="dk1"/>
                          </a:solidFill>
                        </a:rPr>
                        <a:t>)</a:t>
                      </a:r>
                      <a:endParaRPr sz="1800"/>
                    </a:p>
                  </a:txBody>
                  <a:tcPr marL="91425" marR="91425" marT="91425" marB="91425"/>
                </a:tc>
                <a:tc>
                  <a:txBody>
                    <a:bodyPr/>
                    <a:lstStyle/>
                    <a:p>
                      <a:pPr marL="0" lvl="0" indent="0" algn="l" rtl="0">
                        <a:spcBef>
                          <a:spcPts val="0"/>
                        </a:spcBef>
                        <a:spcAft>
                          <a:spcPts val="0"/>
                        </a:spcAft>
                        <a:buNone/>
                      </a:pPr>
                      <a:r>
                        <a:rPr lang="en" sz="1800">
                          <a:solidFill>
                            <a:schemeClr val="dk1"/>
                          </a:solidFill>
                        </a:rPr>
                        <a:t>Θ(1)</a:t>
                      </a:r>
                      <a:endParaRPr sz="1800"/>
                    </a:p>
                  </a:txBody>
                  <a:tcPr marL="91425" marR="91425" marT="91425" marB="91425"/>
                </a:tc>
                <a:tc>
                  <a:txBody>
                    <a:bodyPr/>
                    <a:lstStyle/>
                    <a:p>
                      <a:pPr marL="0" lvl="0" indent="0" algn="l" rtl="0">
                        <a:spcBef>
                          <a:spcPts val="0"/>
                        </a:spcBef>
                        <a:spcAft>
                          <a:spcPts val="0"/>
                        </a:spcAft>
                        <a:buNone/>
                      </a:pPr>
                      <a:r>
                        <a:rPr lang="en" sz="1800" u="sng">
                          <a:solidFill>
                            <a:schemeClr val="hlink"/>
                          </a:solidFill>
                          <a:hlinkClick r:id="rId10"/>
                        </a:rPr>
                        <a:t>Link</a:t>
                      </a:r>
                      <a:endParaRPr sz="1800"/>
                    </a:p>
                  </a:txBody>
                  <a:tcPr marL="91425" marR="91425" marT="91425" marB="91425"/>
                </a:tc>
                <a:tc>
                  <a:txBody>
                    <a:bodyPr/>
                    <a:lstStyle/>
                    <a:p>
                      <a:pPr marL="0" lvl="0" indent="0" algn="l" rtl="0">
                        <a:spcBef>
                          <a:spcPts val="0"/>
                        </a:spcBef>
                        <a:spcAft>
                          <a:spcPts val="0"/>
                        </a:spcAft>
                        <a:buNone/>
                      </a:pPr>
                      <a:r>
                        <a:rPr lang="en" sz="1800"/>
                        <a:t>Best for small N or almost sorted. </a:t>
                      </a:r>
                      <a:endParaRPr sz="18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901125" y="2108300"/>
            <a:ext cx="7286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t>Backstory, Partitioning</a:t>
            </a:r>
            <a:endParaRPr sz="4800"/>
          </a:p>
        </p:txBody>
      </p:sp>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3064</Words>
  <Application>Microsoft Office PowerPoint</Application>
  <PresentationFormat>全屏显示(16:9)</PresentationFormat>
  <Paragraphs>596</Paragraphs>
  <Slides>42</Slides>
  <Notes>42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Helvetica Neue</vt:lpstr>
      <vt:lpstr>Arial</vt:lpstr>
      <vt:lpstr>Calibri</vt:lpstr>
      <vt:lpstr>Consolas</vt:lpstr>
      <vt:lpstr>Custom</vt:lpstr>
      <vt:lpstr>CS61B</vt:lpstr>
      <vt:lpstr>Insertion Sort Runtime: http://yellkey.com/process</vt:lpstr>
      <vt:lpstr>Insertion Sort Runtime</vt:lpstr>
      <vt:lpstr>Picking the Best Sort: http://yellkey.com/standard</vt:lpstr>
      <vt:lpstr>Observation: Insertion Sort on Almost Sorted Arrays</vt:lpstr>
      <vt:lpstr>Picking the Best Sort (Poll Everywhere)</vt:lpstr>
      <vt:lpstr>Insertion Sort Sweet Spots</vt:lpstr>
      <vt:lpstr>Sorts So Far</vt:lpstr>
      <vt:lpstr>Backstory, Partitioning</vt:lpstr>
      <vt:lpstr>Sorting So Far</vt:lpstr>
      <vt:lpstr>Context for Quicksort’s Invention (Source)</vt:lpstr>
      <vt:lpstr>Context for Quicksort’s Invention (Source)</vt:lpstr>
      <vt:lpstr>The Core Idea of Tony’s Sort: Partitioning [no yellkey]</vt:lpstr>
      <vt:lpstr>The Core Idea of Tony’s Sort: Partitioning</vt:lpstr>
      <vt:lpstr>Interview Question (Partitioning)</vt:lpstr>
      <vt:lpstr>Interview Question, Student Answer #1</vt:lpstr>
      <vt:lpstr>Interview Question, Student Answer #1</vt:lpstr>
      <vt:lpstr>Simplest (but not fastest) Answer: 3 Scan Approach</vt:lpstr>
      <vt:lpstr>Quicksort</vt:lpstr>
      <vt:lpstr>Partition Sort, a.k.a. Quicksort</vt:lpstr>
      <vt:lpstr>Partition Sort, a.k.a. Quicksort</vt:lpstr>
      <vt:lpstr>Quicksort</vt:lpstr>
      <vt:lpstr>Quicksort Runtime</vt:lpstr>
      <vt:lpstr>Best Case: Pivot Always Lands in the Middle </vt:lpstr>
      <vt:lpstr>Best Case Runtime?</vt:lpstr>
      <vt:lpstr>Best Case Runtime?</vt:lpstr>
      <vt:lpstr>Worst Case: Pivot Always Lands at Beginning of Array</vt:lpstr>
      <vt:lpstr>Worst Case: Pivot Always Lands at Beginning of Array</vt:lpstr>
      <vt:lpstr>Quicksort Performance</vt:lpstr>
      <vt:lpstr>Argument #1: 10% Case</vt:lpstr>
      <vt:lpstr>Argument #2: Quicksort is BST Sort</vt:lpstr>
      <vt:lpstr>Empirical Quicksort Runtimes</vt:lpstr>
      <vt:lpstr>Quicksort Performance</vt:lpstr>
      <vt:lpstr>Sorting Summary (so far)</vt:lpstr>
      <vt:lpstr>Avoiding the Quicksort Worst Case</vt:lpstr>
      <vt:lpstr>Quicksort Performance</vt:lpstr>
      <vt:lpstr>Avoiding the Worst Case</vt:lpstr>
      <vt:lpstr>PowerPoint 演示文稿</vt:lpstr>
      <vt:lpstr>Citations</vt:lpstr>
      <vt:lpstr>Deleted Slides</vt:lpstr>
      <vt:lpstr>More Quicksort Origins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CS61B</dc:title>
  <cp:lastModifiedBy>胡 晓晨</cp:lastModifiedBy>
  <cp:revision>1</cp:revision>
  <dcterms:modified xsi:type="dcterms:W3CDTF">2021-07-05T08:57:44Z</dcterms:modified>
</cp:coreProperties>
</file>