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1" d="100"/>
          <a:sy n="171" d="100"/>
        </p:scale>
        <p:origin x="576"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g409413421_063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 name="Google Shape;29;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68e82a6a7_19_18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68e82a6a7_19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68e82a6a7_19_18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68e82a6a7_19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119a7393f_0_7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119a7393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119a7393f_0_6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119a7393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68e82a6a7_19_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68e82a6a7_1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68e82a6a7_19_19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68e82a6a7_19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68e82a6a7_19_19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68e82a6a7_19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119a7393f_0_8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119a7393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119a7393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119a7393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119a7393f_0_17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119a7393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119a7393f_0_2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119a7393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119a7393f_0_14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119a7393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119a7393f_0_15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119a7393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119a7393f_0_16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119a7393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68e82a6a7_19_20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68e82a6a7_19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68e82a6a7_19_21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68e82a6a7_19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68e82a6a7_19_21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68e82a6a7_19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119a7393f_10_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119a7393f_1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19a7393f_0_16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119a7393f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119a7393f_14_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119a7393f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119a7393f_14_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119a7393f_1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5119a7393f_0_3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5119a7393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19a7393f_14_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19a7393f_1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119a7393f_14_1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119a7393f_1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119a7393f_14_10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119a7393f_1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119a7393f_14_1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119a7393f_1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119a7393f_14_2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119a7393f_1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119a7393f_14_13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119a7393f_14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119a7393f_14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119a7393f_14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119a7393f_14_14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119a7393f_14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119a7393f_14_15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119a7393f_14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119a7393f_14_15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119a7393f_14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19a7393f_0_4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19a7393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119a7393f_14_16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119a7393f_14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568e82a6a7_19_10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568e82a6a7_19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68e82a6a7_19_10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68e82a6a7_19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68e82a6a7_19_11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68e82a6a7_19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68e82a6a7_19_11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68e82a6a7_19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68e82a6a7_19_12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68e82a6a7_19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68e82a6a7_19_12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68e82a6a7_19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68e82a6a7_19_13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68e82a6a7_19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68e82a6a7_19_13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68e82a6a7_19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68e82a6a7_19_14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68e82a6a7_19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5119a7393f_0_11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5119a7393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68e82a6a7_19_15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68e82a6a7_19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68e82a6a7_19_22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568e82a6a7_19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568e82a6a7_19_15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568e82a6a7_19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68e82a6a7_19_16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568e82a6a7_19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68e82a6a7_19_16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68e82a6a7_19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68e82a6a7_19_17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68e82a6a7_19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568e82a6a7_19_17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568e82a6a7_19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119a7393f_0_12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119a7393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119a7393f_0_13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119a7393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119a7393f_0_4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119a7393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68e82a6a7_19_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68e82a6a7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11425" y="1941275"/>
            <a:ext cx="5206200" cy="78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BE0712"/>
              </a:buClr>
              <a:buSzPts val="3200"/>
              <a:buFont typeface="Calibri"/>
              <a:buNone/>
              <a:defRPr sz="3200" b="1" i="0" u="none" strike="noStrike" cap="non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subTitle" idx="1"/>
          </p:nvPr>
        </p:nvSpPr>
        <p:spPr>
          <a:xfrm>
            <a:off x="161925" y="2612325"/>
            <a:ext cx="5380800" cy="784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400"/>
              <a:buFont typeface="Calibri"/>
              <a:buNone/>
              <a:defRPr sz="2400" b="0" i="0" u="none" strike="noStrike" cap="non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cxnSp>
        <p:nvCxnSpPr>
          <p:cNvPr id="13" name="Google Shape;13;p2"/>
          <p:cNvCxnSpPr/>
          <p:nvPr/>
        </p:nvCxnSpPr>
        <p:spPr>
          <a:xfrm>
            <a:off x="290700" y="2669200"/>
            <a:ext cx="8443800" cy="0"/>
          </a:xfrm>
          <a:prstGeom prst="straightConnector1">
            <a:avLst/>
          </a:prstGeom>
          <a:noFill/>
          <a:ln w="19050" cap="flat" cmpd="sng">
            <a:solidFill>
              <a:srgbClr val="1072BD"/>
            </a:solidFill>
            <a:prstDash val="dot"/>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66800" y="92501"/>
            <a:ext cx="8229600" cy="495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cxnSp>
        <p:nvCxnSpPr>
          <p:cNvPr id="16" name="Google Shape;16;p3"/>
          <p:cNvCxnSpPr/>
          <p:nvPr/>
        </p:nvCxnSpPr>
        <p:spPr>
          <a:xfrm>
            <a:off x="243000" y="587800"/>
            <a:ext cx="8443800" cy="0"/>
          </a:xfrm>
          <a:prstGeom prst="straightConnector1">
            <a:avLst/>
          </a:prstGeom>
          <a:noFill/>
          <a:ln w="19050" cap="flat" cmpd="sng">
            <a:solidFill>
              <a:srgbClr val="1072BD"/>
            </a:solidFill>
            <a:prstDash val="dot"/>
            <a:round/>
            <a:headEnd type="none" w="med" len="med"/>
            <a:tailEnd type="none" w="med" len="med"/>
          </a:ln>
        </p:spPr>
      </p:cxnSp>
      <p:sp>
        <p:nvSpPr>
          <p:cNvPr id="17" name="Google Shape;17;p3"/>
          <p:cNvSpPr txBox="1">
            <a:spLocks noGrp="1"/>
          </p:cNvSpPr>
          <p:nvPr>
            <p:ph type="body" idx="1"/>
          </p:nvPr>
        </p:nvSpPr>
        <p:spPr>
          <a:xfrm>
            <a:off x="243000" y="556500"/>
            <a:ext cx="8443800" cy="4153800"/>
          </a:xfrm>
          <a:prstGeom prst="rect">
            <a:avLst/>
          </a:prstGeom>
          <a:noFill/>
          <a:ln>
            <a:noFill/>
          </a:ln>
        </p:spPr>
        <p:txBody>
          <a:bodyPr spcFirstLastPara="1" wrap="square" lIns="91425" tIns="91425" rIns="91425" bIns="91425" anchor="t" anchorCtr="0">
            <a:noAutofit/>
          </a:bodyPr>
          <a:lstStyle>
            <a:lvl1pPr marL="457200" lvl="0" indent="-355600" rtl="0">
              <a:spcBef>
                <a:spcPts val="600"/>
              </a:spcBef>
              <a:spcAft>
                <a:spcPts val="0"/>
              </a:spcAft>
              <a:buSzPts val="2000"/>
              <a:buFont typeface="Calibri"/>
              <a:buChar char="●"/>
              <a:defRPr sz="2000">
                <a:latin typeface="Calibri"/>
                <a:ea typeface="Calibri"/>
                <a:cs typeface="Calibri"/>
                <a:sym typeface="Calibri"/>
              </a:defRPr>
            </a:lvl1pPr>
            <a:lvl2pPr marL="914400" lvl="1" indent="-355600" rtl="0">
              <a:spcBef>
                <a:spcPts val="0"/>
              </a:spcBef>
              <a:spcAft>
                <a:spcPts val="0"/>
              </a:spcAft>
              <a:buSzPts val="2000"/>
              <a:buFont typeface="Calibri"/>
              <a:buChar char="○"/>
              <a:defRPr sz="2000">
                <a:latin typeface="Calibri"/>
                <a:ea typeface="Calibri"/>
                <a:cs typeface="Calibri"/>
                <a:sym typeface="Calibri"/>
              </a:defRPr>
            </a:lvl2pPr>
            <a:lvl3pPr marL="1371600" lvl="2" indent="-342900" rtl="0">
              <a:spcBef>
                <a:spcPts val="0"/>
              </a:spcBef>
              <a:spcAft>
                <a:spcPts val="0"/>
              </a:spcAft>
              <a:buSzPts val="1800"/>
              <a:buFont typeface="Calibri"/>
              <a:buChar char="■"/>
              <a:defRPr sz="1800">
                <a:latin typeface="Calibri"/>
                <a:ea typeface="Calibri"/>
                <a:cs typeface="Calibri"/>
                <a:sym typeface="Calibri"/>
              </a:defRPr>
            </a:lvl3pPr>
            <a:lvl4pPr marL="1828800" lvl="3" indent="-342900" rtl="0">
              <a:spcBef>
                <a:spcPts val="0"/>
              </a:spcBef>
              <a:spcAft>
                <a:spcPts val="0"/>
              </a:spcAft>
              <a:buSzPts val="1800"/>
              <a:buFont typeface="Calibri"/>
              <a:buChar char="●"/>
              <a:defRPr>
                <a:latin typeface="Calibri"/>
                <a:ea typeface="Calibri"/>
                <a:cs typeface="Calibri"/>
                <a:sym typeface="Calibri"/>
              </a:defRPr>
            </a:lvl4pPr>
            <a:lvl5pPr marL="2286000" lvl="4" indent="-342900" rtl="0">
              <a:spcBef>
                <a:spcPts val="0"/>
              </a:spcBef>
              <a:spcAft>
                <a:spcPts val="0"/>
              </a:spcAft>
              <a:buSzPts val="1800"/>
              <a:buFont typeface="Calibri"/>
              <a:buChar char="○"/>
              <a:defRPr sz="1800">
                <a:latin typeface="Calibri"/>
                <a:ea typeface="Calibri"/>
                <a:cs typeface="Calibri"/>
                <a:sym typeface="Calibri"/>
              </a:defRPr>
            </a:lvl5pPr>
            <a:lvl6pPr marL="2743200" lvl="5" indent="-342900" rtl="0">
              <a:spcBef>
                <a:spcPts val="0"/>
              </a:spcBef>
              <a:spcAft>
                <a:spcPts val="0"/>
              </a:spcAft>
              <a:buSzPts val="1800"/>
              <a:buFont typeface="Calibri"/>
              <a:buChar char="■"/>
              <a:defRPr sz="1800">
                <a:latin typeface="Calibri"/>
                <a:ea typeface="Calibri"/>
                <a:cs typeface="Calibri"/>
                <a:sym typeface="Calibri"/>
              </a:defRPr>
            </a:lvl6pPr>
            <a:lvl7pPr marL="3200400" lvl="6" indent="-342900" rtl="0">
              <a:spcBef>
                <a:spcPts val="0"/>
              </a:spcBef>
              <a:spcAft>
                <a:spcPts val="0"/>
              </a:spcAft>
              <a:buSzPts val="1800"/>
              <a:buFont typeface="Calibri"/>
              <a:buChar char="●"/>
              <a:defRPr sz="1800">
                <a:latin typeface="Calibri"/>
                <a:ea typeface="Calibri"/>
                <a:cs typeface="Calibri"/>
                <a:sym typeface="Calibri"/>
              </a:defRPr>
            </a:lvl7pPr>
            <a:lvl8pPr marL="3657600" lvl="7" indent="-342900" rtl="0">
              <a:spcBef>
                <a:spcPts val="0"/>
              </a:spcBef>
              <a:spcAft>
                <a:spcPts val="0"/>
              </a:spcAft>
              <a:buSzPts val="1800"/>
              <a:buFont typeface="Calibri"/>
              <a:buChar char="○"/>
              <a:defRPr sz="1800">
                <a:latin typeface="Calibri"/>
                <a:ea typeface="Calibri"/>
                <a:cs typeface="Calibri"/>
                <a:sym typeface="Calibri"/>
              </a:defRPr>
            </a:lvl8pPr>
            <a:lvl9pPr marL="4114800" lvl="8" indent="-342900" rtl="0">
              <a:spcBef>
                <a:spcPts val="0"/>
              </a:spcBef>
              <a:spcAft>
                <a:spcPts val="0"/>
              </a:spcAft>
              <a:buSzPts val="1800"/>
              <a:buFont typeface="Calibri"/>
              <a:buChar char="■"/>
              <a:defRPr sz="1800">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20" name="Google Shape;20;p4"/>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 name="Google Shape;21;p4"/>
          <p:cNvSpPr txBox="1">
            <a:spLocks noGrp="1"/>
          </p:cNvSpPr>
          <p:nvPr>
            <p:ph type="body" idx="2"/>
          </p:nvPr>
        </p:nvSpPr>
        <p:spPr>
          <a:xfrm>
            <a:off x="4692274"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928950" y="2143050"/>
            <a:ext cx="7286100" cy="8574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
        <p:cNvGrpSpPr/>
        <p:nvPr/>
      </p:nvGrpSpPr>
      <p:grpSpPr>
        <a:xfrm>
          <a:off x="0" y="0"/>
          <a:ext cx="0" cy="0"/>
          <a:chOff x="0" y="0"/>
          <a:chExt cx="0" cy="0"/>
        </a:xfrm>
      </p:grpSpPr>
      <p:sp>
        <p:nvSpPr>
          <p:cNvPr id="25" name="Google Shape;25;p6"/>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datastructur.e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 name="Google Shape;8;p1"/>
          <p:cNvPicPr preferRelativeResize="0"/>
          <p:nvPr/>
        </p:nvPicPr>
        <p:blipFill>
          <a:blip r:embed="rId8">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1155CC"/>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datastructur.es</a:t>
            </a:r>
            <a:endParaRPr sz="600">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youtube.com/watch?v=m_CrIu01Sn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www.teamingxdesign.com"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cience.sciencemag.org/content/330/6004/686"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science.sciencemag.org/content/330/6004/686"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well.blogs.nytimes.com/2013/10/03/well-quiz-the-mind-behind-the-eyes/"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cience.sciencemag.org/content/330/6004/686"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https://well.blogs.nytimes.com/2013/10/03/well-quiz-the-mind-behind-the-eyes/"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science.sciencemag.org/content/330/6004/686"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s://well.blogs.nytimes.com/2013/10/03/well-quiz-the-mind-behind-the-ey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dropbox.com/s/mjmmpbzjw7r8izo/Note%20on%20Giving%20and%20Receiving%20Feedback%20in%20Teams.pdf?dl=0"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8"/>
          <p:cNvSpPr txBox="1">
            <a:spLocks noGrp="1"/>
          </p:cNvSpPr>
          <p:nvPr>
            <p:ph type="ctrTitle"/>
          </p:nvPr>
        </p:nvSpPr>
        <p:spPr>
          <a:xfrm>
            <a:off x="211425" y="1941275"/>
            <a:ext cx="5206200"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CS61B</a:t>
            </a:r>
            <a:endParaRPr/>
          </a:p>
        </p:txBody>
      </p:sp>
      <p:sp>
        <p:nvSpPr>
          <p:cNvPr id="32" name="Google Shape;32;p8"/>
          <p:cNvSpPr txBox="1">
            <a:spLocks noGrp="1"/>
          </p:cNvSpPr>
          <p:nvPr>
            <p:ph type="subTitle" idx="1"/>
          </p:nvPr>
        </p:nvSpPr>
        <p:spPr>
          <a:xfrm>
            <a:off x="161925" y="2612325"/>
            <a:ext cx="8557200" cy="22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 31: Software Engineering II</a:t>
            </a:r>
            <a:endParaRPr/>
          </a:p>
          <a:p>
            <a:pPr marL="457200" lvl="0" indent="-381000" algn="l" rtl="0">
              <a:spcBef>
                <a:spcPts val="0"/>
              </a:spcBef>
              <a:spcAft>
                <a:spcPts val="0"/>
              </a:spcAft>
              <a:buSzPts val="2400"/>
              <a:buChar char="●"/>
            </a:pPr>
            <a:r>
              <a:rPr lang="en"/>
              <a:t>Teamwork</a:t>
            </a:r>
            <a:endParaRPr/>
          </a:p>
          <a:p>
            <a:pPr marL="457200" lvl="0" indent="-381000" algn="l" rtl="0">
              <a:spcBef>
                <a:spcPts val="0"/>
              </a:spcBef>
              <a:spcAft>
                <a:spcPts val="0"/>
              </a:spcAft>
              <a:buSzPts val="2400"/>
              <a:buChar char="●"/>
            </a:pPr>
            <a:r>
              <a:rPr lang="en"/>
              <a:t>Cast Study in Complexity: Build Your Own World</a:t>
            </a:r>
            <a:endParaRPr/>
          </a:p>
          <a:p>
            <a:pPr marL="457200" lvl="0" indent="-381000" algn="l" rtl="0">
              <a:spcBef>
                <a:spcPts val="0"/>
              </a:spcBef>
              <a:spcAft>
                <a:spcPts val="0"/>
              </a:spcAft>
              <a:buSzPts val="2400"/>
              <a:buChar char="●"/>
            </a:pPr>
            <a:r>
              <a:rPr lang="en"/>
              <a:t>Modular Design</a:t>
            </a:r>
            <a:endParaRPr/>
          </a:p>
        </p:txBody>
      </p:sp>
      <p:sp>
        <p:nvSpPr>
          <p:cNvPr id="33" name="Google Shape;33;p8"/>
          <p:cNvSpPr txBox="1"/>
          <p:nvPr/>
        </p:nvSpPr>
        <p:spPr>
          <a:xfrm>
            <a:off x="5003150" y="1329225"/>
            <a:ext cx="2600700" cy="13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Note: This lecture was lecture 34 in Spring 2019! The online video will have the wrong lecture number as a result.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End Result of Tactical Programming</a:t>
            </a:r>
            <a:endParaRPr/>
          </a:p>
        </p:txBody>
      </p:sp>
      <p:sp>
        <p:nvSpPr>
          <p:cNvPr id="102" name="Google Shape;102;p17"/>
          <p:cNvSpPr txBox="1">
            <a:spLocks noGrp="1"/>
          </p:cNvSpPr>
          <p:nvPr>
            <p:ph type="body" idx="1"/>
          </p:nvPr>
        </p:nvSpPr>
        <p:spPr>
          <a:xfrm>
            <a:off x="243000" y="556500"/>
            <a:ext cx="85629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“complex”  about this code?</a:t>
            </a:r>
            <a:endParaRPr/>
          </a:p>
          <a:p>
            <a:pPr marL="457200" lvl="0" indent="-355600" algn="l" rtl="0">
              <a:spcBef>
                <a:spcPts val="600"/>
              </a:spcBef>
              <a:spcAft>
                <a:spcPts val="0"/>
              </a:spcAft>
              <a:buSzPts val="2000"/>
              <a:buChar char="●"/>
            </a:pPr>
            <a:r>
              <a:rPr lang="en"/>
              <a:t>Feels a little funny to have this same constant hard coded in so many places.</a:t>
            </a:r>
            <a:endParaRPr/>
          </a:p>
          <a:p>
            <a:pPr marL="457200" lvl="0" indent="-355600" algn="l" rtl="0">
              <a:spcBef>
                <a:spcPts val="0"/>
              </a:spcBef>
              <a:spcAft>
                <a:spcPts val="0"/>
              </a:spcAft>
              <a:buSzPts val="2000"/>
              <a:buChar char="●"/>
            </a:pPr>
            <a:r>
              <a:rPr lang="en"/>
              <a:t>The conditionals are long and hard to read.</a:t>
            </a:r>
            <a:endParaRPr/>
          </a:p>
          <a:p>
            <a:pPr marL="457200" lvl="0" indent="-355600" algn="l" rtl="0">
              <a:spcBef>
                <a:spcPts val="0"/>
              </a:spcBef>
              <a:spcAft>
                <a:spcPts val="0"/>
              </a:spcAft>
              <a:buSzPts val="2000"/>
              <a:buChar char="●"/>
            </a:pPr>
            <a:r>
              <a:rPr lang="en"/>
              <a:t>There’s no commenting -- which isn’t always a problem, but it is here maybe.</a:t>
            </a:r>
            <a:endParaRPr/>
          </a:p>
        </p:txBody>
      </p:sp>
      <p:pic>
        <p:nvPicPr>
          <p:cNvPr id="103" name="Google Shape;103;p17"/>
          <p:cNvPicPr preferRelativeResize="0"/>
          <p:nvPr/>
        </p:nvPicPr>
        <p:blipFill>
          <a:blip r:embed="rId3">
            <a:alphaModFix/>
          </a:blip>
          <a:stretch>
            <a:fillRect/>
          </a:stretch>
        </p:blipFill>
        <p:spPr>
          <a:xfrm>
            <a:off x="1642950" y="2027276"/>
            <a:ext cx="5858100" cy="29960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End Result of Tactical Programming</a:t>
            </a:r>
            <a:endParaRPr/>
          </a:p>
        </p:txBody>
      </p:sp>
      <p:sp>
        <p:nvSpPr>
          <p:cNvPr id="109" name="Google Shape;109;p18"/>
          <p:cNvSpPr txBox="1">
            <a:spLocks noGrp="1"/>
          </p:cNvSpPr>
          <p:nvPr>
            <p:ph type="body" idx="1"/>
          </p:nvPr>
        </p:nvSpPr>
        <p:spPr>
          <a:xfrm>
            <a:off x="243000" y="556500"/>
            <a:ext cx="85629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“complex”  about this code?</a:t>
            </a:r>
            <a:endParaRPr/>
          </a:p>
          <a:p>
            <a:pPr marL="457200" lvl="0" indent="-355600" algn="l" rtl="0">
              <a:spcBef>
                <a:spcPts val="600"/>
              </a:spcBef>
              <a:spcAft>
                <a:spcPts val="0"/>
              </a:spcAft>
              <a:buSzPts val="2000"/>
              <a:buChar char="●"/>
            </a:pPr>
            <a:r>
              <a:rPr lang="en"/>
              <a:t>Writing everything at a low level makes it very hard to spot errors and debug it. One approach is assigning intermediate calculations to named variables.</a:t>
            </a:r>
            <a:endParaRPr/>
          </a:p>
          <a:p>
            <a:pPr marL="457200" lvl="0" indent="-355600" algn="l" rtl="0">
              <a:spcBef>
                <a:spcPts val="0"/>
              </a:spcBef>
              <a:spcAft>
                <a:spcPts val="0"/>
              </a:spcAft>
              <a:buSzPts val="2000"/>
              <a:buChar char="●"/>
            </a:pPr>
            <a:r>
              <a:rPr lang="en"/>
              <a:t>Not very extensible, if things other than WALLS can block you, need more cases.</a:t>
            </a:r>
            <a:endParaRPr/>
          </a:p>
        </p:txBody>
      </p:sp>
      <p:pic>
        <p:nvPicPr>
          <p:cNvPr id="110" name="Google Shape;110;p18"/>
          <p:cNvPicPr preferRelativeResize="0"/>
          <p:nvPr/>
        </p:nvPicPr>
        <p:blipFill>
          <a:blip r:embed="rId3">
            <a:alphaModFix/>
          </a:blip>
          <a:stretch>
            <a:fillRect/>
          </a:stretch>
        </p:blipFill>
        <p:spPr>
          <a:xfrm>
            <a:off x="1642950" y="2027276"/>
            <a:ext cx="5858100" cy="29960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End Result of Tactical Programming</a:t>
            </a:r>
            <a:endParaRPr/>
          </a:p>
        </p:txBody>
      </p:sp>
      <p:sp>
        <p:nvSpPr>
          <p:cNvPr id="116" name="Google Shape;116;p19"/>
          <p:cNvSpPr txBox="1">
            <a:spLocks noGrp="1"/>
          </p:cNvSpPr>
          <p:nvPr>
            <p:ph type="body" idx="1"/>
          </p:nvPr>
        </p:nvSpPr>
        <p:spPr>
          <a:xfrm>
            <a:off x="243000" y="556500"/>
            <a:ext cx="85629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“complex”  about this code?</a:t>
            </a:r>
            <a:endParaRPr/>
          </a:p>
          <a:p>
            <a:pPr marL="457200" lvl="0" indent="-355600" algn="l" rtl="0">
              <a:spcBef>
                <a:spcPts val="600"/>
              </a:spcBef>
              <a:spcAft>
                <a:spcPts val="0"/>
              </a:spcAft>
              <a:buSzPts val="2000"/>
              <a:buChar char="●"/>
            </a:pPr>
            <a:r>
              <a:rPr lang="en"/>
              <a:t>Complex manual computation of west, east, north, and south.</a:t>
            </a:r>
            <a:endParaRPr/>
          </a:p>
          <a:p>
            <a:pPr marL="457200" lvl="0" indent="-355600" algn="l" rtl="0">
              <a:spcBef>
                <a:spcPts val="0"/>
              </a:spcBef>
              <a:spcAft>
                <a:spcPts val="0"/>
              </a:spcAft>
              <a:buSzPts val="2000"/>
              <a:buChar char="●"/>
            </a:pPr>
            <a:r>
              <a:rPr lang="en"/>
              <a:t>Lots of variables that need to be manipulated exactly so.</a:t>
            </a:r>
            <a:endParaRPr/>
          </a:p>
          <a:p>
            <a:pPr marL="457200" lvl="0" indent="-355600" algn="l" rtl="0">
              <a:spcBef>
                <a:spcPts val="0"/>
              </a:spcBef>
              <a:spcAft>
                <a:spcPts val="0"/>
              </a:spcAft>
              <a:buSzPts val="2000"/>
              <a:buChar char="●"/>
            </a:pPr>
            <a:r>
              <a:rPr lang="en"/>
              <a:t>Repetitive code (steps += 1, setting equal to PLAYER and FLOOR).</a:t>
            </a:r>
            <a:endParaRPr/>
          </a:p>
        </p:txBody>
      </p:sp>
      <p:pic>
        <p:nvPicPr>
          <p:cNvPr id="117" name="Google Shape;117;p19"/>
          <p:cNvPicPr preferRelativeResize="0"/>
          <p:nvPr/>
        </p:nvPicPr>
        <p:blipFill>
          <a:blip r:embed="rId3">
            <a:alphaModFix/>
          </a:blip>
          <a:stretch>
            <a:fillRect/>
          </a:stretch>
        </p:blipFill>
        <p:spPr>
          <a:xfrm>
            <a:off x="1642950" y="2027276"/>
            <a:ext cx="5858100" cy="29960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Strategic Programming</a:t>
            </a:r>
            <a:endParaRPr/>
          </a:p>
        </p:txBody>
      </p:sp>
      <p:sp>
        <p:nvSpPr>
          <p:cNvPr id="123" name="Google Shape;123;p2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some examples of changes you’d make to simplify this code.</a:t>
            </a:r>
            <a:endParaRPr/>
          </a:p>
        </p:txBody>
      </p:sp>
      <p:pic>
        <p:nvPicPr>
          <p:cNvPr id="124" name="Google Shape;124;p20"/>
          <p:cNvPicPr preferRelativeResize="0"/>
          <p:nvPr/>
        </p:nvPicPr>
        <p:blipFill>
          <a:blip r:embed="rId3">
            <a:alphaModFix/>
          </a:blip>
          <a:stretch>
            <a:fillRect/>
          </a:stretch>
        </p:blipFill>
        <p:spPr>
          <a:xfrm>
            <a:off x="909000" y="1300275"/>
            <a:ext cx="7325976" cy="374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Strategic Programming</a:t>
            </a:r>
            <a:endParaRPr/>
          </a:p>
        </p:txBody>
      </p:sp>
      <p:sp>
        <p:nvSpPr>
          <p:cNvPr id="130" name="Google Shape;130;p2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some examples of changes you’d make to simplify this code.</a:t>
            </a:r>
            <a:endParaRPr/>
          </a:p>
          <a:p>
            <a:pPr marL="457200" lvl="0" indent="-355600" algn="l" rtl="0">
              <a:spcBef>
                <a:spcPts val="600"/>
              </a:spcBef>
              <a:spcAft>
                <a:spcPts val="0"/>
              </a:spcAft>
              <a:buSzPts val="2000"/>
              <a:buChar char="●"/>
            </a:pPr>
            <a:r>
              <a:rPr lang="en"/>
              <a:t>Above all this code, have a single quartet of if statements that results in an targetX and targetY, and we use those variables just once.</a:t>
            </a:r>
            <a:endParaRPr/>
          </a:p>
          <a:p>
            <a:pPr marL="457200" lvl="0" indent="-355600" algn="l" rtl="0">
              <a:spcBef>
                <a:spcPts val="0"/>
              </a:spcBef>
              <a:spcAft>
                <a:spcPts val="0"/>
              </a:spcAft>
              <a:buSzPts val="2000"/>
              <a:buChar char="●"/>
            </a:pPr>
            <a:r>
              <a:rPr lang="en"/>
              <a:t>Method that help: occupied(WEST, here)</a:t>
            </a:r>
            <a:endParaRPr/>
          </a:p>
        </p:txBody>
      </p:sp>
      <p:pic>
        <p:nvPicPr>
          <p:cNvPr id="131" name="Google Shape;131;p21"/>
          <p:cNvPicPr preferRelativeResize="0"/>
          <p:nvPr/>
        </p:nvPicPr>
        <p:blipFill>
          <a:blip r:embed="rId3">
            <a:alphaModFix/>
          </a:blip>
          <a:stretch>
            <a:fillRect/>
          </a:stretch>
        </p:blipFill>
        <p:spPr>
          <a:xfrm>
            <a:off x="1642950" y="2027276"/>
            <a:ext cx="5858100" cy="29960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Strategic Programming</a:t>
            </a:r>
            <a:endParaRPr/>
          </a:p>
        </p:txBody>
      </p:sp>
      <p:sp>
        <p:nvSpPr>
          <p:cNvPr id="137" name="Google Shape;137;p2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some examples of changes you’d make to simplify this code.</a:t>
            </a:r>
            <a:endParaRPr/>
          </a:p>
          <a:p>
            <a:pPr marL="457200" lvl="0" indent="-355600" algn="l" rtl="0">
              <a:spcBef>
                <a:spcPts val="600"/>
              </a:spcBef>
              <a:spcAft>
                <a:spcPts val="0"/>
              </a:spcAft>
              <a:buSzPts val="2000"/>
              <a:buChar char="●"/>
            </a:pPr>
            <a:r>
              <a:rPr lang="en"/>
              <a:t>Avoid having the = PLAYER, = FLOOR in all statements, instead just do them after the loop.</a:t>
            </a:r>
            <a:endParaRPr/>
          </a:p>
          <a:p>
            <a:pPr marL="457200" lvl="0" indent="-355600" algn="l" rtl="0">
              <a:spcBef>
                <a:spcPts val="0"/>
              </a:spcBef>
              <a:spcAft>
                <a:spcPts val="0"/>
              </a:spcAft>
              <a:buSzPts val="2000"/>
              <a:buChar char="●"/>
            </a:pPr>
            <a:r>
              <a:rPr lang="en"/>
              <a:t>Instead of four if statements, create a function that computes EAST, WEST, UP, DOWN….</a:t>
            </a:r>
            <a:endParaRPr/>
          </a:p>
        </p:txBody>
      </p:sp>
      <p:pic>
        <p:nvPicPr>
          <p:cNvPr id="138" name="Google Shape;138;p22"/>
          <p:cNvPicPr preferRelativeResize="0"/>
          <p:nvPr/>
        </p:nvPicPr>
        <p:blipFill>
          <a:blip r:embed="rId3">
            <a:alphaModFix/>
          </a:blip>
          <a:stretch>
            <a:fillRect/>
          </a:stretch>
        </p:blipFill>
        <p:spPr>
          <a:xfrm>
            <a:off x="1642950" y="2027276"/>
            <a:ext cx="5858100" cy="29960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Strategic Programming</a:t>
            </a:r>
            <a:endParaRPr/>
          </a:p>
        </p:txBody>
      </p:sp>
      <p:sp>
        <p:nvSpPr>
          <p:cNvPr id="144" name="Google Shape;144;p2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some examples of changes you’d make to simplify this code.</a:t>
            </a:r>
            <a:endParaRPr/>
          </a:p>
          <a:p>
            <a:pPr marL="457200" lvl="0" indent="-355600" algn="l" rtl="0">
              <a:spcBef>
                <a:spcPts val="600"/>
              </a:spcBef>
              <a:spcAft>
                <a:spcPts val="0"/>
              </a:spcAft>
              <a:buSzPts val="2000"/>
              <a:buChar char="●"/>
            </a:pPr>
            <a:r>
              <a:rPr lang="en"/>
              <a:t>movePlayer(WEST)</a:t>
            </a:r>
            <a:endParaRPr/>
          </a:p>
        </p:txBody>
      </p:sp>
      <p:pic>
        <p:nvPicPr>
          <p:cNvPr id="145" name="Google Shape;145;p23"/>
          <p:cNvPicPr preferRelativeResize="0"/>
          <p:nvPr/>
        </p:nvPicPr>
        <p:blipFill>
          <a:blip r:embed="rId3">
            <a:alphaModFix/>
          </a:blip>
          <a:stretch>
            <a:fillRect/>
          </a:stretch>
        </p:blipFill>
        <p:spPr>
          <a:xfrm>
            <a:off x="1642950" y="2027276"/>
            <a:ext cx="5858100" cy="29960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Strategic Programming</a:t>
            </a:r>
            <a:endParaRPr/>
          </a:p>
        </p:txBody>
      </p:sp>
      <p:sp>
        <p:nvSpPr>
          <p:cNvPr id="151" name="Google Shape;151;p2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some examples of changes you’d make to simplify this code.</a:t>
            </a:r>
            <a:endParaRPr/>
          </a:p>
          <a:p>
            <a:pPr marL="457200" lvl="0" indent="-355600" algn="l" rtl="0">
              <a:spcBef>
                <a:spcPts val="600"/>
              </a:spcBef>
              <a:spcAft>
                <a:spcPts val="0"/>
              </a:spcAft>
              <a:buSzPts val="2000"/>
              <a:buChar char="●"/>
            </a:pPr>
            <a:r>
              <a:rPr lang="en"/>
              <a:t>move.equals(“a”) could simply set a variable equal to “WEST”, “EAST”, ...</a:t>
            </a:r>
            <a:endParaRPr/>
          </a:p>
          <a:p>
            <a:pPr marL="457200" lvl="0" indent="-355600" algn="l" rtl="0">
              <a:spcBef>
                <a:spcPts val="0"/>
              </a:spcBef>
              <a:spcAft>
                <a:spcPts val="0"/>
              </a:spcAft>
              <a:buSzPts val="2000"/>
              <a:buChar char="●"/>
            </a:pPr>
            <a:r>
              <a:rPr lang="en"/>
              <a:t>TETile getNeighbor(“WEST”) would return tile to the west.</a:t>
            </a:r>
            <a:endParaRPr/>
          </a:p>
          <a:p>
            <a:pPr marL="457200" lvl="0" indent="-355600" algn="l" rtl="0">
              <a:spcBef>
                <a:spcPts val="0"/>
              </a:spcBef>
              <a:spcAft>
                <a:spcPts val="0"/>
              </a:spcAft>
              <a:buSzPts val="2000"/>
              <a:buChar char="●"/>
            </a:pPr>
            <a:r>
              <a:rPr lang="en"/>
              <a:t>void move(player, world, “WEST”) could move player tile to the west.</a:t>
            </a:r>
            <a:endParaRPr/>
          </a:p>
        </p:txBody>
      </p:sp>
      <p:pic>
        <p:nvPicPr>
          <p:cNvPr id="152" name="Google Shape;152;p24"/>
          <p:cNvPicPr preferRelativeResize="0"/>
          <p:nvPr/>
        </p:nvPicPr>
        <p:blipFill>
          <a:blip r:embed="rId3">
            <a:alphaModFix/>
          </a:blip>
          <a:stretch>
            <a:fillRect/>
          </a:stretch>
        </p:blipFill>
        <p:spPr>
          <a:xfrm>
            <a:off x="1642950" y="2027276"/>
            <a:ext cx="5858100" cy="29960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Ousterhout’s Take on Complexity</a:t>
            </a:r>
            <a:endParaRPr/>
          </a:p>
        </p:txBody>
      </p:sp>
      <p:sp>
        <p:nvSpPr>
          <p:cNvPr id="158" name="Google Shape;158;p25"/>
          <p:cNvSpPr txBox="1"/>
          <p:nvPr/>
        </p:nvSpPr>
        <p:spPr>
          <a:xfrm>
            <a:off x="243000" y="556500"/>
            <a:ext cx="8443800" cy="4153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a:solidFill>
                  <a:srgbClr val="000000"/>
                </a:solidFill>
                <a:latin typeface="Calibri"/>
                <a:ea typeface="Calibri"/>
                <a:cs typeface="Calibri"/>
                <a:sym typeface="Calibri"/>
              </a:rPr>
              <a:t>There are two primary sources of complexity:</a:t>
            </a:r>
            <a:endParaRPr sz="2000" dirty="0">
              <a:solidFill>
                <a:srgbClr val="000000"/>
              </a:solidFill>
              <a:latin typeface="Calibri"/>
              <a:ea typeface="Calibri"/>
              <a:cs typeface="Calibri"/>
              <a:sym typeface="Calibri"/>
            </a:endParaRPr>
          </a:p>
          <a:p>
            <a:pPr marL="457200" lvl="0" indent="-355600" algn="l" rtl="0">
              <a:spcBef>
                <a:spcPts val="600"/>
              </a:spcBef>
              <a:spcAft>
                <a:spcPts val="0"/>
              </a:spcAft>
              <a:buClr>
                <a:srgbClr val="000000"/>
              </a:buClr>
              <a:buSzPts val="2000"/>
              <a:buFont typeface="Calibri"/>
              <a:buChar char="●"/>
            </a:pPr>
            <a:r>
              <a:rPr lang="en" sz="2000" b="1" dirty="0">
                <a:solidFill>
                  <a:srgbClr val="000000"/>
                </a:solidFill>
                <a:latin typeface="Calibri"/>
                <a:ea typeface="Calibri"/>
                <a:cs typeface="Calibri"/>
                <a:sym typeface="Calibri"/>
              </a:rPr>
              <a:t>Dependencies</a:t>
            </a:r>
            <a:r>
              <a:rPr lang="en" sz="2000" dirty="0">
                <a:solidFill>
                  <a:srgbClr val="000000"/>
                </a:solidFill>
                <a:latin typeface="Calibri"/>
                <a:ea typeface="Calibri"/>
                <a:cs typeface="Calibri"/>
                <a:sym typeface="Calibri"/>
              </a:rPr>
              <a:t>: When a piece of code cannot be read, understood, and modified independently.</a:t>
            </a:r>
            <a:endParaRPr sz="2000" dirty="0">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b="1" dirty="0">
                <a:solidFill>
                  <a:srgbClr val="000000"/>
                </a:solidFill>
                <a:latin typeface="Calibri"/>
                <a:ea typeface="Calibri"/>
                <a:cs typeface="Calibri"/>
                <a:sym typeface="Calibri"/>
              </a:rPr>
              <a:t>Obscurity</a:t>
            </a:r>
            <a:r>
              <a:rPr lang="en" sz="2000" dirty="0">
                <a:solidFill>
                  <a:srgbClr val="000000"/>
                </a:solidFill>
                <a:latin typeface="Calibri"/>
                <a:ea typeface="Calibri"/>
                <a:cs typeface="Calibri"/>
                <a:sym typeface="Calibri"/>
              </a:rPr>
              <a:t>: When important information is not obvious</a:t>
            </a:r>
            <a:r>
              <a:rPr lang="en" sz="2000" dirty="0">
                <a:latin typeface="Calibri"/>
                <a:ea typeface="Calibri"/>
                <a:cs typeface="Calibri"/>
                <a:sym typeface="Calibri"/>
              </a:rPr>
              <a:t>.</a:t>
            </a:r>
            <a:endParaRPr sz="2000" dirty="0">
              <a:latin typeface="Calibri"/>
              <a:ea typeface="Calibri"/>
              <a:cs typeface="Calibri"/>
              <a:sym typeface="Calibri"/>
            </a:endParaRPr>
          </a:p>
          <a:p>
            <a:pPr marL="0" lvl="0" indent="0" algn="l" rtl="0">
              <a:spcBef>
                <a:spcPts val="600"/>
              </a:spcBef>
              <a:spcAft>
                <a:spcPts val="0"/>
              </a:spcAft>
              <a:buNone/>
            </a:pPr>
            <a:endParaRPr sz="2000" dirty="0">
              <a:latin typeface="Calibri"/>
              <a:ea typeface="Calibri"/>
              <a:cs typeface="Calibri"/>
              <a:sym typeface="Calibri"/>
            </a:endParaRPr>
          </a:p>
          <a:p>
            <a:pPr marL="0" lvl="0" indent="0" algn="l" rtl="0">
              <a:spcBef>
                <a:spcPts val="600"/>
              </a:spcBef>
              <a:spcAft>
                <a:spcPts val="0"/>
              </a:spcAft>
              <a:buNone/>
            </a:pPr>
            <a:r>
              <a:rPr lang="en" sz="2000" dirty="0">
                <a:latin typeface="Calibri"/>
                <a:ea typeface="Calibri"/>
                <a:cs typeface="Calibri"/>
                <a:sym typeface="Calibri"/>
              </a:rPr>
              <a:t>Both of these happen in the code we just saw.</a:t>
            </a:r>
            <a:endParaRPr sz="2000" dirty="0">
              <a:latin typeface="Calibri"/>
              <a:ea typeface="Calibri"/>
              <a:cs typeface="Calibri"/>
              <a:sym typeface="Calibri"/>
            </a:endParaRPr>
          </a:p>
          <a:p>
            <a:pPr marL="457200" lvl="0" indent="-355600" algn="l" rtl="0">
              <a:spcBef>
                <a:spcPts val="600"/>
              </a:spcBef>
              <a:spcAft>
                <a:spcPts val="0"/>
              </a:spcAft>
              <a:buSzPts val="2000"/>
              <a:buFont typeface="Calibri"/>
              <a:buChar char="●"/>
            </a:pPr>
            <a:r>
              <a:rPr lang="en" sz="2000" dirty="0">
                <a:latin typeface="Calibri"/>
                <a:ea typeface="Calibri"/>
                <a:cs typeface="Calibri"/>
                <a:sym typeface="Calibri"/>
              </a:rPr>
              <a:t>You must remain vigilant to remain letting dependencies and obscurities from infesting your code.</a:t>
            </a:r>
            <a:endParaRPr sz="2000" dirty="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End Result of Tactical Programming</a:t>
            </a:r>
            <a:endParaRPr/>
          </a:p>
        </p:txBody>
      </p:sp>
      <p:sp>
        <p:nvSpPr>
          <p:cNvPr id="164" name="Google Shape;164;p26"/>
          <p:cNvSpPr txBox="1">
            <a:spLocks noGrp="1"/>
          </p:cNvSpPr>
          <p:nvPr>
            <p:ph type="body" idx="1"/>
          </p:nvPr>
        </p:nvSpPr>
        <p:spPr>
          <a:xfrm>
            <a:off x="243000" y="556500"/>
            <a:ext cx="85629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“complex”  about this code?</a:t>
            </a:r>
            <a:endParaRPr/>
          </a:p>
          <a:p>
            <a:pPr marL="457200" lvl="0" indent="-355600" algn="l" rtl="0">
              <a:spcBef>
                <a:spcPts val="600"/>
              </a:spcBef>
              <a:spcAft>
                <a:spcPts val="0"/>
              </a:spcAft>
              <a:buSzPts val="2000"/>
              <a:buChar char="●"/>
            </a:pPr>
            <a:r>
              <a:rPr lang="en"/>
              <a:t>Complex manual computation of west, east, north, and south.</a:t>
            </a:r>
            <a:endParaRPr/>
          </a:p>
          <a:p>
            <a:pPr marL="457200" lvl="0" indent="-355600" algn="l" rtl="0">
              <a:spcBef>
                <a:spcPts val="0"/>
              </a:spcBef>
              <a:spcAft>
                <a:spcPts val="0"/>
              </a:spcAft>
              <a:buSzPts val="2000"/>
              <a:buChar char="●"/>
            </a:pPr>
            <a:r>
              <a:rPr lang="en"/>
              <a:t>Lots of variables that need to be manipulated exactly so.</a:t>
            </a:r>
            <a:endParaRPr/>
          </a:p>
          <a:p>
            <a:pPr marL="457200" lvl="0" indent="-355600" algn="l" rtl="0">
              <a:spcBef>
                <a:spcPts val="0"/>
              </a:spcBef>
              <a:spcAft>
                <a:spcPts val="0"/>
              </a:spcAft>
              <a:buSzPts val="2000"/>
              <a:buChar char="●"/>
            </a:pPr>
            <a:r>
              <a:rPr lang="en"/>
              <a:t>Repetitive code (steps += 1, similar logic in many places).</a:t>
            </a:r>
            <a:endParaRPr/>
          </a:p>
        </p:txBody>
      </p:sp>
      <p:pic>
        <p:nvPicPr>
          <p:cNvPr id="165" name="Google Shape;165;p26"/>
          <p:cNvPicPr preferRelativeResize="0"/>
          <p:nvPr/>
        </p:nvPicPr>
        <p:blipFill>
          <a:blip r:embed="rId3">
            <a:alphaModFix/>
          </a:blip>
          <a:stretch>
            <a:fillRect/>
          </a:stretch>
        </p:blipFill>
        <p:spPr>
          <a:xfrm>
            <a:off x="1642950" y="2027276"/>
            <a:ext cx="5858100" cy="2996072"/>
          </a:xfrm>
          <a:prstGeom prst="rect">
            <a:avLst/>
          </a:prstGeom>
          <a:noFill/>
          <a:ln>
            <a:noFill/>
          </a:ln>
        </p:spPr>
      </p:pic>
      <p:cxnSp>
        <p:nvCxnSpPr>
          <p:cNvPr id="166" name="Google Shape;166;p26"/>
          <p:cNvCxnSpPr/>
          <p:nvPr/>
        </p:nvCxnSpPr>
        <p:spPr>
          <a:xfrm rot="10800000">
            <a:off x="6690900" y="1909900"/>
            <a:ext cx="951000" cy="108600"/>
          </a:xfrm>
          <a:prstGeom prst="straightConnector1">
            <a:avLst/>
          </a:prstGeom>
          <a:noFill/>
          <a:ln w="9525" cap="flat" cmpd="sng">
            <a:solidFill>
              <a:schemeClr val="dk2"/>
            </a:solidFill>
            <a:prstDash val="solid"/>
            <a:round/>
            <a:headEnd type="none" w="med" len="med"/>
            <a:tailEnd type="triangle" w="med" len="med"/>
          </a:ln>
        </p:spPr>
      </p:cxnSp>
      <p:sp>
        <p:nvSpPr>
          <p:cNvPr id="167" name="Google Shape;167;p26"/>
          <p:cNvSpPr txBox="1"/>
          <p:nvPr/>
        </p:nvSpPr>
        <p:spPr>
          <a:xfrm>
            <a:off x="7591150" y="1900825"/>
            <a:ext cx="14862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dependencies!</a:t>
            </a:r>
            <a:endParaRPr/>
          </a:p>
        </p:txBody>
      </p:sp>
      <p:cxnSp>
        <p:nvCxnSpPr>
          <p:cNvPr id="168" name="Google Shape;168;p26"/>
          <p:cNvCxnSpPr/>
          <p:nvPr/>
        </p:nvCxnSpPr>
        <p:spPr>
          <a:xfrm rot="10800000">
            <a:off x="6601925" y="1532425"/>
            <a:ext cx="969000" cy="117000"/>
          </a:xfrm>
          <a:prstGeom prst="straightConnector1">
            <a:avLst/>
          </a:prstGeom>
          <a:noFill/>
          <a:ln w="9525" cap="flat" cmpd="sng">
            <a:solidFill>
              <a:schemeClr val="dk2"/>
            </a:solidFill>
            <a:prstDash val="solid"/>
            <a:round/>
            <a:headEnd type="none" w="med" len="med"/>
            <a:tailEnd type="triangle" w="med" len="med"/>
          </a:ln>
        </p:spPr>
      </p:cxnSp>
      <p:sp>
        <p:nvSpPr>
          <p:cNvPr id="169" name="Google Shape;169;p26"/>
          <p:cNvSpPr txBox="1"/>
          <p:nvPr/>
        </p:nvSpPr>
        <p:spPr>
          <a:xfrm>
            <a:off x="7502225" y="1523250"/>
            <a:ext cx="14862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obscurity!</a:t>
            </a:r>
            <a:endParaRPr/>
          </a:p>
        </p:txBody>
      </p:sp>
      <p:cxnSp>
        <p:nvCxnSpPr>
          <p:cNvPr id="170" name="Google Shape;170;p26"/>
          <p:cNvCxnSpPr/>
          <p:nvPr/>
        </p:nvCxnSpPr>
        <p:spPr>
          <a:xfrm rot="10800000">
            <a:off x="7239675" y="1374625"/>
            <a:ext cx="336000" cy="274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928950" y="2179650"/>
            <a:ext cx="7286100" cy="78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Build Your Own World</a:t>
            </a:r>
            <a:endParaRPr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Another Example of Complexity</a:t>
            </a:r>
            <a:endParaRPr/>
          </a:p>
        </p:txBody>
      </p:sp>
      <p:sp>
        <p:nvSpPr>
          <p:cNvPr id="176" name="Google Shape;176;p2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As mentioned earlier, in part 2, you’ll add:</a:t>
            </a:r>
            <a:endParaRPr/>
          </a:p>
          <a:p>
            <a:pPr marL="457200" lvl="0" indent="-355600" algn="l" rtl="0">
              <a:spcBef>
                <a:spcPts val="600"/>
              </a:spcBef>
              <a:spcAft>
                <a:spcPts val="0"/>
              </a:spcAft>
              <a:buSzPts val="2000"/>
              <a:buChar char="●"/>
            </a:pPr>
            <a:r>
              <a:rPr lang="en"/>
              <a:t>An interactive keyboard mode.</a:t>
            </a:r>
            <a:endParaRPr/>
          </a:p>
          <a:p>
            <a:pPr marL="457200" lvl="0" indent="-355600" algn="l" rtl="0">
              <a:spcBef>
                <a:spcPts val="0"/>
              </a:spcBef>
              <a:spcAft>
                <a:spcPts val="0"/>
              </a:spcAft>
              <a:buSzPts val="2000"/>
              <a:buChar char="●"/>
            </a:pPr>
            <a:r>
              <a:rPr lang="en"/>
              <a:t>The ability for the avatar to move around in the world.</a:t>
            </a:r>
            <a:endParaRPr/>
          </a:p>
          <a:p>
            <a:pPr marL="914400" lvl="1" indent="-355600" algn="l" rtl="0">
              <a:spcBef>
                <a:spcPts val="0"/>
              </a:spcBef>
              <a:spcAft>
                <a:spcPts val="0"/>
              </a:spcAft>
              <a:buSzPts val="2000"/>
              <a:buChar char="○"/>
            </a:pPr>
            <a:r>
              <a:rPr lang="en"/>
              <a:t>Must also be able to handle movements given via </a:t>
            </a:r>
            <a:r>
              <a:rPr lang="en">
                <a:latin typeface="Consolas"/>
                <a:ea typeface="Consolas"/>
                <a:cs typeface="Consolas"/>
                <a:sym typeface="Consolas"/>
              </a:rPr>
              <a:t>interactWithInputString</a:t>
            </a:r>
            <a:r>
              <a:rPr lang="en"/>
              <a:t> as well as </a:t>
            </a:r>
            <a:r>
              <a:rPr lang="en">
                <a:latin typeface="Consolas"/>
                <a:ea typeface="Consolas"/>
                <a:cs typeface="Consolas"/>
                <a:sym typeface="Consolas"/>
              </a:rPr>
              <a:t>interactWithKeyboard</a:t>
            </a:r>
            <a:r>
              <a:rPr lang="en"/>
              <a:t>.</a:t>
            </a:r>
            <a:endParaRPr/>
          </a:p>
          <a:p>
            <a:pPr marL="0" lvl="0" indent="0" algn="l" rtl="0">
              <a:spcBef>
                <a:spcPts val="600"/>
              </a:spcBef>
              <a:spcAft>
                <a:spcPts val="0"/>
              </a:spcAft>
              <a:buNone/>
            </a:pPr>
            <a:endParaRPr/>
          </a:p>
          <a:p>
            <a:pPr marL="0" lvl="0" indent="0" algn="l" rtl="0">
              <a:spcBef>
                <a:spcPts val="600"/>
              </a:spcBef>
              <a:spcAft>
                <a:spcPts val="0"/>
              </a:spcAft>
              <a:buNone/>
            </a:pPr>
            <a:r>
              <a:rPr lang="en"/>
              <a:t>Handling these two different sources of input in a non-complex way is tricky.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Tactical Programming</a:t>
            </a:r>
            <a:endParaRPr/>
          </a:p>
        </p:txBody>
      </p:sp>
      <p:sp>
        <p:nvSpPr>
          <p:cNvPr id="182" name="Google Shape;182;p2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the solution below, </a:t>
            </a:r>
            <a:r>
              <a:rPr lang="en">
                <a:latin typeface="Consolas"/>
                <a:ea typeface="Consolas"/>
                <a:cs typeface="Consolas"/>
                <a:sym typeface="Consolas"/>
              </a:rPr>
              <a:t>interactWithKeyboard</a:t>
            </a:r>
            <a:r>
              <a:rPr lang="en"/>
              <a:t> calls </a:t>
            </a:r>
            <a:r>
              <a:rPr lang="en">
                <a:latin typeface="Consolas"/>
                <a:ea typeface="Consolas"/>
                <a:cs typeface="Consolas"/>
                <a:sym typeface="Consolas"/>
              </a:rPr>
              <a:t>moveKeyboard</a:t>
            </a:r>
            <a:r>
              <a:rPr lang="en"/>
              <a:t>, and </a:t>
            </a:r>
            <a:r>
              <a:rPr lang="en">
                <a:latin typeface="Consolas"/>
                <a:ea typeface="Consolas"/>
                <a:cs typeface="Consolas"/>
                <a:sym typeface="Consolas"/>
              </a:rPr>
              <a:t>interactWithInputString</a:t>
            </a:r>
            <a:r>
              <a:rPr lang="en"/>
              <a:t> calls </a:t>
            </a:r>
            <a:r>
              <a:rPr lang="en">
                <a:latin typeface="Consolas"/>
                <a:ea typeface="Consolas"/>
                <a:cs typeface="Consolas"/>
                <a:sym typeface="Consolas"/>
              </a:rPr>
              <a:t>moveChar</a:t>
            </a:r>
            <a:r>
              <a:rPr lang="en"/>
              <a:t>.</a:t>
            </a:r>
            <a:endParaRPr/>
          </a:p>
        </p:txBody>
      </p:sp>
      <p:pic>
        <p:nvPicPr>
          <p:cNvPr id="183" name="Google Shape;183;p28"/>
          <p:cNvPicPr preferRelativeResize="0"/>
          <p:nvPr/>
        </p:nvPicPr>
        <p:blipFill>
          <a:blip r:embed="rId3">
            <a:alphaModFix/>
          </a:blip>
          <a:stretch>
            <a:fillRect/>
          </a:stretch>
        </p:blipFill>
        <p:spPr>
          <a:xfrm>
            <a:off x="1682712" y="1604325"/>
            <a:ext cx="5778577" cy="3375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Tactical Programming</a:t>
            </a:r>
            <a:endParaRPr/>
          </a:p>
        </p:txBody>
      </p:sp>
      <p:sp>
        <p:nvSpPr>
          <p:cNvPr id="189" name="Google Shape;189;p2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could we simplify this code?</a:t>
            </a:r>
            <a:endParaRPr/>
          </a:p>
        </p:txBody>
      </p:sp>
      <p:pic>
        <p:nvPicPr>
          <p:cNvPr id="190" name="Google Shape;190;p29"/>
          <p:cNvPicPr preferRelativeResize="0"/>
          <p:nvPr/>
        </p:nvPicPr>
        <p:blipFill>
          <a:blip r:embed="rId3">
            <a:alphaModFix/>
          </a:blip>
          <a:stretch>
            <a:fillRect/>
          </a:stretch>
        </p:blipFill>
        <p:spPr>
          <a:xfrm>
            <a:off x="1682712" y="1604325"/>
            <a:ext cx="5778577" cy="3375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Tactical Programming</a:t>
            </a:r>
            <a:endParaRPr/>
          </a:p>
        </p:txBody>
      </p:sp>
      <p:sp>
        <p:nvSpPr>
          <p:cNvPr id="196" name="Google Shape;196;p3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could we simplify this code?</a:t>
            </a:r>
            <a:endParaRPr/>
          </a:p>
          <a:p>
            <a:pPr marL="457200" lvl="0" indent="-355600" algn="l" rtl="0">
              <a:spcBef>
                <a:spcPts val="600"/>
              </a:spcBef>
              <a:spcAft>
                <a:spcPts val="0"/>
              </a:spcAft>
              <a:buSzPts val="2000"/>
              <a:buChar char="●"/>
            </a:pPr>
            <a:r>
              <a:rPr lang="en"/>
              <a:t>Take core logic and put it in a function that is shared.</a:t>
            </a:r>
            <a:endParaRPr/>
          </a:p>
          <a:p>
            <a:pPr marL="457200" lvl="0" indent="-355600" algn="l" rtl="0">
              <a:spcBef>
                <a:spcPts val="0"/>
              </a:spcBef>
              <a:spcAft>
                <a:spcPts val="0"/>
              </a:spcAft>
              <a:buSzPts val="2000"/>
              <a:buChar char="●"/>
            </a:pPr>
            <a:r>
              <a:rPr lang="en"/>
              <a:t>Have first one call the second one, pass the character.</a:t>
            </a:r>
            <a:endParaRPr/>
          </a:p>
        </p:txBody>
      </p:sp>
      <p:pic>
        <p:nvPicPr>
          <p:cNvPr id="197" name="Google Shape;197;p30"/>
          <p:cNvPicPr preferRelativeResize="0"/>
          <p:nvPr/>
        </p:nvPicPr>
        <p:blipFill>
          <a:blip r:embed="rId3">
            <a:alphaModFix/>
          </a:blip>
          <a:stretch>
            <a:fillRect/>
          </a:stretch>
        </p:blipFill>
        <p:spPr>
          <a:xfrm>
            <a:off x="1682712" y="1756725"/>
            <a:ext cx="5778577" cy="3375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Tactical Programming</a:t>
            </a:r>
            <a:endParaRPr/>
          </a:p>
        </p:txBody>
      </p:sp>
      <p:sp>
        <p:nvSpPr>
          <p:cNvPr id="203" name="Google Shape;203;p3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could we simplify this code?</a:t>
            </a:r>
            <a:endParaRPr/>
          </a:p>
          <a:p>
            <a:pPr marL="457200" lvl="0" indent="-355600" algn="l" rtl="0">
              <a:spcBef>
                <a:spcPts val="600"/>
              </a:spcBef>
              <a:spcAft>
                <a:spcPts val="0"/>
              </a:spcAft>
              <a:buSzPts val="2000"/>
              <a:buChar char="●"/>
            </a:pPr>
            <a:r>
              <a:rPr lang="en"/>
              <a:t>Make character some default value, check when the function is run, if is null, then request a character from keyboard.</a:t>
            </a:r>
            <a:endParaRPr/>
          </a:p>
        </p:txBody>
      </p:sp>
      <p:pic>
        <p:nvPicPr>
          <p:cNvPr id="204" name="Google Shape;204;p31"/>
          <p:cNvPicPr preferRelativeResize="0"/>
          <p:nvPr/>
        </p:nvPicPr>
        <p:blipFill>
          <a:blip r:embed="rId3">
            <a:alphaModFix/>
          </a:blip>
          <a:stretch>
            <a:fillRect/>
          </a:stretch>
        </p:blipFill>
        <p:spPr>
          <a:xfrm>
            <a:off x="1682712" y="1756725"/>
            <a:ext cx="5778577" cy="3375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Tactical Programming</a:t>
            </a:r>
            <a:endParaRPr/>
          </a:p>
        </p:txBody>
      </p:sp>
      <p:sp>
        <p:nvSpPr>
          <p:cNvPr id="210" name="Google Shape;210;p3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could we simplify this code?</a:t>
            </a:r>
            <a:endParaRPr/>
          </a:p>
          <a:p>
            <a:pPr marL="457200" lvl="0" indent="-355600" algn="l" rtl="0">
              <a:spcBef>
                <a:spcPts val="600"/>
              </a:spcBef>
              <a:spcAft>
                <a:spcPts val="0"/>
              </a:spcAft>
              <a:buSzPts val="2000"/>
              <a:buChar char="●"/>
            </a:pPr>
            <a:r>
              <a:rPr lang="en"/>
              <a:t>Put all move input into ONE place. So, have one source of input.</a:t>
            </a:r>
            <a:endParaRPr/>
          </a:p>
          <a:p>
            <a:pPr marL="914400" lvl="1" indent="-355600" algn="l" rtl="0">
              <a:spcBef>
                <a:spcPts val="0"/>
              </a:spcBef>
              <a:spcAft>
                <a:spcPts val="0"/>
              </a:spcAft>
              <a:buSzPts val="2000"/>
              <a:buChar char="○"/>
            </a:pPr>
            <a:r>
              <a:rPr lang="en"/>
              <a:t>Using interface inheritance / dynamic method selection.</a:t>
            </a:r>
            <a:endParaRPr/>
          </a:p>
        </p:txBody>
      </p:sp>
      <p:pic>
        <p:nvPicPr>
          <p:cNvPr id="211" name="Google Shape;211;p32"/>
          <p:cNvPicPr preferRelativeResize="0"/>
          <p:nvPr/>
        </p:nvPicPr>
        <p:blipFill>
          <a:blip r:embed="rId3">
            <a:alphaModFix/>
          </a:blip>
          <a:stretch>
            <a:fillRect/>
          </a:stretch>
        </p:blipFill>
        <p:spPr>
          <a:xfrm>
            <a:off x="1682712" y="1756725"/>
            <a:ext cx="5778577" cy="3375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More Tactical Programming</a:t>
            </a:r>
            <a:endParaRPr dirty="0"/>
          </a:p>
        </p:txBody>
      </p:sp>
      <p:sp>
        <p:nvSpPr>
          <p:cNvPr id="217" name="Google Shape;217;p33"/>
          <p:cNvSpPr txBox="1">
            <a:spLocks noGrp="1"/>
          </p:cNvSpPr>
          <p:nvPr>
            <p:ph type="body" idx="1"/>
          </p:nvPr>
        </p:nvSpPr>
        <p:spPr>
          <a:xfrm>
            <a:off x="243000" y="556500"/>
            <a:ext cx="88287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How could we simplify this code?</a:t>
            </a:r>
            <a:endParaRPr dirty="0"/>
          </a:p>
          <a:p>
            <a:pPr marL="457200" lvl="0" indent="-355600" algn="l" rtl="0">
              <a:spcBef>
                <a:spcPts val="600"/>
              </a:spcBef>
              <a:spcAft>
                <a:spcPts val="0"/>
              </a:spcAft>
              <a:buSzPts val="2000"/>
              <a:buChar char="●"/>
            </a:pPr>
            <a:r>
              <a:rPr lang="en" dirty="0"/>
              <a:t>My suggestion: Create an interface called </a:t>
            </a:r>
            <a:r>
              <a:rPr lang="en" dirty="0">
                <a:latin typeface="Consolas"/>
                <a:ea typeface="Consolas"/>
                <a:cs typeface="Consolas"/>
                <a:sym typeface="Consolas"/>
              </a:rPr>
              <a:t>InputDevice</a:t>
            </a:r>
            <a:r>
              <a:rPr lang="en" dirty="0"/>
              <a:t> with a </a:t>
            </a:r>
            <a:r>
              <a:rPr lang="en" dirty="0">
                <a:latin typeface="Consolas"/>
                <a:ea typeface="Consolas"/>
                <a:cs typeface="Consolas"/>
                <a:sym typeface="Consolas"/>
              </a:rPr>
              <a:t>nextChar()</a:t>
            </a:r>
            <a:r>
              <a:rPr lang="en" dirty="0"/>
              <a:t> method, and pass an </a:t>
            </a:r>
            <a:r>
              <a:rPr lang="en" dirty="0">
                <a:latin typeface="Consolas"/>
                <a:ea typeface="Consolas"/>
                <a:cs typeface="Consolas"/>
                <a:sym typeface="Consolas"/>
              </a:rPr>
              <a:t>InputDevice</a:t>
            </a:r>
            <a:r>
              <a:rPr lang="en" dirty="0"/>
              <a:t> as an argument to the method.</a:t>
            </a:r>
            <a:endParaRPr dirty="0"/>
          </a:p>
          <a:p>
            <a:pPr marL="914400" lvl="1" indent="-355600" algn="l" rtl="0">
              <a:spcBef>
                <a:spcPts val="0"/>
              </a:spcBef>
              <a:spcAft>
                <a:spcPts val="0"/>
              </a:spcAft>
              <a:buSzPts val="2000"/>
              <a:buChar char="○"/>
            </a:pPr>
            <a:r>
              <a:rPr lang="en" dirty="0"/>
              <a:t>Means you only need one </a:t>
            </a:r>
            <a:r>
              <a:rPr lang="en" dirty="0">
                <a:latin typeface="Consolas"/>
                <a:ea typeface="Consolas"/>
                <a:cs typeface="Consolas"/>
                <a:sym typeface="Consolas"/>
              </a:rPr>
              <a:t>move</a:t>
            </a:r>
            <a:r>
              <a:rPr lang="en" dirty="0"/>
              <a:t> method that handles any </a:t>
            </a:r>
            <a:r>
              <a:rPr lang="en" dirty="0">
                <a:latin typeface="Consolas"/>
                <a:ea typeface="Consolas"/>
                <a:cs typeface="Consolas"/>
                <a:sym typeface="Consolas"/>
              </a:rPr>
              <a:t>InputDevice</a:t>
            </a:r>
            <a:r>
              <a:rPr lang="en" dirty="0"/>
              <a:t>.</a:t>
            </a:r>
            <a:endParaRPr dirty="0"/>
          </a:p>
        </p:txBody>
      </p:sp>
      <p:pic>
        <p:nvPicPr>
          <p:cNvPr id="218" name="Google Shape;218;p33"/>
          <p:cNvPicPr preferRelativeResize="0"/>
          <p:nvPr/>
        </p:nvPicPr>
        <p:blipFill>
          <a:blip r:embed="rId3">
            <a:alphaModFix/>
          </a:blip>
          <a:stretch>
            <a:fillRect/>
          </a:stretch>
        </p:blipFill>
        <p:spPr>
          <a:xfrm>
            <a:off x="1706311" y="2089350"/>
            <a:ext cx="5150576" cy="30086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Don’t Be This Dog</a:t>
            </a:r>
            <a:endParaRPr/>
          </a:p>
        </p:txBody>
      </p:sp>
      <p:pic>
        <p:nvPicPr>
          <p:cNvPr id="224" name="Google Shape;224;p34" descr="This is what happens when you've got a giant stick, a narrow bridge, and no thumbs!&#10;&#10;SUBSCRIBE TO AFV ANIMALS!: http://bit.ly/16JmSEQ&#10;&#10;Watch More Animal Videos at: http://www.youtube.com/petsami&#10;&#10;Like us on FACEBOOK: http://www.facebook.com/afvanimals&#10;&#10;Follow Petsami on TWITTER: https://twitter.com/afvanimals&#10;&#10;AFV Animals delivers your daily fix of LOL pet clips and premium original shows for animal lovers of all ages. Come visit us to see all of your favorite animal moments from America’s Funniest Home Videos both old and new! For all licensing inquiries please contact: info(at)homevideolicensing(dot)com." title="Dog Thinks Through A Problem">
            <a:hlinkClick r:id="rId3"/>
          </p:cNvPr>
          <p:cNvPicPr preferRelativeResize="0"/>
          <p:nvPr/>
        </p:nvPicPr>
        <p:blipFill>
          <a:blip r:embed="rId4">
            <a:alphaModFix/>
          </a:blip>
          <a:stretch>
            <a:fillRect/>
          </a:stretch>
        </p:blipFill>
        <p:spPr>
          <a:xfrm>
            <a:off x="2286000" y="1317501"/>
            <a:ext cx="4572000" cy="342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928950" y="2179650"/>
            <a:ext cx="7286100" cy="78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Modular Design</a:t>
            </a:r>
            <a:endParaRPr sz="4800" dirty="0"/>
          </a:p>
        </p:txBody>
      </p:sp>
      <p:sp>
        <p:nvSpPr>
          <p:cNvPr id="230" name="Google Shape;230;p35"/>
          <p:cNvSpPr txBox="1"/>
          <p:nvPr/>
        </p:nvSpPr>
        <p:spPr>
          <a:xfrm>
            <a:off x="-20775" y="4723150"/>
            <a:ext cx="64281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Inspired partially by “A Philosophy of Software Design” chapters 4 and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Hiding Complexity</a:t>
            </a:r>
            <a:endParaRPr/>
          </a:p>
        </p:txBody>
      </p:sp>
      <p:sp>
        <p:nvSpPr>
          <p:cNvPr id="236" name="Google Shape;236;p36"/>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One powerful tool for managing complexity is to design your system so that programmer is only thinking about some of the complexity at once.</a:t>
            </a:r>
            <a:endParaRPr/>
          </a:p>
          <a:p>
            <a:pPr marL="457200" lvl="0" indent="-355600" algn="l" rtl="0">
              <a:spcBef>
                <a:spcPts val="600"/>
              </a:spcBef>
              <a:spcAft>
                <a:spcPts val="0"/>
              </a:spcAft>
              <a:buSzPts val="2000"/>
              <a:buChar char="●"/>
            </a:pPr>
            <a:r>
              <a:rPr lang="en"/>
              <a:t>By using helper methods (i.e. </a:t>
            </a:r>
            <a:r>
              <a:rPr lang="en">
                <a:latin typeface="Consolas"/>
                <a:ea typeface="Consolas"/>
                <a:cs typeface="Consolas"/>
                <a:sym typeface="Consolas"/>
              </a:rPr>
              <a:t>getNeighbor(WEST)</a:t>
            </a:r>
            <a:r>
              <a:rPr lang="en"/>
              <a:t>) and helper classes (</a:t>
            </a:r>
            <a:r>
              <a:rPr lang="en">
                <a:latin typeface="Consolas"/>
                <a:ea typeface="Consolas"/>
                <a:cs typeface="Consolas"/>
                <a:sym typeface="Consolas"/>
              </a:rPr>
              <a:t>InputDevice</a:t>
            </a:r>
            <a:r>
              <a:rPr lang="en"/>
              <a:t>), you can hide complexity.</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Build Your Own World</a:t>
            </a:r>
            <a:endParaRPr/>
          </a:p>
        </p:txBody>
      </p:sp>
      <p:sp>
        <p:nvSpPr>
          <p:cNvPr id="44" name="Google Shape;44;p1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the previous software engineering lecture, we talked about complexity.</a:t>
            </a:r>
            <a:endParaRPr/>
          </a:p>
          <a:p>
            <a:pPr marL="457200" lvl="0" indent="-355600" algn="l" rtl="0">
              <a:spcBef>
                <a:spcPts val="600"/>
              </a:spcBef>
              <a:spcAft>
                <a:spcPts val="0"/>
              </a:spcAft>
              <a:buSzPts val="2000"/>
              <a:buChar char="●"/>
            </a:pPr>
            <a:r>
              <a:rPr lang="en"/>
              <a:t>“Complexity is anything related to the structure of a software system that makes it hard to understand and modify the system.”</a:t>
            </a:r>
            <a:endParaRPr/>
          </a:p>
          <a:p>
            <a:pPr marL="457200" lvl="0" indent="-355600" algn="l" rtl="0">
              <a:spcBef>
                <a:spcPts val="0"/>
              </a:spcBef>
              <a:spcAft>
                <a:spcPts val="0"/>
              </a:spcAft>
              <a:buSzPts val="2000"/>
              <a:buChar char="●"/>
            </a:pPr>
            <a:r>
              <a:rPr lang="en"/>
              <a:t>Only project 2 and project 3 give you enough room to create truly complex code.</a:t>
            </a:r>
            <a:endParaRPr/>
          </a:p>
          <a:p>
            <a:pPr marL="0" lvl="0" indent="0" algn="l" rtl="0">
              <a:spcBef>
                <a:spcPts val="600"/>
              </a:spcBef>
              <a:spcAft>
                <a:spcPts val="0"/>
              </a:spcAft>
              <a:buNone/>
            </a:pPr>
            <a:endParaRPr/>
          </a:p>
          <a:p>
            <a:pPr marL="0" lvl="0" indent="0" algn="l" rtl="0">
              <a:spcBef>
                <a:spcPts val="600"/>
              </a:spcBef>
              <a:spcAft>
                <a:spcPts val="0"/>
              </a:spcAft>
              <a:buNone/>
            </a:pPr>
            <a:r>
              <a:rPr lang="en"/>
              <a:t>In Project 3, you’ll be building a system in two phases:</a:t>
            </a:r>
            <a:endParaRPr/>
          </a:p>
          <a:p>
            <a:pPr marL="457200" lvl="0" indent="-355600" algn="l" rtl="0">
              <a:spcBef>
                <a:spcPts val="600"/>
              </a:spcBef>
              <a:spcAft>
                <a:spcPts val="0"/>
              </a:spcAft>
              <a:buSzPts val="2000"/>
              <a:buChar char="●"/>
            </a:pPr>
            <a:r>
              <a:rPr lang="en"/>
              <a:t>World Generation</a:t>
            </a:r>
            <a:endParaRPr/>
          </a:p>
          <a:p>
            <a:pPr marL="457200" lvl="0" indent="-355600" algn="l" rtl="0">
              <a:spcBef>
                <a:spcPts val="0"/>
              </a:spcBef>
              <a:spcAft>
                <a:spcPts val="0"/>
              </a:spcAft>
              <a:buSzPts val="2000"/>
              <a:buChar char="●"/>
            </a:pPr>
            <a:r>
              <a:rPr lang="en"/>
              <a:t>Interactivity</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1"/>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1"/>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1"/>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fade">
                                      <p:cBhvr>
                                        <p:cTn id="27" dur="1"/>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fade">
                                      <p:cBhvr>
                                        <p:cTn id="32" dur="1"/>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
                                            <p:txEl>
                                              <p:pRg st="6" end="6"/>
                                            </p:txEl>
                                          </p:spTgt>
                                        </p:tgtEl>
                                        <p:attrNameLst>
                                          <p:attrName>style.visibility</p:attrName>
                                        </p:attrNameLst>
                                      </p:cBhvr>
                                      <p:to>
                                        <p:strVal val="visible"/>
                                      </p:to>
                                    </p:set>
                                    <p:animEffect transition="in" filter="fade">
                                      <p:cBhvr>
                                        <p:cTn id="37" dur="1"/>
                                        <p:tgtEl>
                                          <p:spTgt spid="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xEl>
                                              <p:pRg st="7" end="7"/>
                                            </p:txEl>
                                          </p:spTgt>
                                        </p:tgtEl>
                                        <p:attrNameLst>
                                          <p:attrName>style.visibility</p:attrName>
                                        </p:attrNameLst>
                                      </p:cBhvr>
                                      <p:to>
                                        <p:strVal val="visible"/>
                                      </p:to>
                                    </p:set>
                                    <p:animEffect transition="in" filter="fade">
                                      <p:cBhvr>
                                        <p:cTn id="42" dur="1"/>
                                        <p:tgtEl>
                                          <p:spTgt spid="4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
                                            <p:txEl>
                                              <p:pRg st="8" end="8"/>
                                            </p:txEl>
                                          </p:spTgt>
                                        </p:tgtEl>
                                        <p:attrNameLst>
                                          <p:attrName>style.visibility</p:attrName>
                                        </p:attrNameLst>
                                      </p:cBhvr>
                                      <p:to>
                                        <p:strVal val="visible"/>
                                      </p:to>
                                    </p:set>
                                    <p:animEffect transition="in" filter="fade">
                                      <p:cBhvr>
                                        <p:cTn id="47" dur="1"/>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Modular Design</a:t>
            </a:r>
            <a:endParaRPr/>
          </a:p>
        </p:txBody>
      </p:sp>
      <p:sp>
        <p:nvSpPr>
          <p:cNvPr id="242" name="Google Shape;242;p3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an ideal world, system would be broken down into modules, where every module would be totally independent.</a:t>
            </a:r>
            <a:endParaRPr/>
          </a:p>
          <a:p>
            <a:pPr marL="457200" lvl="0" indent="-355600" algn="l" rtl="0">
              <a:spcBef>
                <a:spcPts val="600"/>
              </a:spcBef>
              <a:spcAft>
                <a:spcPts val="0"/>
              </a:spcAft>
              <a:buSzPts val="2000"/>
              <a:buChar char="●"/>
            </a:pPr>
            <a:r>
              <a:rPr lang="en"/>
              <a:t>Here, “module” is an informal term referring to a class, a package, or other unit of code.</a:t>
            </a:r>
            <a:endParaRPr/>
          </a:p>
          <a:p>
            <a:pPr marL="457200" lvl="0" indent="-355600" algn="l" rtl="0">
              <a:spcBef>
                <a:spcPts val="0"/>
              </a:spcBef>
              <a:spcAft>
                <a:spcPts val="0"/>
              </a:spcAft>
              <a:buSzPts val="2000"/>
              <a:buChar char="●"/>
            </a:pPr>
            <a:r>
              <a:rPr lang="en"/>
              <a:t>Not possible for modules to be entirely independent, because code from each module has to call other modules.</a:t>
            </a:r>
            <a:endParaRPr/>
          </a:p>
          <a:p>
            <a:pPr marL="914400" lvl="1" indent="-355600" algn="l" rtl="0">
              <a:spcBef>
                <a:spcPts val="0"/>
              </a:spcBef>
              <a:spcAft>
                <a:spcPts val="0"/>
              </a:spcAft>
              <a:buSzPts val="2000"/>
              <a:buChar char="○"/>
            </a:pPr>
            <a:r>
              <a:rPr lang="en"/>
              <a:t>e.g. need to know signature of methods to call them.</a:t>
            </a:r>
            <a:endParaRPr/>
          </a:p>
          <a:p>
            <a:pPr marL="0" lvl="0" indent="0" algn="l" rtl="0">
              <a:spcBef>
                <a:spcPts val="600"/>
              </a:spcBef>
              <a:spcAft>
                <a:spcPts val="0"/>
              </a:spcAft>
              <a:buNone/>
            </a:pPr>
            <a:endParaRPr/>
          </a:p>
          <a:p>
            <a:pPr marL="0" lvl="0" indent="0" algn="l" rtl="0">
              <a:spcBef>
                <a:spcPts val="600"/>
              </a:spcBef>
              <a:spcAft>
                <a:spcPts val="0"/>
              </a:spcAft>
              <a:buNone/>
            </a:pPr>
            <a:r>
              <a:rPr lang="en"/>
              <a:t>In modular design, our goal is to minimize dependencies between modules.</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animEffect transition="in" filter="fade">
                                      <p:cBhvr>
                                        <p:cTn id="7" dur="1"/>
                                        <p:tgtEl>
                                          <p:spTgt spid="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2">
                                            <p:txEl>
                                              <p:pRg st="1" end="1"/>
                                            </p:txEl>
                                          </p:spTgt>
                                        </p:tgtEl>
                                        <p:attrNameLst>
                                          <p:attrName>style.visibility</p:attrName>
                                        </p:attrNameLst>
                                      </p:cBhvr>
                                      <p:to>
                                        <p:strVal val="visible"/>
                                      </p:to>
                                    </p:set>
                                    <p:animEffect transition="in" filter="fade">
                                      <p:cBhvr>
                                        <p:cTn id="12" dur="1"/>
                                        <p:tgtEl>
                                          <p:spTgt spid="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xEl>
                                              <p:pRg st="2" end="2"/>
                                            </p:txEl>
                                          </p:spTgt>
                                        </p:tgtEl>
                                        <p:attrNameLst>
                                          <p:attrName>style.visibility</p:attrName>
                                        </p:attrNameLst>
                                      </p:cBhvr>
                                      <p:to>
                                        <p:strVal val="visible"/>
                                      </p:to>
                                    </p:set>
                                    <p:animEffect transition="in" filter="fade">
                                      <p:cBhvr>
                                        <p:cTn id="17" dur="1"/>
                                        <p:tgtEl>
                                          <p:spTgt spid="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2">
                                            <p:txEl>
                                              <p:pRg st="3" end="3"/>
                                            </p:txEl>
                                          </p:spTgt>
                                        </p:tgtEl>
                                        <p:attrNameLst>
                                          <p:attrName>style.visibility</p:attrName>
                                        </p:attrNameLst>
                                      </p:cBhvr>
                                      <p:to>
                                        <p:strVal val="visible"/>
                                      </p:to>
                                    </p:set>
                                    <p:animEffect transition="in" filter="fade">
                                      <p:cBhvr>
                                        <p:cTn id="22" dur="1"/>
                                        <p:tgtEl>
                                          <p:spTgt spid="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2">
                                            <p:txEl>
                                              <p:pRg st="4" end="4"/>
                                            </p:txEl>
                                          </p:spTgt>
                                        </p:tgtEl>
                                        <p:attrNameLst>
                                          <p:attrName>style.visibility</p:attrName>
                                        </p:attrNameLst>
                                      </p:cBhvr>
                                      <p:to>
                                        <p:strVal val="visible"/>
                                      </p:to>
                                    </p:set>
                                    <p:animEffect transition="in" filter="fade">
                                      <p:cBhvr>
                                        <p:cTn id="27" dur="1"/>
                                        <p:tgtEl>
                                          <p:spTgt spid="2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2">
                                            <p:txEl>
                                              <p:pRg st="5" end="5"/>
                                            </p:txEl>
                                          </p:spTgt>
                                        </p:tgtEl>
                                        <p:attrNameLst>
                                          <p:attrName>style.visibility</p:attrName>
                                        </p:attrNameLst>
                                      </p:cBhvr>
                                      <p:to>
                                        <p:strVal val="visible"/>
                                      </p:to>
                                    </p:set>
                                    <p:animEffect transition="in" filter="fade">
                                      <p:cBhvr>
                                        <p:cTn id="32" dur="1"/>
                                        <p:tgtEl>
                                          <p:spTgt spid="2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2">
                                            <p:txEl>
                                              <p:pRg st="6" end="6"/>
                                            </p:txEl>
                                          </p:spTgt>
                                        </p:tgtEl>
                                        <p:attrNameLst>
                                          <p:attrName>style.visibility</p:attrName>
                                        </p:attrNameLst>
                                      </p:cBhvr>
                                      <p:to>
                                        <p:strVal val="visible"/>
                                      </p:to>
                                    </p:set>
                                    <p:animEffect transition="in" filter="fade">
                                      <p:cBhvr>
                                        <p:cTn id="37" dur="1"/>
                                        <p:tgtEl>
                                          <p:spTgt spid="24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2">
                                            <p:txEl>
                                              <p:pRg st="7" end="7"/>
                                            </p:txEl>
                                          </p:spTgt>
                                        </p:tgtEl>
                                        <p:attrNameLst>
                                          <p:attrName>style.visibility</p:attrName>
                                        </p:attrNameLst>
                                      </p:cBhvr>
                                      <p:to>
                                        <p:strVal val="visible"/>
                                      </p:to>
                                    </p:set>
                                    <p:animEffect transition="in" filter="fade">
                                      <p:cBhvr>
                                        <p:cTn id="42" dur="1"/>
                                        <p:tgtEl>
                                          <p:spTgt spid="2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Interface vs. Implementation</a:t>
            </a:r>
            <a:endParaRPr/>
          </a:p>
        </p:txBody>
      </p:sp>
      <p:sp>
        <p:nvSpPr>
          <p:cNvPr id="248" name="Google Shape;248;p3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As we’ve seen, there is an important distinction between Interface and Implementation.</a:t>
            </a:r>
            <a:endParaRPr/>
          </a:p>
          <a:p>
            <a:pPr marL="457200" lvl="0" indent="-355600" algn="l" rtl="0">
              <a:spcBef>
                <a:spcPts val="600"/>
              </a:spcBef>
              <a:spcAft>
                <a:spcPts val="0"/>
              </a:spcAft>
              <a:buSzPts val="2000"/>
              <a:buChar char="●"/>
            </a:pPr>
            <a:r>
              <a:rPr lang="en"/>
              <a:t>Map is an interface.</a:t>
            </a:r>
            <a:endParaRPr/>
          </a:p>
          <a:p>
            <a:pPr marL="457200" lvl="0" indent="-355600" algn="l" rtl="0">
              <a:spcBef>
                <a:spcPts val="0"/>
              </a:spcBef>
              <a:spcAft>
                <a:spcPts val="0"/>
              </a:spcAft>
              <a:buSzPts val="2000"/>
              <a:buChar char="●"/>
            </a:pPr>
            <a:r>
              <a:rPr lang="en"/>
              <a:t>HashMap, TreeMap, etc. are implementations.</a:t>
            </a:r>
            <a:endParaRPr/>
          </a:p>
          <a:p>
            <a:pPr marL="0" lvl="0" indent="0" algn="l" rtl="0">
              <a:spcBef>
                <a:spcPts val="600"/>
              </a:spcBef>
              <a:spcAft>
                <a:spcPts val="0"/>
              </a:spcAft>
              <a:buNone/>
            </a:pPr>
            <a:endParaRPr/>
          </a:p>
        </p:txBody>
      </p:sp>
      <p:sp>
        <p:nvSpPr>
          <p:cNvPr id="249" name="Google Shape;249;p38"/>
          <p:cNvSpPr/>
          <p:nvPr/>
        </p:nvSpPr>
        <p:spPr>
          <a:xfrm>
            <a:off x="3510308" y="2593150"/>
            <a:ext cx="1909200" cy="4011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onsolas"/>
                <a:ea typeface="Consolas"/>
                <a:cs typeface="Consolas"/>
                <a:sym typeface="Consolas"/>
              </a:rPr>
              <a:t>DisjointSets</a:t>
            </a:r>
            <a:endParaRPr sz="2000">
              <a:latin typeface="Consolas"/>
              <a:ea typeface="Consolas"/>
              <a:cs typeface="Consolas"/>
              <a:sym typeface="Consolas"/>
            </a:endParaRPr>
          </a:p>
        </p:txBody>
      </p:sp>
      <p:sp>
        <p:nvSpPr>
          <p:cNvPr id="250" name="Google Shape;250;p38"/>
          <p:cNvSpPr/>
          <p:nvPr/>
        </p:nvSpPr>
        <p:spPr>
          <a:xfrm>
            <a:off x="508325" y="4027775"/>
            <a:ext cx="1909200" cy="6219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onsolas"/>
                <a:ea typeface="Consolas"/>
                <a:cs typeface="Consolas"/>
                <a:sym typeface="Consolas"/>
              </a:rPr>
              <a:t>ListOfSetsDS</a:t>
            </a:r>
            <a:endParaRPr sz="2000">
              <a:latin typeface="Consolas"/>
              <a:ea typeface="Consolas"/>
              <a:cs typeface="Consolas"/>
              <a:sym typeface="Consolas"/>
            </a:endParaRPr>
          </a:p>
        </p:txBody>
      </p:sp>
      <p:sp>
        <p:nvSpPr>
          <p:cNvPr id="251" name="Google Shape;251;p38"/>
          <p:cNvSpPr/>
          <p:nvPr/>
        </p:nvSpPr>
        <p:spPr>
          <a:xfrm>
            <a:off x="2684000" y="4027775"/>
            <a:ext cx="1909200" cy="6219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onsolas"/>
                <a:ea typeface="Consolas"/>
                <a:cs typeface="Consolas"/>
                <a:sym typeface="Consolas"/>
              </a:rPr>
              <a:t>QuickFindDS</a:t>
            </a:r>
            <a:endParaRPr sz="2000">
              <a:latin typeface="Consolas"/>
              <a:ea typeface="Consolas"/>
              <a:cs typeface="Consolas"/>
              <a:sym typeface="Consolas"/>
            </a:endParaRPr>
          </a:p>
        </p:txBody>
      </p:sp>
      <p:sp>
        <p:nvSpPr>
          <p:cNvPr id="252" name="Google Shape;252;p38"/>
          <p:cNvSpPr/>
          <p:nvPr/>
        </p:nvSpPr>
        <p:spPr>
          <a:xfrm>
            <a:off x="4835300" y="4027775"/>
            <a:ext cx="1909200" cy="6219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onsolas"/>
                <a:ea typeface="Consolas"/>
                <a:cs typeface="Consolas"/>
                <a:sym typeface="Consolas"/>
              </a:rPr>
              <a:t>QuickUnionDS</a:t>
            </a:r>
            <a:endParaRPr sz="2000">
              <a:latin typeface="Consolas"/>
              <a:ea typeface="Consolas"/>
              <a:cs typeface="Consolas"/>
              <a:sym typeface="Consolas"/>
            </a:endParaRPr>
          </a:p>
        </p:txBody>
      </p:sp>
      <p:sp>
        <p:nvSpPr>
          <p:cNvPr id="253" name="Google Shape;253;p38"/>
          <p:cNvSpPr/>
          <p:nvPr/>
        </p:nvSpPr>
        <p:spPr>
          <a:xfrm>
            <a:off x="6932975" y="4027775"/>
            <a:ext cx="2028000" cy="6219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onsolas"/>
                <a:ea typeface="Consolas"/>
                <a:cs typeface="Consolas"/>
                <a:sym typeface="Consolas"/>
              </a:rPr>
              <a:t>WeightedQuickUnionDS</a:t>
            </a:r>
            <a:endParaRPr sz="2000">
              <a:latin typeface="Consolas"/>
              <a:ea typeface="Consolas"/>
              <a:cs typeface="Consolas"/>
              <a:sym typeface="Consolas"/>
            </a:endParaRPr>
          </a:p>
        </p:txBody>
      </p:sp>
      <p:cxnSp>
        <p:nvCxnSpPr>
          <p:cNvPr id="254" name="Google Shape;254;p38"/>
          <p:cNvCxnSpPr>
            <a:stCxn id="250" idx="0"/>
          </p:cNvCxnSpPr>
          <p:nvPr/>
        </p:nvCxnSpPr>
        <p:spPr>
          <a:xfrm rot="10800000" flipH="1">
            <a:off x="1462925" y="3006575"/>
            <a:ext cx="2432400" cy="1021200"/>
          </a:xfrm>
          <a:prstGeom prst="straightConnector1">
            <a:avLst/>
          </a:prstGeom>
          <a:noFill/>
          <a:ln w="19050" cap="flat" cmpd="sng">
            <a:solidFill>
              <a:srgbClr val="FF0000"/>
            </a:solidFill>
            <a:prstDash val="solid"/>
            <a:round/>
            <a:headEnd type="none" w="med" len="med"/>
            <a:tailEnd type="triangle" w="med" len="med"/>
          </a:ln>
        </p:spPr>
      </p:cxnSp>
      <p:cxnSp>
        <p:nvCxnSpPr>
          <p:cNvPr id="255" name="Google Shape;255;p38"/>
          <p:cNvCxnSpPr>
            <a:stCxn id="251" idx="0"/>
          </p:cNvCxnSpPr>
          <p:nvPr/>
        </p:nvCxnSpPr>
        <p:spPr>
          <a:xfrm rot="10800000" flipH="1">
            <a:off x="3638600" y="3006575"/>
            <a:ext cx="666300" cy="1021200"/>
          </a:xfrm>
          <a:prstGeom prst="straightConnector1">
            <a:avLst/>
          </a:prstGeom>
          <a:noFill/>
          <a:ln w="19050" cap="flat" cmpd="sng">
            <a:solidFill>
              <a:srgbClr val="FF0000"/>
            </a:solidFill>
            <a:prstDash val="solid"/>
            <a:round/>
            <a:headEnd type="none" w="med" len="med"/>
            <a:tailEnd type="triangle" w="med" len="med"/>
          </a:ln>
        </p:spPr>
      </p:cxnSp>
      <p:cxnSp>
        <p:nvCxnSpPr>
          <p:cNvPr id="256" name="Google Shape;256;p38"/>
          <p:cNvCxnSpPr>
            <a:stCxn id="252" idx="0"/>
          </p:cNvCxnSpPr>
          <p:nvPr/>
        </p:nvCxnSpPr>
        <p:spPr>
          <a:xfrm rot="10800000">
            <a:off x="4850900" y="3006575"/>
            <a:ext cx="939000" cy="1021200"/>
          </a:xfrm>
          <a:prstGeom prst="straightConnector1">
            <a:avLst/>
          </a:prstGeom>
          <a:noFill/>
          <a:ln w="19050" cap="flat" cmpd="sng">
            <a:solidFill>
              <a:srgbClr val="FF0000"/>
            </a:solidFill>
            <a:prstDash val="solid"/>
            <a:round/>
            <a:headEnd type="none" w="med" len="med"/>
            <a:tailEnd type="triangle" w="med" len="med"/>
          </a:ln>
        </p:spPr>
      </p:cxnSp>
      <p:cxnSp>
        <p:nvCxnSpPr>
          <p:cNvPr id="257" name="Google Shape;257;p38"/>
          <p:cNvCxnSpPr>
            <a:stCxn id="253" idx="0"/>
          </p:cNvCxnSpPr>
          <p:nvPr/>
        </p:nvCxnSpPr>
        <p:spPr>
          <a:xfrm rot="10800000">
            <a:off x="5138675" y="3011675"/>
            <a:ext cx="2808300" cy="1016100"/>
          </a:xfrm>
          <a:prstGeom prst="straightConnector1">
            <a:avLst/>
          </a:prstGeom>
          <a:noFill/>
          <a:ln w="19050" cap="flat" cmpd="sng">
            <a:solidFill>
              <a:srgbClr val="FF0000"/>
            </a:solidFill>
            <a:prstDash val="solid"/>
            <a:round/>
            <a:headEnd type="none" w="med" len="med"/>
            <a:tailEnd type="triangle" w="med" len="med"/>
          </a:ln>
        </p:spPr>
      </p:cxnSp>
      <p:cxnSp>
        <p:nvCxnSpPr>
          <p:cNvPr id="258" name="Google Shape;258;p38"/>
          <p:cNvCxnSpPr/>
          <p:nvPr/>
        </p:nvCxnSpPr>
        <p:spPr>
          <a:xfrm rot="10800000">
            <a:off x="5364125" y="2991800"/>
            <a:ext cx="4464600" cy="10923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Interface vs. Implementation</a:t>
            </a:r>
            <a:endParaRPr/>
          </a:p>
        </p:txBody>
      </p:sp>
      <p:sp>
        <p:nvSpPr>
          <p:cNvPr id="264" name="Google Shape;264;p39"/>
          <p:cNvSpPr txBox="1">
            <a:spLocks noGrp="1"/>
          </p:cNvSpPr>
          <p:nvPr>
            <p:ph type="body" idx="1"/>
          </p:nvPr>
        </p:nvSpPr>
        <p:spPr>
          <a:xfrm>
            <a:off x="243000" y="556500"/>
            <a:ext cx="86931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Ousterhout: “The best modules are those whose interfaces are much simpler than their implementation.” Why?</a:t>
            </a:r>
            <a:endParaRPr/>
          </a:p>
          <a:p>
            <a:pPr marL="457200" lvl="0" indent="-355600" algn="l" rtl="0">
              <a:spcBef>
                <a:spcPts val="600"/>
              </a:spcBef>
              <a:spcAft>
                <a:spcPts val="0"/>
              </a:spcAft>
              <a:buSzPts val="2000"/>
              <a:buChar char="●"/>
            </a:pPr>
            <a:r>
              <a:rPr lang="en"/>
              <a:t>A simple interface minimizes the complexity the module can cause elsewhere. If you only have a </a:t>
            </a:r>
            <a:r>
              <a:rPr lang="en">
                <a:latin typeface="Consolas"/>
                <a:ea typeface="Consolas"/>
                <a:cs typeface="Consolas"/>
                <a:sym typeface="Consolas"/>
              </a:rPr>
              <a:t>getNext()</a:t>
            </a:r>
            <a:r>
              <a:rPr lang="en"/>
              <a:t> method, that’s all someone can do.</a:t>
            </a:r>
            <a:endParaRPr/>
          </a:p>
          <a:p>
            <a:pPr marL="457200" lvl="0" indent="-355600" algn="l" rtl="0">
              <a:spcBef>
                <a:spcPts val="0"/>
              </a:spcBef>
              <a:spcAft>
                <a:spcPts val="0"/>
              </a:spcAft>
              <a:buSzPts val="2000"/>
              <a:buChar char="●"/>
            </a:pPr>
            <a:r>
              <a:rPr lang="en"/>
              <a:t>If a module’s interface is simple, we can change an implementation of that module without affecting the interface.</a:t>
            </a:r>
            <a:endParaRPr/>
          </a:p>
          <a:p>
            <a:pPr marL="914400" lvl="1" indent="-355600" algn="l" rtl="0">
              <a:spcBef>
                <a:spcPts val="0"/>
              </a:spcBef>
              <a:spcAft>
                <a:spcPts val="0"/>
              </a:spcAft>
              <a:buSzPts val="2000"/>
              <a:buChar char="○"/>
            </a:pPr>
            <a:r>
              <a:rPr lang="en"/>
              <a:t>Silly example: If </a:t>
            </a:r>
            <a:r>
              <a:rPr lang="en">
                <a:latin typeface="Consolas"/>
                <a:ea typeface="Consolas"/>
                <a:cs typeface="Consolas"/>
                <a:sym typeface="Consolas"/>
              </a:rPr>
              <a:t>List</a:t>
            </a:r>
            <a:r>
              <a:rPr lang="en"/>
              <a:t> had an </a:t>
            </a:r>
            <a:r>
              <a:rPr lang="en">
                <a:latin typeface="Consolas"/>
                <a:ea typeface="Consolas"/>
                <a:cs typeface="Consolas"/>
                <a:sym typeface="Consolas"/>
              </a:rPr>
              <a:t>arraySize</a:t>
            </a:r>
            <a:r>
              <a:rPr lang="en"/>
              <a:t> method, this would mean you’d be stuck only being able to build array based lists.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fade">
                                      <p:cBhvr>
                                        <p:cTn id="7" dur="1"/>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
                                            <p:txEl>
                                              <p:pRg st="1" end="1"/>
                                            </p:txEl>
                                          </p:spTgt>
                                        </p:tgtEl>
                                        <p:attrNameLst>
                                          <p:attrName>style.visibility</p:attrName>
                                        </p:attrNameLst>
                                      </p:cBhvr>
                                      <p:to>
                                        <p:strVal val="visible"/>
                                      </p:to>
                                    </p:set>
                                    <p:animEffect transition="in" filter="fade">
                                      <p:cBhvr>
                                        <p:cTn id="12" dur="1"/>
                                        <p:tgtEl>
                                          <p:spTgt spid="2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4">
                                            <p:txEl>
                                              <p:pRg st="2" end="2"/>
                                            </p:txEl>
                                          </p:spTgt>
                                        </p:tgtEl>
                                        <p:attrNameLst>
                                          <p:attrName>style.visibility</p:attrName>
                                        </p:attrNameLst>
                                      </p:cBhvr>
                                      <p:to>
                                        <p:strVal val="visible"/>
                                      </p:to>
                                    </p:set>
                                    <p:animEffect transition="in" filter="fade">
                                      <p:cBhvr>
                                        <p:cTn id="17" dur="1"/>
                                        <p:tgtEl>
                                          <p:spTgt spid="2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4">
                                            <p:txEl>
                                              <p:pRg st="3" end="3"/>
                                            </p:txEl>
                                          </p:spTgt>
                                        </p:tgtEl>
                                        <p:attrNameLst>
                                          <p:attrName>style.visibility</p:attrName>
                                        </p:attrNameLst>
                                      </p:cBhvr>
                                      <p:to>
                                        <p:strVal val="visible"/>
                                      </p:to>
                                    </p:set>
                                    <p:animEffect transition="in" filter="fade">
                                      <p:cBhvr>
                                        <p:cTn id="22" dur="1"/>
                                        <p:tgtEl>
                                          <p:spTgt spid="2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Interface</a:t>
            </a:r>
            <a:endParaRPr/>
          </a:p>
        </p:txBody>
      </p:sp>
      <p:sp>
        <p:nvSpPr>
          <p:cNvPr id="270" name="Google Shape;270;p4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Java interface has both a formal and an informal part:</a:t>
            </a:r>
            <a:endParaRPr/>
          </a:p>
          <a:p>
            <a:pPr marL="457200" lvl="0" indent="-355600" algn="l" rtl="0">
              <a:spcBef>
                <a:spcPts val="600"/>
              </a:spcBef>
              <a:spcAft>
                <a:spcPts val="0"/>
              </a:spcAft>
              <a:buSzPts val="2000"/>
              <a:buChar char="●"/>
            </a:pPr>
            <a:r>
              <a:rPr lang="en"/>
              <a:t>Formal: The list of method signatures.</a:t>
            </a:r>
            <a:endParaRPr/>
          </a:p>
          <a:p>
            <a:pPr marL="457200" lvl="0" indent="-355600" algn="l" rtl="0">
              <a:spcBef>
                <a:spcPts val="0"/>
              </a:spcBef>
              <a:spcAft>
                <a:spcPts val="0"/>
              </a:spcAft>
              <a:buSzPts val="2000"/>
              <a:buChar char="●"/>
            </a:pPr>
            <a:r>
              <a:rPr lang="en"/>
              <a:t>Informal: Rules for using the interface that are not enforced by the compiler.</a:t>
            </a:r>
            <a:endParaRPr/>
          </a:p>
          <a:p>
            <a:pPr marL="914400" lvl="1" indent="-355600" algn="l" rtl="0">
              <a:spcBef>
                <a:spcPts val="0"/>
              </a:spcBef>
              <a:spcAft>
                <a:spcPts val="0"/>
              </a:spcAft>
              <a:buSzPts val="2000"/>
              <a:buChar char="○"/>
            </a:pPr>
            <a:r>
              <a:rPr lang="en"/>
              <a:t>Example: If your iterator requires hasNext to be called before next in order to work properly, that is an informal part of the interface.</a:t>
            </a:r>
            <a:endParaRPr/>
          </a:p>
          <a:p>
            <a:pPr marL="914400" lvl="1" indent="-355600" algn="l" rtl="0">
              <a:spcBef>
                <a:spcPts val="0"/>
              </a:spcBef>
              <a:spcAft>
                <a:spcPts val="0"/>
              </a:spcAft>
              <a:buSzPts val="2000"/>
              <a:buChar char="○"/>
            </a:pPr>
            <a:r>
              <a:rPr lang="en"/>
              <a:t>Example: If your add method throws an exception on null inputs, that is an informal part of the interface.</a:t>
            </a:r>
            <a:endParaRPr/>
          </a:p>
          <a:p>
            <a:pPr marL="914400" lvl="1" indent="-355600" algn="l" rtl="0">
              <a:spcBef>
                <a:spcPts val="0"/>
              </a:spcBef>
              <a:spcAft>
                <a:spcPts val="0"/>
              </a:spcAft>
              <a:buSzPts val="2000"/>
              <a:buChar char="○"/>
            </a:pPr>
            <a:r>
              <a:rPr lang="en"/>
              <a:t>Example: Runtime for a specific method, e.g. </a:t>
            </a:r>
            <a:r>
              <a:rPr lang="en">
                <a:latin typeface="Consolas"/>
                <a:ea typeface="Consolas"/>
                <a:cs typeface="Consolas"/>
                <a:sym typeface="Consolas"/>
              </a:rPr>
              <a:t>add</a:t>
            </a:r>
            <a:r>
              <a:rPr lang="en"/>
              <a:t> in </a:t>
            </a:r>
            <a:r>
              <a:rPr lang="en">
                <a:latin typeface="Consolas"/>
                <a:ea typeface="Consolas"/>
                <a:cs typeface="Consolas"/>
                <a:sym typeface="Consolas"/>
              </a:rPr>
              <a:t>ArrayList</a:t>
            </a:r>
            <a:r>
              <a:rPr lang="en"/>
              <a:t>.</a:t>
            </a:r>
            <a:endParaRPr/>
          </a:p>
          <a:p>
            <a:pPr marL="914400" lvl="1" indent="-355600" algn="l" rtl="0">
              <a:spcBef>
                <a:spcPts val="0"/>
              </a:spcBef>
              <a:spcAft>
                <a:spcPts val="0"/>
              </a:spcAft>
              <a:buSzPts val="2000"/>
              <a:buChar char="○"/>
            </a:pPr>
            <a:r>
              <a:rPr lang="en"/>
              <a:t>Can only be specified in comments.</a:t>
            </a:r>
            <a:endParaRPr/>
          </a:p>
          <a:p>
            <a:pPr marL="0" lvl="0" indent="0" algn="l" rtl="0">
              <a:spcBef>
                <a:spcPts val="600"/>
              </a:spcBef>
              <a:spcAft>
                <a:spcPts val="0"/>
              </a:spcAft>
              <a:buNone/>
            </a:pPr>
            <a:endParaRPr/>
          </a:p>
          <a:p>
            <a:pPr marL="0" lvl="0" indent="0" algn="l" rtl="0">
              <a:spcBef>
                <a:spcPts val="600"/>
              </a:spcBef>
              <a:spcAft>
                <a:spcPts val="0"/>
              </a:spcAft>
              <a:buNone/>
            </a:pPr>
            <a:r>
              <a:rPr lang="en"/>
              <a:t>Be wary of the informal rules of your modules as you build project 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animEffect transition="in" filter="fade">
                                      <p:cBhvr>
                                        <p:cTn id="7" dur="1"/>
                                        <p:tgtEl>
                                          <p:spTgt spid="2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0">
                                            <p:txEl>
                                              <p:pRg st="1" end="1"/>
                                            </p:txEl>
                                          </p:spTgt>
                                        </p:tgtEl>
                                        <p:attrNameLst>
                                          <p:attrName>style.visibility</p:attrName>
                                        </p:attrNameLst>
                                      </p:cBhvr>
                                      <p:to>
                                        <p:strVal val="visible"/>
                                      </p:to>
                                    </p:set>
                                    <p:animEffect transition="in" filter="fade">
                                      <p:cBhvr>
                                        <p:cTn id="12" dur="1"/>
                                        <p:tgtEl>
                                          <p:spTgt spid="2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0">
                                            <p:txEl>
                                              <p:pRg st="2" end="2"/>
                                            </p:txEl>
                                          </p:spTgt>
                                        </p:tgtEl>
                                        <p:attrNameLst>
                                          <p:attrName>style.visibility</p:attrName>
                                        </p:attrNameLst>
                                      </p:cBhvr>
                                      <p:to>
                                        <p:strVal val="visible"/>
                                      </p:to>
                                    </p:set>
                                    <p:animEffect transition="in" filter="fade">
                                      <p:cBhvr>
                                        <p:cTn id="17" dur="1"/>
                                        <p:tgtEl>
                                          <p:spTgt spid="2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0">
                                            <p:txEl>
                                              <p:pRg st="3" end="3"/>
                                            </p:txEl>
                                          </p:spTgt>
                                        </p:tgtEl>
                                        <p:attrNameLst>
                                          <p:attrName>style.visibility</p:attrName>
                                        </p:attrNameLst>
                                      </p:cBhvr>
                                      <p:to>
                                        <p:strVal val="visible"/>
                                      </p:to>
                                    </p:set>
                                    <p:animEffect transition="in" filter="fade">
                                      <p:cBhvr>
                                        <p:cTn id="22" dur="1"/>
                                        <p:tgtEl>
                                          <p:spTgt spid="2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0">
                                            <p:txEl>
                                              <p:pRg st="4" end="4"/>
                                            </p:txEl>
                                          </p:spTgt>
                                        </p:tgtEl>
                                        <p:attrNameLst>
                                          <p:attrName>style.visibility</p:attrName>
                                        </p:attrNameLst>
                                      </p:cBhvr>
                                      <p:to>
                                        <p:strVal val="visible"/>
                                      </p:to>
                                    </p:set>
                                    <p:animEffect transition="in" filter="fade">
                                      <p:cBhvr>
                                        <p:cTn id="27" dur="1"/>
                                        <p:tgtEl>
                                          <p:spTgt spid="2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0">
                                            <p:txEl>
                                              <p:pRg st="5" end="5"/>
                                            </p:txEl>
                                          </p:spTgt>
                                        </p:tgtEl>
                                        <p:attrNameLst>
                                          <p:attrName>style.visibility</p:attrName>
                                        </p:attrNameLst>
                                      </p:cBhvr>
                                      <p:to>
                                        <p:strVal val="visible"/>
                                      </p:to>
                                    </p:set>
                                    <p:animEffect transition="in" filter="fade">
                                      <p:cBhvr>
                                        <p:cTn id="32" dur="1"/>
                                        <p:tgtEl>
                                          <p:spTgt spid="2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0">
                                            <p:txEl>
                                              <p:pRg st="6" end="6"/>
                                            </p:txEl>
                                          </p:spTgt>
                                        </p:tgtEl>
                                        <p:attrNameLst>
                                          <p:attrName>style.visibility</p:attrName>
                                        </p:attrNameLst>
                                      </p:cBhvr>
                                      <p:to>
                                        <p:strVal val="visible"/>
                                      </p:to>
                                    </p:set>
                                    <p:animEffect transition="in" filter="fade">
                                      <p:cBhvr>
                                        <p:cTn id="37" dur="1"/>
                                        <p:tgtEl>
                                          <p:spTgt spid="2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0">
                                            <p:txEl>
                                              <p:pRg st="7" end="7"/>
                                            </p:txEl>
                                          </p:spTgt>
                                        </p:tgtEl>
                                        <p:attrNameLst>
                                          <p:attrName>style.visibility</p:attrName>
                                        </p:attrNameLst>
                                      </p:cBhvr>
                                      <p:to>
                                        <p:strVal val="visible"/>
                                      </p:to>
                                    </p:set>
                                    <p:animEffect transition="in" filter="fade">
                                      <p:cBhvr>
                                        <p:cTn id="42" dur="1"/>
                                        <p:tgtEl>
                                          <p:spTgt spid="2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0">
                                            <p:txEl>
                                              <p:pRg st="8" end="8"/>
                                            </p:txEl>
                                          </p:spTgt>
                                        </p:tgtEl>
                                        <p:attrNameLst>
                                          <p:attrName>style.visibility</p:attrName>
                                        </p:attrNameLst>
                                      </p:cBhvr>
                                      <p:to>
                                        <p:strVal val="visible"/>
                                      </p:to>
                                    </p:set>
                                    <p:animEffect transition="in" filter="fade">
                                      <p:cBhvr>
                                        <p:cTn id="47" dur="1"/>
                                        <p:tgtEl>
                                          <p:spTgt spid="2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Modules Should Be Deep</a:t>
            </a:r>
            <a:endParaRPr/>
          </a:p>
        </p:txBody>
      </p:sp>
      <p:sp>
        <p:nvSpPr>
          <p:cNvPr id="276" name="Google Shape;276;p4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Ousterhout: “The best modules are those that provide powerful functionality yet have simple interfaces. I use the term </a:t>
            </a:r>
            <a:r>
              <a:rPr lang="en" i="1" dirty="0"/>
              <a:t>deep</a:t>
            </a:r>
            <a:r>
              <a:rPr lang="en" dirty="0"/>
              <a:t> to describe such modules.”</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For example, the KdTree from project 2b is a deep module.</a:t>
            </a:r>
            <a:endParaRPr dirty="0"/>
          </a:p>
          <a:p>
            <a:pPr marL="457200" lvl="0" indent="-355600" algn="l" rtl="0">
              <a:spcBef>
                <a:spcPts val="600"/>
              </a:spcBef>
              <a:spcAft>
                <a:spcPts val="0"/>
              </a:spcAft>
              <a:buSzPts val="2000"/>
              <a:buChar char="●"/>
            </a:pPr>
            <a:r>
              <a:rPr lang="en" dirty="0"/>
              <a:t>Simple interface:</a:t>
            </a:r>
            <a:endParaRPr dirty="0"/>
          </a:p>
          <a:p>
            <a:pPr marL="914400" lvl="1" indent="-355600" algn="l" rtl="0">
              <a:spcBef>
                <a:spcPts val="0"/>
              </a:spcBef>
              <a:spcAft>
                <a:spcPts val="0"/>
              </a:spcAft>
              <a:buSzPts val="2000"/>
              <a:buChar char="○"/>
            </a:pPr>
            <a:r>
              <a:rPr lang="en" dirty="0"/>
              <a:t>Constructor that takes a list of points.</a:t>
            </a:r>
            <a:endParaRPr dirty="0"/>
          </a:p>
          <a:p>
            <a:pPr marL="914400" lvl="1" indent="-355600" algn="l" rtl="0">
              <a:spcBef>
                <a:spcPts val="0"/>
              </a:spcBef>
              <a:spcAft>
                <a:spcPts val="0"/>
              </a:spcAft>
              <a:buSzPts val="2000"/>
              <a:buChar char="○"/>
            </a:pPr>
            <a:r>
              <a:rPr lang="en" dirty="0">
                <a:latin typeface="Consolas"/>
                <a:ea typeface="Consolas"/>
                <a:cs typeface="Consolas"/>
                <a:sym typeface="Consolas"/>
              </a:rPr>
              <a:t>nearest</a:t>
            </a:r>
            <a:r>
              <a:rPr lang="en" dirty="0"/>
              <a:t> method that takes a point and returns closest point in set.</a:t>
            </a:r>
            <a:endParaRPr dirty="0"/>
          </a:p>
          <a:p>
            <a:pPr marL="914400" lvl="1" indent="-355600" algn="l" rtl="0">
              <a:spcBef>
                <a:spcPts val="0"/>
              </a:spcBef>
              <a:spcAft>
                <a:spcPts val="0"/>
              </a:spcAft>
              <a:buSzPts val="2000"/>
              <a:buChar char="○"/>
            </a:pPr>
            <a:r>
              <a:rPr lang="en" dirty="0"/>
              <a:t>Nothing informal that user needs to know.</a:t>
            </a:r>
            <a:endParaRPr dirty="0"/>
          </a:p>
          <a:p>
            <a:pPr marL="457200" lvl="0" indent="-355600" algn="l" rtl="0">
              <a:spcBef>
                <a:spcPts val="0"/>
              </a:spcBef>
              <a:spcAft>
                <a:spcPts val="0"/>
              </a:spcAft>
              <a:buSzPts val="2000"/>
              <a:buChar char="●"/>
            </a:pPr>
            <a:r>
              <a:rPr lang="en" dirty="0"/>
              <a:t>Powerful functionality:</a:t>
            </a:r>
            <a:endParaRPr dirty="0"/>
          </a:p>
          <a:p>
            <a:pPr marL="914400" lvl="1" indent="-355600" algn="l" rtl="0">
              <a:spcBef>
                <a:spcPts val="0"/>
              </a:spcBef>
              <a:spcAft>
                <a:spcPts val="0"/>
              </a:spcAft>
              <a:buSzPts val="2000"/>
              <a:buChar char="○"/>
            </a:pPr>
            <a:r>
              <a:rPr lang="en" dirty="0"/>
              <a:t>List converted into a complex searchable binary tree.</a:t>
            </a:r>
            <a:endParaRPr dirty="0"/>
          </a:p>
          <a:p>
            <a:pPr marL="914400" lvl="1" indent="-355600" algn="l" rtl="0">
              <a:spcBef>
                <a:spcPts val="0"/>
              </a:spcBef>
              <a:spcAft>
                <a:spcPts val="0"/>
              </a:spcAft>
              <a:buSzPts val="2000"/>
              <a:buChar char="○"/>
            </a:pPr>
            <a:r>
              <a:rPr lang="en" dirty="0"/>
              <a:t>Nearest method has complex and subtle pruning rules for efficiency.</a:t>
            </a:r>
            <a:br>
              <a:rPr lang="en"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Effect transition="in" filter="fade">
                                      <p:cBhvr>
                                        <p:cTn id="7" dur="1"/>
                                        <p:tgtEl>
                                          <p:spTgt spid="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
                                            <p:txEl>
                                              <p:pRg st="1" end="1"/>
                                            </p:txEl>
                                          </p:spTgt>
                                        </p:tgtEl>
                                        <p:attrNameLst>
                                          <p:attrName>style.visibility</p:attrName>
                                        </p:attrNameLst>
                                      </p:cBhvr>
                                      <p:to>
                                        <p:strVal val="visible"/>
                                      </p:to>
                                    </p:set>
                                    <p:animEffect transition="in" filter="fade">
                                      <p:cBhvr>
                                        <p:cTn id="12" dur="1"/>
                                        <p:tgtEl>
                                          <p:spTgt spid="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
                                            <p:txEl>
                                              <p:pRg st="2" end="2"/>
                                            </p:txEl>
                                          </p:spTgt>
                                        </p:tgtEl>
                                        <p:attrNameLst>
                                          <p:attrName>style.visibility</p:attrName>
                                        </p:attrNameLst>
                                      </p:cBhvr>
                                      <p:to>
                                        <p:strVal val="visible"/>
                                      </p:to>
                                    </p:set>
                                    <p:animEffect transition="in" filter="fade">
                                      <p:cBhvr>
                                        <p:cTn id="17" dur="1"/>
                                        <p:tgtEl>
                                          <p:spTgt spid="2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6">
                                            <p:txEl>
                                              <p:pRg st="3" end="3"/>
                                            </p:txEl>
                                          </p:spTgt>
                                        </p:tgtEl>
                                        <p:attrNameLst>
                                          <p:attrName>style.visibility</p:attrName>
                                        </p:attrNameLst>
                                      </p:cBhvr>
                                      <p:to>
                                        <p:strVal val="visible"/>
                                      </p:to>
                                    </p:set>
                                    <p:animEffect transition="in" filter="fade">
                                      <p:cBhvr>
                                        <p:cTn id="22" dur="1"/>
                                        <p:tgtEl>
                                          <p:spTgt spid="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6">
                                            <p:txEl>
                                              <p:pRg st="4" end="4"/>
                                            </p:txEl>
                                          </p:spTgt>
                                        </p:tgtEl>
                                        <p:attrNameLst>
                                          <p:attrName>style.visibility</p:attrName>
                                        </p:attrNameLst>
                                      </p:cBhvr>
                                      <p:to>
                                        <p:strVal val="visible"/>
                                      </p:to>
                                    </p:set>
                                    <p:animEffect transition="in" filter="fade">
                                      <p:cBhvr>
                                        <p:cTn id="27" dur="1"/>
                                        <p:tgtEl>
                                          <p:spTgt spid="2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6">
                                            <p:txEl>
                                              <p:pRg st="5" end="5"/>
                                            </p:txEl>
                                          </p:spTgt>
                                        </p:tgtEl>
                                        <p:attrNameLst>
                                          <p:attrName>style.visibility</p:attrName>
                                        </p:attrNameLst>
                                      </p:cBhvr>
                                      <p:to>
                                        <p:strVal val="visible"/>
                                      </p:to>
                                    </p:set>
                                    <p:animEffect transition="in" filter="fade">
                                      <p:cBhvr>
                                        <p:cTn id="32" dur="1"/>
                                        <p:tgtEl>
                                          <p:spTgt spid="2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6">
                                            <p:txEl>
                                              <p:pRg st="6" end="6"/>
                                            </p:txEl>
                                          </p:spTgt>
                                        </p:tgtEl>
                                        <p:attrNameLst>
                                          <p:attrName>style.visibility</p:attrName>
                                        </p:attrNameLst>
                                      </p:cBhvr>
                                      <p:to>
                                        <p:strVal val="visible"/>
                                      </p:to>
                                    </p:set>
                                    <p:animEffect transition="in" filter="fade">
                                      <p:cBhvr>
                                        <p:cTn id="37" dur="1"/>
                                        <p:tgtEl>
                                          <p:spTgt spid="27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6">
                                            <p:txEl>
                                              <p:pRg st="7" end="7"/>
                                            </p:txEl>
                                          </p:spTgt>
                                        </p:tgtEl>
                                        <p:attrNameLst>
                                          <p:attrName>style.visibility</p:attrName>
                                        </p:attrNameLst>
                                      </p:cBhvr>
                                      <p:to>
                                        <p:strVal val="visible"/>
                                      </p:to>
                                    </p:set>
                                    <p:animEffect transition="in" filter="fade">
                                      <p:cBhvr>
                                        <p:cTn id="42" dur="1"/>
                                        <p:tgtEl>
                                          <p:spTgt spid="27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6">
                                            <p:txEl>
                                              <p:pRg st="8" end="8"/>
                                            </p:txEl>
                                          </p:spTgt>
                                        </p:tgtEl>
                                        <p:attrNameLst>
                                          <p:attrName>style.visibility</p:attrName>
                                        </p:attrNameLst>
                                      </p:cBhvr>
                                      <p:to>
                                        <p:strVal val="visible"/>
                                      </p:to>
                                    </p:set>
                                    <p:animEffect transition="in" filter="fade">
                                      <p:cBhvr>
                                        <p:cTn id="47" dur="1"/>
                                        <p:tgtEl>
                                          <p:spTgt spid="27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6">
                                            <p:txEl>
                                              <p:pRg st="9" end="9"/>
                                            </p:txEl>
                                          </p:spTgt>
                                        </p:tgtEl>
                                        <p:attrNameLst>
                                          <p:attrName>style.visibility</p:attrName>
                                        </p:attrNameLst>
                                      </p:cBhvr>
                                      <p:to>
                                        <p:strVal val="visible"/>
                                      </p:to>
                                    </p:set>
                                    <p:animEffect transition="in" filter="fade">
                                      <p:cBhvr>
                                        <p:cTn id="52" dur="1"/>
                                        <p:tgtEl>
                                          <p:spTgt spid="27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Information Hiding</a:t>
            </a:r>
            <a:endParaRPr/>
          </a:p>
        </p:txBody>
      </p:sp>
      <p:sp>
        <p:nvSpPr>
          <p:cNvPr id="282" name="Google Shape;282;p4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The most important way to make your modules deep is to practice “information hiding”. </a:t>
            </a:r>
            <a:endParaRPr dirty="0"/>
          </a:p>
          <a:p>
            <a:pPr marL="457200" lvl="0" indent="-355600" algn="l" rtl="0">
              <a:spcBef>
                <a:spcPts val="600"/>
              </a:spcBef>
              <a:spcAft>
                <a:spcPts val="0"/>
              </a:spcAft>
              <a:buSzPts val="2000"/>
              <a:buChar char="●"/>
            </a:pPr>
            <a:r>
              <a:rPr lang="en" dirty="0"/>
              <a:t>Embed knowledge and design decision in the module itself, without exposing them to the outside world.</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Reduces complexity in two ways:</a:t>
            </a:r>
            <a:endParaRPr dirty="0"/>
          </a:p>
          <a:p>
            <a:pPr marL="457200" lvl="0" indent="-355600" algn="l" rtl="0">
              <a:spcBef>
                <a:spcPts val="600"/>
              </a:spcBef>
              <a:spcAft>
                <a:spcPts val="0"/>
              </a:spcAft>
              <a:buSzPts val="2000"/>
              <a:buChar char="●"/>
            </a:pPr>
            <a:r>
              <a:rPr lang="en" dirty="0"/>
              <a:t>Simplifies interface.</a:t>
            </a:r>
            <a:endParaRPr dirty="0"/>
          </a:p>
          <a:p>
            <a:pPr marL="457200" lvl="0" indent="-355600" algn="l" rtl="0">
              <a:spcBef>
                <a:spcPts val="0"/>
              </a:spcBef>
              <a:spcAft>
                <a:spcPts val="0"/>
              </a:spcAft>
              <a:buSzPts val="2000"/>
              <a:buChar char="●"/>
            </a:pPr>
            <a:r>
              <a:rPr lang="en" dirty="0"/>
              <a:t>Makes it easier to modify the system.</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Information Leakage</a:t>
            </a:r>
            <a:endParaRPr dirty="0"/>
          </a:p>
        </p:txBody>
      </p:sp>
      <p:sp>
        <p:nvSpPr>
          <p:cNvPr id="288" name="Google Shape;288;p4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The opposite of </a:t>
            </a:r>
            <a:r>
              <a:rPr lang="en" b="1" dirty="0"/>
              <a:t>information hiding</a:t>
            </a:r>
            <a:r>
              <a:rPr lang="en" dirty="0"/>
              <a:t> is </a:t>
            </a:r>
            <a:r>
              <a:rPr lang="en" b="1" dirty="0"/>
              <a:t>information leakage(</a:t>
            </a:r>
            <a:r>
              <a:rPr lang="zh-CN" altLang="en-US" b="1" dirty="0"/>
              <a:t>泄露</a:t>
            </a:r>
            <a:r>
              <a:rPr lang="en" b="1" dirty="0"/>
              <a:t>)</a:t>
            </a:r>
            <a:r>
              <a:rPr lang="en" dirty="0"/>
              <a:t>.</a:t>
            </a:r>
            <a:endParaRPr dirty="0"/>
          </a:p>
          <a:p>
            <a:pPr marL="457200" lvl="0" indent="-355600" algn="l" rtl="0">
              <a:spcBef>
                <a:spcPts val="600"/>
              </a:spcBef>
              <a:spcAft>
                <a:spcPts val="0"/>
              </a:spcAft>
              <a:buSzPts val="2000"/>
              <a:buChar char="●"/>
            </a:pPr>
            <a:r>
              <a:rPr lang="en" dirty="0"/>
              <a:t>Occurs when design decision is reflected in multiple modules.</a:t>
            </a:r>
            <a:endParaRPr dirty="0"/>
          </a:p>
          <a:p>
            <a:pPr marL="914400" lvl="1" indent="-355600" algn="l" rtl="0">
              <a:spcBef>
                <a:spcPts val="0"/>
              </a:spcBef>
              <a:spcAft>
                <a:spcPts val="0"/>
              </a:spcAft>
              <a:buSzPts val="2000"/>
              <a:buChar char="○"/>
            </a:pPr>
            <a:r>
              <a:rPr lang="en" dirty="0"/>
              <a:t>Any change to one requires a change to all.</a:t>
            </a:r>
            <a:endParaRPr dirty="0"/>
          </a:p>
          <a:p>
            <a:pPr marL="457200" lvl="0" indent="-355600" algn="l" rtl="0">
              <a:spcBef>
                <a:spcPts val="0"/>
              </a:spcBef>
              <a:spcAft>
                <a:spcPts val="0"/>
              </a:spcAft>
              <a:buSzPts val="2000"/>
              <a:buChar char="●"/>
            </a:pPr>
            <a:r>
              <a:rPr lang="en" dirty="0"/>
              <a:t>Example: Code from before. Two move methods exist that process input in very similar ways.</a:t>
            </a:r>
            <a:endParaRPr dirty="0"/>
          </a:p>
          <a:p>
            <a:pPr marL="914400" lvl="1" indent="-355600" algn="l" rtl="0">
              <a:spcBef>
                <a:spcPts val="0"/>
              </a:spcBef>
              <a:spcAft>
                <a:spcPts val="0"/>
              </a:spcAft>
              <a:buSzPts val="2000"/>
              <a:buChar char="○"/>
            </a:pPr>
            <a:r>
              <a:rPr lang="en" dirty="0"/>
              <a:t>Information is embodied in two places, i.e. it has “leaked”.</a:t>
            </a:r>
            <a:endParaRPr dirty="0"/>
          </a:p>
        </p:txBody>
      </p:sp>
      <p:pic>
        <p:nvPicPr>
          <p:cNvPr id="289" name="Google Shape;289;p43"/>
          <p:cNvPicPr preferRelativeResize="0"/>
          <p:nvPr/>
        </p:nvPicPr>
        <p:blipFill>
          <a:blip r:embed="rId3">
            <a:alphaModFix/>
          </a:blip>
          <a:stretch>
            <a:fillRect/>
          </a:stretch>
        </p:blipFill>
        <p:spPr>
          <a:xfrm>
            <a:off x="2160075" y="2750326"/>
            <a:ext cx="4823851" cy="219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Information Leakage</a:t>
            </a:r>
            <a:endParaRPr/>
          </a:p>
        </p:txBody>
      </p:sp>
      <p:sp>
        <p:nvSpPr>
          <p:cNvPr id="295" name="Google Shape;295;p4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Ousterhout: </a:t>
            </a:r>
            <a:endParaRPr dirty="0"/>
          </a:p>
          <a:p>
            <a:pPr marL="457200" lvl="0" indent="-355600" algn="l" rtl="0">
              <a:spcBef>
                <a:spcPts val="600"/>
              </a:spcBef>
              <a:spcAft>
                <a:spcPts val="0"/>
              </a:spcAft>
              <a:buSzPts val="2000"/>
              <a:buChar char="●"/>
            </a:pPr>
            <a:r>
              <a:rPr lang="en" dirty="0"/>
              <a:t>“Information leakage is one of the most important red flags in software design.”</a:t>
            </a:r>
            <a:endParaRPr dirty="0"/>
          </a:p>
          <a:p>
            <a:pPr marL="457200" lvl="0" indent="-355600" algn="l" rtl="0">
              <a:spcBef>
                <a:spcPts val="0"/>
              </a:spcBef>
              <a:spcAft>
                <a:spcPts val="0"/>
              </a:spcAft>
              <a:buSzPts val="2000"/>
              <a:buChar char="●"/>
            </a:pPr>
            <a:r>
              <a:rPr lang="en" dirty="0"/>
              <a:t>“One of the best skills you can learn as a software designer is a high level of sensitivity to information leakage.”</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Temporal Decomposition</a:t>
            </a:r>
            <a:endParaRPr/>
          </a:p>
        </p:txBody>
      </p:sp>
      <p:sp>
        <p:nvSpPr>
          <p:cNvPr id="301" name="Google Shape;301;p45"/>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One of the biggest causes of information leakage, especially on BYOW, is “temporal decomposition.”</a:t>
            </a:r>
            <a:endParaRPr/>
          </a:p>
          <a:p>
            <a:pPr marL="0" lvl="0" indent="0" algn="l" rtl="0">
              <a:spcBef>
                <a:spcPts val="600"/>
              </a:spcBef>
              <a:spcAft>
                <a:spcPts val="0"/>
              </a:spcAft>
              <a:buNone/>
            </a:pPr>
            <a:endParaRPr/>
          </a:p>
          <a:p>
            <a:pPr marL="0" lvl="0" indent="0" algn="l" rtl="0">
              <a:spcBef>
                <a:spcPts val="600"/>
              </a:spcBef>
              <a:spcAft>
                <a:spcPts val="0"/>
              </a:spcAft>
              <a:buNone/>
            </a:pPr>
            <a:r>
              <a:rPr lang="en"/>
              <a:t>In temporal decomposition, the structure of your system reflects the order in which events occur.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Common Bad Pattern in BYOW</a:t>
            </a:r>
            <a:endParaRPr/>
          </a:p>
        </p:txBody>
      </p:sp>
      <p:sp>
        <p:nvSpPr>
          <p:cNvPr id="307" name="Google Shape;307;p46"/>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Many students do something like this:</a:t>
            </a:r>
            <a:endParaRPr/>
          </a:p>
          <a:p>
            <a:pPr marL="457200" lvl="0" indent="-355600" algn="l" rtl="0">
              <a:spcBef>
                <a:spcPts val="600"/>
              </a:spcBef>
              <a:spcAft>
                <a:spcPts val="0"/>
              </a:spcAft>
              <a:buSzPts val="2000"/>
              <a:buChar char="●"/>
            </a:pPr>
            <a:r>
              <a:rPr lang="en"/>
              <a:t>Game is started with an input string, so call </a:t>
            </a:r>
            <a:r>
              <a:rPr lang="en">
                <a:latin typeface="Consolas"/>
                <a:ea typeface="Consolas"/>
                <a:cs typeface="Consolas"/>
                <a:sym typeface="Consolas"/>
              </a:rPr>
              <a:t>interactWithInputString</a:t>
            </a:r>
            <a:r>
              <a:rPr lang="en"/>
              <a:t>.</a:t>
            </a:r>
            <a:endParaRPr/>
          </a:p>
          <a:p>
            <a:pPr marL="914400" lvl="1" indent="-355600" algn="l" rtl="0">
              <a:spcBef>
                <a:spcPts val="0"/>
              </a:spcBef>
              <a:spcAft>
                <a:spcPts val="0"/>
              </a:spcAft>
              <a:buSzPts val="2000"/>
              <a:buChar char="○"/>
            </a:pPr>
            <a:r>
              <a:rPr lang="en"/>
              <a:t>Parse the string and find the seed by extracting N#####S.</a:t>
            </a:r>
            <a:endParaRPr/>
          </a:p>
          <a:p>
            <a:pPr marL="914400" lvl="1" indent="-355600" algn="l" rtl="0">
              <a:spcBef>
                <a:spcPts val="0"/>
              </a:spcBef>
              <a:spcAft>
                <a:spcPts val="0"/>
              </a:spcAft>
              <a:buSzPts val="2000"/>
              <a:buChar char="○"/>
            </a:pPr>
            <a:r>
              <a:rPr lang="en"/>
              <a:t>Generate the world.</a:t>
            </a:r>
            <a:endParaRPr/>
          </a:p>
          <a:p>
            <a:pPr marL="914400" lvl="1" indent="-355600" algn="l" rtl="0">
              <a:spcBef>
                <a:spcPts val="0"/>
              </a:spcBef>
              <a:spcAft>
                <a:spcPts val="0"/>
              </a:spcAft>
              <a:buSzPts val="2000"/>
              <a:buChar char="○"/>
            </a:pPr>
            <a:r>
              <a:rPr lang="en"/>
              <a:t>Process each character using </a:t>
            </a:r>
            <a:r>
              <a:rPr lang="en">
                <a:latin typeface="Consolas"/>
                <a:ea typeface="Consolas"/>
                <a:cs typeface="Consolas"/>
                <a:sym typeface="Consolas"/>
              </a:rPr>
              <a:t>move(World, char)</a:t>
            </a:r>
            <a:r>
              <a:rPr lang="en"/>
              <a:t>.</a:t>
            </a:r>
            <a:endParaRPr/>
          </a:p>
          <a:p>
            <a:pPr marL="914400" lvl="1" indent="-355600" algn="l" rtl="0">
              <a:spcBef>
                <a:spcPts val="0"/>
              </a:spcBef>
              <a:spcAft>
                <a:spcPts val="0"/>
              </a:spcAft>
              <a:buSzPts val="2000"/>
              <a:buChar char="○"/>
            </a:pPr>
            <a:r>
              <a:rPr lang="en"/>
              <a:t>…</a:t>
            </a:r>
            <a:endParaRPr/>
          </a:p>
          <a:p>
            <a:pPr marL="457200" lvl="0" indent="-355600" algn="l" rtl="0">
              <a:spcBef>
                <a:spcPts val="0"/>
              </a:spcBef>
              <a:spcAft>
                <a:spcPts val="0"/>
              </a:spcAft>
              <a:buSzPts val="2000"/>
              <a:buChar char="●"/>
            </a:pPr>
            <a:r>
              <a:rPr lang="en"/>
              <a:t>Game is started with no input string, so call </a:t>
            </a:r>
            <a:r>
              <a:rPr lang="en">
                <a:latin typeface="Consolas"/>
                <a:ea typeface="Consolas"/>
                <a:cs typeface="Consolas"/>
                <a:sym typeface="Consolas"/>
              </a:rPr>
              <a:t>interactWithKeyboard</a:t>
            </a:r>
            <a:r>
              <a:rPr lang="en"/>
              <a:t>.</a:t>
            </a:r>
            <a:endParaRPr/>
          </a:p>
          <a:p>
            <a:pPr marL="914400" lvl="1" indent="-355600" algn="l" rtl="0">
              <a:spcBef>
                <a:spcPts val="0"/>
              </a:spcBef>
              <a:spcAft>
                <a:spcPts val="0"/>
              </a:spcAft>
              <a:buSzPts val="2000"/>
              <a:buChar char="○"/>
            </a:pPr>
            <a:r>
              <a:rPr lang="en"/>
              <a:t>Display a menu and collect the seed.</a:t>
            </a:r>
            <a:endParaRPr/>
          </a:p>
          <a:p>
            <a:pPr marL="914400" lvl="1" indent="-355600" algn="l" rtl="0">
              <a:spcBef>
                <a:spcPts val="0"/>
              </a:spcBef>
              <a:spcAft>
                <a:spcPts val="0"/>
              </a:spcAft>
              <a:buSzPts val="2000"/>
              <a:buChar char="○"/>
            </a:pPr>
            <a:r>
              <a:rPr lang="en"/>
              <a:t>Generate the world.</a:t>
            </a:r>
            <a:endParaRPr/>
          </a:p>
          <a:p>
            <a:pPr marL="914400" lvl="1" indent="-355600" algn="l" rtl="0">
              <a:spcBef>
                <a:spcPts val="0"/>
              </a:spcBef>
              <a:spcAft>
                <a:spcPts val="0"/>
              </a:spcAft>
              <a:buSzPts val="2000"/>
              <a:buChar char="○"/>
            </a:pPr>
            <a:r>
              <a:rPr lang="en"/>
              <a:t>Until done, call </a:t>
            </a:r>
            <a:r>
              <a:rPr lang="en">
                <a:latin typeface="Consolas"/>
                <a:ea typeface="Consolas"/>
                <a:cs typeface="Consolas"/>
                <a:sym typeface="Consolas"/>
              </a:rPr>
              <a:t>moveWithKeyboard(World)</a:t>
            </a:r>
            <a:r>
              <a:rPr lang="en"/>
              <a:t>.</a:t>
            </a:r>
            <a:endParaRPr>
              <a:latin typeface="Consolas"/>
              <a:ea typeface="Consolas"/>
              <a:cs typeface="Consolas"/>
              <a:sym typeface="Consolas"/>
            </a:endParaRPr>
          </a:p>
          <a:p>
            <a:pPr marL="914400" lvl="1" indent="-355600" algn="l" rtl="0">
              <a:spcBef>
                <a:spcPts val="0"/>
              </a:spcBef>
              <a:spcAft>
                <a:spcPts val="0"/>
              </a:spcAft>
              <a:buSzPts val="2000"/>
              <a:buChar char="○"/>
            </a:pPr>
            <a:r>
              <a:rPr lang="en"/>
              <a:t>...</a:t>
            </a:r>
            <a:endParaRPr/>
          </a:p>
          <a:p>
            <a:pPr marL="0" lvl="0" indent="0" algn="l" rtl="0">
              <a:spcBef>
                <a:spcPts val="600"/>
              </a:spcBef>
              <a:spcAft>
                <a:spcPts val="0"/>
              </a:spcAft>
              <a:buNone/>
            </a:pPr>
            <a:endParaRPr/>
          </a:p>
          <a:p>
            <a:pPr marL="0" lvl="0" indent="0" algn="l" rtl="0">
              <a:spcBef>
                <a:spcPts val="600"/>
              </a:spcBef>
              <a:spcAft>
                <a:spcPts val="0"/>
              </a:spcAft>
              <a:buNone/>
            </a:pPr>
            <a:r>
              <a:rPr lang="en"/>
              <a:t>Temporal decomposition leads to leaking information all over the place!</a:t>
            </a:r>
            <a:endParaRPr/>
          </a:p>
        </p:txBody>
      </p:sp>
      <p:sp>
        <p:nvSpPr>
          <p:cNvPr id="308" name="Google Shape;308;p46"/>
          <p:cNvSpPr txBox="1"/>
          <p:nvPr/>
        </p:nvSpPr>
        <p:spPr>
          <a:xfrm>
            <a:off x="6969975" y="3499550"/>
            <a:ext cx="2124600" cy="8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Example, code that collects and extracts the seed should be shared.</a:t>
            </a:r>
            <a:endParaRPr>
              <a:solidFill>
                <a:srgbClr val="BE0712"/>
              </a:solidFill>
            </a:endParaRPr>
          </a:p>
        </p:txBody>
      </p:sp>
      <p:sp>
        <p:nvSpPr>
          <p:cNvPr id="309" name="Google Shape;309;p46"/>
          <p:cNvSpPr txBox="1"/>
          <p:nvPr/>
        </p:nvSpPr>
        <p:spPr>
          <a:xfrm>
            <a:off x="8206775" y="3546375"/>
            <a:ext cx="364500" cy="2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310" name="Google Shape;310;p46"/>
          <p:cNvCxnSpPr>
            <a:stCxn id="309" idx="0"/>
            <a:endCxn id="311" idx="3"/>
          </p:cNvCxnSpPr>
          <p:nvPr/>
        </p:nvCxnSpPr>
        <p:spPr>
          <a:xfrm rot="5400000" flipH="1">
            <a:off x="6875375" y="2032725"/>
            <a:ext cx="1982100" cy="1045200"/>
          </a:xfrm>
          <a:prstGeom prst="bentConnector2">
            <a:avLst/>
          </a:prstGeom>
          <a:noFill/>
          <a:ln w="9525" cap="flat" cmpd="sng">
            <a:solidFill>
              <a:srgbClr val="BE0712"/>
            </a:solidFill>
            <a:prstDash val="solid"/>
            <a:round/>
            <a:headEnd type="none" w="med" len="med"/>
            <a:tailEnd type="triangle" w="med" len="med"/>
          </a:ln>
        </p:spPr>
      </p:cxnSp>
      <p:sp>
        <p:nvSpPr>
          <p:cNvPr id="311" name="Google Shape;311;p46"/>
          <p:cNvSpPr txBox="1"/>
          <p:nvPr/>
        </p:nvSpPr>
        <p:spPr>
          <a:xfrm>
            <a:off x="7126125" y="1498000"/>
            <a:ext cx="217800" cy="1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46"/>
          <p:cNvSpPr txBox="1"/>
          <p:nvPr/>
        </p:nvSpPr>
        <p:spPr>
          <a:xfrm>
            <a:off x="6894275" y="3830775"/>
            <a:ext cx="198900" cy="2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46"/>
          <p:cNvSpPr txBox="1"/>
          <p:nvPr/>
        </p:nvSpPr>
        <p:spPr>
          <a:xfrm>
            <a:off x="4936275" y="3003700"/>
            <a:ext cx="198900" cy="2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314" name="Google Shape;314;p46"/>
          <p:cNvCxnSpPr>
            <a:stCxn id="312" idx="1"/>
            <a:endCxn id="313" idx="3"/>
          </p:cNvCxnSpPr>
          <p:nvPr/>
        </p:nvCxnSpPr>
        <p:spPr>
          <a:xfrm rot="10800000">
            <a:off x="5135075" y="3105375"/>
            <a:ext cx="1759200" cy="827100"/>
          </a:xfrm>
          <a:prstGeom prst="bentConnector3">
            <a:avLst>
              <a:gd name="adj1" fmla="val 19097"/>
            </a:avLst>
          </a:prstGeom>
          <a:noFill/>
          <a:ln w="9525" cap="flat" cmpd="sng">
            <a:solidFill>
              <a:srgbClr val="BE071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 1: World Generation</a:t>
            </a:r>
            <a:endParaRPr/>
          </a:p>
        </p:txBody>
      </p:sp>
      <p:sp>
        <p:nvSpPr>
          <p:cNvPr id="50" name="Google Shape;50;p1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Given a random seed (long), generate a 2D world (TetTile[][]) with rooms and hallways.</a:t>
            </a:r>
            <a:endParaRPr/>
          </a:p>
          <a:p>
            <a:pPr marL="457200" lvl="0" indent="-355600" algn="l" rtl="0">
              <a:spcBef>
                <a:spcPts val="600"/>
              </a:spcBef>
              <a:spcAft>
                <a:spcPts val="0"/>
              </a:spcAft>
              <a:buSzPts val="2000"/>
              <a:buChar char="●"/>
            </a:pPr>
            <a:r>
              <a:rPr lang="en"/>
              <a:t>N: Create new world.</a:t>
            </a:r>
            <a:endParaRPr/>
          </a:p>
          <a:p>
            <a:pPr marL="457200" lvl="0" indent="-355600" algn="l" rtl="0">
              <a:spcBef>
                <a:spcPts val="0"/>
              </a:spcBef>
              <a:spcAft>
                <a:spcPts val="0"/>
              </a:spcAft>
              <a:buSzPts val="2000"/>
              <a:buChar char="●"/>
            </a:pPr>
            <a:r>
              <a:rPr lang="en"/>
              <a:t>343434: Random seed.</a:t>
            </a:r>
            <a:endParaRPr/>
          </a:p>
          <a:p>
            <a:pPr marL="457200" lvl="0" indent="-355600" algn="l" rtl="0">
              <a:spcBef>
                <a:spcPts val="0"/>
              </a:spcBef>
              <a:spcAft>
                <a:spcPts val="0"/>
              </a:spcAft>
              <a:buSzPts val="2000"/>
              <a:buChar char="●"/>
            </a:pPr>
            <a:r>
              <a:rPr lang="en"/>
              <a:t>S: End of seed marker.</a:t>
            </a:r>
            <a:endParaRPr/>
          </a:p>
        </p:txBody>
      </p:sp>
      <p:sp>
        <p:nvSpPr>
          <p:cNvPr id="51" name="Google Shape;51;p11"/>
          <p:cNvSpPr/>
          <p:nvPr/>
        </p:nvSpPr>
        <p:spPr>
          <a:xfrm>
            <a:off x="3329738" y="1298023"/>
            <a:ext cx="3960600" cy="6813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interactWithInputString(“N343434S”)</a:t>
            </a:r>
            <a:endParaRPr>
              <a:latin typeface="Consolas"/>
              <a:ea typeface="Consolas"/>
              <a:cs typeface="Consolas"/>
              <a:sym typeface="Consolas"/>
            </a:endParaRPr>
          </a:p>
        </p:txBody>
      </p:sp>
      <p:pic>
        <p:nvPicPr>
          <p:cNvPr id="52" name="Google Shape;52;p11"/>
          <p:cNvPicPr preferRelativeResize="0"/>
          <p:nvPr/>
        </p:nvPicPr>
        <p:blipFill>
          <a:blip r:embed="rId3">
            <a:alphaModFix/>
          </a:blip>
          <a:stretch>
            <a:fillRect/>
          </a:stretch>
        </p:blipFill>
        <p:spPr>
          <a:xfrm>
            <a:off x="2308450" y="2455800"/>
            <a:ext cx="6003177" cy="2505250"/>
          </a:xfrm>
          <a:prstGeom prst="rect">
            <a:avLst/>
          </a:prstGeom>
          <a:noFill/>
          <a:ln>
            <a:noFill/>
          </a:ln>
        </p:spPr>
      </p:pic>
      <p:cxnSp>
        <p:nvCxnSpPr>
          <p:cNvPr id="53" name="Google Shape;53;p11"/>
          <p:cNvCxnSpPr>
            <a:stCxn id="51" idx="2"/>
            <a:endCxn id="52" idx="0"/>
          </p:cNvCxnSpPr>
          <p:nvPr/>
        </p:nvCxnSpPr>
        <p:spPr>
          <a:xfrm>
            <a:off x="5310038" y="1979323"/>
            <a:ext cx="0" cy="476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Summary and BYOW Suggestions</a:t>
            </a:r>
            <a:endParaRPr/>
          </a:p>
        </p:txBody>
      </p:sp>
      <p:sp>
        <p:nvSpPr>
          <p:cNvPr id="320" name="Google Shape;320;p4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Some suggestions as you embark on BYOW:</a:t>
            </a:r>
            <a:endParaRPr/>
          </a:p>
          <a:p>
            <a:pPr marL="457200" lvl="0" indent="-355600" algn="l" rtl="0">
              <a:spcBef>
                <a:spcPts val="600"/>
              </a:spcBef>
              <a:spcAft>
                <a:spcPts val="0"/>
              </a:spcAft>
              <a:buSzPts val="2000"/>
              <a:buChar char="●"/>
            </a:pPr>
            <a:r>
              <a:rPr lang="en"/>
              <a:t>Build classes that provide functionality needed in many places in your code.</a:t>
            </a:r>
            <a:endParaRPr/>
          </a:p>
          <a:p>
            <a:pPr marL="457200" lvl="0" indent="-355600" algn="l" rtl="0">
              <a:spcBef>
                <a:spcPts val="0"/>
              </a:spcBef>
              <a:spcAft>
                <a:spcPts val="0"/>
              </a:spcAft>
              <a:buSzPts val="2000"/>
              <a:buChar char="●"/>
            </a:pPr>
            <a:r>
              <a:rPr lang="en"/>
              <a:t>Create “deep modules”, e.g. classes with simple interfaces that do complicated things.</a:t>
            </a:r>
            <a:endParaRPr/>
          </a:p>
          <a:p>
            <a:pPr marL="457200" lvl="0" indent="-355600" algn="l" rtl="0">
              <a:spcBef>
                <a:spcPts val="0"/>
              </a:spcBef>
              <a:spcAft>
                <a:spcPts val="0"/>
              </a:spcAft>
              <a:buSzPts val="2000"/>
              <a:buChar char="●"/>
            </a:pPr>
            <a:r>
              <a:rPr lang="en"/>
              <a:t>Avoid over-reliance on “temporal decomposition” where your decomposition is driven primarily by the order in which things occur.</a:t>
            </a:r>
            <a:endParaRPr/>
          </a:p>
          <a:p>
            <a:pPr marL="914400" lvl="1" indent="-355600" algn="l" rtl="0">
              <a:spcBef>
                <a:spcPts val="0"/>
              </a:spcBef>
              <a:spcAft>
                <a:spcPts val="0"/>
              </a:spcAft>
              <a:buSzPts val="2000"/>
              <a:buChar char="○"/>
            </a:pPr>
            <a:r>
              <a:rPr lang="en"/>
              <a:t>It’s OK to use some temporal decomposition, but try to fix any information leakage that occurs!</a:t>
            </a:r>
            <a:endParaRPr/>
          </a:p>
          <a:p>
            <a:pPr marL="457200" lvl="0" indent="-355600" algn="l" rtl="0">
              <a:spcBef>
                <a:spcPts val="0"/>
              </a:spcBef>
              <a:spcAft>
                <a:spcPts val="0"/>
              </a:spcAft>
              <a:buSzPts val="2000"/>
              <a:buChar char="●"/>
            </a:pPr>
            <a:r>
              <a:rPr lang="en"/>
              <a:t>Be strategic, not tactical.</a:t>
            </a:r>
            <a:endParaRPr/>
          </a:p>
          <a:p>
            <a:pPr marL="457200" lvl="0" indent="-355600" algn="l" rtl="0">
              <a:spcBef>
                <a:spcPts val="0"/>
              </a:spcBef>
              <a:spcAft>
                <a:spcPts val="0"/>
              </a:spcAft>
              <a:buSzPts val="2000"/>
              <a:buChar char="●"/>
            </a:pPr>
            <a:r>
              <a:rPr lang="en"/>
              <a:t>Most importantly: Hide information from yourself when unneeded!</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animEffect transition="in" filter="fade">
                                      <p:cBhvr>
                                        <p:cTn id="7" dur="1"/>
                                        <p:tgtEl>
                                          <p:spTgt spid="3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0">
                                            <p:txEl>
                                              <p:pRg st="1" end="1"/>
                                            </p:txEl>
                                          </p:spTgt>
                                        </p:tgtEl>
                                        <p:attrNameLst>
                                          <p:attrName>style.visibility</p:attrName>
                                        </p:attrNameLst>
                                      </p:cBhvr>
                                      <p:to>
                                        <p:strVal val="visible"/>
                                      </p:to>
                                    </p:set>
                                    <p:animEffect transition="in" filter="fade">
                                      <p:cBhvr>
                                        <p:cTn id="12" dur="1"/>
                                        <p:tgtEl>
                                          <p:spTgt spid="3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0">
                                            <p:txEl>
                                              <p:pRg st="2" end="2"/>
                                            </p:txEl>
                                          </p:spTgt>
                                        </p:tgtEl>
                                        <p:attrNameLst>
                                          <p:attrName>style.visibility</p:attrName>
                                        </p:attrNameLst>
                                      </p:cBhvr>
                                      <p:to>
                                        <p:strVal val="visible"/>
                                      </p:to>
                                    </p:set>
                                    <p:animEffect transition="in" filter="fade">
                                      <p:cBhvr>
                                        <p:cTn id="17" dur="1"/>
                                        <p:tgtEl>
                                          <p:spTgt spid="3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0">
                                            <p:txEl>
                                              <p:pRg st="3" end="3"/>
                                            </p:txEl>
                                          </p:spTgt>
                                        </p:tgtEl>
                                        <p:attrNameLst>
                                          <p:attrName>style.visibility</p:attrName>
                                        </p:attrNameLst>
                                      </p:cBhvr>
                                      <p:to>
                                        <p:strVal val="visible"/>
                                      </p:to>
                                    </p:set>
                                    <p:animEffect transition="in" filter="fade">
                                      <p:cBhvr>
                                        <p:cTn id="22" dur="1"/>
                                        <p:tgtEl>
                                          <p:spTgt spid="3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0">
                                            <p:txEl>
                                              <p:pRg st="4" end="4"/>
                                            </p:txEl>
                                          </p:spTgt>
                                        </p:tgtEl>
                                        <p:attrNameLst>
                                          <p:attrName>style.visibility</p:attrName>
                                        </p:attrNameLst>
                                      </p:cBhvr>
                                      <p:to>
                                        <p:strVal val="visible"/>
                                      </p:to>
                                    </p:set>
                                    <p:animEffect transition="in" filter="fade">
                                      <p:cBhvr>
                                        <p:cTn id="27" dur="1"/>
                                        <p:tgtEl>
                                          <p:spTgt spid="3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0">
                                            <p:txEl>
                                              <p:pRg st="5" end="5"/>
                                            </p:txEl>
                                          </p:spTgt>
                                        </p:tgtEl>
                                        <p:attrNameLst>
                                          <p:attrName>style.visibility</p:attrName>
                                        </p:attrNameLst>
                                      </p:cBhvr>
                                      <p:to>
                                        <p:strVal val="visible"/>
                                      </p:to>
                                    </p:set>
                                    <p:animEffect transition="in" filter="fade">
                                      <p:cBhvr>
                                        <p:cTn id="32" dur="1"/>
                                        <p:tgtEl>
                                          <p:spTgt spid="3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0">
                                            <p:txEl>
                                              <p:pRg st="6" end="6"/>
                                            </p:txEl>
                                          </p:spTgt>
                                        </p:tgtEl>
                                        <p:attrNameLst>
                                          <p:attrName>style.visibility</p:attrName>
                                        </p:attrNameLst>
                                      </p:cBhvr>
                                      <p:to>
                                        <p:strVal val="visible"/>
                                      </p:to>
                                    </p:set>
                                    <p:animEffect transition="in" filter="fade">
                                      <p:cBhvr>
                                        <p:cTn id="37" dur="1"/>
                                        <p:tgtEl>
                                          <p:spTgt spid="3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20">
                                            <p:txEl>
                                              <p:pRg st="7" end="7"/>
                                            </p:txEl>
                                          </p:spTgt>
                                        </p:tgtEl>
                                        <p:attrNameLst>
                                          <p:attrName>style.visibility</p:attrName>
                                        </p:attrNameLst>
                                      </p:cBhvr>
                                      <p:to>
                                        <p:strVal val="visible"/>
                                      </p:to>
                                    </p:set>
                                    <p:animEffect transition="in" filter="fade">
                                      <p:cBhvr>
                                        <p:cTn id="42" dur="1"/>
                                        <p:tgtEl>
                                          <p:spTgt spid="3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20">
                                            <p:txEl>
                                              <p:pRg st="8" end="8"/>
                                            </p:txEl>
                                          </p:spTgt>
                                        </p:tgtEl>
                                        <p:attrNameLst>
                                          <p:attrName>style.visibility</p:attrName>
                                        </p:attrNameLst>
                                      </p:cBhvr>
                                      <p:to>
                                        <p:strVal val="visible"/>
                                      </p:to>
                                    </p:set>
                                    <p:animEffect transition="in" filter="fade">
                                      <p:cBhvr>
                                        <p:cTn id="47" dur="1"/>
                                        <p:tgtEl>
                                          <p:spTgt spid="3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24"/>
        <p:cNvGrpSpPr/>
        <p:nvPr/>
      </p:nvGrpSpPr>
      <p:grpSpPr>
        <a:xfrm>
          <a:off x="0" y="0"/>
          <a:ext cx="0" cy="0"/>
          <a:chOff x="0" y="0"/>
          <a:chExt cx="0" cy="0"/>
        </a:xfrm>
      </p:grpSpPr>
      <p:sp>
        <p:nvSpPr>
          <p:cNvPr id="325" name="Google Shape;325;p48"/>
          <p:cNvSpPr txBox="1">
            <a:spLocks noGrp="1"/>
          </p:cNvSpPr>
          <p:nvPr>
            <p:ph type="title"/>
          </p:nvPr>
        </p:nvSpPr>
        <p:spPr>
          <a:xfrm>
            <a:off x="928950" y="2179650"/>
            <a:ext cx="7286100" cy="78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Teamwork</a:t>
            </a:r>
            <a:endParaRPr sz="4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3</a:t>
            </a:r>
            <a:endParaRPr/>
          </a:p>
        </p:txBody>
      </p:sp>
      <p:sp>
        <p:nvSpPr>
          <p:cNvPr id="331" name="Google Shape;331;p49"/>
          <p:cNvSpPr txBox="1">
            <a:spLocks noGrp="1"/>
          </p:cNvSpPr>
          <p:nvPr>
            <p:ph type="body" idx="1"/>
          </p:nvPr>
        </p:nvSpPr>
        <p:spPr>
          <a:xfrm>
            <a:off x="243000" y="556500"/>
            <a:ext cx="86922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Project 3 is a team project.</a:t>
            </a:r>
            <a:endParaRPr/>
          </a:p>
          <a:p>
            <a:pPr marL="457200" lvl="0" indent="-355600" algn="l" rtl="0">
              <a:spcBef>
                <a:spcPts val="600"/>
              </a:spcBef>
              <a:spcAft>
                <a:spcPts val="0"/>
              </a:spcAft>
              <a:buSzPts val="2000"/>
              <a:buChar char="●"/>
            </a:pPr>
            <a:r>
              <a:rPr lang="en"/>
              <a:t>This semester, we’re doing teams of 2.</a:t>
            </a:r>
            <a:endParaRPr/>
          </a:p>
          <a:p>
            <a:pPr marL="0" lvl="0" indent="0" algn="l" rtl="0">
              <a:spcBef>
                <a:spcPts val="600"/>
              </a:spcBef>
              <a:spcAft>
                <a:spcPts val="0"/>
              </a:spcAft>
              <a:buNone/>
            </a:pPr>
            <a:endParaRPr/>
          </a:p>
          <a:p>
            <a:pPr marL="0" lvl="0" indent="0" algn="l" rtl="0">
              <a:spcBef>
                <a:spcPts val="600"/>
              </a:spcBef>
              <a:spcAft>
                <a:spcPts val="0"/>
              </a:spcAft>
              <a:buNone/>
            </a:pPr>
            <a:r>
              <a:rPr lang="en"/>
              <a:t>Two main reasons:</a:t>
            </a:r>
            <a:endParaRPr/>
          </a:p>
          <a:p>
            <a:pPr marL="457200" lvl="0" indent="-355600" algn="l" rtl="0">
              <a:spcBef>
                <a:spcPts val="600"/>
              </a:spcBef>
              <a:spcAft>
                <a:spcPts val="0"/>
              </a:spcAft>
              <a:buSzPts val="2000"/>
              <a:buChar char="●"/>
            </a:pPr>
            <a:r>
              <a:rPr lang="en"/>
              <a:t>Get practice working on a team.</a:t>
            </a:r>
            <a:endParaRPr/>
          </a:p>
          <a:p>
            <a:pPr marL="457200" lvl="0" indent="-355600" algn="l" rtl="0">
              <a:spcBef>
                <a:spcPts val="0"/>
              </a:spcBef>
              <a:spcAft>
                <a:spcPts val="0"/>
              </a:spcAft>
              <a:buSzPts val="2000"/>
              <a:buChar char="●"/>
            </a:pPr>
            <a:r>
              <a:rPr lang="en"/>
              <a:t>Get more creativity into the project since it’s so open ended.</a:t>
            </a:r>
            <a:endParaRPr/>
          </a:p>
          <a:p>
            <a:pPr marL="0" lvl="0" indent="0" algn="l" rtl="0">
              <a:spcBef>
                <a:spcPts val="600"/>
              </a:spcBef>
              <a:spcAft>
                <a:spcPts val="0"/>
              </a:spcAft>
              <a:buNone/>
            </a:pPr>
            <a:endParaRPr/>
          </a:p>
          <a:p>
            <a:pPr marL="0" lvl="0" indent="0" algn="l" rtl="0">
              <a:spcBef>
                <a:spcPts val="600"/>
              </a:spcBef>
              <a:spcAft>
                <a:spcPts val="0"/>
              </a:spcAft>
              <a:buNone/>
            </a:pPr>
            <a:r>
              <a:rPr lang="en"/>
              <a:t>Ancillary reason: Also reduces programming workload per person, but the project is small enough that a single person can handle it.</a:t>
            </a:r>
            <a:endParaRPr/>
          </a:p>
          <a:p>
            <a:pPr marL="0" lvl="0" indent="0" algn="l" rtl="0">
              <a:spcBef>
                <a:spcPts val="600"/>
              </a:spcBef>
              <a:spcAft>
                <a:spcPts val="0"/>
              </a:spcAft>
              <a:buNone/>
            </a:pPr>
            <a:endParaRPr/>
          </a:p>
          <a:p>
            <a:pPr marL="0" lvl="0" indent="0" algn="l" rtl="0">
              <a:spcBef>
                <a:spcPts val="600"/>
              </a:spcBef>
              <a:spcAft>
                <a:spcPts val="0"/>
              </a:spcAft>
              <a:buNone/>
            </a:pPr>
            <a:r>
              <a:rPr lang="en"/>
              <a:t>Some material for this section of lecture drawn from </a:t>
            </a:r>
            <a:r>
              <a:rPr lang="en" u="sng">
                <a:solidFill>
                  <a:schemeClr val="hlink"/>
                </a:solidFill>
                <a:hlinkClick r:id="rId3"/>
              </a:rPr>
              <a:t>www.teamingxdesign.com</a:t>
            </a:r>
            <a:r>
              <a:rPr lang="en"/>
              <a:t>.</a:t>
            </a:r>
            <a:endParaRPr/>
          </a:p>
          <a:p>
            <a:pPr marL="0" lvl="0" indent="0" algn="l" rtl="0">
              <a:spcBef>
                <a:spcPts val="60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Teamwork is Hard</a:t>
            </a:r>
            <a:endParaRPr/>
          </a:p>
        </p:txBody>
      </p:sp>
      <p:sp>
        <p:nvSpPr>
          <p:cNvPr id="337" name="Google Shape;337;p5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History of the software engineering project in 61B:</a:t>
            </a:r>
            <a:endParaRPr/>
          </a:p>
          <a:p>
            <a:pPr marL="457200" lvl="0" indent="-355600" algn="l" rtl="0">
              <a:spcBef>
                <a:spcPts val="600"/>
              </a:spcBef>
              <a:spcAft>
                <a:spcPts val="0"/>
              </a:spcAft>
              <a:buSzPts val="2000"/>
              <a:buChar char="●"/>
            </a:pPr>
            <a:r>
              <a:rPr lang="en"/>
              <a:t>2015: Gitlet (solo)</a:t>
            </a:r>
            <a:endParaRPr/>
          </a:p>
          <a:p>
            <a:pPr marL="457200" lvl="0" indent="-355600" algn="l" rtl="0">
              <a:spcBef>
                <a:spcPts val="0"/>
              </a:spcBef>
              <a:spcAft>
                <a:spcPts val="0"/>
              </a:spcAft>
              <a:buSzPts val="2000"/>
              <a:buChar char="●"/>
            </a:pPr>
            <a:r>
              <a:rPr lang="en"/>
              <a:t>2016: Editor (solo)</a:t>
            </a:r>
            <a:endParaRPr/>
          </a:p>
          <a:p>
            <a:pPr marL="457200" lvl="0" indent="-355600" algn="l" rtl="0">
              <a:spcBef>
                <a:spcPts val="0"/>
              </a:spcBef>
              <a:spcAft>
                <a:spcPts val="0"/>
              </a:spcAft>
              <a:buSzPts val="2000"/>
              <a:buChar char="●"/>
            </a:pPr>
            <a:r>
              <a:rPr lang="en"/>
              <a:t>2017: Databases (partner)</a:t>
            </a:r>
            <a:endParaRPr/>
          </a:p>
          <a:p>
            <a:pPr marL="457200" lvl="0" indent="-355600" algn="l" rtl="0">
              <a:spcBef>
                <a:spcPts val="0"/>
              </a:spcBef>
              <a:spcAft>
                <a:spcPts val="0"/>
              </a:spcAft>
              <a:buSzPts val="2000"/>
              <a:buChar char="●"/>
            </a:pPr>
            <a:r>
              <a:rPr lang="en"/>
              <a:t>2018: Build Your Own World (partner)</a:t>
            </a:r>
            <a:endParaRPr/>
          </a:p>
          <a:p>
            <a:pPr marL="0" lvl="0" indent="0" algn="l" rtl="0">
              <a:spcBef>
                <a:spcPts val="600"/>
              </a:spcBef>
              <a:spcAft>
                <a:spcPts val="0"/>
              </a:spcAft>
              <a:buNone/>
            </a:pPr>
            <a:endParaRPr/>
          </a:p>
          <a:p>
            <a:pPr marL="0" lvl="0" indent="0" algn="l" rtl="0">
              <a:spcBef>
                <a:spcPts val="600"/>
              </a:spcBef>
              <a:spcAft>
                <a:spcPts val="0"/>
              </a:spcAft>
              <a:buNone/>
            </a:pPr>
            <a:r>
              <a:rPr lang="en"/>
              <a:t>When I moved from solo to partner, I thought life would be strictly easier.</a:t>
            </a:r>
            <a:endParaRPr/>
          </a:p>
          <a:p>
            <a:pPr marL="457200" lvl="0" indent="-355600" algn="l" rtl="0">
              <a:spcBef>
                <a:spcPts val="600"/>
              </a:spcBef>
              <a:spcAft>
                <a:spcPts val="0"/>
              </a:spcAft>
              <a:buSzPts val="2000"/>
              <a:buChar char="●"/>
            </a:pPr>
            <a:r>
              <a:rPr lang="en"/>
              <a:t>In fact, 8% of 2017 partners were unhappy with their partnership!</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Teamwork</a:t>
            </a:r>
            <a:endParaRPr/>
          </a:p>
        </p:txBody>
      </p:sp>
      <p:sp>
        <p:nvSpPr>
          <p:cNvPr id="343" name="Google Shape;343;p5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the real world, some tasks are much too large to be handled by a single person.</a:t>
            </a:r>
            <a:endParaRPr/>
          </a:p>
          <a:p>
            <a:pPr marL="0" lvl="0" indent="0" algn="l" rtl="0">
              <a:spcBef>
                <a:spcPts val="600"/>
              </a:spcBef>
              <a:spcAft>
                <a:spcPts val="0"/>
              </a:spcAft>
              <a:buNone/>
            </a:pPr>
            <a:endParaRPr/>
          </a:p>
          <a:p>
            <a:pPr marL="0" lvl="0" indent="0" algn="l" rtl="0">
              <a:spcBef>
                <a:spcPts val="600"/>
              </a:spcBef>
              <a:spcAft>
                <a:spcPts val="0"/>
              </a:spcAft>
              <a:buNone/>
            </a:pPr>
            <a:r>
              <a:rPr lang="en"/>
              <a:t>When faced with the same task, some teams succeed, where others may fail.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Individual Intelligence</a:t>
            </a:r>
            <a:endParaRPr/>
          </a:p>
        </p:txBody>
      </p:sp>
      <p:sp>
        <p:nvSpPr>
          <p:cNvPr id="349" name="Google Shape;349;p5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1904, Spearman very famously demonstrated the existence of an “intelligence” factor in humans. As described in Woolley (2010):</a:t>
            </a:r>
            <a:endParaRPr/>
          </a:p>
          <a:p>
            <a:pPr marL="457200" lvl="0" indent="-355600" algn="l" rtl="0">
              <a:spcBef>
                <a:spcPts val="600"/>
              </a:spcBef>
              <a:spcAft>
                <a:spcPts val="0"/>
              </a:spcAft>
              <a:buSzPts val="2000"/>
              <a:buChar char="●"/>
            </a:pPr>
            <a:r>
              <a:rPr lang="en"/>
              <a:t>“People who do well on one mental task tend to do well on most others, despite large variations in the tests’ contents and methods of administration.” This mysterious factor is called “intelligence.”</a:t>
            </a:r>
            <a:endParaRPr/>
          </a:p>
          <a:p>
            <a:pPr marL="457200" lvl="0" indent="-355600" algn="l" rtl="0">
              <a:spcBef>
                <a:spcPts val="0"/>
              </a:spcBef>
              <a:spcAft>
                <a:spcPts val="0"/>
              </a:spcAft>
              <a:buSzPts val="2000"/>
              <a:buChar char="●"/>
            </a:pPr>
            <a:r>
              <a:rPr lang="en"/>
              <a:t>Intelligence can be quickly measured (less than an hour).</a:t>
            </a:r>
            <a:endParaRPr/>
          </a:p>
          <a:p>
            <a:pPr marL="457200" lvl="0" indent="-355600" algn="l" rtl="0">
              <a:spcBef>
                <a:spcPts val="0"/>
              </a:spcBef>
              <a:spcAft>
                <a:spcPts val="0"/>
              </a:spcAft>
              <a:buSzPts val="2000"/>
              <a:buChar char="●"/>
            </a:pPr>
            <a:r>
              <a:rPr lang="en"/>
              <a:t>Intelligence reliably predicts important life outcomes over a long period of time, including:</a:t>
            </a:r>
            <a:endParaRPr/>
          </a:p>
          <a:p>
            <a:pPr marL="914400" lvl="1" indent="-355600" algn="l" rtl="0">
              <a:spcBef>
                <a:spcPts val="0"/>
              </a:spcBef>
              <a:spcAft>
                <a:spcPts val="0"/>
              </a:spcAft>
              <a:buSzPts val="2000"/>
              <a:buChar char="○"/>
            </a:pPr>
            <a:r>
              <a:rPr lang="en"/>
              <a:t>Grades in school.</a:t>
            </a:r>
            <a:endParaRPr/>
          </a:p>
          <a:p>
            <a:pPr marL="914400" lvl="1" indent="-355600" algn="l" rtl="0">
              <a:spcBef>
                <a:spcPts val="0"/>
              </a:spcBef>
              <a:spcAft>
                <a:spcPts val="0"/>
              </a:spcAft>
              <a:buSzPts val="2000"/>
              <a:buChar char="○"/>
            </a:pPr>
            <a:r>
              <a:rPr lang="en"/>
              <a:t>Success in occupations.</a:t>
            </a:r>
            <a:endParaRPr/>
          </a:p>
          <a:p>
            <a:pPr marL="914400" lvl="1" indent="-355600" algn="l" rtl="0">
              <a:spcBef>
                <a:spcPts val="0"/>
              </a:spcBef>
              <a:spcAft>
                <a:spcPts val="0"/>
              </a:spcAft>
              <a:buSzPts val="2000"/>
              <a:buChar char="○"/>
            </a:pPr>
            <a:r>
              <a:rPr lang="en"/>
              <a:t>Even life expectancy.</a:t>
            </a:r>
            <a:endParaRPr/>
          </a:p>
          <a:p>
            <a:pPr marL="0" lvl="0" indent="0" algn="l" rtl="0">
              <a:spcBef>
                <a:spcPts val="600"/>
              </a:spcBef>
              <a:spcAft>
                <a:spcPts val="0"/>
              </a:spcAft>
              <a:buNone/>
            </a:pPr>
            <a:br>
              <a:rPr lang="en"/>
            </a:br>
            <a:r>
              <a:rPr lang="en"/>
              <a:t>Note: There is nothing in Spearman’s work that says that this factor is genetic.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p:cTn id="7" dur="1"/>
                                        <p:tgtEl>
                                          <p:spTgt spid="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1" end="1"/>
                                            </p:txEl>
                                          </p:spTgt>
                                        </p:tgtEl>
                                        <p:attrNameLst>
                                          <p:attrName>style.visibility</p:attrName>
                                        </p:attrNameLst>
                                      </p:cBhvr>
                                      <p:to>
                                        <p:strVal val="visible"/>
                                      </p:to>
                                    </p:set>
                                    <p:animEffect transition="in" filter="fade">
                                      <p:cBhvr>
                                        <p:cTn id="12" dur="1"/>
                                        <p:tgtEl>
                                          <p:spTgt spid="3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xEl>
                                              <p:pRg st="2" end="2"/>
                                            </p:txEl>
                                          </p:spTgt>
                                        </p:tgtEl>
                                        <p:attrNameLst>
                                          <p:attrName>style.visibility</p:attrName>
                                        </p:attrNameLst>
                                      </p:cBhvr>
                                      <p:to>
                                        <p:strVal val="visible"/>
                                      </p:to>
                                    </p:set>
                                    <p:animEffect transition="in" filter="fade">
                                      <p:cBhvr>
                                        <p:cTn id="17" dur="1"/>
                                        <p:tgtEl>
                                          <p:spTgt spid="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9">
                                            <p:txEl>
                                              <p:pRg st="3" end="3"/>
                                            </p:txEl>
                                          </p:spTgt>
                                        </p:tgtEl>
                                        <p:attrNameLst>
                                          <p:attrName>style.visibility</p:attrName>
                                        </p:attrNameLst>
                                      </p:cBhvr>
                                      <p:to>
                                        <p:strVal val="visible"/>
                                      </p:to>
                                    </p:set>
                                    <p:animEffect transition="in" filter="fade">
                                      <p:cBhvr>
                                        <p:cTn id="22" dur="1"/>
                                        <p:tgtEl>
                                          <p:spTgt spid="3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9">
                                            <p:txEl>
                                              <p:pRg st="4" end="4"/>
                                            </p:txEl>
                                          </p:spTgt>
                                        </p:tgtEl>
                                        <p:attrNameLst>
                                          <p:attrName>style.visibility</p:attrName>
                                        </p:attrNameLst>
                                      </p:cBhvr>
                                      <p:to>
                                        <p:strVal val="visible"/>
                                      </p:to>
                                    </p:set>
                                    <p:animEffect transition="in" filter="fade">
                                      <p:cBhvr>
                                        <p:cTn id="27" dur="1"/>
                                        <p:tgtEl>
                                          <p:spTgt spid="3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9">
                                            <p:txEl>
                                              <p:pRg st="5" end="5"/>
                                            </p:txEl>
                                          </p:spTgt>
                                        </p:tgtEl>
                                        <p:attrNameLst>
                                          <p:attrName>style.visibility</p:attrName>
                                        </p:attrNameLst>
                                      </p:cBhvr>
                                      <p:to>
                                        <p:strVal val="visible"/>
                                      </p:to>
                                    </p:set>
                                    <p:animEffect transition="in" filter="fade">
                                      <p:cBhvr>
                                        <p:cTn id="32" dur="1"/>
                                        <p:tgtEl>
                                          <p:spTgt spid="3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9">
                                            <p:txEl>
                                              <p:pRg st="6" end="6"/>
                                            </p:txEl>
                                          </p:spTgt>
                                        </p:tgtEl>
                                        <p:attrNameLst>
                                          <p:attrName>style.visibility</p:attrName>
                                        </p:attrNameLst>
                                      </p:cBhvr>
                                      <p:to>
                                        <p:strVal val="visible"/>
                                      </p:to>
                                    </p:set>
                                    <p:animEffect transition="in" filter="fade">
                                      <p:cBhvr>
                                        <p:cTn id="37" dur="1"/>
                                        <p:tgtEl>
                                          <p:spTgt spid="34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9">
                                            <p:txEl>
                                              <p:pRg st="7" end="7"/>
                                            </p:txEl>
                                          </p:spTgt>
                                        </p:tgtEl>
                                        <p:attrNameLst>
                                          <p:attrName>style.visibility</p:attrName>
                                        </p:attrNameLst>
                                      </p:cBhvr>
                                      <p:to>
                                        <p:strVal val="visible"/>
                                      </p:to>
                                    </p:set>
                                    <p:animEffect transition="in" filter="fade">
                                      <p:cBhvr>
                                        <p:cTn id="42" dur="1"/>
                                        <p:tgtEl>
                                          <p:spTgt spid="3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 Intelligence</a:t>
            </a:r>
            <a:endParaRPr/>
          </a:p>
        </p:txBody>
      </p:sp>
      <p:sp>
        <p:nvSpPr>
          <p:cNvPr id="355" name="Google Shape;355;p5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the famous “</a:t>
            </a:r>
            <a:r>
              <a:rPr lang="en" u="sng">
                <a:solidFill>
                  <a:schemeClr val="hlink"/>
                </a:solidFill>
                <a:hlinkClick r:id="rId3"/>
              </a:rPr>
              <a:t>Evidence for a Collective Intelligence Factor in the Performance of Human Groups</a:t>
            </a:r>
            <a:r>
              <a:rPr lang="en"/>
              <a:t>”, Woolley et. al investigated the success of teams of humans on various tasks.</a:t>
            </a:r>
            <a:endParaRPr/>
          </a:p>
          <a:p>
            <a:pPr marL="0" lvl="0" indent="0" algn="l" rtl="0">
              <a:spcBef>
                <a:spcPts val="600"/>
              </a:spcBef>
              <a:spcAft>
                <a:spcPts val="0"/>
              </a:spcAft>
              <a:buNone/>
            </a:pPr>
            <a:endParaRPr/>
          </a:p>
          <a:p>
            <a:pPr marL="0" lvl="0" indent="0" algn="l" rtl="0">
              <a:spcBef>
                <a:spcPts val="600"/>
              </a:spcBef>
              <a:spcAft>
                <a:spcPts val="0"/>
              </a:spcAft>
              <a:buNone/>
            </a:pPr>
            <a:r>
              <a:rPr lang="en"/>
              <a:t>They found that performance on a wide variety of tasks is correlated, i.e. groups that do well on any specific task tend to do very well on the others.</a:t>
            </a:r>
            <a:endParaRPr/>
          </a:p>
          <a:p>
            <a:pPr marL="457200" lvl="0" indent="-355600" algn="l" rtl="0">
              <a:spcBef>
                <a:spcPts val="600"/>
              </a:spcBef>
              <a:spcAft>
                <a:spcPts val="0"/>
              </a:spcAft>
              <a:buSzPts val="2000"/>
              <a:buChar char="●"/>
            </a:pPr>
            <a:r>
              <a:rPr lang="en"/>
              <a:t>This suggests that groups do have “group intelligence” analogous to individual intelligence as demonstrated by Spearman.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animEffect transition="in" filter="fade">
                                      <p:cBhvr>
                                        <p:cTn id="7" dur="1"/>
                                        <p:tgtEl>
                                          <p:spTgt spid="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5">
                                            <p:txEl>
                                              <p:pRg st="1" end="1"/>
                                            </p:txEl>
                                          </p:spTgt>
                                        </p:tgtEl>
                                        <p:attrNameLst>
                                          <p:attrName>style.visibility</p:attrName>
                                        </p:attrNameLst>
                                      </p:cBhvr>
                                      <p:to>
                                        <p:strVal val="visible"/>
                                      </p:to>
                                    </p:set>
                                    <p:animEffect transition="in" filter="fade">
                                      <p:cBhvr>
                                        <p:cTn id="12" dur="1"/>
                                        <p:tgtEl>
                                          <p:spTgt spid="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5">
                                            <p:txEl>
                                              <p:pRg st="2" end="2"/>
                                            </p:txEl>
                                          </p:spTgt>
                                        </p:tgtEl>
                                        <p:attrNameLst>
                                          <p:attrName>style.visibility</p:attrName>
                                        </p:attrNameLst>
                                      </p:cBhvr>
                                      <p:to>
                                        <p:strVal val="visible"/>
                                      </p:to>
                                    </p:set>
                                    <p:animEffect transition="in" filter="fade">
                                      <p:cBhvr>
                                        <p:cTn id="17" dur="1"/>
                                        <p:tgtEl>
                                          <p:spTgt spid="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5">
                                            <p:txEl>
                                              <p:pRg st="3" end="3"/>
                                            </p:txEl>
                                          </p:spTgt>
                                        </p:tgtEl>
                                        <p:attrNameLst>
                                          <p:attrName>style.visibility</p:attrName>
                                        </p:attrNameLst>
                                      </p:cBhvr>
                                      <p:to>
                                        <p:strVal val="visible"/>
                                      </p:to>
                                    </p:set>
                                    <p:animEffect transition="in" filter="fade">
                                      <p:cBhvr>
                                        <p:cTn id="22" dur="1"/>
                                        <p:tgtEl>
                                          <p:spTgt spid="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 Intelligence</a:t>
            </a:r>
            <a:endParaRPr/>
          </a:p>
        </p:txBody>
      </p:sp>
      <p:sp>
        <p:nvSpPr>
          <p:cNvPr id="361" name="Google Shape;361;p5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the famous “</a:t>
            </a:r>
            <a:r>
              <a:rPr lang="en" u="sng">
                <a:solidFill>
                  <a:schemeClr val="hlink"/>
                </a:solidFill>
                <a:hlinkClick r:id="rId3"/>
              </a:rPr>
              <a:t>Evidence for a Collective Intelligence Factor in the Performance of Human Groups</a:t>
            </a:r>
            <a:r>
              <a:rPr lang="en"/>
              <a:t>”, Woolley et. al investigated the success of teams of humans on various tasks.</a:t>
            </a:r>
            <a:endParaRPr/>
          </a:p>
        </p:txBody>
      </p:sp>
      <p:sp>
        <p:nvSpPr>
          <p:cNvPr id="362" name="Google Shape;362;p54"/>
          <p:cNvSpPr txBox="1"/>
          <p:nvPr/>
        </p:nvSpPr>
        <p:spPr>
          <a:xfrm>
            <a:off x="247125" y="1676400"/>
            <a:ext cx="8443800" cy="3000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Studying individual group members, Woolley et. al found that:</a:t>
            </a:r>
            <a:endParaRPr sz="200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Collective intelligence is not significantly correlated with average or max intelligence of each group.</a:t>
            </a: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Instead, collective intelligence was correlated with three things:</a:t>
            </a:r>
            <a:endParaRPr sz="2000">
              <a:solidFill>
                <a:schemeClr val="dk1"/>
              </a:solidFill>
              <a:latin typeface="Calibri"/>
              <a:ea typeface="Calibri"/>
              <a:cs typeface="Calibri"/>
              <a:sym typeface="Calibri"/>
            </a:endParaRPr>
          </a:p>
          <a:p>
            <a:pPr marL="914400" lvl="1"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Average social sensitivity of group members as measured using the “</a:t>
            </a:r>
            <a:r>
              <a:rPr lang="en" sz="2000" u="sng">
                <a:solidFill>
                  <a:schemeClr val="hlink"/>
                </a:solidFill>
                <a:latin typeface="Calibri"/>
                <a:ea typeface="Calibri"/>
                <a:cs typeface="Calibri"/>
                <a:sym typeface="Calibri"/>
                <a:hlinkClick r:id="rId4"/>
              </a:rPr>
              <a:t>Reading the Mind in the Eyes Test</a:t>
            </a:r>
            <a:r>
              <a:rPr lang="en" sz="2000">
                <a:solidFill>
                  <a:schemeClr val="dk1"/>
                </a:solidFill>
                <a:latin typeface="Calibri"/>
                <a:ea typeface="Calibri"/>
                <a:cs typeface="Calibri"/>
                <a:sym typeface="Calibri"/>
              </a:rPr>
              <a:t>” (this is really interesting).</a:t>
            </a: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animEffect transition="in" filter="fade">
                                      <p:cBhvr>
                                        <p:cTn id="7" dur="1"/>
                                        <p:tgtEl>
                                          <p:spTgt spid="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2">
                                            <p:txEl>
                                              <p:pRg st="1" end="1"/>
                                            </p:txEl>
                                          </p:spTgt>
                                        </p:tgtEl>
                                        <p:attrNameLst>
                                          <p:attrName>style.visibility</p:attrName>
                                        </p:attrNameLst>
                                      </p:cBhvr>
                                      <p:to>
                                        <p:strVal val="visible"/>
                                      </p:to>
                                    </p:set>
                                    <p:animEffect transition="in" filter="fade">
                                      <p:cBhvr>
                                        <p:cTn id="12" dur="1"/>
                                        <p:tgtEl>
                                          <p:spTgt spid="3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2">
                                            <p:txEl>
                                              <p:pRg st="2" end="2"/>
                                            </p:txEl>
                                          </p:spTgt>
                                        </p:tgtEl>
                                        <p:attrNameLst>
                                          <p:attrName>style.visibility</p:attrName>
                                        </p:attrNameLst>
                                      </p:cBhvr>
                                      <p:to>
                                        <p:strVal val="visible"/>
                                      </p:to>
                                    </p:set>
                                    <p:animEffect transition="in" filter="fade">
                                      <p:cBhvr>
                                        <p:cTn id="17" dur="1"/>
                                        <p:tgtEl>
                                          <p:spTgt spid="3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2">
                                            <p:txEl>
                                              <p:pRg st="3" end="3"/>
                                            </p:txEl>
                                          </p:spTgt>
                                        </p:tgtEl>
                                        <p:attrNameLst>
                                          <p:attrName>style.visibility</p:attrName>
                                        </p:attrNameLst>
                                      </p:cBhvr>
                                      <p:to>
                                        <p:strVal val="visible"/>
                                      </p:to>
                                    </p:set>
                                    <p:animEffect transition="in" filter="fade">
                                      <p:cBhvr>
                                        <p:cTn id="22" dur="1"/>
                                        <p:tgtEl>
                                          <p:spTgt spid="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 Intelligence</a:t>
            </a:r>
            <a:endParaRPr/>
          </a:p>
        </p:txBody>
      </p:sp>
      <p:sp>
        <p:nvSpPr>
          <p:cNvPr id="368" name="Google Shape;368;p55"/>
          <p:cNvSpPr txBox="1">
            <a:spLocks noGrp="1"/>
          </p:cNvSpPr>
          <p:nvPr>
            <p:ph type="body" idx="1"/>
          </p:nvPr>
        </p:nvSpPr>
        <p:spPr>
          <a:xfrm>
            <a:off x="243000" y="556500"/>
            <a:ext cx="8443800" cy="108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the famous “</a:t>
            </a:r>
            <a:r>
              <a:rPr lang="en" u="sng">
                <a:solidFill>
                  <a:schemeClr val="hlink"/>
                </a:solidFill>
                <a:hlinkClick r:id="rId3"/>
              </a:rPr>
              <a:t>Evidence for a Collective Intelligence Factor in the Performance of Human Groups</a:t>
            </a:r>
            <a:r>
              <a:rPr lang="en"/>
              <a:t>”, Woolley et. al investigated the success of teams of humans on various tasks.</a:t>
            </a:r>
            <a:endParaRPr/>
          </a:p>
        </p:txBody>
      </p:sp>
      <p:sp>
        <p:nvSpPr>
          <p:cNvPr id="369" name="Google Shape;369;p55"/>
          <p:cNvSpPr txBox="1"/>
          <p:nvPr/>
        </p:nvSpPr>
        <p:spPr>
          <a:xfrm>
            <a:off x="247125" y="1676400"/>
            <a:ext cx="8443800" cy="3000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Studying individual group members, Woolley et. al found that:</a:t>
            </a:r>
            <a:endParaRPr sz="200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Collective intelligence is not significantly correlated with average or max intelligence of each group.</a:t>
            </a: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Instead, collective intelligence was correlated with three things:</a:t>
            </a:r>
            <a:endParaRPr sz="2000">
              <a:solidFill>
                <a:schemeClr val="dk1"/>
              </a:solidFill>
              <a:latin typeface="Calibri"/>
              <a:ea typeface="Calibri"/>
              <a:cs typeface="Calibri"/>
              <a:sym typeface="Calibri"/>
            </a:endParaRPr>
          </a:p>
          <a:p>
            <a:pPr marL="914400" lvl="1"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Average social sensitivity of group members as measured using the “</a:t>
            </a:r>
            <a:r>
              <a:rPr lang="en" sz="2000" u="sng">
                <a:solidFill>
                  <a:schemeClr val="hlink"/>
                </a:solidFill>
                <a:latin typeface="Calibri"/>
                <a:ea typeface="Calibri"/>
                <a:cs typeface="Calibri"/>
                <a:sym typeface="Calibri"/>
                <a:hlinkClick r:id="rId4"/>
              </a:rPr>
              <a:t>Reading the Mind in the Eyes Test</a:t>
            </a:r>
            <a:r>
              <a:rPr lang="en" sz="2000">
                <a:solidFill>
                  <a:schemeClr val="dk1"/>
                </a:solidFill>
                <a:latin typeface="Calibri"/>
                <a:ea typeface="Calibri"/>
                <a:cs typeface="Calibri"/>
                <a:sym typeface="Calibri"/>
              </a:rPr>
              <a:t>” (this is really interesting).</a:t>
            </a:r>
            <a:endParaRPr sz="2000">
              <a:solidFill>
                <a:schemeClr val="dk1"/>
              </a:solidFill>
              <a:latin typeface="Calibri"/>
              <a:ea typeface="Calibri"/>
              <a:cs typeface="Calibri"/>
              <a:sym typeface="Calibri"/>
            </a:endParaRPr>
          </a:p>
          <a:p>
            <a:pPr marL="914400" lvl="1"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How equally distributed the group was in conversational turn-taking, e.g. groups where one person dominated did poorly.</a:t>
            </a:r>
            <a:endParaRPr sz="20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 Intelligence</a:t>
            </a:r>
            <a:endParaRPr/>
          </a:p>
        </p:txBody>
      </p:sp>
      <p:sp>
        <p:nvSpPr>
          <p:cNvPr id="375" name="Google Shape;375;p56"/>
          <p:cNvSpPr txBox="1">
            <a:spLocks noGrp="1"/>
          </p:cNvSpPr>
          <p:nvPr>
            <p:ph type="body" idx="1"/>
          </p:nvPr>
        </p:nvSpPr>
        <p:spPr>
          <a:xfrm>
            <a:off x="243000" y="556500"/>
            <a:ext cx="8443800" cy="1107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the famous “</a:t>
            </a:r>
            <a:r>
              <a:rPr lang="en" u="sng">
                <a:solidFill>
                  <a:schemeClr val="hlink"/>
                </a:solidFill>
                <a:hlinkClick r:id="rId3"/>
              </a:rPr>
              <a:t>Evidence for a Collective Intelligence Factor in the Performance of Human Groups</a:t>
            </a:r>
            <a:r>
              <a:rPr lang="en"/>
              <a:t>”, Woolley et. al investigated the success of teams of humans on various tasks.</a:t>
            </a:r>
            <a:endParaRPr/>
          </a:p>
        </p:txBody>
      </p:sp>
      <p:sp>
        <p:nvSpPr>
          <p:cNvPr id="376" name="Google Shape;376;p56"/>
          <p:cNvSpPr txBox="1"/>
          <p:nvPr/>
        </p:nvSpPr>
        <p:spPr>
          <a:xfrm>
            <a:off x="247125" y="1676400"/>
            <a:ext cx="8443800" cy="3000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Studying individual group members, Woolley et. al found that:</a:t>
            </a:r>
            <a:endParaRPr sz="200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Collective intelligence is not significantly correlated with average or max intelligence of each group.</a:t>
            </a: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Instead, collective intelligence was correlated with three things:</a:t>
            </a:r>
            <a:endParaRPr sz="2000">
              <a:solidFill>
                <a:schemeClr val="dk1"/>
              </a:solidFill>
              <a:latin typeface="Calibri"/>
              <a:ea typeface="Calibri"/>
              <a:cs typeface="Calibri"/>
              <a:sym typeface="Calibri"/>
            </a:endParaRPr>
          </a:p>
          <a:p>
            <a:pPr marL="914400" lvl="1"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Average social sensitivity of group members as measured using the “</a:t>
            </a:r>
            <a:r>
              <a:rPr lang="en" sz="2000" u="sng">
                <a:solidFill>
                  <a:schemeClr val="hlink"/>
                </a:solidFill>
                <a:latin typeface="Calibri"/>
                <a:ea typeface="Calibri"/>
                <a:cs typeface="Calibri"/>
                <a:sym typeface="Calibri"/>
                <a:hlinkClick r:id="rId4"/>
              </a:rPr>
              <a:t>Reading the Mind in the Eyes Test</a:t>
            </a:r>
            <a:r>
              <a:rPr lang="en" sz="2000">
                <a:solidFill>
                  <a:schemeClr val="dk1"/>
                </a:solidFill>
                <a:latin typeface="Calibri"/>
                <a:ea typeface="Calibri"/>
                <a:cs typeface="Calibri"/>
                <a:sym typeface="Calibri"/>
              </a:rPr>
              <a:t>” (this is really interesting).</a:t>
            </a:r>
            <a:endParaRPr sz="2000">
              <a:solidFill>
                <a:schemeClr val="dk1"/>
              </a:solidFill>
              <a:latin typeface="Calibri"/>
              <a:ea typeface="Calibri"/>
              <a:cs typeface="Calibri"/>
              <a:sym typeface="Calibri"/>
            </a:endParaRPr>
          </a:p>
          <a:p>
            <a:pPr marL="914400" lvl="1"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How equally distributed the group was in conversational turn-taking, e.g. groups where one person dominated did poorly.</a:t>
            </a:r>
            <a:endParaRPr sz="2000">
              <a:solidFill>
                <a:schemeClr val="dk1"/>
              </a:solidFill>
              <a:latin typeface="Calibri"/>
              <a:ea typeface="Calibri"/>
              <a:cs typeface="Calibri"/>
              <a:sym typeface="Calibri"/>
            </a:endParaRPr>
          </a:p>
          <a:p>
            <a:pPr marL="914400" lvl="1"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Percentage of females in the group (paper suggests this is due to correlation with greater social sensitivity).</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 2: Interactivity</a:t>
            </a:r>
            <a:endParaRPr/>
          </a:p>
        </p:txBody>
      </p:sp>
      <p:sp>
        <p:nvSpPr>
          <p:cNvPr id="59" name="Google Shape;59;p1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part 2, you’ll add:</a:t>
            </a:r>
            <a:endParaRPr/>
          </a:p>
          <a:p>
            <a:pPr marL="457200" lvl="0" indent="-355600" algn="l" rtl="0">
              <a:spcBef>
                <a:spcPts val="600"/>
              </a:spcBef>
              <a:spcAft>
                <a:spcPts val="0"/>
              </a:spcAft>
              <a:buSzPts val="2000"/>
              <a:buChar char="●"/>
            </a:pPr>
            <a:r>
              <a:rPr lang="en"/>
              <a:t>An interactive keyboard mode.</a:t>
            </a:r>
            <a:endParaRPr/>
          </a:p>
        </p:txBody>
      </p:sp>
      <p:sp>
        <p:nvSpPr>
          <p:cNvPr id="60" name="Google Shape;60;p12"/>
          <p:cNvSpPr/>
          <p:nvPr/>
        </p:nvSpPr>
        <p:spPr>
          <a:xfrm>
            <a:off x="3329738" y="1450423"/>
            <a:ext cx="3960600" cy="6813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interactWithKeyboard()</a:t>
            </a:r>
            <a:endParaRPr>
              <a:latin typeface="Consolas"/>
              <a:ea typeface="Consolas"/>
              <a:cs typeface="Consolas"/>
              <a:sym typeface="Consolas"/>
            </a:endParaRPr>
          </a:p>
        </p:txBody>
      </p:sp>
      <p:pic>
        <p:nvPicPr>
          <p:cNvPr id="61" name="Google Shape;61;p12"/>
          <p:cNvPicPr preferRelativeResize="0"/>
          <p:nvPr/>
        </p:nvPicPr>
        <p:blipFill>
          <a:blip r:embed="rId3">
            <a:alphaModFix/>
          </a:blip>
          <a:stretch>
            <a:fillRect/>
          </a:stretch>
        </p:blipFill>
        <p:spPr>
          <a:xfrm>
            <a:off x="2308450" y="2455800"/>
            <a:ext cx="6003177" cy="2505250"/>
          </a:xfrm>
          <a:prstGeom prst="rect">
            <a:avLst/>
          </a:prstGeom>
          <a:noFill/>
          <a:ln>
            <a:noFill/>
          </a:ln>
        </p:spPr>
      </p:pic>
      <p:cxnSp>
        <p:nvCxnSpPr>
          <p:cNvPr id="62" name="Google Shape;62;p12"/>
          <p:cNvCxnSpPr>
            <a:stCxn id="60" idx="2"/>
            <a:endCxn id="61" idx="0"/>
          </p:cNvCxnSpPr>
          <p:nvPr/>
        </p:nvCxnSpPr>
        <p:spPr>
          <a:xfrm>
            <a:off x="5310038" y="2131723"/>
            <a:ext cx="0" cy="324000"/>
          </a:xfrm>
          <a:prstGeom prst="straightConnector1">
            <a:avLst/>
          </a:prstGeom>
          <a:noFill/>
          <a:ln w="9525" cap="flat" cmpd="sng">
            <a:solidFill>
              <a:schemeClr val="dk2"/>
            </a:solidFill>
            <a:prstDash val="solid"/>
            <a:round/>
            <a:headEnd type="none" w="med" len="med"/>
            <a:tailEnd type="triangle" w="med" len="med"/>
          </a:ln>
        </p:spPr>
      </p:cxnSp>
      <p:sp>
        <p:nvSpPr>
          <p:cNvPr id="63" name="Google Shape;63;p12"/>
          <p:cNvSpPr txBox="1"/>
          <p:nvPr/>
        </p:nvSpPr>
        <p:spPr>
          <a:xfrm>
            <a:off x="5394275" y="2119850"/>
            <a:ext cx="3002100"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User types “N343434S”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Teamwork and Project 3</a:t>
            </a:r>
            <a:endParaRPr/>
          </a:p>
        </p:txBody>
      </p:sp>
      <p:sp>
        <p:nvSpPr>
          <p:cNvPr id="382" name="Google Shape;382;p5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Presumably, learning habits that lead to greater group intelligence is possible.</a:t>
            </a:r>
            <a:endParaRPr/>
          </a:p>
          <a:p>
            <a:pPr marL="457200" lvl="0" indent="-355600" algn="l" rtl="0">
              <a:spcBef>
                <a:spcPts val="600"/>
              </a:spcBef>
              <a:spcAft>
                <a:spcPts val="0"/>
              </a:spcAft>
              <a:buSzPts val="2000"/>
              <a:buChar char="●"/>
            </a:pPr>
            <a:r>
              <a:rPr lang="en"/>
              <a:t>We hope that project 3 helps with this.</a:t>
            </a:r>
            <a:endParaRPr/>
          </a:p>
          <a:p>
            <a:pPr marL="0" lvl="0" indent="0" algn="l" rtl="0">
              <a:spcBef>
                <a:spcPts val="600"/>
              </a:spcBef>
              <a:spcAft>
                <a:spcPts val="0"/>
              </a:spcAft>
              <a:buNone/>
            </a:pPr>
            <a:endParaRPr/>
          </a:p>
          <a:p>
            <a:pPr marL="0" lvl="0" indent="0" algn="l" rtl="0">
              <a:spcBef>
                <a:spcPts val="600"/>
              </a:spcBef>
              <a:spcAft>
                <a:spcPts val="0"/>
              </a:spcAft>
              <a:buNone/>
            </a:pPr>
            <a:r>
              <a:rPr lang="en"/>
              <a:t>Recognize that teamwork is also about relationships!</a:t>
            </a:r>
            <a:endParaRPr/>
          </a:p>
          <a:p>
            <a:pPr marL="457200" lvl="0" indent="-355600" algn="l" rtl="0">
              <a:spcBef>
                <a:spcPts val="600"/>
              </a:spcBef>
              <a:spcAft>
                <a:spcPts val="0"/>
              </a:spcAft>
              <a:buSzPts val="2000"/>
              <a:buChar char="●"/>
            </a:pPr>
            <a:r>
              <a:rPr lang="en"/>
              <a:t>Treat each other with respect.</a:t>
            </a:r>
            <a:endParaRPr/>
          </a:p>
          <a:p>
            <a:pPr marL="457200" lvl="0" indent="-355600" algn="l" rtl="0">
              <a:spcBef>
                <a:spcPts val="0"/>
              </a:spcBef>
              <a:spcAft>
                <a:spcPts val="0"/>
              </a:spcAft>
              <a:buSzPts val="2000"/>
              <a:buChar char="●"/>
            </a:pPr>
            <a:r>
              <a:rPr lang="en"/>
              <a:t>Be open and honest with each other.</a:t>
            </a:r>
            <a:endParaRPr/>
          </a:p>
          <a:p>
            <a:pPr marL="457200" lvl="0" indent="-355600" algn="l" rtl="0">
              <a:spcBef>
                <a:spcPts val="0"/>
              </a:spcBef>
              <a:spcAft>
                <a:spcPts val="0"/>
              </a:spcAft>
              <a:buSzPts val="2000"/>
              <a:buChar char="●"/>
            </a:pPr>
            <a:r>
              <a:rPr lang="en"/>
              <a:t>Make sure to set clear expectations.</a:t>
            </a:r>
            <a:endParaRPr/>
          </a:p>
          <a:p>
            <a:pPr marL="457200" lvl="0" indent="-355600" algn="l" rtl="0">
              <a:spcBef>
                <a:spcPts val="0"/>
              </a:spcBef>
              <a:spcAft>
                <a:spcPts val="0"/>
              </a:spcAft>
              <a:buSzPts val="2000"/>
              <a:buChar char="●"/>
            </a:pPr>
            <a:r>
              <a:rPr lang="en"/>
              <a:t>… and if those expectations are not met, confront this fact head on.</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88" name="Google Shape;388;p5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 to be continued Monday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Reflexivity</a:t>
            </a:r>
            <a:endParaRPr/>
          </a:p>
        </p:txBody>
      </p:sp>
      <p:sp>
        <p:nvSpPr>
          <p:cNvPr id="394" name="Google Shape;394;p5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Important part of teamwork is “reflexivity”.</a:t>
            </a:r>
            <a:endParaRPr/>
          </a:p>
          <a:p>
            <a:pPr marL="457200" lvl="0" indent="-355600" algn="l" rtl="0">
              <a:spcBef>
                <a:spcPts val="600"/>
              </a:spcBef>
              <a:spcAft>
                <a:spcPts val="0"/>
              </a:spcAft>
              <a:buSzPts val="2000"/>
              <a:buChar char="●"/>
            </a:pPr>
            <a:r>
              <a:rPr lang="en"/>
              <a:t>“A group’s ability to collectively reflect upon team objectives, strategies, and processes, and to adapt to them accordingly.”</a:t>
            </a:r>
            <a:endParaRPr/>
          </a:p>
          <a:p>
            <a:pPr marL="457200" lvl="0" indent="-355600" algn="l" rtl="0">
              <a:spcBef>
                <a:spcPts val="0"/>
              </a:spcBef>
              <a:spcAft>
                <a:spcPts val="0"/>
              </a:spcAft>
              <a:buSzPts val="2000"/>
              <a:buChar char="●"/>
            </a:pPr>
            <a:r>
              <a:rPr lang="en"/>
              <a:t>Recommended that you “cultivate a collaborative environment in which giving and receiving feedback on an ongoing basis is seen as a mechanism for reflection and learning.”</a:t>
            </a:r>
            <a:endParaRPr/>
          </a:p>
          <a:p>
            <a:pPr marL="914400" lvl="1" indent="-355600" algn="l" rtl="0">
              <a:spcBef>
                <a:spcPts val="0"/>
              </a:spcBef>
              <a:spcAft>
                <a:spcPts val="0"/>
              </a:spcAft>
              <a:buSzPts val="2000"/>
              <a:buChar char="○"/>
            </a:pPr>
            <a:r>
              <a:rPr lang="en"/>
              <a:t>It’s OK and even expected for you and your partner to be a bit unevenly matched in terms of programming ability.</a:t>
            </a:r>
            <a:endParaRPr/>
          </a:p>
          <a:p>
            <a:pPr marL="0" lvl="0" indent="0" algn="l" rtl="0">
              <a:spcBef>
                <a:spcPts val="600"/>
              </a:spcBef>
              <a:spcAft>
                <a:spcPts val="0"/>
              </a:spcAft>
              <a:buNone/>
            </a:pPr>
            <a:endParaRPr/>
          </a:p>
          <a:p>
            <a:pPr marL="0" lvl="0" indent="0" algn="l" rtl="0">
              <a:spcBef>
                <a:spcPts val="600"/>
              </a:spcBef>
              <a:spcAft>
                <a:spcPts val="0"/>
              </a:spcAft>
              <a:buNone/>
            </a:pPr>
            <a:r>
              <a:rPr lang="en"/>
              <a:t>You might find this </a:t>
            </a:r>
            <a:r>
              <a:rPr lang="en" u="sng">
                <a:solidFill>
                  <a:schemeClr val="hlink"/>
                </a:solidFill>
                <a:hlinkClick r:id="rId3"/>
              </a:rPr>
              <a:t>description of best practices for team feedback</a:t>
            </a:r>
            <a:r>
              <a:rPr lang="en"/>
              <a:t> useful, though it’s targeted more towards larger team projects.</a:t>
            </a:r>
            <a:endParaRPr/>
          </a:p>
          <a:p>
            <a:pPr marL="457200" lvl="0" indent="-355600" algn="l" rtl="0">
              <a:spcBef>
                <a:spcPts val="600"/>
              </a:spcBef>
              <a:spcAft>
                <a:spcPts val="0"/>
              </a:spcAft>
              <a:buSzPts val="2000"/>
              <a:buChar char="●"/>
            </a:pPr>
            <a:r>
              <a:rPr lang="en"/>
              <a:t>Some key ideas from this document follow.</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 is Hard: Negativity</a:t>
            </a:r>
            <a:endParaRPr/>
          </a:p>
        </p:txBody>
      </p:sp>
      <p:sp>
        <p:nvSpPr>
          <p:cNvPr id="400" name="Google Shape;400;p6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Most of us have received feedback from someone which felt judgmental or in bad faith.</a:t>
            </a:r>
            <a:endParaRPr/>
          </a:p>
          <a:p>
            <a:pPr marL="457200" lvl="0" indent="-355600" algn="l" rtl="0">
              <a:spcBef>
                <a:spcPts val="600"/>
              </a:spcBef>
              <a:spcAft>
                <a:spcPts val="0"/>
              </a:spcAft>
              <a:buSzPts val="2000"/>
              <a:buChar char="●"/>
            </a:pPr>
            <a:r>
              <a:rPr lang="en"/>
              <a:t>Thus, we’re afraid to give even constructive negative feedback for fear that our feedback will be misconstrued as an attack.</a:t>
            </a:r>
            <a:endParaRPr/>
          </a:p>
          <a:p>
            <a:pPr marL="457200" lvl="0" indent="-355600" algn="l" rtl="0">
              <a:spcBef>
                <a:spcPts val="0"/>
              </a:spcBef>
              <a:spcAft>
                <a:spcPts val="0"/>
              </a:spcAft>
              <a:buSzPts val="2000"/>
              <a:buChar char="●"/>
            </a:pPr>
            <a:r>
              <a:rPr lang="en"/>
              <a:t>And we’re conditioned to watch out for negative feedback that is ill-intentioned.</a:t>
            </a:r>
            <a:endParaRPr/>
          </a:p>
          <a:p>
            <a:pPr marL="0" lvl="0" indent="0" algn="l" rtl="0">
              <a:spcBef>
                <a:spcPts val="600"/>
              </a:spcBef>
              <a:spcAft>
                <a:spcPts val="0"/>
              </a:spcAft>
              <a:buNone/>
            </a:pPr>
            <a:endParaRPr/>
          </a:p>
          <a:p>
            <a:pPr marL="0" lvl="0" indent="0" algn="l" rtl="0">
              <a:spcBef>
                <a:spcPts val="600"/>
              </a:spcBef>
              <a:spcAft>
                <a:spcPts val="0"/>
              </a:spcAft>
              <a:buNone/>
            </a:pPr>
            <a:r>
              <a:rPr lang="en"/>
              <a:t>Do you have any examples?</a:t>
            </a:r>
            <a:endParaRPr/>
          </a:p>
          <a:p>
            <a:pPr marL="457200" lvl="0" indent="-355600" algn="l" rtl="0">
              <a:spcBef>
                <a:spcPts val="600"/>
              </a:spcBef>
              <a:spcAft>
                <a:spcPts val="0"/>
              </a:spcAft>
              <a:buSzPts val="2000"/>
              <a:buChar char="●"/>
            </a:pPr>
            <a:r>
              <a:rPr lang="en"/>
              <a:t>If you have feedback that is not actually actionable, it feels bad.</a:t>
            </a:r>
            <a:endParaRPr/>
          </a:p>
          <a:p>
            <a:pPr marL="457200" lvl="0" indent="-355600" algn="l" rtl="0">
              <a:spcBef>
                <a:spcPts val="0"/>
              </a:spcBef>
              <a:spcAft>
                <a:spcPts val="0"/>
              </a:spcAft>
              <a:buSzPts val="2000"/>
              <a:buChar char="●"/>
            </a:pPr>
            <a:r>
              <a:rPr lang="en"/>
              <a:t>In high school: Offended every time someone would edit my essays -- put lots of work, and felt like the person giving feedback was saying you didn’t work hard enough.</a:t>
            </a:r>
            <a:endParaRPr/>
          </a:p>
          <a:p>
            <a:pPr marL="457200" lvl="0" indent="-355600" algn="l" rtl="0">
              <a:spcBef>
                <a:spcPts val="0"/>
              </a:spcBef>
              <a:spcAft>
                <a:spcPts val="0"/>
              </a:spcAft>
              <a:buSzPts val="2000"/>
              <a:buChar char="●"/>
            </a:pPr>
            <a:r>
              <a:rPr lang="en"/>
              <a:t>Advisors said I am not making enough progress fast enough. Think I should have more work done every week.</a:t>
            </a:r>
            <a:endParaRPr/>
          </a:p>
          <a:p>
            <a:pPr marL="457200" lvl="0" indent="-355600" algn="l" rtl="0">
              <a:spcBef>
                <a:spcPts val="0"/>
              </a:spcBef>
              <a:spcAft>
                <a:spcPts val="0"/>
              </a:spcAft>
              <a:buSzPts val="2000"/>
              <a:buChar char="●"/>
            </a:pPr>
            <a:r>
              <a:rPr lang="en"/>
              <a:t>Autograder gives you mean feedback. I put in all this work!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 is Hard: Can Seem Like a Waste of Time</a:t>
            </a:r>
            <a:endParaRPr/>
          </a:p>
        </p:txBody>
      </p:sp>
      <p:sp>
        <p:nvSpPr>
          <p:cNvPr id="406" name="Google Shape;406;p6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Feedback also can feel like a waste of time:</a:t>
            </a:r>
            <a:endParaRPr/>
          </a:p>
          <a:p>
            <a:pPr marL="457200" lvl="0" indent="-355600" algn="l" rtl="0">
              <a:spcBef>
                <a:spcPts val="600"/>
              </a:spcBef>
              <a:spcAft>
                <a:spcPts val="0"/>
              </a:spcAft>
              <a:buSzPts val="2000"/>
              <a:buChar char="●"/>
            </a:pPr>
            <a:r>
              <a:rPr lang="en"/>
              <a:t>You may find it a pointless exercise to rate each other twice during the project. What does that have to do with a programming class?</a:t>
            </a:r>
            <a:endParaRPr/>
          </a:p>
          <a:p>
            <a:pPr marL="457200" lvl="0" indent="-355600" algn="l" rtl="0">
              <a:spcBef>
                <a:spcPts val="0"/>
              </a:spcBef>
              <a:spcAft>
                <a:spcPts val="0"/>
              </a:spcAft>
              <a:buSzPts val="2000"/>
              <a:buChar char="●"/>
            </a:pPr>
            <a:r>
              <a:rPr lang="en"/>
              <a:t>In the real world, the same thing happens. Your team has limited time to figure out “what” to do,  so why stop and waste time reflecting on “how” you’re working together?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 is Hard: Coming Up With Feedback is Tough</a:t>
            </a:r>
            <a:endParaRPr/>
          </a:p>
        </p:txBody>
      </p:sp>
      <p:sp>
        <p:nvSpPr>
          <p:cNvPr id="412" name="Google Shape;412;p6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Feedback can simply be difficult to produce.</a:t>
            </a:r>
            <a:endParaRPr/>
          </a:p>
          <a:p>
            <a:pPr marL="457200" lvl="0" indent="-355600" algn="l" rtl="0">
              <a:spcBef>
                <a:spcPts val="600"/>
              </a:spcBef>
              <a:spcAft>
                <a:spcPts val="0"/>
              </a:spcAft>
              <a:buSzPts val="2000"/>
              <a:buChar char="●"/>
            </a:pPr>
            <a:r>
              <a:rPr lang="en"/>
              <a:t>You may build incredible technical skills, but learning to provide useful feedback is hard!</a:t>
            </a:r>
            <a:endParaRPr/>
          </a:p>
          <a:p>
            <a:pPr marL="457200" lvl="0" indent="-355600" algn="l" rtl="0">
              <a:spcBef>
                <a:spcPts val="0"/>
              </a:spcBef>
              <a:spcAft>
                <a:spcPts val="0"/>
              </a:spcAft>
              <a:buSzPts val="2000"/>
              <a:buChar char="●"/>
            </a:pPr>
            <a:r>
              <a:rPr lang="en"/>
              <a:t>Without confidence in ability to provide feedback, you may wait until you are forced to do so by annual reviews or other structured time to provide it.</a:t>
            </a:r>
            <a:endParaRPr/>
          </a:p>
          <a:p>
            <a:pPr marL="914400" lvl="1" indent="-355600" algn="l" rtl="0">
              <a:spcBef>
                <a:spcPts val="0"/>
              </a:spcBef>
              <a:spcAft>
                <a:spcPts val="0"/>
              </a:spcAft>
              <a:buSzPts val="2000"/>
              <a:buChar char="○"/>
            </a:pPr>
            <a:r>
              <a:rPr lang="en"/>
              <a:t>If you feel like your partnership could be better, try to talk about it without waiting until you have to review each other at the end of next week.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Reflection</a:t>
            </a:r>
            <a:endParaRPr/>
          </a:p>
        </p:txBody>
      </p:sp>
      <p:sp>
        <p:nvSpPr>
          <p:cNvPr id="418" name="Google Shape;418;p63"/>
          <p:cNvSpPr txBox="1">
            <a:spLocks noGrp="1"/>
          </p:cNvSpPr>
          <p:nvPr>
            <p:ph type="body" idx="1"/>
          </p:nvPr>
        </p:nvSpPr>
        <p:spPr>
          <a:xfrm>
            <a:off x="243000" y="556500"/>
            <a:ext cx="86424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We are going to have you reflect on your team’s success twice:</a:t>
            </a:r>
            <a:endParaRPr/>
          </a:p>
          <a:p>
            <a:pPr marL="457200" lvl="0" indent="-355600" algn="l" rtl="0">
              <a:spcBef>
                <a:spcPts val="600"/>
              </a:spcBef>
              <a:spcAft>
                <a:spcPts val="0"/>
              </a:spcAft>
              <a:buSzPts val="2000"/>
              <a:buChar char="●"/>
            </a:pPr>
            <a:r>
              <a:rPr lang="en"/>
              <a:t>This partnership has worked well for me.</a:t>
            </a:r>
            <a:endParaRPr/>
          </a:p>
          <a:p>
            <a:pPr marL="457200" lvl="0" indent="-355600" algn="l" rtl="0">
              <a:spcBef>
                <a:spcPts val="0"/>
              </a:spcBef>
              <a:spcAft>
                <a:spcPts val="0"/>
              </a:spcAft>
              <a:buSzPts val="2000"/>
              <a:buChar char="●"/>
            </a:pPr>
            <a:r>
              <a:rPr lang="en"/>
              <a:t>This partnership has worked well for my partner.</a:t>
            </a:r>
            <a:endParaRPr/>
          </a:p>
          <a:p>
            <a:pPr marL="457200" lvl="0" indent="-355600" algn="l" rtl="0">
              <a:spcBef>
                <a:spcPts val="0"/>
              </a:spcBef>
              <a:spcAft>
                <a:spcPts val="0"/>
              </a:spcAft>
              <a:buSzPts val="2000"/>
              <a:buChar char="●"/>
            </a:pPr>
            <a:r>
              <a:rPr lang="en"/>
              <a:t>Estimate the balance of work between you and your partner, briefly explain.</a:t>
            </a:r>
            <a:endParaRPr/>
          </a:p>
          <a:p>
            <a:pPr marL="914400" lvl="1" indent="-355600" algn="l" rtl="0">
              <a:spcBef>
                <a:spcPts val="0"/>
              </a:spcBef>
              <a:spcAft>
                <a:spcPts val="0"/>
              </a:spcAft>
              <a:buSzPts val="2000"/>
              <a:buChar char="○"/>
            </a:pPr>
            <a:r>
              <a:rPr lang="en"/>
              <a:t>50/50 means you estimate you each contributed about equally.</a:t>
            </a:r>
            <a:endParaRPr/>
          </a:p>
          <a:p>
            <a:pPr marL="914400" lvl="1" indent="-355600" algn="l" rtl="0">
              <a:spcBef>
                <a:spcPts val="0"/>
              </a:spcBef>
              <a:spcAft>
                <a:spcPts val="0"/>
              </a:spcAft>
              <a:buSzPts val="2000"/>
              <a:buChar char="○"/>
            </a:pPr>
            <a:r>
              <a:rPr lang="en"/>
              <a:t>Note, contributing does not mean lines of code. We mean contribution in a more general sense.</a:t>
            </a:r>
            <a:endParaRPr/>
          </a:p>
          <a:p>
            <a:pPr marL="457200" lvl="0" indent="-355600" algn="l" rtl="0">
              <a:spcBef>
                <a:spcPts val="0"/>
              </a:spcBef>
              <a:spcAft>
                <a:spcPts val="0"/>
              </a:spcAft>
              <a:buSzPts val="2000"/>
              <a:buChar char="●"/>
            </a:pPr>
            <a:r>
              <a:rPr lang="en"/>
              <a:t>If applicable, give a particularly great moment from your partnership.</a:t>
            </a:r>
            <a:endParaRPr/>
          </a:p>
          <a:p>
            <a:pPr marL="457200" lvl="0" indent="-355600" algn="l" rtl="0">
              <a:spcBef>
                <a:spcPts val="0"/>
              </a:spcBef>
              <a:spcAft>
                <a:spcPts val="0"/>
              </a:spcAft>
              <a:buSzPts val="2000"/>
              <a:buChar char="●"/>
            </a:pPr>
            <a:r>
              <a:rPr lang="en"/>
              <a:t>What’s something you could do better?</a:t>
            </a:r>
            <a:endParaRPr/>
          </a:p>
          <a:p>
            <a:pPr marL="457200" lvl="0" indent="-355600" algn="l" rtl="0">
              <a:spcBef>
                <a:spcPts val="0"/>
              </a:spcBef>
              <a:spcAft>
                <a:spcPts val="0"/>
              </a:spcAft>
              <a:buSzPts val="2000"/>
              <a:buChar char="●"/>
            </a:pPr>
            <a:r>
              <a:rPr lang="en"/>
              <a:t>What’s something your partner could do better?</a:t>
            </a:r>
            <a:endParaRPr/>
          </a:p>
          <a:p>
            <a:pPr marL="0" lvl="0" indent="0" algn="l" rtl="0">
              <a:spcBef>
                <a:spcPts val="600"/>
              </a:spcBef>
              <a:spcAft>
                <a:spcPts val="0"/>
              </a:spcAft>
              <a:buNone/>
            </a:pPr>
            <a:endParaRPr/>
          </a:p>
          <a:p>
            <a:pPr marL="0" lvl="0" indent="0" algn="l" rtl="0">
              <a:spcBef>
                <a:spcPts val="600"/>
              </a:spcBef>
              <a:spcAft>
                <a:spcPts val="0"/>
              </a:spcAft>
              <a:buNone/>
            </a:pPr>
            <a:r>
              <a:rPr lang="en"/>
              <a:t>Note: Except in extreme cases, we will not be penalizing partners who contributed less!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8">
                                            <p:txEl>
                                              <p:pRg st="0" end="0"/>
                                            </p:txEl>
                                          </p:spTgt>
                                        </p:tgtEl>
                                        <p:attrNameLst>
                                          <p:attrName>style.visibility</p:attrName>
                                        </p:attrNameLst>
                                      </p:cBhvr>
                                      <p:to>
                                        <p:strVal val="visible"/>
                                      </p:to>
                                    </p:set>
                                    <p:animEffect transition="in" filter="fade">
                                      <p:cBhvr>
                                        <p:cTn id="7" dur="1"/>
                                        <p:tgtEl>
                                          <p:spTgt spid="4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8">
                                            <p:txEl>
                                              <p:pRg st="1" end="1"/>
                                            </p:txEl>
                                          </p:spTgt>
                                        </p:tgtEl>
                                        <p:attrNameLst>
                                          <p:attrName>style.visibility</p:attrName>
                                        </p:attrNameLst>
                                      </p:cBhvr>
                                      <p:to>
                                        <p:strVal val="visible"/>
                                      </p:to>
                                    </p:set>
                                    <p:animEffect transition="in" filter="fade">
                                      <p:cBhvr>
                                        <p:cTn id="12" dur="1"/>
                                        <p:tgtEl>
                                          <p:spTgt spid="4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8">
                                            <p:txEl>
                                              <p:pRg st="2" end="2"/>
                                            </p:txEl>
                                          </p:spTgt>
                                        </p:tgtEl>
                                        <p:attrNameLst>
                                          <p:attrName>style.visibility</p:attrName>
                                        </p:attrNameLst>
                                      </p:cBhvr>
                                      <p:to>
                                        <p:strVal val="visible"/>
                                      </p:to>
                                    </p:set>
                                    <p:animEffect transition="in" filter="fade">
                                      <p:cBhvr>
                                        <p:cTn id="17" dur="1"/>
                                        <p:tgtEl>
                                          <p:spTgt spid="4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8">
                                            <p:txEl>
                                              <p:pRg st="3" end="3"/>
                                            </p:txEl>
                                          </p:spTgt>
                                        </p:tgtEl>
                                        <p:attrNameLst>
                                          <p:attrName>style.visibility</p:attrName>
                                        </p:attrNameLst>
                                      </p:cBhvr>
                                      <p:to>
                                        <p:strVal val="visible"/>
                                      </p:to>
                                    </p:set>
                                    <p:animEffect transition="in" filter="fade">
                                      <p:cBhvr>
                                        <p:cTn id="22" dur="1"/>
                                        <p:tgtEl>
                                          <p:spTgt spid="4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8">
                                            <p:txEl>
                                              <p:pRg st="4" end="4"/>
                                            </p:txEl>
                                          </p:spTgt>
                                        </p:tgtEl>
                                        <p:attrNameLst>
                                          <p:attrName>style.visibility</p:attrName>
                                        </p:attrNameLst>
                                      </p:cBhvr>
                                      <p:to>
                                        <p:strVal val="visible"/>
                                      </p:to>
                                    </p:set>
                                    <p:animEffect transition="in" filter="fade">
                                      <p:cBhvr>
                                        <p:cTn id="27" dur="1"/>
                                        <p:tgtEl>
                                          <p:spTgt spid="4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8">
                                            <p:txEl>
                                              <p:pRg st="5" end="5"/>
                                            </p:txEl>
                                          </p:spTgt>
                                        </p:tgtEl>
                                        <p:attrNameLst>
                                          <p:attrName>style.visibility</p:attrName>
                                        </p:attrNameLst>
                                      </p:cBhvr>
                                      <p:to>
                                        <p:strVal val="visible"/>
                                      </p:to>
                                    </p:set>
                                    <p:animEffect transition="in" filter="fade">
                                      <p:cBhvr>
                                        <p:cTn id="32" dur="1"/>
                                        <p:tgtEl>
                                          <p:spTgt spid="4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8">
                                            <p:txEl>
                                              <p:pRg st="6" end="6"/>
                                            </p:txEl>
                                          </p:spTgt>
                                        </p:tgtEl>
                                        <p:attrNameLst>
                                          <p:attrName>style.visibility</p:attrName>
                                        </p:attrNameLst>
                                      </p:cBhvr>
                                      <p:to>
                                        <p:strVal val="visible"/>
                                      </p:to>
                                    </p:set>
                                    <p:animEffect transition="in" filter="fade">
                                      <p:cBhvr>
                                        <p:cTn id="37" dur="1"/>
                                        <p:tgtEl>
                                          <p:spTgt spid="4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8">
                                            <p:txEl>
                                              <p:pRg st="7" end="7"/>
                                            </p:txEl>
                                          </p:spTgt>
                                        </p:tgtEl>
                                        <p:attrNameLst>
                                          <p:attrName>style.visibility</p:attrName>
                                        </p:attrNameLst>
                                      </p:cBhvr>
                                      <p:to>
                                        <p:strVal val="visible"/>
                                      </p:to>
                                    </p:set>
                                    <p:animEffect transition="in" filter="fade">
                                      <p:cBhvr>
                                        <p:cTn id="42" dur="1"/>
                                        <p:tgtEl>
                                          <p:spTgt spid="4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8">
                                            <p:txEl>
                                              <p:pRg st="8" end="8"/>
                                            </p:txEl>
                                          </p:spTgt>
                                        </p:tgtEl>
                                        <p:attrNameLst>
                                          <p:attrName>style.visibility</p:attrName>
                                        </p:attrNameLst>
                                      </p:cBhvr>
                                      <p:to>
                                        <p:strVal val="visible"/>
                                      </p:to>
                                    </p:set>
                                    <p:animEffect transition="in" filter="fade">
                                      <p:cBhvr>
                                        <p:cTn id="47" dur="1"/>
                                        <p:tgtEl>
                                          <p:spTgt spid="41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18">
                                            <p:txEl>
                                              <p:pRg st="9" end="9"/>
                                            </p:txEl>
                                          </p:spTgt>
                                        </p:tgtEl>
                                        <p:attrNameLst>
                                          <p:attrName>style.visibility</p:attrName>
                                        </p:attrNameLst>
                                      </p:cBhvr>
                                      <p:to>
                                        <p:strVal val="visible"/>
                                      </p:to>
                                    </p:set>
                                    <p:animEffect transition="in" filter="fade">
                                      <p:cBhvr>
                                        <p:cTn id="52" dur="1"/>
                                        <p:tgtEl>
                                          <p:spTgt spid="41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8">
                                            <p:txEl>
                                              <p:pRg st="10" end="10"/>
                                            </p:txEl>
                                          </p:spTgt>
                                        </p:tgtEl>
                                        <p:attrNameLst>
                                          <p:attrName>style.visibility</p:attrName>
                                        </p:attrNameLst>
                                      </p:cBhvr>
                                      <p:to>
                                        <p:strVal val="visible"/>
                                      </p:to>
                                    </p:set>
                                    <p:animEffect transition="in" filter="fade">
                                      <p:cBhvr>
                                        <p:cTn id="57" dur="1"/>
                                        <p:tgtEl>
                                          <p:spTgt spid="41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 2: Interactivity</a:t>
            </a:r>
            <a:endParaRPr/>
          </a:p>
        </p:txBody>
      </p:sp>
      <p:sp>
        <p:nvSpPr>
          <p:cNvPr id="69" name="Google Shape;69;p1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part 2, you’ll add:</a:t>
            </a:r>
            <a:endParaRPr/>
          </a:p>
          <a:p>
            <a:pPr marL="457200" lvl="0" indent="-355600" algn="l" rtl="0">
              <a:spcBef>
                <a:spcPts val="600"/>
              </a:spcBef>
              <a:spcAft>
                <a:spcPts val="0"/>
              </a:spcAft>
              <a:buSzPts val="2000"/>
              <a:buChar char="●"/>
            </a:pPr>
            <a:r>
              <a:rPr lang="en"/>
              <a:t>An interactive keyboard mode.</a:t>
            </a:r>
            <a:endParaRPr/>
          </a:p>
          <a:p>
            <a:pPr marL="457200" lvl="0" indent="-355600" algn="l" rtl="0">
              <a:spcBef>
                <a:spcPts val="0"/>
              </a:spcBef>
              <a:spcAft>
                <a:spcPts val="0"/>
              </a:spcAft>
              <a:buSzPts val="2000"/>
              <a:buChar char="●"/>
            </a:pPr>
            <a:r>
              <a:rPr lang="en"/>
              <a:t>The ability for the avatar to move around in the world.</a:t>
            </a:r>
            <a:endParaRPr/>
          </a:p>
        </p:txBody>
      </p:sp>
      <p:pic>
        <p:nvPicPr>
          <p:cNvPr id="70" name="Google Shape;70;p13"/>
          <p:cNvPicPr preferRelativeResize="0"/>
          <p:nvPr/>
        </p:nvPicPr>
        <p:blipFill>
          <a:blip r:embed="rId3">
            <a:alphaModFix/>
          </a:blip>
          <a:stretch>
            <a:fillRect/>
          </a:stretch>
        </p:blipFill>
        <p:spPr>
          <a:xfrm>
            <a:off x="212425" y="1995275"/>
            <a:ext cx="3999411" cy="1669050"/>
          </a:xfrm>
          <a:prstGeom prst="rect">
            <a:avLst/>
          </a:prstGeom>
          <a:noFill/>
          <a:ln>
            <a:noFill/>
          </a:ln>
        </p:spPr>
      </p:pic>
      <p:pic>
        <p:nvPicPr>
          <p:cNvPr id="71" name="Google Shape;71;p13"/>
          <p:cNvPicPr preferRelativeResize="0"/>
          <p:nvPr/>
        </p:nvPicPr>
        <p:blipFill>
          <a:blip r:embed="rId4">
            <a:alphaModFix/>
          </a:blip>
          <a:stretch>
            <a:fillRect/>
          </a:stretch>
        </p:blipFill>
        <p:spPr>
          <a:xfrm>
            <a:off x="4505700" y="3217650"/>
            <a:ext cx="3999475" cy="1669050"/>
          </a:xfrm>
          <a:prstGeom prst="rect">
            <a:avLst/>
          </a:prstGeom>
          <a:noFill/>
          <a:ln>
            <a:noFill/>
          </a:ln>
        </p:spPr>
      </p:pic>
      <p:cxnSp>
        <p:nvCxnSpPr>
          <p:cNvPr id="72" name="Google Shape;72;p13"/>
          <p:cNvCxnSpPr>
            <a:stCxn id="70" idx="3"/>
            <a:endCxn id="71" idx="0"/>
          </p:cNvCxnSpPr>
          <p:nvPr/>
        </p:nvCxnSpPr>
        <p:spPr>
          <a:xfrm>
            <a:off x="4211835" y="2829800"/>
            <a:ext cx="2293500" cy="387900"/>
          </a:xfrm>
          <a:prstGeom prst="bentConnector2">
            <a:avLst/>
          </a:prstGeom>
          <a:noFill/>
          <a:ln w="9525" cap="flat" cmpd="sng">
            <a:solidFill>
              <a:schemeClr val="dk2"/>
            </a:solidFill>
            <a:prstDash val="solid"/>
            <a:round/>
            <a:headEnd type="none" w="med" len="med"/>
            <a:tailEnd type="triangle" w="med" len="med"/>
          </a:ln>
        </p:spPr>
      </p:cxnSp>
      <p:sp>
        <p:nvSpPr>
          <p:cNvPr id="73" name="Google Shape;73;p13"/>
          <p:cNvSpPr txBox="1"/>
          <p:nvPr/>
        </p:nvSpPr>
        <p:spPr>
          <a:xfrm>
            <a:off x="4386425" y="2423175"/>
            <a:ext cx="4722300"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User types “dddd”. Avatar moves four spaces east.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 2: Interactivity</a:t>
            </a:r>
            <a:endParaRPr/>
          </a:p>
        </p:txBody>
      </p:sp>
      <p:sp>
        <p:nvSpPr>
          <p:cNvPr id="79" name="Google Shape;79;p1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part 2, you’ll add:</a:t>
            </a:r>
            <a:endParaRPr/>
          </a:p>
          <a:p>
            <a:pPr marL="457200" lvl="0" indent="-355600" algn="l" rtl="0">
              <a:spcBef>
                <a:spcPts val="600"/>
              </a:spcBef>
              <a:spcAft>
                <a:spcPts val="0"/>
              </a:spcAft>
              <a:buSzPts val="2000"/>
              <a:buChar char="●"/>
            </a:pPr>
            <a:r>
              <a:rPr lang="en"/>
              <a:t>An interactive keyboard mode.</a:t>
            </a:r>
            <a:endParaRPr/>
          </a:p>
          <a:p>
            <a:pPr marL="457200" lvl="0" indent="-355600" algn="l" rtl="0">
              <a:spcBef>
                <a:spcPts val="0"/>
              </a:spcBef>
              <a:spcAft>
                <a:spcPts val="0"/>
              </a:spcAft>
              <a:buSzPts val="2000"/>
              <a:buChar char="●"/>
            </a:pPr>
            <a:r>
              <a:rPr lang="en"/>
              <a:t>The ability for the avatar to move around in the world.</a:t>
            </a:r>
            <a:endParaRPr/>
          </a:p>
          <a:p>
            <a:pPr marL="914400" lvl="1" indent="-355600" algn="l" rtl="0">
              <a:spcBef>
                <a:spcPts val="0"/>
              </a:spcBef>
              <a:spcAft>
                <a:spcPts val="0"/>
              </a:spcAft>
              <a:buSzPts val="2000"/>
              <a:buChar char="○"/>
            </a:pPr>
            <a:r>
              <a:rPr lang="en"/>
              <a:t>Must also be able to handle movements given via </a:t>
            </a:r>
            <a:r>
              <a:rPr lang="en">
                <a:latin typeface="Consolas"/>
                <a:ea typeface="Consolas"/>
                <a:cs typeface="Consolas"/>
                <a:sym typeface="Consolas"/>
              </a:rPr>
              <a:t>interactWithInputString</a:t>
            </a:r>
            <a:r>
              <a:rPr lang="en"/>
              <a:t>.</a:t>
            </a:r>
            <a:endParaRPr/>
          </a:p>
          <a:p>
            <a:pPr marL="0" lvl="0" indent="0" algn="l" rtl="0">
              <a:spcBef>
                <a:spcPts val="600"/>
              </a:spcBef>
              <a:spcAft>
                <a:spcPts val="0"/>
              </a:spcAft>
              <a:buNone/>
            </a:pPr>
            <a:endParaRPr/>
          </a:p>
          <a:p>
            <a:pPr marL="0" lvl="0" indent="0" algn="l" rtl="0">
              <a:spcBef>
                <a:spcPts val="600"/>
              </a:spcBef>
              <a:spcAft>
                <a:spcPts val="0"/>
              </a:spcAft>
              <a:buNone/>
            </a:pPr>
            <a:r>
              <a:rPr lang="en"/>
              <a:t>Let’s see an actual example where complexity got out of hand due to tactical programming.</a:t>
            </a:r>
            <a:endParaRPr/>
          </a:p>
        </p:txBody>
      </p:sp>
      <p:pic>
        <p:nvPicPr>
          <p:cNvPr id="80" name="Google Shape;80;p14"/>
          <p:cNvPicPr preferRelativeResize="0"/>
          <p:nvPr/>
        </p:nvPicPr>
        <p:blipFill>
          <a:blip r:embed="rId3">
            <a:alphaModFix/>
          </a:blip>
          <a:stretch>
            <a:fillRect/>
          </a:stretch>
        </p:blipFill>
        <p:spPr>
          <a:xfrm>
            <a:off x="4505700" y="3217650"/>
            <a:ext cx="3999475" cy="1669050"/>
          </a:xfrm>
          <a:prstGeom prst="rect">
            <a:avLst/>
          </a:prstGeom>
          <a:noFill/>
          <a:ln>
            <a:noFill/>
          </a:ln>
        </p:spPr>
      </p:pic>
      <p:sp>
        <p:nvSpPr>
          <p:cNvPr id="81" name="Google Shape;81;p14"/>
          <p:cNvSpPr/>
          <p:nvPr/>
        </p:nvSpPr>
        <p:spPr>
          <a:xfrm>
            <a:off x="243001" y="4269475"/>
            <a:ext cx="4124400" cy="6813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onsolas"/>
                <a:ea typeface="Consolas"/>
                <a:cs typeface="Consolas"/>
                <a:sym typeface="Consolas"/>
              </a:rPr>
              <a:t>interactWithInputString(“N343434SDDDD”)</a:t>
            </a:r>
            <a:endParaRPr>
              <a:latin typeface="Consolas"/>
              <a:ea typeface="Consolas"/>
              <a:cs typeface="Consolas"/>
              <a:sym typeface="Consolas"/>
            </a:endParaRPr>
          </a:p>
        </p:txBody>
      </p:sp>
      <p:cxnSp>
        <p:nvCxnSpPr>
          <p:cNvPr id="82" name="Google Shape;82;p14"/>
          <p:cNvCxnSpPr>
            <a:stCxn id="81" idx="0"/>
            <a:endCxn id="80" idx="1"/>
          </p:cNvCxnSpPr>
          <p:nvPr/>
        </p:nvCxnSpPr>
        <p:spPr>
          <a:xfrm rot="-5400000">
            <a:off x="3296851" y="3060625"/>
            <a:ext cx="217200" cy="2200500"/>
          </a:xfrm>
          <a:prstGeom prst="bentConnector2">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End Result of Tactical Programming</a:t>
            </a:r>
            <a:endParaRPr/>
          </a:p>
        </p:txBody>
      </p:sp>
      <p:sp>
        <p:nvSpPr>
          <p:cNvPr id="88" name="Google Shape;88;p15"/>
          <p:cNvSpPr txBox="1">
            <a:spLocks noGrp="1"/>
          </p:cNvSpPr>
          <p:nvPr>
            <p:ph type="body" idx="1"/>
          </p:nvPr>
        </p:nvSpPr>
        <p:spPr>
          <a:xfrm>
            <a:off x="243000" y="556500"/>
            <a:ext cx="82980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“complex”  about this code?</a:t>
            </a:r>
            <a:endParaRPr/>
          </a:p>
        </p:txBody>
      </p:sp>
      <p:pic>
        <p:nvPicPr>
          <p:cNvPr id="89" name="Google Shape;89;p15"/>
          <p:cNvPicPr preferRelativeResize="0"/>
          <p:nvPr/>
        </p:nvPicPr>
        <p:blipFill>
          <a:blip r:embed="rId3">
            <a:alphaModFix/>
          </a:blip>
          <a:stretch>
            <a:fillRect/>
          </a:stretch>
        </p:blipFill>
        <p:spPr>
          <a:xfrm>
            <a:off x="909000" y="1300275"/>
            <a:ext cx="7325976" cy="374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End Result of Tactical Programming</a:t>
            </a:r>
            <a:endParaRPr/>
          </a:p>
        </p:txBody>
      </p:sp>
      <p:sp>
        <p:nvSpPr>
          <p:cNvPr id="95" name="Google Shape;95;p16"/>
          <p:cNvSpPr txBox="1">
            <a:spLocks noGrp="1"/>
          </p:cNvSpPr>
          <p:nvPr>
            <p:ph type="body" idx="1"/>
          </p:nvPr>
        </p:nvSpPr>
        <p:spPr>
          <a:xfrm>
            <a:off x="243000" y="556500"/>
            <a:ext cx="85629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“complex”  about this code?</a:t>
            </a:r>
            <a:endParaRPr/>
          </a:p>
          <a:p>
            <a:pPr marL="457200" lvl="0" indent="-355600" algn="l" rtl="0">
              <a:spcBef>
                <a:spcPts val="600"/>
              </a:spcBef>
              <a:spcAft>
                <a:spcPts val="0"/>
              </a:spcAft>
              <a:buSzPts val="2000"/>
              <a:buChar char="●"/>
            </a:pPr>
            <a:r>
              <a:rPr lang="en"/>
              <a:t>It’s repetitive.</a:t>
            </a:r>
            <a:endParaRPr/>
          </a:p>
          <a:p>
            <a:pPr marL="457200" lvl="0" indent="-355600" algn="l" rtl="0">
              <a:spcBef>
                <a:spcPts val="0"/>
              </a:spcBef>
              <a:spcAft>
                <a:spcPts val="0"/>
              </a:spcAft>
              <a:buSzPts val="2000"/>
              <a:buChar char="●"/>
            </a:pPr>
            <a:r>
              <a:rPr lang="en"/>
              <a:t>You can see everything that’s happening on a low level.</a:t>
            </a:r>
            <a:endParaRPr/>
          </a:p>
          <a:p>
            <a:pPr marL="457200" lvl="0" indent="-355600" algn="l" rtl="0">
              <a:spcBef>
                <a:spcPts val="0"/>
              </a:spcBef>
              <a:spcAft>
                <a:spcPts val="0"/>
              </a:spcAft>
              <a:buSzPts val="2000"/>
              <a:buChar char="●"/>
            </a:pPr>
            <a:r>
              <a:rPr lang="en"/>
              <a:t>It is very hard to change the code if you find a problem.</a:t>
            </a:r>
            <a:endParaRPr/>
          </a:p>
        </p:txBody>
      </p:sp>
      <p:pic>
        <p:nvPicPr>
          <p:cNvPr id="96" name="Google Shape;96;p16"/>
          <p:cNvPicPr preferRelativeResize="0"/>
          <p:nvPr/>
        </p:nvPicPr>
        <p:blipFill>
          <a:blip r:embed="rId3">
            <a:alphaModFix/>
          </a:blip>
          <a:stretch>
            <a:fillRect/>
          </a:stretch>
        </p:blipFill>
        <p:spPr>
          <a:xfrm>
            <a:off x="1642950" y="2027276"/>
            <a:ext cx="5858100" cy="2996072"/>
          </a:xfrm>
          <a:prstGeom prst="rect">
            <a:avLst/>
          </a:prstGeom>
          <a:noFill/>
          <a:ln>
            <a:noFill/>
          </a:ln>
        </p:spPr>
      </p:pic>
    </p:spTree>
  </p:cSld>
  <p:clrMapOvr>
    <a:masterClrMapping/>
  </p:clrMapOvr>
</p:sld>
</file>

<file path=ppt/theme/theme1.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3370</Words>
  <Application>Microsoft Office PowerPoint</Application>
  <PresentationFormat>全屏显示(16:9)</PresentationFormat>
  <Paragraphs>321</Paragraphs>
  <Slides>56</Slides>
  <Notes>56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56</vt:i4>
      </vt:variant>
    </vt:vector>
  </HeadingPairs>
  <TitlesOfParts>
    <vt:vector size="60" baseType="lpstr">
      <vt:lpstr>Arial</vt:lpstr>
      <vt:lpstr>Calibri</vt:lpstr>
      <vt:lpstr>Consolas</vt:lpstr>
      <vt:lpstr>Custom</vt:lpstr>
      <vt:lpstr>CS61B</vt:lpstr>
      <vt:lpstr>Build Your Own World</vt:lpstr>
      <vt:lpstr>Build Your Own World</vt:lpstr>
      <vt:lpstr>Part 1: World Generation</vt:lpstr>
      <vt:lpstr>Part 2: Interactivity</vt:lpstr>
      <vt:lpstr>Part 2: Interactivity</vt:lpstr>
      <vt:lpstr>Part 2: Interactivity</vt:lpstr>
      <vt:lpstr>The End Result of Tactical Programming</vt:lpstr>
      <vt:lpstr>The End Result of Tactical Programming</vt:lpstr>
      <vt:lpstr>The End Result of Tactical Programming</vt:lpstr>
      <vt:lpstr>The End Result of Tactical Programming</vt:lpstr>
      <vt:lpstr>The End Result of Tactical Programming</vt:lpstr>
      <vt:lpstr>Strategic Programming</vt:lpstr>
      <vt:lpstr>Strategic Programming</vt:lpstr>
      <vt:lpstr>Strategic Programming</vt:lpstr>
      <vt:lpstr>Strategic Programming</vt:lpstr>
      <vt:lpstr>Strategic Programming</vt:lpstr>
      <vt:lpstr>Ousterhout’s Take on Complexity</vt:lpstr>
      <vt:lpstr>The End Result of Tactical Programming</vt:lpstr>
      <vt:lpstr>Another Example of Complexity</vt:lpstr>
      <vt:lpstr>More Tactical Programming</vt:lpstr>
      <vt:lpstr>More Tactical Programming</vt:lpstr>
      <vt:lpstr>More Tactical Programming</vt:lpstr>
      <vt:lpstr>More Tactical Programming</vt:lpstr>
      <vt:lpstr>More Tactical Programming</vt:lpstr>
      <vt:lpstr>More Tactical Programming</vt:lpstr>
      <vt:lpstr>Don’t Be This Dog</vt:lpstr>
      <vt:lpstr>Modular Design</vt:lpstr>
      <vt:lpstr>Hiding Complexity</vt:lpstr>
      <vt:lpstr>Modular Design</vt:lpstr>
      <vt:lpstr>Interface vs. Implementation</vt:lpstr>
      <vt:lpstr>Interface vs. Implementation</vt:lpstr>
      <vt:lpstr>Interface</vt:lpstr>
      <vt:lpstr>Modules Should Be Deep</vt:lpstr>
      <vt:lpstr>Information Hiding</vt:lpstr>
      <vt:lpstr>Information Leakage</vt:lpstr>
      <vt:lpstr>Information Leakage</vt:lpstr>
      <vt:lpstr>Temporal Decomposition</vt:lpstr>
      <vt:lpstr>Common Bad Pattern in BYOW</vt:lpstr>
      <vt:lpstr>Summary and BYOW Suggestions</vt:lpstr>
      <vt:lpstr>Teamwork</vt:lpstr>
      <vt:lpstr>Project 3</vt:lpstr>
      <vt:lpstr>Teamwork is Hard</vt:lpstr>
      <vt:lpstr>Teamwork</vt:lpstr>
      <vt:lpstr>Individual Intelligence</vt:lpstr>
      <vt:lpstr>Group Intelligence</vt:lpstr>
      <vt:lpstr>Group Intelligence</vt:lpstr>
      <vt:lpstr>Group Intelligence</vt:lpstr>
      <vt:lpstr>Group Intelligence</vt:lpstr>
      <vt:lpstr>Teamwork and Project 3</vt:lpstr>
      <vt:lpstr>PowerPoint 演示文稿</vt:lpstr>
      <vt:lpstr>Reflexivity</vt:lpstr>
      <vt:lpstr>Feedback is Hard: Negativity</vt:lpstr>
      <vt:lpstr>Feedback is Hard: Can Seem Like a Waste of Time</vt:lpstr>
      <vt:lpstr>Feedback is Hard: Coming Up With Feedback is Tough</vt:lpstr>
      <vt:lpstr>Team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CS61B</dc:title>
  <cp:lastModifiedBy>胡 晓晨</cp:lastModifiedBy>
  <cp:revision>3</cp:revision>
  <dcterms:modified xsi:type="dcterms:W3CDTF">2021-07-05T12:56:18Z</dcterms:modified>
</cp:coreProperties>
</file>