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4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FF8908-661C-45F9-8E6F-935B6AE5A17F}">
  <a:tblStyle styleId="{7DFF8908-661C-45F9-8E6F-935B6AE5A17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3D23DC7-354B-42B5-B9B7-65A118AFDD6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1" d="100"/>
          <a:sy n="171" d="100"/>
        </p:scale>
        <p:origin x="576"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409413421_063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409413421_0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http://www.constructionphotography.com/ImageThumbs/A168-02831/3/A168-02831_plastic_bottles_sorted_by_colour_compressed_into_bales_and_ready_for_recycling.jpg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eb7e24aa_0_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eb7e24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6eb7e24a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6eb7e24a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b16f43a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2b16f43a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6eb7e24a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6eb7e24a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d76fccf63_0_2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d76fccf6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d76fccf63_0_5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d76fccf6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https://i.ytimg.com/vi/lEF3SPhz5Q8/maxresdefault.jpg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dd4c9e30c37d0ef_6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dd4c9e30c37d0ef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https://i.ytimg.com/vi/lEF3SPhz5Q8/maxresdefault.jpg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6dd4c9e30c37d0ef_5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6dd4c9e30c37d0ef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Einstein, Schrodinger, Fermi, Heisenberg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6eb7e24a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6eb7e24a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2af6a6403_0_9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2af6a6403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510b7aa81c_0_6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510b7aa81c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dd4c9e30c37d0ef_10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6dd4c9e30c37d0ef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984e2b919_0_3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984e2b91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984e2b919_0_9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984e2b9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984e2b919_0_9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984e2b919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984e2b919_0_10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984e2b91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2af6a640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2af6a640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984e2b919_0_18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984e2b919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984e2b919_0_16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984e2b919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465e07215_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465e07215_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465e07215_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465e07215_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10b7aa81c_0_12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10b7aa81c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465e07215_07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465e07215_0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465fbc6ea_135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465fbc6ea_1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465e07215_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465e07215_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465fbc6ea_129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465fbc6ea_1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4671a419d_02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4671a419d_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10 minutes to here without the earlier question on stability.</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84e2b919_0_19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84e2b919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4671a419d_0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4671a419d_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2fc129f8d_0_9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2fc129f8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2fc129f8d_0_34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2fc129f8d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10b7aa81c_0_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10b7aa8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10b7aa81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10b7aa81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10b7aa81c_0_1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10b7aa81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https://i.ytimg.com/vi/lEF3SPhz5Q8/maxresdefault.jpg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10b7aa81c_0_2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10b7aa81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https://i.ytimg.com/vi/lEF3SPhz5Q8/maxresdefault.jpg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10b7aa81c_0_3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10b7aa81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76fcc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76fcc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1425" y="1941275"/>
            <a:ext cx="5206200" cy="784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rgbClr val="BE0712"/>
              </a:buClr>
              <a:buSzPts val="3200"/>
              <a:buFont typeface="Calibri"/>
              <a:buNone/>
              <a:defRPr sz="3200" b="1" i="0" u="none" strike="noStrike" cap="non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161925" y="2612325"/>
            <a:ext cx="5380800" cy="784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2400"/>
              <a:buFont typeface="Calibri"/>
              <a:buNone/>
              <a:defRPr sz="2400" b="0" i="0" u="none" strike="noStrike" cap="non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cxnSp>
        <p:nvCxnSpPr>
          <p:cNvPr id="11" name="Google Shape;11;p2"/>
          <p:cNvCxnSpPr/>
          <p:nvPr/>
        </p:nvCxnSpPr>
        <p:spPr>
          <a:xfrm>
            <a:off x="290700" y="2669200"/>
            <a:ext cx="8443800" cy="0"/>
          </a:xfrm>
          <a:prstGeom prst="straightConnector1">
            <a:avLst/>
          </a:prstGeom>
          <a:noFill/>
          <a:ln w="19050" cap="flat" cmpd="sng">
            <a:solidFill>
              <a:srgbClr val="1072BD"/>
            </a:solidFill>
            <a:prstDash val="dot"/>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12"/>
          <p:cNvSpPr txBox="1">
            <a:spLocks noGrp="1"/>
          </p:cNvSpPr>
          <p:nvPr>
            <p:ph type="title"/>
          </p:nvPr>
        </p:nvSpPr>
        <p:spPr>
          <a:xfrm>
            <a:off x="928950" y="2143050"/>
            <a:ext cx="7286100" cy="8574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rgbClr val="BE0712"/>
              </a:buClr>
              <a:buSzPts val="2400"/>
              <a:buFont typeface="Calibri"/>
              <a:buNone/>
              <a:defRPr sz="2400" b="1">
                <a:solidFill>
                  <a:srgbClr val="BE0712"/>
                </a:solidFill>
                <a:latin typeface="Calibri"/>
                <a:ea typeface="Calibri"/>
                <a:cs typeface="Calibri"/>
                <a:sym typeface="Calibri"/>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3"/>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66800" y="92501"/>
            <a:ext cx="8229600" cy="4953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rgbClr val="BE0712"/>
              </a:buClr>
              <a:buSzPts val="2400"/>
              <a:buFont typeface="Calibri"/>
              <a:buNone/>
              <a:defRPr sz="2400" b="1">
                <a:solidFill>
                  <a:srgbClr val="BE0712"/>
                </a:solidFill>
                <a:latin typeface="Calibri"/>
                <a:ea typeface="Calibri"/>
                <a:cs typeface="Calibri"/>
                <a:sym typeface="Calibri"/>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cxnSp>
        <p:nvCxnSpPr>
          <p:cNvPr id="14" name="Google Shape;14;p3"/>
          <p:cNvCxnSpPr/>
          <p:nvPr/>
        </p:nvCxnSpPr>
        <p:spPr>
          <a:xfrm>
            <a:off x="243000" y="587800"/>
            <a:ext cx="8443800" cy="0"/>
          </a:xfrm>
          <a:prstGeom prst="straightConnector1">
            <a:avLst/>
          </a:prstGeom>
          <a:noFill/>
          <a:ln w="19050" cap="flat" cmpd="sng">
            <a:solidFill>
              <a:srgbClr val="1072BD"/>
            </a:solidFill>
            <a:prstDash val="dot"/>
            <a:round/>
            <a:headEnd type="none" w="med" len="med"/>
            <a:tailEnd type="none" w="med" len="med"/>
          </a:ln>
        </p:spPr>
      </p:cxnSp>
      <p:sp>
        <p:nvSpPr>
          <p:cNvPr id="15" name="Google Shape;15;p3"/>
          <p:cNvSpPr txBox="1">
            <a:spLocks noGrp="1"/>
          </p:cNvSpPr>
          <p:nvPr>
            <p:ph type="body" idx="1"/>
          </p:nvPr>
        </p:nvSpPr>
        <p:spPr>
          <a:xfrm>
            <a:off x="243000" y="556500"/>
            <a:ext cx="8443800" cy="4153800"/>
          </a:xfrm>
          <a:prstGeom prst="rect">
            <a:avLst/>
          </a:prstGeom>
          <a:noFill/>
          <a:ln>
            <a:noFill/>
          </a:ln>
        </p:spPr>
        <p:txBody>
          <a:bodyPr spcFirstLastPara="1" wrap="square" lIns="91425" tIns="91425" rIns="91425" bIns="91425" anchor="t" anchorCtr="0">
            <a:noAutofit/>
          </a:bodyPr>
          <a:lstStyle>
            <a:lvl1pPr marL="457200" lvl="0" indent="-355600" rtl="0">
              <a:spcBef>
                <a:spcPts val="600"/>
              </a:spcBef>
              <a:spcAft>
                <a:spcPts val="0"/>
              </a:spcAft>
              <a:buSzPts val="2000"/>
              <a:buFont typeface="Calibri"/>
              <a:buChar char="●"/>
              <a:defRPr sz="2000">
                <a:latin typeface="Calibri"/>
                <a:ea typeface="Calibri"/>
                <a:cs typeface="Calibri"/>
                <a:sym typeface="Calibri"/>
              </a:defRPr>
            </a:lvl1pPr>
            <a:lvl2pPr marL="914400" lvl="1" indent="-355600" rtl="0">
              <a:spcBef>
                <a:spcPts val="0"/>
              </a:spcBef>
              <a:spcAft>
                <a:spcPts val="0"/>
              </a:spcAft>
              <a:buSzPts val="2000"/>
              <a:buFont typeface="Calibri"/>
              <a:buChar char="○"/>
              <a:defRPr sz="2000">
                <a:latin typeface="Calibri"/>
                <a:ea typeface="Calibri"/>
                <a:cs typeface="Calibri"/>
                <a:sym typeface="Calibri"/>
              </a:defRPr>
            </a:lvl2pPr>
            <a:lvl3pPr marL="1371600" lvl="2" indent="-342900" rtl="0">
              <a:spcBef>
                <a:spcPts val="0"/>
              </a:spcBef>
              <a:spcAft>
                <a:spcPts val="0"/>
              </a:spcAft>
              <a:buSzPts val="1800"/>
              <a:buFont typeface="Calibri"/>
              <a:buChar char="■"/>
              <a:defRPr sz="1800">
                <a:latin typeface="Calibri"/>
                <a:ea typeface="Calibri"/>
                <a:cs typeface="Calibri"/>
                <a:sym typeface="Calibri"/>
              </a:defRPr>
            </a:lvl3pPr>
            <a:lvl4pPr marL="1828800" lvl="3" indent="-342900" rtl="0">
              <a:spcBef>
                <a:spcPts val="0"/>
              </a:spcBef>
              <a:spcAft>
                <a:spcPts val="0"/>
              </a:spcAft>
              <a:buSzPts val="1800"/>
              <a:buFont typeface="Calibri"/>
              <a:buChar char="●"/>
              <a:defRPr>
                <a:latin typeface="Calibri"/>
                <a:ea typeface="Calibri"/>
                <a:cs typeface="Calibri"/>
                <a:sym typeface="Calibri"/>
              </a:defRPr>
            </a:lvl4pPr>
            <a:lvl5pPr marL="2286000" lvl="4" indent="-342900" rtl="0">
              <a:spcBef>
                <a:spcPts val="0"/>
              </a:spcBef>
              <a:spcAft>
                <a:spcPts val="0"/>
              </a:spcAft>
              <a:buSzPts val="1800"/>
              <a:buFont typeface="Calibri"/>
              <a:buChar char="○"/>
              <a:defRPr sz="1800">
                <a:latin typeface="Calibri"/>
                <a:ea typeface="Calibri"/>
                <a:cs typeface="Calibri"/>
                <a:sym typeface="Calibri"/>
              </a:defRPr>
            </a:lvl5pPr>
            <a:lvl6pPr marL="2743200" lvl="5" indent="-342900" rtl="0">
              <a:spcBef>
                <a:spcPts val="0"/>
              </a:spcBef>
              <a:spcAft>
                <a:spcPts val="0"/>
              </a:spcAft>
              <a:buSzPts val="1800"/>
              <a:buFont typeface="Calibri"/>
              <a:buChar char="■"/>
              <a:defRPr sz="1800">
                <a:latin typeface="Calibri"/>
                <a:ea typeface="Calibri"/>
                <a:cs typeface="Calibri"/>
                <a:sym typeface="Calibri"/>
              </a:defRPr>
            </a:lvl6pPr>
            <a:lvl7pPr marL="3200400" lvl="6" indent="-342900" rtl="0">
              <a:spcBef>
                <a:spcPts val="0"/>
              </a:spcBef>
              <a:spcAft>
                <a:spcPts val="0"/>
              </a:spcAft>
              <a:buSzPts val="1800"/>
              <a:buFont typeface="Calibri"/>
              <a:buChar char="●"/>
              <a:defRPr sz="1800">
                <a:latin typeface="Calibri"/>
                <a:ea typeface="Calibri"/>
                <a:cs typeface="Calibri"/>
                <a:sym typeface="Calibri"/>
              </a:defRPr>
            </a:lvl7pPr>
            <a:lvl8pPr marL="3657600" lvl="7" indent="-342900" rtl="0">
              <a:spcBef>
                <a:spcPts val="0"/>
              </a:spcBef>
              <a:spcAft>
                <a:spcPts val="0"/>
              </a:spcAft>
              <a:buSzPts val="1800"/>
              <a:buFont typeface="Calibri"/>
              <a:buChar char="○"/>
              <a:defRPr sz="1800">
                <a:latin typeface="Calibri"/>
                <a:ea typeface="Calibri"/>
                <a:cs typeface="Calibri"/>
                <a:sym typeface="Calibri"/>
              </a:defRPr>
            </a:lvl8pPr>
            <a:lvl9pPr marL="4114800" lvl="8" indent="-342900" rtl="0">
              <a:spcBef>
                <a:spcPts val="0"/>
              </a:spcBef>
              <a:spcAft>
                <a:spcPts val="0"/>
              </a:spcAft>
              <a:buSzPts val="1800"/>
              <a:buFont typeface="Calibri"/>
              <a:buChar char="■"/>
              <a:defRPr sz="1800">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8" name="Google Shape;18;p4"/>
          <p:cNvSpPr txBox="1">
            <a:spLocks noGrp="1"/>
          </p:cNvSpPr>
          <p:nvPr>
            <p:ph type="body" idx="1"/>
          </p:nvPr>
        </p:nvSpPr>
        <p:spPr>
          <a:xfrm>
            <a:off x="457200" y="1200150"/>
            <a:ext cx="3994500" cy="3725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9" name="Google Shape;19;p4"/>
          <p:cNvSpPr txBox="1">
            <a:spLocks noGrp="1"/>
          </p:cNvSpPr>
          <p:nvPr>
            <p:ph type="body" idx="2"/>
          </p:nvPr>
        </p:nvSpPr>
        <p:spPr>
          <a:xfrm>
            <a:off x="4692274" y="1200150"/>
            <a:ext cx="3994500" cy="3725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928950" y="2143050"/>
            <a:ext cx="7286100" cy="8574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rgbClr val="BE0712"/>
              </a:buClr>
              <a:buSzPts val="2400"/>
              <a:buFont typeface="Calibri"/>
              <a:buNone/>
              <a:defRPr sz="2400" b="1">
                <a:solidFill>
                  <a:srgbClr val="BE0712"/>
                </a:solidFill>
                <a:latin typeface="Calibri"/>
                <a:ea typeface="Calibri"/>
                <a:cs typeface="Calibri"/>
                <a:sym typeface="Calibri"/>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
        <p:cNvGrpSpPr/>
        <p:nvPr/>
      </p:nvGrpSpPr>
      <p:grpSpPr>
        <a:xfrm>
          <a:off x="0" y="0"/>
          <a:ext cx="0" cy="0"/>
          <a:chOff x="0" y="0"/>
          <a:chExt cx="0" cy="0"/>
        </a:xfrm>
      </p:grpSpPr>
      <p:sp>
        <p:nvSpPr>
          <p:cNvPr id="23" name="Google Shape;23;p6"/>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9"/>
          <p:cNvSpPr txBox="1">
            <a:spLocks noGrp="1"/>
          </p:cNvSpPr>
          <p:nvPr>
            <p:ph type="ctrTitle"/>
          </p:nvPr>
        </p:nvSpPr>
        <p:spPr>
          <a:xfrm>
            <a:off x="211425" y="1941275"/>
            <a:ext cx="5206200" cy="784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rgbClr val="BE0712"/>
              </a:buClr>
              <a:buSzPts val="3200"/>
              <a:buFont typeface="Calibri"/>
              <a:buNone/>
              <a:defRPr sz="3200" b="1" i="0" u="none" strike="noStrike" cap="non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9pPr>
          </a:lstStyle>
          <a:p>
            <a:endParaRPr/>
          </a:p>
        </p:txBody>
      </p:sp>
      <p:sp>
        <p:nvSpPr>
          <p:cNvPr id="32" name="Google Shape;32;p9"/>
          <p:cNvSpPr txBox="1">
            <a:spLocks noGrp="1"/>
          </p:cNvSpPr>
          <p:nvPr>
            <p:ph type="subTitle" idx="1"/>
          </p:nvPr>
        </p:nvSpPr>
        <p:spPr>
          <a:xfrm>
            <a:off x="161925" y="2612325"/>
            <a:ext cx="5380800" cy="784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2400"/>
              <a:buFont typeface="Calibri"/>
              <a:buNone/>
              <a:defRPr sz="2400" b="0" i="0" u="none" strike="noStrike" cap="non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cxnSp>
        <p:nvCxnSpPr>
          <p:cNvPr id="33" name="Google Shape;33;p9"/>
          <p:cNvCxnSpPr/>
          <p:nvPr/>
        </p:nvCxnSpPr>
        <p:spPr>
          <a:xfrm>
            <a:off x="290700" y="2669200"/>
            <a:ext cx="8443800" cy="0"/>
          </a:xfrm>
          <a:prstGeom prst="straightConnector1">
            <a:avLst/>
          </a:prstGeom>
          <a:noFill/>
          <a:ln w="19050" cap="flat" cmpd="sng">
            <a:solidFill>
              <a:srgbClr val="1072BD"/>
            </a:solidFill>
            <a:prstDash val="dot"/>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166800" y="92501"/>
            <a:ext cx="8229600" cy="4953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rgbClr val="BE0712"/>
              </a:buClr>
              <a:buSzPts val="2400"/>
              <a:buFont typeface="Calibri"/>
              <a:buNone/>
              <a:defRPr sz="2400" b="1">
                <a:solidFill>
                  <a:srgbClr val="BE0712"/>
                </a:solidFill>
                <a:latin typeface="Calibri"/>
                <a:ea typeface="Calibri"/>
                <a:cs typeface="Calibri"/>
                <a:sym typeface="Calibri"/>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cxnSp>
        <p:nvCxnSpPr>
          <p:cNvPr id="36" name="Google Shape;36;p10"/>
          <p:cNvCxnSpPr/>
          <p:nvPr/>
        </p:nvCxnSpPr>
        <p:spPr>
          <a:xfrm>
            <a:off x="243000" y="587800"/>
            <a:ext cx="8443800" cy="0"/>
          </a:xfrm>
          <a:prstGeom prst="straightConnector1">
            <a:avLst/>
          </a:prstGeom>
          <a:noFill/>
          <a:ln w="19050" cap="flat" cmpd="sng">
            <a:solidFill>
              <a:srgbClr val="1072BD"/>
            </a:solidFill>
            <a:prstDash val="dot"/>
            <a:round/>
            <a:headEnd type="none" w="med" len="med"/>
            <a:tailEnd type="none" w="med" len="med"/>
          </a:ln>
        </p:spPr>
      </p:cxnSp>
      <p:sp>
        <p:nvSpPr>
          <p:cNvPr id="37" name="Google Shape;37;p10"/>
          <p:cNvSpPr txBox="1">
            <a:spLocks noGrp="1"/>
          </p:cNvSpPr>
          <p:nvPr>
            <p:ph type="body" idx="1"/>
          </p:nvPr>
        </p:nvSpPr>
        <p:spPr>
          <a:xfrm>
            <a:off x="243000" y="556500"/>
            <a:ext cx="8443800" cy="4153800"/>
          </a:xfrm>
          <a:prstGeom prst="rect">
            <a:avLst/>
          </a:prstGeom>
          <a:noFill/>
          <a:ln>
            <a:noFill/>
          </a:ln>
        </p:spPr>
        <p:txBody>
          <a:bodyPr spcFirstLastPara="1" wrap="square" lIns="91425" tIns="91425" rIns="91425" bIns="91425" anchor="t" anchorCtr="0">
            <a:noAutofit/>
          </a:bodyPr>
          <a:lstStyle>
            <a:lvl1pPr marL="457200" lvl="0" indent="-355600" rtl="0">
              <a:spcBef>
                <a:spcPts val="600"/>
              </a:spcBef>
              <a:spcAft>
                <a:spcPts val="0"/>
              </a:spcAft>
              <a:buSzPts val="2000"/>
              <a:buFont typeface="Calibri"/>
              <a:buChar char="●"/>
              <a:defRPr sz="2000">
                <a:latin typeface="Calibri"/>
                <a:ea typeface="Calibri"/>
                <a:cs typeface="Calibri"/>
                <a:sym typeface="Calibri"/>
              </a:defRPr>
            </a:lvl1pPr>
            <a:lvl2pPr marL="914400" lvl="1" indent="-355600" rtl="0">
              <a:spcBef>
                <a:spcPts val="0"/>
              </a:spcBef>
              <a:spcAft>
                <a:spcPts val="0"/>
              </a:spcAft>
              <a:buSzPts val="2000"/>
              <a:buFont typeface="Calibri"/>
              <a:buChar char="○"/>
              <a:defRPr sz="2000">
                <a:latin typeface="Calibri"/>
                <a:ea typeface="Calibri"/>
                <a:cs typeface="Calibri"/>
                <a:sym typeface="Calibri"/>
              </a:defRPr>
            </a:lvl2pPr>
            <a:lvl3pPr marL="1371600" lvl="2" indent="-342900" rtl="0">
              <a:spcBef>
                <a:spcPts val="0"/>
              </a:spcBef>
              <a:spcAft>
                <a:spcPts val="0"/>
              </a:spcAft>
              <a:buSzPts val="1800"/>
              <a:buFont typeface="Calibri"/>
              <a:buChar char="■"/>
              <a:defRPr sz="1800">
                <a:latin typeface="Calibri"/>
                <a:ea typeface="Calibri"/>
                <a:cs typeface="Calibri"/>
                <a:sym typeface="Calibri"/>
              </a:defRPr>
            </a:lvl3pPr>
            <a:lvl4pPr marL="1828800" lvl="3" indent="-342900" rtl="0">
              <a:spcBef>
                <a:spcPts val="0"/>
              </a:spcBef>
              <a:spcAft>
                <a:spcPts val="0"/>
              </a:spcAft>
              <a:buSzPts val="1800"/>
              <a:buFont typeface="Calibri"/>
              <a:buChar char="●"/>
              <a:defRPr>
                <a:latin typeface="Calibri"/>
                <a:ea typeface="Calibri"/>
                <a:cs typeface="Calibri"/>
                <a:sym typeface="Calibri"/>
              </a:defRPr>
            </a:lvl4pPr>
            <a:lvl5pPr marL="2286000" lvl="4" indent="-342900" rtl="0">
              <a:spcBef>
                <a:spcPts val="0"/>
              </a:spcBef>
              <a:spcAft>
                <a:spcPts val="0"/>
              </a:spcAft>
              <a:buSzPts val="1800"/>
              <a:buFont typeface="Calibri"/>
              <a:buChar char="○"/>
              <a:defRPr sz="1800">
                <a:latin typeface="Calibri"/>
                <a:ea typeface="Calibri"/>
                <a:cs typeface="Calibri"/>
                <a:sym typeface="Calibri"/>
              </a:defRPr>
            </a:lvl5pPr>
            <a:lvl6pPr marL="2743200" lvl="5" indent="-342900" rtl="0">
              <a:spcBef>
                <a:spcPts val="0"/>
              </a:spcBef>
              <a:spcAft>
                <a:spcPts val="0"/>
              </a:spcAft>
              <a:buSzPts val="1800"/>
              <a:buFont typeface="Calibri"/>
              <a:buChar char="■"/>
              <a:defRPr sz="1800">
                <a:latin typeface="Calibri"/>
                <a:ea typeface="Calibri"/>
                <a:cs typeface="Calibri"/>
                <a:sym typeface="Calibri"/>
              </a:defRPr>
            </a:lvl6pPr>
            <a:lvl7pPr marL="3200400" lvl="6" indent="-342900" rtl="0">
              <a:spcBef>
                <a:spcPts val="0"/>
              </a:spcBef>
              <a:spcAft>
                <a:spcPts val="0"/>
              </a:spcAft>
              <a:buSzPts val="1800"/>
              <a:buFont typeface="Calibri"/>
              <a:buChar char="●"/>
              <a:defRPr sz="1800">
                <a:latin typeface="Calibri"/>
                <a:ea typeface="Calibri"/>
                <a:cs typeface="Calibri"/>
                <a:sym typeface="Calibri"/>
              </a:defRPr>
            </a:lvl7pPr>
            <a:lvl8pPr marL="3657600" lvl="7" indent="-342900" rtl="0">
              <a:spcBef>
                <a:spcPts val="0"/>
              </a:spcBef>
              <a:spcAft>
                <a:spcPts val="0"/>
              </a:spcAft>
              <a:buSzPts val="1800"/>
              <a:buFont typeface="Calibri"/>
              <a:buChar char="○"/>
              <a:defRPr sz="1800">
                <a:latin typeface="Calibri"/>
                <a:ea typeface="Calibri"/>
                <a:cs typeface="Calibri"/>
                <a:sym typeface="Calibri"/>
              </a:defRPr>
            </a:lvl8pPr>
            <a:lvl9pPr marL="4114800" lvl="8" indent="-342900" rtl="0">
              <a:spcBef>
                <a:spcPts val="0"/>
              </a:spcBef>
              <a:spcAft>
                <a:spcPts val="0"/>
              </a:spcAft>
              <a:buSzPts val="1800"/>
              <a:buFont typeface="Calibri"/>
              <a:buChar char="■"/>
              <a:defRPr sz="1800">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1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40" name="Google Shape;40;p11"/>
          <p:cNvSpPr txBox="1">
            <a:spLocks noGrp="1"/>
          </p:cNvSpPr>
          <p:nvPr>
            <p:ph type="body" idx="1"/>
          </p:nvPr>
        </p:nvSpPr>
        <p:spPr>
          <a:xfrm>
            <a:off x="457200" y="1200150"/>
            <a:ext cx="3994500" cy="3725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1" name="Google Shape;41;p11"/>
          <p:cNvSpPr txBox="1">
            <a:spLocks noGrp="1"/>
          </p:cNvSpPr>
          <p:nvPr>
            <p:ph type="body" idx="2"/>
          </p:nvPr>
        </p:nvSpPr>
        <p:spPr>
          <a:xfrm>
            <a:off x="4692274" y="1200150"/>
            <a:ext cx="3994500" cy="3725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hyperlink" Target="http://datastructur.e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7" name="Google Shape;27;p8"/>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8" name="Google Shape;28;p8"/>
          <p:cNvPicPr preferRelativeResize="0"/>
          <p:nvPr/>
        </p:nvPicPr>
        <p:blipFill>
          <a:blip r:embed="rId8">
            <a:alphaModFix/>
          </a:blip>
          <a:stretch>
            <a:fillRect/>
          </a:stretch>
        </p:blipFill>
        <p:spPr>
          <a:xfrm>
            <a:off x="8686800" y="4983478"/>
            <a:ext cx="457200" cy="160022"/>
          </a:xfrm>
          <a:prstGeom prst="rect">
            <a:avLst/>
          </a:prstGeom>
          <a:noFill/>
          <a:ln>
            <a:noFill/>
          </a:ln>
        </p:spPr>
      </p:pic>
      <p:sp>
        <p:nvSpPr>
          <p:cNvPr id="29" name="Google Shape;29;p8"/>
          <p:cNvSpPr txBox="1"/>
          <p:nvPr/>
        </p:nvSpPr>
        <p:spPr>
          <a:xfrm>
            <a:off x="8578500" y="4793875"/>
            <a:ext cx="655200" cy="2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u="sng">
                <a:solidFill>
                  <a:srgbClr val="1155CC"/>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datastructur.es</a:t>
            </a:r>
            <a:endParaRPr sz="600">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presentation/d/1DOnWS59PJOa-LaBfttPRseIpwLGefZkn450TMSSUiQY/pub?start=false&amp;loop=false&amp;delayms=300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eb.archive.org/web/20100428064017/http:/permalink.gmane.org/gmane.comp.java.openjdk.core-libs.devel/2628"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cs.princeton.edu/~wayne/cs423/lectures/selection-4up.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presentation/d/1QjAs-zx1i0_XWlLqsKtexb-iueao9jNLkN-gW9QxAD0/edit?usp=sharing"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goo.gl/3sYnv3"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8" Type="http://schemas.openxmlformats.org/officeDocument/2006/relationships/hyperlink" Target="https://www.youtube.com/watch?v=kPRA0W1kECg&amp;t=1m54s" TargetMode="External"/><Relationship Id="rId3" Type="http://schemas.openxmlformats.org/officeDocument/2006/relationships/hyperlink" Target="https://www.youtube.com/watch?v=kPRA0W1kECg" TargetMode="External"/><Relationship Id="rId7" Type="http://schemas.openxmlformats.org/officeDocument/2006/relationships/hyperlink" Target="https://www.youtube.com/watch?v=kPRA0W1kECg&amp;t=1m28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www.youtube.com/watch?v=kPRA0W1kECg&amp;t=1m05s" TargetMode="External"/><Relationship Id="rId5" Type="http://schemas.openxmlformats.org/officeDocument/2006/relationships/hyperlink" Target="https://www.youtube.com/watch?v=kPRA0W1kECg&amp;t=0m38s" TargetMode="External"/><Relationship Id="rId10" Type="http://schemas.openxmlformats.org/officeDocument/2006/relationships/hyperlink" Target="https://www.youtube.com/watch?v=kPRA0W1kECg&amp;t=3m37s" TargetMode="External"/><Relationship Id="rId4" Type="http://schemas.openxmlformats.org/officeDocument/2006/relationships/hyperlink" Target="https://www.youtube.com/watch?v=kPRA0W1kECg&amp;t=0m9s" TargetMode="External"/><Relationship Id="rId9" Type="http://schemas.openxmlformats.org/officeDocument/2006/relationships/hyperlink" Target="https://www.youtube.com/watch?v=kPRA0W1kECg&amp;t=2m10s"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www.constructionphotography.com/ImageThumbs/A168-02831/3/A168-02831_plastic_bottles_sorted_by_colour_compressed_into_bales_and_ready_for_recycling.jpg"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hyperlink" Target="http://www.cs.dartmouth.edu/~doug/mdmspe.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5"/>
          <p:cNvSpPr txBox="1">
            <a:spLocks noGrp="1"/>
          </p:cNvSpPr>
          <p:nvPr>
            <p:ph type="ctrTitle"/>
          </p:nvPr>
        </p:nvSpPr>
        <p:spPr>
          <a:xfrm>
            <a:off x="211425" y="1941275"/>
            <a:ext cx="5206200" cy="7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CS61B</a:t>
            </a:r>
            <a:endParaRPr/>
          </a:p>
        </p:txBody>
      </p:sp>
      <p:sp>
        <p:nvSpPr>
          <p:cNvPr id="52" name="Google Shape;52;p15"/>
          <p:cNvSpPr txBox="1">
            <a:spLocks noGrp="1"/>
          </p:cNvSpPr>
          <p:nvPr>
            <p:ph type="subTitle" idx="1"/>
          </p:nvPr>
        </p:nvSpPr>
        <p:spPr>
          <a:xfrm>
            <a:off x="161925" y="2612325"/>
            <a:ext cx="8870700" cy="235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Lecture 32: Sorting III</a:t>
            </a:r>
            <a:endParaRPr/>
          </a:p>
          <a:p>
            <a:pPr marL="457200" lvl="0" indent="-381000" algn="l" rtl="0">
              <a:spcBef>
                <a:spcPts val="0"/>
              </a:spcBef>
              <a:spcAft>
                <a:spcPts val="0"/>
              </a:spcAft>
              <a:buSzPts val="2400"/>
              <a:buChar char="●"/>
            </a:pPr>
            <a:r>
              <a:rPr lang="en"/>
              <a:t>Quicksort Flavors vs. Mergesort</a:t>
            </a:r>
            <a:endParaRPr/>
          </a:p>
          <a:p>
            <a:pPr marL="457200" lvl="0" indent="-381000" algn="l" rtl="0">
              <a:spcBef>
                <a:spcPts val="0"/>
              </a:spcBef>
              <a:spcAft>
                <a:spcPts val="0"/>
              </a:spcAft>
              <a:buSzPts val="2400"/>
              <a:buChar char="●"/>
            </a:pPr>
            <a:r>
              <a:rPr lang="en"/>
              <a:t>Selection (Quick Select)</a:t>
            </a:r>
            <a:endParaRPr/>
          </a:p>
          <a:p>
            <a:pPr marL="457200" lvl="0" indent="-381000" algn="l" rtl="0">
              <a:spcBef>
                <a:spcPts val="0"/>
              </a:spcBef>
              <a:spcAft>
                <a:spcPts val="0"/>
              </a:spcAft>
              <a:buSzPts val="2400"/>
              <a:buChar char="●"/>
            </a:pPr>
            <a:r>
              <a:rPr lang="en"/>
              <a:t>Stability, Adaptiveness, and Optimization</a:t>
            </a:r>
            <a:endParaRPr/>
          </a:p>
          <a:p>
            <a:pPr marL="457200" lvl="0" indent="-381000" algn="l" rtl="0">
              <a:spcBef>
                <a:spcPts val="0"/>
              </a:spcBef>
              <a:spcAft>
                <a:spcPts val="0"/>
              </a:spcAft>
              <a:buSzPts val="2400"/>
              <a:buChar char="●"/>
            </a:pPr>
            <a:r>
              <a:rPr lang="en"/>
              <a:t>Shuffling</a:t>
            </a:r>
            <a:endParaRPr/>
          </a:p>
        </p:txBody>
      </p:sp>
      <p:pic>
        <p:nvPicPr>
          <p:cNvPr id="53" name="Google Shape;53;p15"/>
          <p:cNvPicPr preferRelativeResize="0"/>
          <p:nvPr/>
        </p:nvPicPr>
        <p:blipFill>
          <a:blip r:embed="rId3">
            <a:alphaModFix/>
          </a:blip>
          <a:stretch>
            <a:fillRect/>
          </a:stretch>
        </p:blipFill>
        <p:spPr>
          <a:xfrm>
            <a:off x="5117425" y="782850"/>
            <a:ext cx="3837250" cy="2558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Quicksort Flavors</a:t>
            </a:r>
            <a:endParaRPr/>
          </a:p>
        </p:txBody>
      </p:sp>
      <p:sp>
        <p:nvSpPr>
          <p:cNvPr id="163" name="Google Shape;163;p24"/>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We said Quicksort is the fastest, but this is only true if we make the right decisions about:</a:t>
            </a:r>
            <a:endParaRPr/>
          </a:p>
          <a:p>
            <a:pPr marL="457200" lvl="0" indent="-355600" algn="l" rtl="0">
              <a:spcBef>
                <a:spcPts val="600"/>
              </a:spcBef>
              <a:spcAft>
                <a:spcPts val="0"/>
              </a:spcAft>
              <a:buSzPts val="2000"/>
              <a:buChar char="●"/>
            </a:pPr>
            <a:r>
              <a:rPr lang="en"/>
              <a:t>Pivot selection.</a:t>
            </a:r>
            <a:endParaRPr/>
          </a:p>
          <a:p>
            <a:pPr marL="457200" lvl="0" indent="-355600" algn="l" rtl="0">
              <a:spcBef>
                <a:spcPts val="0"/>
              </a:spcBef>
              <a:spcAft>
                <a:spcPts val="0"/>
              </a:spcAft>
              <a:buSzPts val="2000"/>
              <a:buChar char="●"/>
            </a:pPr>
            <a:r>
              <a:rPr lang="en"/>
              <a:t>Partition algorithm.</a:t>
            </a:r>
            <a:endParaRPr/>
          </a:p>
          <a:p>
            <a:pPr marL="457200" lvl="0" indent="-355600" algn="l" rtl="0">
              <a:spcBef>
                <a:spcPts val="0"/>
              </a:spcBef>
              <a:spcAft>
                <a:spcPts val="0"/>
              </a:spcAft>
              <a:buSzPts val="2000"/>
              <a:buChar char="●"/>
            </a:pPr>
            <a:r>
              <a:rPr lang="en"/>
              <a:t>How we deal with avoiding the worst case (can be covered by the above choices).</a:t>
            </a:r>
            <a:endParaRPr/>
          </a:p>
          <a:p>
            <a:pPr marL="0" lvl="0" indent="0" algn="l" rtl="0">
              <a:spcBef>
                <a:spcPts val="600"/>
              </a:spcBef>
              <a:spcAft>
                <a:spcPts val="0"/>
              </a:spcAft>
              <a:buNone/>
            </a:pPr>
            <a:endParaRPr/>
          </a:p>
          <a:p>
            <a:pPr marL="0" lvl="0" indent="0" algn="l" rtl="0">
              <a:spcBef>
                <a:spcPts val="600"/>
              </a:spcBef>
              <a:spcAft>
                <a:spcPts val="0"/>
              </a:spcAft>
              <a:buNone/>
            </a:pPr>
            <a:r>
              <a:rPr lang="en"/>
              <a:t>Let’s speed test Mergesort vs. Quicksort from last time, which had:</a:t>
            </a:r>
            <a:endParaRPr/>
          </a:p>
          <a:p>
            <a:pPr marL="457200" lvl="0" indent="-355600" algn="l" rtl="0">
              <a:spcBef>
                <a:spcPts val="600"/>
              </a:spcBef>
              <a:spcAft>
                <a:spcPts val="0"/>
              </a:spcAft>
              <a:buSzPts val="2000"/>
              <a:buChar char="●"/>
            </a:pPr>
            <a:r>
              <a:rPr lang="en"/>
              <a:t>Pivot selection: Always use </a:t>
            </a:r>
            <a:r>
              <a:rPr lang="en" b="1"/>
              <a:t>leftmost</a:t>
            </a:r>
            <a:r>
              <a:rPr lang="en"/>
              <a:t>.</a:t>
            </a:r>
            <a:endParaRPr/>
          </a:p>
          <a:p>
            <a:pPr marL="457200" lvl="0" indent="-355600" algn="l" rtl="0">
              <a:spcBef>
                <a:spcPts val="0"/>
              </a:spcBef>
              <a:spcAft>
                <a:spcPts val="0"/>
              </a:spcAft>
              <a:buSzPts val="2000"/>
              <a:buChar char="●"/>
            </a:pPr>
            <a:r>
              <a:rPr lang="en"/>
              <a:t>Partition algorithm: Make an array copy then do </a:t>
            </a:r>
            <a:r>
              <a:rPr lang="en" b="1"/>
              <a:t>three</a:t>
            </a:r>
            <a:r>
              <a:rPr lang="en"/>
              <a:t> scans for red, white, and blue items (white scan trivially finishes in one compare).</a:t>
            </a:r>
            <a:endParaRPr/>
          </a:p>
          <a:p>
            <a:pPr marL="457200" lvl="0" indent="-355600" algn="l" rtl="0">
              <a:spcBef>
                <a:spcPts val="0"/>
              </a:spcBef>
              <a:spcAft>
                <a:spcPts val="0"/>
              </a:spcAft>
              <a:buSzPts val="2000"/>
              <a:buChar char="●"/>
            </a:pPr>
            <a:r>
              <a:rPr lang="en" b="1"/>
              <a:t>Shuffle </a:t>
            </a:r>
            <a:r>
              <a:rPr lang="en"/>
              <a:t>before starting (to avoid worst case).</a:t>
            </a:r>
            <a:endParaRPr/>
          </a:p>
        </p:txBody>
      </p:sp>
      <p:sp>
        <p:nvSpPr>
          <p:cNvPr id="164" name="Google Shape;164;p24"/>
          <p:cNvSpPr txBox="1"/>
          <p:nvPr/>
        </p:nvSpPr>
        <p:spPr>
          <a:xfrm>
            <a:off x="5305725" y="2515325"/>
            <a:ext cx="3090600" cy="56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We’ll call this QuicksortL3S</a:t>
            </a:r>
            <a:endParaRPr>
              <a:solidFill>
                <a:srgbClr val="BE0712"/>
              </a:solidFill>
            </a:endParaRPr>
          </a:p>
        </p:txBody>
      </p:sp>
      <p:cxnSp>
        <p:nvCxnSpPr>
          <p:cNvPr id="165" name="Google Shape;165;p24"/>
          <p:cNvCxnSpPr/>
          <p:nvPr/>
        </p:nvCxnSpPr>
        <p:spPr>
          <a:xfrm flipH="1">
            <a:off x="4351475" y="2858850"/>
            <a:ext cx="1145100" cy="248100"/>
          </a:xfrm>
          <a:prstGeom prst="straightConnector1">
            <a:avLst/>
          </a:prstGeom>
          <a:noFill/>
          <a:ln w="9525" cap="flat" cmpd="sng">
            <a:solidFill>
              <a:srgbClr val="BE071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Quicksort vs. Mergesort</a:t>
            </a:r>
            <a:endParaRPr/>
          </a:p>
        </p:txBody>
      </p:sp>
      <p:sp>
        <p:nvSpPr>
          <p:cNvPr id="171" name="Google Shape;171;p25"/>
          <p:cNvSpPr txBox="1">
            <a:spLocks noGrp="1"/>
          </p:cNvSpPr>
          <p:nvPr>
            <p:ph type="body" idx="1"/>
          </p:nvPr>
        </p:nvSpPr>
        <p:spPr>
          <a:xfrm>
            <a:off x="243000" y="2346200"/>
            <a:ext cx="8443800" cy="23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Quicksort didn’t do so well!</a:t>
            </a:r>
            <a:endParaRPr/>
          </a:p>
        </p:txBody>
      </p:sp>
      <p:graphicFrame>
        <p:nvGraphicFramePr>
          <p:cNvPr id="172" name="Google Shape;172;p25"/>
          <p:cNvGraphicFramePr/>
          <p:nvPr/>
        </p:nvGraphicFramePr>
        <p:xfrm>
          <a:off x="774125" y="704850"/>
          <a:ext cx="7469875" cy="1615350"/>
        </p:xfrm>
        <a:graphic>
          <a:graphicData uri="http://schemas.openxmlformats.org/drawingml/2006/table">
            <a:tbl>
              <a:tblPr>
                <a:noFill/>
                <a:tableStyleId>{73D23DC7-354B-42B5-B9B7-65A118AFDD6C}</a:tableStyleId>
              </a:tblPr>
              <a:tblGrid>
                <a:gridCol w="1488175">
                  <a:extLst>
                    <a:ext uri="{9D8B030D-6E8A-4147-A177-3AD203B41FA5}">
                      <a16:colId xmlns:a16="http://schemas.microsoft.com/office/drawing/2014/main" val="20000"/>
                    </a:ext>
                  </a:extLst>
                </a:gridCol>
                <a:gridCol w="1371375">
                  <a:extLst>
                    <a:ext uri="{9D8B030D-6E8A-4147-A177-3AD203B41FA5}">
                      <a16:colId xmlns:a16="http://schemas.microsoft.com/office/drawing/2014/main" val="20001"/>
                    </a:ext>
                  </a:extLst>
                </a:gridCol>
                <a:gridCol w="1429775">
                  <a:extLst>
                    <a:ext uri="{9D8B030D-6E8A-4147-A177-3AD203B41FA5}">
                      <a16:colId xmlns:a16="http://schemas.microsoft.com/office/drawing/2014/main" val="20002"/>
                    </a:ext>
                  </a:extLst>
                </a:gridCol>
                <a:gridCol w="1429775">
                  <a:extLst>
                    <a:ext uri="{9D8B030D-6E8A-4147-A177-3AD203B41FA5}">
                      <a16:colId xmlns:a16="http://schemas.microsoft.com/office/drawing/2014/main" val="20003"/>
                    </a:ext>
                  </a:extLst>
                </a:gridCol>
                <a:gridCol w="175077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Pivot Selection Strategy</a:t>
                      </a:r>
                      <a:endParaRPr/>
                    </a:p>
                  </a:txBody>
                  <a:tcPr marL="91425" marR="91425" marT="91425" marB="91425"/>
                </a:tc>
                <a:tc>
                  <a:txBody>
                    <a:bodyPr/>
                    <a:lstStyle/>
                    <a:p>
                      <a:pPr marL="0" lvl="0" indent="0" algn="l" rtl="0">
                        <a:spcBef>
                          <a:spcPts val="0"/>
                        </a:spcBef>
                        <a:spcAft>
                          <a:spcPts val="0"/>
                        </a:spcAft>
                        <a:buNone/>
                      </a:pPr>
                      <a:r>
                        <a:rPr lang="en"/>
                        <a:t>Partition</a:t>
                      </a:r>
                      <a:endParaRPr/>
                    </a:p>
                    <a:p>
                      <a:pPr marL="0" lvl="0" indent="0" algn="l" rtl="0">
                        <a:spcBef>
                          <a:spcPts val="0"/>
                        </a:spcBef>
                        <a:spcAft>
                          <a:spcPts val="0"/>
                        </a:spcAft>
                        <a:buNone/>
                      </a:pPr>
                      <a:r>
                        <a:rPr lang="en"/>
                        <a:t>Algorithm</a:t>
                      </a:r>
                      <a:endParaRPr/>
                    </a:p>
                  </a:txBody>
                  <a:tcPr marL="91425" marR="91425" marT="91425" marB="91425"/>
                </a:tc>
                <a:tc>
                  <a:txBody>
                    <a:bodyPr/>
                    <a:lstStyle/>
                    <a:p>
                      <a:pPr marL="0" lvl="0" indent="0" algn="l" rtl="0">
                        <a:spcBef>
                          <a:spcPts val="0"/>
                        </a:spcBef>
                        <a:spcAft>
                          <a:spcPts val="0"/>
                        </a:spcAft>
                        <a:buNone/>
                      </a:pPr>
                      <a:r>
                        <a:rPr lang="en"/>
                        <a:t>Worst Case Avoidance Strategy</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Time to sort 1000 arrays of 10000 ints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Mergesort</a:t>
                      </a:r>
                      <a:endParaRPr/>
                    </a:p>
                  </a:txBody>
                  <a:tcPr marL="91425" marR="91425" marT="91425" marB="91425"/>
                </a:tc>
                <a:tc>
                  <a:txBody>
                    <a:bodyPr/>
                    <a:lstStyle/>
                    <a:p>
                      <a:pPr marL="0" lvl="0" indent="0" algn="l" rtl="0">
                        <a:spcBef>
                          <a:spcPts val="0"/>
                        </a:spcBef>
                        <a:spcAft>
                          <a:spcPts val="0"/>
                        </a:spcAft>
                        <a:buNone/>
                      </a:pPr>
                      <a:r>
                        <a:rPr lang="en">
                          <a:solidFill>
                            <a:srgbClr val="FFFFFF"/>
                          </a:solidFill>
                        </a:rPr>
                        <a:t>N/A</a:t>
                      </a:r>
                      <a:endParaRPr>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a:solidFill>
                            <a:srgbClr val="FFFFFF"/>
                          </a:solidFill>
                        </a:rPr>
                        <a:t>N/A</a:t>
                      </a:r>
                      <a:endParaRPr>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a:solidFill>
                            <a:srgbClr val="FFFFFF"/>
                          </a:solidFill>
                        </a:rPr>
                        <a:t>N/A</a:t>
                      </a:r>
                      <a:endParaRPr>
                        <a:solidFill>
                          <a:srgbClr val="FFFFFF"/>
                        </a:solidFill>
                      </a:endParaRPr>
                    </a:p>
                  </a:txBody>
                  <a:tcPr marL="91425" marR="91425" marT="91425" marB="91425">
                    <a:lnR w="9525" cap="flat" cmpd="sng">
                      <a:solidFill>
                        <a:srgbClr val="9E9E9E"/>
                      </a:solidFill>
                      <a:prstDash val="solid"/>
                      <a:round/>
                      <a:headEnd type="none" w="sm" len="sm"/>
                      <a:tailEnd type="none" w="sm" len="sm"/>
                    </a:lnR>
                    <a:solidFill>
                      <a:srgbClr val="000000"/>
                    </a:solidFill>
                  </a:tcPr>
                </a:tc>
                <a:tc>
                  <a:txBody>
                    <a:bodyPr/>
                    <a:lstStyle/>
                    <a:p>
                      <a:pPr marL="0" lvl="0" indent="0" algn="l" rtl="0">
                        <a:spcBef>
                          <a:spcPts val="0"/>
                        </a:spcBef>
                        <a:spcAft>
                          <a:spcPts val="0"/>
                        </a:spcAft>
                        <a:buNone/>
                      </a:pPr>
                      <a:r>
                        <a:rPr lang="en"/>
                        <a:t>2.1 seconds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Quicksort L3S</a:t>
                      </a:r>
                      <a:endParaRPr/>
                    </a:p>
                  </a:txBody>
                  <a:tcPr marL="91425" marR="91425" marT="91425" marB="91425"/>
                </a:tc>
                <a:tc>
                  <a:txBody>
                    <a:bodyPr/>
                    <a:lstStyle/>
                    <a:p>
                      <a:pPr marL="0" lvl="0" indent="0" algn="l" rtl="0">
                        <a:spcBef>
                          <a:spcPts val="0"/>
                        </a:spcBef>
                        <a:spcAft>
                          <a:spcPts val="0"/>
                        </a:spcAft>
                        <a:buNone/>
                      </a:pPr>
                      <a:r>
                        <a:rPr lang="en"/>
                        <a:t>Leftmost</a:t>
                      </a:r>
                      <a:endParaRPr/>
                    </a:p>
                  </a:txBody>
                  <a:tcPr marL="91425" marR="91425" marT="91425" marB="91425"/>
                </a:tc>
                <a:tc>
                  <a:txBody>
                    <a:bodyPr/>
                    <a:lstStyle/>
                    <a:p>
                      <a:pPr marL="0" lvl="0" indent="0" algn="l" rtl="0">
                        <a:spcBef>
                          <a:spcPts val="0"/>
                        </a:spcBef>
                        <a:spcAft>
                          <a:spcPts val="0"/>
                        </a:spcAft>
                        <a:buNone/>
                      </a:pPr>
                      <a:r>
                        <a:rPr lang="en"/>
                        <a:t>3-scan</a:t>
                      </a:r>
                      <a:endParaRPr/>
                    </a:p>
                  </a:txBody>
                  <a:tcPr marL="91425" marR="91425" marT="91425" marB="91425"/>
                </a:tc>
                <a:tc>
                  <a:txBody>
                    <a:bodyPr/>
                    <a:lstStyle/>
                    <a:p>
                      <a:pPr marL="0" lvl="0" indent="0" algn="l" rtl="0">
                        <a:spcBef>
                          <a:spcPts val="0"/>
                        </a:spcBef>
                        <a:spcAft>
                          <a:spcPts val="0"/>
                        </a:spcAft>
                        <a:buNone/>
                      </a:pPr>
                      <a:r>
                        <a:rPr lang="en"/>
                        <a:t>Shuffle</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4.4 seconds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73" name="Google Shape;173;p25"/>
          <p:cNvSpPr txBox="1"/>
          <p:nvPr/>
        </p:nvSpPr>
        <p:spPr>
          <a:xfrm>
            <a:off x="23" y="4559300"/>
            <a:ext cx="4982400" cy="5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Note: These are unoptimized versions of mergesort and quicksort, i.e. no switching to insertion sort for small arrays.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Tony Hoare’s In-place Partitioning Scheme</a:t>
            </a:r>
            <a:endParaRPr dirty="0"/>
          </a:p>
        </p:txBody>
      </p:sp>
      <p:sp>
        <p:nvSpPr>
          <p:cNvPr id="179" name="Google Shape;179;p26"/>
          <p:cNvSpPr txBox="1">
            <a:spLocks noGrp="1"/>
          </p:cNvSpPr>
          <p:nvPr>
            <p:ph type="body" idx="1"/>
          </p:nvPr>
        </p:nvSpPr>
        <p:spPr>
          <a:xfrm>
            <a:off x="243000" y="556500"/>
            <a:ext cx="8745000" cy="4519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Tony originally proposed a scheme where two pointers walk towards each other.</a:t>
            </a:r>
            <a:endParaRPr dirty="0"/>
          </a:p>
          <a:p>
            <a:pPr marL="457200" lvl="0" indent="-355600" algn="l" rtl="0">
              <a:spcBef>
                <a:spcPts val="600"/>
              </a:spcBef>
              <a:spcAft>
                <a:spcPts val="0"/>
              </a:spcAft>
              <a:buSzPts val="2000"/>
              <a:buChar char="●"/>
            </a:pPr>
            <a:r>
              <a:rPr lang="en" dirty="0"/>
              <a:t>Left pointer loves small items.</a:t>
            </a:r>
            <a:endParaRPr dirty="0"/>
          </a:p>
          <a:p>
            <a:pPr marL="457200" lvl="0" indent="-355600" algn="l" rtl="0">
              <a:spcBef>
                <a:spcPts val="0"/>
              </a:spcBef>
              <a:spcAft>
                <a:spcPts val="0"/>
              </a:spcAft>
              <a:buSzPts val="2000"/>
              <a:buChar char="●"/>
            </a:pPr>
            <a:r>
              <a:rPr lang="en" dirty="0"/>
              <a:t>Right pointer loves large items.</a:t>
            </a:r>
            <a:endParaRPr dirty="0"/>
          </a:p>
          <a:p>
            <a:pPr marL="457200" lvl="0" indent="-355600" algn="l" rtl="0">
              <a:spcBef>
                <a:spcPts val="0"/>
              </a:spcBef>
              <a:spcAft>
                <a:spcPts val="0"/>
              </a:spcAft>
              <a:buSzPts val="2000"/>
              <a:buChar char="●"/>
            </a:pPr>
            <a:r>
              <a:rPr lang="en" dirty="0"/>
              <a:t>Big idea: Walk towards each other, swapping anything they don’t like.</a:t>
            </a:r>
            <a:endParaRPr dirty="0"/>
          </a:p>
          <a:p>
            <a:pPr marL="914400" lvl="1" indent="-355600" algn="l" rtl="0">
              <a:spcBef>
                <a:spcPts val="0"/>
              </a:spcBef>
              <a:spcAft>
                <a:spcPts val="0"/>
              </a:spcAft>
              <a:buSzPts val="2000"/>
              <a:buChar char="○"/>
            </a:pPr>
            <a:r>
              <a:rPr lang="en" dirty="0"/>
              <a:t>End result is that things on left are “small” and things on the right are “large”.</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Full details here: </a:t>
            </a:r>
            <a:r>
              <a:rPr lang="en" u="sng" dirty="0">
                <a:solidFill>
                  <a:schemeClr val="hlink"/>
                </a:solidFill>
                <a:hlinkClick r:id="rId3"/>
              </a:rPr>
              <a:t>Demo</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Using this partitioning scheme yields a very fast Quicksort.</a:t>
            </a:r>
            <a:endParaRPr dirty="0"/>
          </a:p>
          <a:p>
            <a:pPr marL="457200" lvl="0" indent="-355600" algn="l" rtl="0">
              <a:spcBef>
                <a:spcPts val="600"/>
              </a:spcBef>
              <a:spcAft>
                <a:spcPts val="0"/>
              </a:spcAft>
              <a:buSzPts val="2000"/>
              <a:buChar char="●"/>
            </a:pPr>
            <a:r>
              <a:rPr lang="en" dirty="0"/>
              <a:t>Though faster schemes have been found since.</a:t>
            </a:r>
            <a:endParaRPr dirty="0"/>
          </a:p>
          <a:p>
            <a:pPr marL="457200" lvl="0" indent="-355600" algn="l" rtl="0">
              <a:spcBef>
                <a:spcPts val="0"/>
              </a:spcBef>
              <a:spcAft>
                <a:spcPts val="0"/>
              </a:spcAft>
              <a:buSzPts val="2000"/>
              <a:buChar char="●"/>
            </a:pPr>
            <a:r>
              <a:rPr lang="en" dirty="0"/>
              <a:t>Overall runtime still depends crucially on pivot selection strategy!</a:t>
            </a:r>
            <a:endParaRPr dirty="0"/>
          </a:p>
        </p:txBody>
      </p:sp>
      <p:sp>
        <p:nvSpPr>
          <p:cNvPr id="2" name="文本框 1">
            <a:extLst>
              <a:ext uri="{FF2B5EF4-FFF2-40B4-BE49-F238E27FC236}">
                <a16:creationId xmlns:a16="http://schemas.microsoft.com/office/drawing/2014/main" id="{E6654AF1-45C3-4902-B7BA-D391F63F0C02}"/>
              </a:ext>
            </a:extLst>
          </p:cNvPr>
          <p:cNvSpPr txBox="1"/>
          <p:nvPr/>
        </p:nvSpPr>
        <p:spPr>
          <a:xfrm>
            <a:off x="5886872" y="92501"/>
            <a:ext cx="1870219" cy="523220"/>
          </a:xfrm>
          <a:prstGeom prst="rect">
            <a:avLst/>
          </a:prstGeom>
          <a:noFill/>
        </p:spPr>
        <p:txBody>
          <a:bodyPr wrap="square" rtlCol="0">
            <a:spAutoFit/>
          </a:bodyPr>
          <a:lstStyle/>
          <a:p>
            <a:r>
              <a:rPr lang="en-US" altLang="zh-CN" dirty="0">
                <a:solidFill>
                  <a:srgbClr val="FF0000"/>
                </a:solidFill>
              </a:rPr>
              <a:t>Josh</a:t>
            </a:r>
            <a:r>
              <a:rPr lang="zh-CN" altLang="en-US" dirty="0">
                <a:solidFill>
                  <a:srgbClr val="FF0000"/>
                </a:solidFill>
              </a:rPr>
              <a:t>认为有不少面试会问到这个</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Quicksort vs. Mergesort</a:t>
            </a:r>
            <a:endParaRPr/>
          </a:p>
        </p:txBody>
      </p:sp>
      <p:sp>
        <p:nvSpPr>
          <p:cNvPr id="185" name="Google Shape;185;p27"/>
          <p:cNvSpPr txBox="1">
            <a:spLocks noGrp="1"/>
          </p:cNvSpPr>
          <p:nvPr>
            <p:ph type="body" idx="1"/>
          </p:nvPr>
        </p:nvSpPr>
        <p:spPr>
          <a:xfrm>
            <a:off x="243000" y="2693550"/>
            <a:ext cx="8443800" cy="2016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Using Tony Hoare’s two pointer scheme, Quicksort is better than mergesort!</a:t>
            </a:r>
            <a:endParaRPr dirty="0"/>
          </a:p>
          <a:p>
            <a:pPr marL="457200" lvl="0" indent="-355600" algn="l" rtl="0">
              <a:spcBef>
                <a:spcPts val="600"/>
              </a:spcBef>
              <a:spcAft>
                <a:spcPts val="0"/>
              </a:spcAft>
              <a:buSzPts val="2000"/>
              <a:buChar char="●"/>
            </a:pPr>
            <a:r>
              <a:rPr lang="en" dirty="0"/>
              <a:t>More recent pivot/partitioning schemes do somewhat better. </a:t>
            </a:r>
            <a:endParaRPr dirty="0"/>
          </a:p>
          <a:p>
            <a:pPr marL="914400" lvl="1" indent="-355600" algn="l" rtl="0">
              <a:spcBef>
                <a:spcPts val="0"/>
              </a:spcBef>
              <a:spcAft>
                <a:spcPts val="0"/>
              </a:spcAft>
              <a:buSzPts val="2000"/>
              <a:buChar char="○"/>
            </a:pPr>
            <a:r>
              <a:rPr lang="en" dirty="0"/>
              <a:t>Best known Quicksort uses a two-pivot scheme.</a:t>
            </a:r>
            <a:endParaRPr dirty="0"/>
          </a:p>
          <a:p>
            <a:pPr marL="914400" lvl="1" indent="-355600" algn="l" rtl="0">
              <a:spcBef>
                <a:spcPts val="0"/>
              </a:spcBef>
              <a:spcAft>
                <a:spcPts val="0"/>
              </a:spcAft>
              <a:buSzPts val="2000"/>
              <a:buChar char="○"/>
            </a:pPr>
            <a:r>
              <a:rPr lang="en" dirty="0"/>
              <a:t>Interesting note, this version of Quicksort was introduced to the world by a previously unknown guy, in a Java developers forum (</a:t>
            </a:r>
            <a:r>
              <a:rPr lang="en" u="sng" dirty="0">
                <a:solidFill>
                  <a:schemeClr val="hlink"/>
                </a:solidFill>
                <a:hlinkClick r:id="rId3"/>
              </a:rPr>
              <a:t>Link</a:t>
            </a:r>
            <a:r>
              <a:rPr lang="en" dirty="0"/>
              <a:t>).</a:t>
            </a:r>
            <a:endParaRPr dirty="0"/>
          </a:p>
        </p:txBody>
      </p:sp>
      <p:graphicFrame>
        <p:nvGraphicFramePr>
          <p:cNvPr id="186" name="Google Shape;186;p27"/>
          <p:cNvGraphicFramePr/>
          <p:nvPr/>
        </p:nvGraphicFramePr>
        <p:xfrm>
          <a:off x="774125" y="704850"/>
          <a:ext cx="7469875" cy="2011560"/>
        </p:xfrm>
        <a:graphic>
          <a:graphicData uri="http://schemas.openxmlformats.org/drawingml/2006/table">
            <a:tbl>
              <a:tblPr>
                <a:noFill/>
                <a:tableStyleId>{73D23DC7-354B-42B5-B9B7-65A118AFDD6C}</a:tableStyleId>
              </a:tblPr>
              <a:tblGrid>
                <a:gridCol w="1488175">
                  <a:extLst>
                    <a:ext uri="{9D8B030D-6E8A-4147-A177-3AD203B41FA5}">
                      <a16:colId xmlns:a16="http://schemas.microsoft.com/office/drawing/2014/main" val="20000"/>
                    </a:ext>
                  </a:extLst>
                </a:gridCol>
                <a:gridCol w="1371375">
                  <a:extLst>
                    <a:ext uri="{9D8B030D-6E8A-4147-A177-3AD203B41FA5}">
                      <a16:colId xmlns:a16="http://schemas.microsoft.com/office/drawing/2014/main" val="20001"/>
                    </a:ext>
                  </a:extLst>
                </a:gridCol>
                <a:gridCol w="1429775">
                  <a:extLst>
                    <a:ext uri="{9D8B030D-6E8A-4147-A177-3AD203B41FA5}">
                      <a16:colId xmlns:a16="http://schemas.microsoft.com/office/drawing/2014/main" val="20002"/>
                    </a:ext>
                  </a:extLst>
                </a:gridCol>
                <a:gridCol w="1429775">
                  <a:extLst>
                    <a:ext uri="{9D8B030D-6E8A-4147-A177-3AD203B41FA5}">
                      <a16:colId xmlns:a16="http://schemas.microsoft.com/office/drawing/2014/main" val="20003"/>
                    </a:ext>
                  </a:extLst>
                </a:gridCol>
                <a:gridCol w="175077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Pivot Selection Strategy</a:t>
                      </a:r>
                      <a:endParaRPr/>
                    </a:p>
                  </a:txBody>
                  <a:tcPr marL="91425" marR="91425" marT="91425" marB="91425"/>
                </a:tc>
                <a:tc>
                  <a:txBody>
                    <a:bodyPr/>
                    <a:lstStyle/>
                    <a:p>
                      <a:pPr marL="0" lvl="0" indent="0" algn="l" rtl="0">
                        <a:spcBef>
                          <a:spcPts val="0"/>
                        </a:spcBef>
                        <a:spcAft>
                          <a:spcPts val="0"/>
                        </a:spcAft>
                        <a:buNone/>
                      </a:pPr>
                      <a:r>
                        <a:rPr lang="en"/>
                        <a:t>Partition</a:t>
                      </a:r>
                      <a:endParaRPr/>
                    </a:p>
                    <a:p>
                      <a:pPr marL="0" lvl="0" indent="0" algn="l" rtl="0">
                        <a:spcBef>
                          <a:spcPts val="0"/>
                        </a:spcBef>
                        <a:spcAft>
                          <a:spcPts val="0"/>
                        </a:spcAft>
                        <a:buNone/>
                      </a:pPr>
                      <a:r>
                        <a:rPr lang="en"/>
                        <a:t>Algorithm</a:t>
                      </a:r>
                      <a:endParaRPr/>
                    </a:p>
                  </a:txBody>
                  <a:tcPr marL="91425" marR="91425" marT="91425" marB="91425"/>
                </a:tc>
                <a:tc>
                  <a:txBody>
                    <a:bodyPr/>
                    <a:lstStyle/>
                    <a:p>
                      <a:pPr marL="0" lvl="0" indent="0" algn="l" rtl="0">
                        <a:spcBef>
                          <a:spcPts val="0"/>
                        </a:spcBef>
                        <a:spcAft>
                          <a:spcPts val="0"/>
                        </a:spcAft>
                        <a:buNone/>
                      </a:pPr>
                      <a:r>
                        <a:rPr lang="en"/>
                        <a:t>Worst Case Avoidance Strategy</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Time to sort 1000 arrays of 10000 ints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Mergesort</a:t>
                      </a:r>
                      <a:endParaRPr/>
                    </a:p>
                  </a:txBody>
                  <a:tcPr marL="91425" marR="91425" marT="91425" marB="91425"/>
                </a:tc>
                <a:tc>
                  <a:txBody>
                    <a:bodyPr/>
                    <a:lstStyle/>
                    <a:p>
                      <a:pPr marL="0" lvl="0" indent="0" algn="l" rtl="0">
                        <a:spcBef>
                          <a:spcPts val="0"/>
                        </a:spcBef>
                        <a:spcAft>
                          <a:spcPts val="0"/>
                        </a:spcAft>
                        <a:buNone/>
                      </a:pPr>
                      <a:r>
                        <a:rPr lang="en">
                          <a:solidFill>
                            <a:srgbClr val="FFFFFF"/>
                          </a:solidFill>
                        </a:rPr>
                        <a:t>N/A</a:t>
                      </a:r>
                      <a:endParaRPr>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a:solidFill>
                            <a:srgbClr val="FFFFFF"/>
                          </a:solidFill>
                        </a:rPr>
                        <a:t>N/A</a:t>
                      </a:r>
                      <a:endParaRPr>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a:solidFill>
                            <a:srgbClr val="FFFFFF"/>
                          </a:solidFill>
                        </a:rPr>
                        <a:t>N/A</a:t>
                      </a:r>
                      <a:endParaRPr>
                        <a:solidFill>
                          <a:srgbClr val="FFFFFF"/>
                        </a:solidFill>
                      </a:endParaRPr>
                    </a:p>
                  </a:txBody>
                  <a:tcPr marL="91425" marR="91425" marT="91425" marB="91425">
                    <a:lnR w="9525" cap="flat" cmpd="sng">
                      <a:solidFill>
                        <a:srgbClr val="9E9E9E"/>
                      </a:solidFill>
                      <a:prstDash val="solid"/>
                      <a:round/>
                      <a:headEnd type="none" w="sm" len="sm"/>
                      <a:tailEnd type="none" w="sm" len="sm"/>
                    </a:lnR>
                    <a:solidFill>
                      <a:srgbClr val="000000"/>
                    </a:solidFill>
                  </a:tcPr>
                </a:tc>
                <a:tc>
                  <a:txBody>
                    <a:bodyPr/>
                    <a:lstStyle/>
                    <a:p>
                      <a:pPr marL="0" lvl="0" indent="0" algn="l" rtl="0">
                        <a:spcBef>
                          <a:spcPts val="0"/>
                        </a:spcBef>
                        <a:spcAft>
                          <a:spcPts val="0"/>
                        </a:spcAft>
                        <a:buNone/>
                      </a:pPr>
                      <a:r>
                        <a:rPr lang="en"/>
                        <a:t>2.1 seconds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Quicksort L3S</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Leftmost</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3-scan</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Shuffle</a:t>
                      </a:r>
                      <a:endParaRPr/>
                    </a:p>
                  </a:txBody>
                  <a:tcPr marL="91425" marR="91425" marT="91425" marB="91425">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4.4 seconds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Quicksort LTHS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Leftmost</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Tony Hoare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Shuffle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1.7 seconds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87" name="Google Shape;187;p27"/>
          <p:cNvSpPr txBox="1"/>
          <p:nvPr/>
        </p:nvSpPr>
        <p:spPr>
          <a:xfrm>
            <a:off x="23" y="4559300"/>
            <a:ext cx="4982400" cy="5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Note: These are unoptimized versions of mergesort and quicksort, i.e. no switching to insertion sort for small arrays.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If We Don’t Want Randomness?</a:t>
            </a:r>
            <a:endParaRPr/>
          </a:p>
        </p:txBody>
      </p:sp>
      <p:sp>
        <p:nvSpPr>
          <p:cNvPr id="193" name="Google Shape;193;p28"/>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Our approach so far: Use randomness to avoid worst case behavior, but some people don’t like having randomness in their sorting routine.</a:t>
            </a:r>
            <a:endParaRPr/>
          </a:p>
          <a:p>
            <a:pPr marL="0" lvl="0" indent="0" algn="l" rtl="0">
              <a:spcBef>
                <a:spcPts val="600"/>
              </a:spcBef>
              <a:spcAft>
                <a:spcPts val="0"/>
              </a:spcAft>
              <a:buNone/>
            </a:pPr>
            <a:endParaRPr/>
          </a:p>
          <a:p>
            <a:pPr marL="0" lvl="0" indent="0" algn="l" rtl="0">
              <a:spcBef>
                <a:spcPts val="600"/>
              </a:spcBef>
              <a:spcAft>
                <a:spcPts val="0"/>
              </a:spcAft>
              <a:buNone/>
            </a:pPr>
            <a:r>
              <a:rPr lang="en"/>
              <a:t>Another approach: Use the median (or an approximation) as our pivot.</a:t>
            </a:r>
            <a:endParaRPr/>
          </a:p>
          <a:p>
            <a:pPr marL="0" lvl="0" indent="0" algn="l" rtl="0">
              <a:spcBef>
                <a:spcPts val="600"/>
              </a:spcBef>
              <a:spcAft>
                <a:spcPts val="0"/>
              </a:spcAft>
              <a:buNone/>
            </a:pPr>
            <a:endParaRPr/>
          </a:p>
          <a:p>
            <a:pPr marL="0" lvl="0" indent="0" algn="l" rtl="0">
              <a:spcBef>
                <a:spcPts val="600"/>
              </a:spcBef>
              <a:spcAft>
                <a:spcPts val="0"/>
              </a:spcAft>
              <a:buNone/>
            </a:pPr>
            <a:r>
              <a:rPr lang="en"/>
              <a:t>Four philosophies:</a:t>
            </a:r>
            <a:endParaRPr/>
          </a:p>
          <a:p>
            <a:pPr marL="0" lvl="0" indent="0" algn="l" rtl="0">
              <a:spcBef>
                <a:spcPts val="600"/>
              </a:spcBef>
              <a:spcAft>
                <a:spcPts val="0"/>
              </a:spcAft>
              <a:buNone/>
            </a:pPr>
            <a:r>
              <a:rPr lang="en"/>
              <a:t>1. </a:t>
            </a:r>
            <a:r>
              <a:rPr lang="en" b="1"/>
              <a:t>Randomness</a:t>
            </a:r>
            <a:r>
              <a:rPr lang="en"/>
              <a:t>: Pick a random pivot or shuffle before sorting.</a:t>
            </a:r>
            <a:endParaRPr/>
          </a:p>
          <a:p>
            <a:pPr marL="0" lvl="0" indent="0" algn="l" rtl="0">
              <a:spcBef>
                <a:spcPts val="600"/>
              </a:spcBef>
              <a:spcAft>
                <a:spcPts val="0"/>
              </a:spcAft>
              <a:buNone/>
            </a:pPr>
            <a:r>
              <a:rPr lang="en"/>
              <a:t>2. </a:t>
            </a:r>
            <a:r>
              <a:rPr lang="en" b="1"/>
              <a:t>Smarter pivot selection</a:t>
            </a:r>
            <a:r>
              <a:rPr lang="en"/>
              <a:t>: Calculate or approximate the median.</a:t>
            </a:r>
            <a:endParaRPr/>
          </a:p>
          <a:p>
            <a:pPr marL="0" lvl="0" indent="0" algn="l" rtl="0">
              <a:spcBef>
                <a:spcPts val="600"/>
              </a:spcBef>
              <a:spcAft>
                <a:spcPts val="0"/>
              </a:spcAft>
              <a:buNone/>
            </a:pPr>
            <a:r>
              <a:rPr lang="en"/>
              <a:t>3. </a:t>
            </a:r>
            <a:r>
              <a:rPr lang="en" b="1"/>
              <a:t>Introspection</a:t>
            </a:r>
            <a:r>
              <a:rPr lang="en"/>
              <a:t>: Switch to a safer sort if recursion goes to deep.</a:t>
            </a:r>
            <a:endParaRPr/>
          </a:p>
          <a:p>
            <a:pPr marL="0" lvl="0" indent="0" algn="l" rtl="0">
              <a:spcBef>
                <a:spcPts val="600"/>
              </a:spcBef>
              <a:spcAft>
                <a:spcPts val="0"/>
              </a:spcAft>
              <a:buNone/>
            </a:pPr>
            <a:r>
              <a:rPr lang="en"/>
              <a:t>4. </a:t>
            </a:r>
            <a:r>
              <a:rPr lang="en" b="1"/>
              <a:t>Try to cheat</a:t>
            </a:r>
            <a:r>
              <a:rPr lang="en"/>
              <a:t>: If the array is already sorted, don’t sort (this doesn’t work).</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cxnSp>
        <p:nvCxnSpPr>
          <p:cNvPr id="194" name="Google Shape;194;p28"/>
          <p:cNvCxnSpPr/>
          <p:nvPr/>
        </p:nvCxnSpPr>
        <p:spPr>
          <a:xfrm flipH="1">
            <a:off x="6660650" y="2810138"/>
            <a:ext cx="280500" cy="171300"/>
          </a:xfrm>
          <a:prstGeom prst="straightConnector1">
            <a:avLst/>
          </a:prstGeom>
          <a:noFill/>
          <a:ln w="9525" cap="flat" cmpd="sng">
            <a:solidFill>
              <a:srgbClr val="BE0712"/>
            </a:solidFill>
            <a:prstDash val="solid"/>
            <a:round/>
            <a:headEnd type="none" w="med" len="med"/>
            <a:tailEnd type="triangle" w="med" len="med"/>
          </a:ln>
        </p:spPr>
      </p:cxnSp>
      <p:sp>
        <p:nvSpPr>
          <p:cNvPr id="195" name="Google Shape;195;p28"/>
          <p:cNvSpPr txBox="1"/>
          <p:nvPr/>
        </p:nvSpPr>
        <p:spPr>
          <a:xfrm>
            <a:off x="6317700" y="2420488"/>
            <a:ext cx="27762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This is what we’ve been using.</a:t>
            </a:r>
            <a:endParaRPr>
              <a:solidFill>
                <a:srgbClr val="BE071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9"/>
        <p:cNvGrpSpPr/>
        <p:nvPr/>
      </p:nvGrpSpPr>
      <p:grpSpPr>
        <a:xfrm>
          <a:off x="0" y="0"/>
          <a:ext cx="0" cy="0"/>
          <a:chOff x="0" y="0"/>
          <a:chExt cx="0" cy="0"/>
        </a:xfrm>
      </p:grpSpPr>
      <p:sp>
        <p:nvSpPr>
          <p:cNvPr id="200" name="Google Shape;200;p29"/>
          <p:cNvSpPr txBox="1">
            <a:spLocks noGrp="1"/>
          </p:cNvSpPr>
          <p:nvPr>
            <p:ph type="title"/>
          </p:nvPr>
        </p:nvSpPr>
        <p:spPr>
          <a:xfrm>
            <a:off x="166800" y="92500"/>
            <a:ext cx="84555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Philosophy 2a: Smarter Pivot Selection (linear time pivot pick)</a:t>
            </a:r>
            <a:endParaRPr/>
          </a:p>
        </p:txBody>
      </p:sp>
      <p:sp>
        <p:nvSpPr>
          <p:cNvPr id="201" name="Google Shape;201;p29"/>
          <p:cNvSpPr txBox="1">
            <a:spLocks noGrp="1"/>
          </p:cNvSpPr>
          <p:nvPr>
            <p:ph type="body" idx="1"/>
          </p:nvPr>
        </p:nvSpPr>
        <p:spPr>
          <a:xfrm>
            <a:off x="243000" y="556500"/>
            <a:ext cx="8745300" cy="401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Goal: Come up with an algorithm for finding the median of an array. Bonus points if your algorithm takes linear time.</a:t>
            </a:r>
            <a:endParaRPr/>
          </a:p>
          <a:p>
            <a:pPr marL="457200" lvl="0" indent="-355600" algn="l" rtl="0">
              <a:spcBef>
                <a:spcPts val="600"/>
              </a:spcBef>
              <a:spcAft>
                <a:spcPts val="0"/>
              </a:spcAft>
              <a:buSzPts val="2000"/>
              <a:buChar char="●"/>
            </a:pPr>
            <a:r>
              <a:rPr lang="en"/>
              <a:t>Create a double ended queue. If the value is “smaller”, put it on the left side, if “larger”, put it on the right side. Requires pivot.</a:t>
            </a:r>
            <a:endParaRPr/>
          </a:p>
          <a:p>
            <a:pPr marL="457200" lvl="0" indent="-355600" algn="l" rtl="0">
              <a:spcBef>
                <a:spcPts val="0"/>
              </a:spcBef>
              <a:spcAft>
                <a:spcPts val="0"/>
              </a:spcAft>
              <a:buSzPts val="2000"/>
              <a:buChar char="●"/>
            </a:pPr>
            <a:r>
              <a:rPr lang="en"/>
              <a:t>Use the quartile finder from the past midterm.</a:t>
            </a:r>
            <a:endParaRPr/>
          </a:p>
          <a:p>
            <a:pPr marL="914400" lvl="1" indent="-355600" algn="l" rtl="0">
              <a:spcBef>
                <a:spcPts val="0"/>
              </a:spcBef>
              <a:spcAft>
                <a:spcPts val="0"/>
              </a:spcAft>
              <a:buSzPts val="2000"/>
              <a:buChar char="○"/>
            </a:pPr>
            <a:r>
              <a:rPr lang="en"/>
              <a:t>You create a min heap and a max heap, and insert some yadda yadda. It’s hard. This was an A/A+ level algorithm design problem. Try and devise it later if you’d like. N log N.</a:t>
            </a:r>
            <a:endParaRPr/>
          </a:p>
          <a:p>
            <a:pPr marL="457200" lvl="0" indent="-355600" algn="l" rtl="0">
              <a:spcBef>
                <a:spcPts val="0"/>
              </a:spcBef>
              <a:spcAft>
                <a:spcPts val="0"/>
              </a:spcAft>
              <a:buSzPts val="2000"/>
              <a:buChar char="●"/>
            </a:pPr>
            <a:r>
              <a:rPr lang="en"/>
              <a:t>Have an array of 5 items. The middle one is current “median”. The one to the left of the median is guaranteed to be the nex tsmallest, and the one to the irght isguaranteed to be the next largest. The first item is the number of items below the median and the last item is the number of both. [too complicated ofr lecture]</a:t>
            </a:r>
            <a:endParaRPr/>
          </a:p>
          <a:p>
            <a:pPr marL="457200" lvl="0" indent="-355600" algn="l" rtl="0">
              <a:spcBef>
                <a:spcPts val="0"/>
              </a:spcBef>
              <a:spcAft>
                <a:spcPts val="0"/>
              </a:spcAft>
              <a:buSzPts val="2000"/>
              <a:buChar char="●"/>
            </a:pPr>
            <a:r>
              <a:rPr lang="en"/>
              <a:t>Build a balanced binary search tree,a nd take the root -- this only works if the tree is perfectly balanced.</a:t>
            </a:r>
            <a:endParaRPr/>
          </a:p>
          <a:p>
            <a:pPr marL="457200" lvl="0" indent="-355600" algn="l" rtl="0">
              <a:spcBef>
                <a:spcPts val="0"/>
              </a:spcBef>
              <a:spcAft>
                <a:spcPts val="0"/>
              </a:spcAft>
              <a:buSzPts val="2000"/>
              <a:buChar char="●"/>
            </a:pPr>
            <a:r>
              <a:rPr lang="en"/>
              <a:t>Sort and take the middle [not so useful for Quicksort as a subroutine]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166800" y="92500"/>
            <a:ext cx="84555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Philosophy 2a: Smarter Pivot Selection (linear time pivot pick)</a:t>
            </a:r>
            <a:endParaRPr/>
          </a:p>
        </p:txBody>
      </p:sp>
      <p:sp>
        <p:nvSpPr>
          <p:cNvPr id="207" name="Google Shape;207;p30"/>
          <p:cNvSpPr txBox="1">
            <a:spLocks noGrp="1"/>
          </p:cNvSpPr>
          <p:nvPr>
            <p:ph type="body" idx="1"/>
          </p:nvPr>
        </p:nvSpPr>
        <p:spPr>
          <a:xfrm>
            <a:off x="243000" y="556500"/>
            <a:ext cx="8745300" cy="401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 best possible pivot is the median.</a:t>
            </a:r>
            <a:endParaRPr/>
          </a:p>
          <a:p>
            <a:pPr marL="457200" lvl="0" indent="-355600" algn="l" rtl="0">
              <a:spcBef>
                <a:spcPts val="600"/>
              </a:spcBef>
              <a:spcAft>
                <a:spcPts val="0"/>
              </a:spcAft>
              <a:buSzPts val="2000"/>
              <a:buChar char="●"/>
            </a:pPr>
            <a:r>
              <a:rPr lang="en"/>
              <a:t>Splits problem into two problems of size N/2.</a:t>
            </a:r>
            <a:endParaRPr/>
          </a:p>
          <a:p>
            <a:pPr marL="0" lvl="0" indent="0" algn="l" rtl="0">
              <a:spcBef>
                <a:spcPts val="600"/>
              </a:spcBef>
              <a:spcAft>
                <a:spcPts val="0"/>
              </a:spcAft>
              <a:buNone/>
            </a:pPr>
            <a:endParaRPr/>
          </a:p>
          <a:p>
            <a:pPr marL="0" lvl="0" indent="0" algn="l" rtl="0">
              <a:spcBef>
                <a:spcPts val="600"/>
              </a:spcBef>
              <a:spcAft>
                <a:spcPts val="0"/>
              </a:spcAft>
              <a:buNone/>
            </a:pPr>
            <a:r>
              <a:rPr lang="en"/>
              <a:t>Obvious approach: Just calculate the actual median and use that as pivot.</a:t>
            </a:r>
            <a:endParaRPr/>
          </a:p>
          <a:p>
            <a:pPr marL="457200" lvl="0" indent="-355600" algn="l" rtl="0">
              <a:spcBef>
                <a:spcPts val="600"/>
              </a:spcBef>
              <a:spcAft>
                <a:spcPts val="0"/>
              </a:spcAft>
              <a:buSzPts val="2000"/>
              <a:buChar char="●"/>
            </a:pPr>
            <a:r>
              <a:rPr lang="en"/>
              <a:t>But how?</a:t>
            </a:r>
            <a:endParaRPr/>
          </a:p>
          <a:p>
            <a:pPr marL="0" lvl="0" indent="0" algn="l" rtl="0">
              <a:spcBef>
                <a:spcPts val="600"/>
              </a:spcBef>
              <a:spcAft>
                <a:spcPts val="0"/>
              </a:spcAft>
              <a:buNone/>
            </a:pPr>
            <a:endParaRPr/>
          </a:p>
          <a:p>
            <a:pPr marL="0" lvl="0" indent="0" algn="l" rtl="0">
              <a:spcBef>
                <a:spcPts val="600"/>
              </a:spcBef>
              <a:spcAft>
                <a:spcPts val="0"/>
              </a:spcAft>
              <a:buNone/>
            </a:pPr>
            <a:r>
              <a:rPr lang="en"/>
              <a:t>Goal: Come up with an algorithm for finding the median of an array. Bonus points if your algorithm takes linear time.</a:t>
            </a:r>
            <a:endParaRPr/>
          </a:p>
          <a:p>
            <a:pPr marL="0" lvl="0" indent="0" algn="l" rtl="0">
              <a:spcBef>
                <a:spcPts val="600"/>
              </a:spcBef>
              <a:spcAft>
                <a:spcPts val="0"/>
              </a:spcAft>
              <a:buNone/>
            </a:pPr>
            <a:endParaRPr/>
          </a:p>
          <a:p>
            <a:pPr marL="0" lvl="0" indent="0" algn="l" rtl="0">
              <a:spcBef>
                <a:spcPts val="600"/>
              </a:spcBef>
              <a:spcAft>
                <a:spcPts val="0"/>
              </a:spcAft>
              <a:buNone/>
            </a:pPr>
            <a:r>
              <a:rPr lang="en"/>
              <a:t>Your answer: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Median Identification</a:t>
            </a:r>
            <a:endParaRPr/>
          </a:p>
        </p:txBody>
      </p:sp>
      <p:sp>
        <p:nvSpPr>
          <p:cNvPr id="213" name="Google Shape;213;p31"/>
          <p:cNvSpPr txBox="1">
            <a:spLocks noGrp="1"/>
          </p:cNvSpPr>
          <p:nvPr>
            <p:ph type="body" idx="1"/>
          </p:nvPr>
        </p:nvSpPr>
        <p:spPr>
          <a:xfrm>
            <a:off x="243000" y="556500"/>
            <a:ext cx="8782800" cy="1999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Is it possible to find the median in Θ(N) time?</a:t>
            </a:r>
            <a:endParaRPr/>
          </a:p>
          <a:p>
            <a:pPr marL="457200" lvl="0" indent="-355600" algn="l" rtl="0">
              <a:spcBef>
                <a:spcPts val="600"/>
              </a:spcBef>
              <a:spcAft>
                <a:spcPts val="0"/>
              </a:spcAft>
              <a:buSzPts val="2000"/>
              <a:buChar char="●"/>
            </a:pPr>
            <a:r>
              <a:rPr lang="en"/>
              <a:t>Yes! Use ‘</a:t>
            </a:r>
            <a:r>
              <a:rPr lang="en" u="sng">
                <a:solidFill>
                  <a:schemeClr val="hlink"/>
                </a:solidFill>
                <a:hlinkClick r:id="rId3"/>
              </a:rPr>
              <a:t>BFPRT</a:t>
            </a:r>
            <a:r>
              <a:rPr lang="en"/>
              <a:t>’ (called PICK in original paper).</a:t>
            </a:r>
            <a:endParaRPr/>
          </a:p>
          <a:p>
            <a:pPr marL="457200" lvl="0" indent="-355600" algn="l" rtl="0">
              <a:spcBef>
                <a:spcPts val="0"/>
              </a:spcBef>
              <a:spcAft>
                <a:spcPts val="0"/>
              </a:spcAft>
              <a:buSzPts val="2000"/>
              <a:buChar char="●"/>
            </a:pPr>
            <a:r>
              <a:rPr lang="en"/>
              <a:t>Algorithm developed in 1972 by a team including my former TA, Bob Tarjan (well before I was born). </a:t>
            </a:r>
            <a:endParaRPr/>
          </a:p>
          <a:p>
            <a:pPr marL="457200" lvl="0" indent="-355600" algn="l" rtl="0">
              <a:spcBef>
                <a:spcPts val="0"/>
              </a:spcBef>
              <a:spcAft>
                <a:spcPts val="0"/>
              </a:spcAft>
              <a:buSzPts val="2000"/>
              <a:buChar char="●"/>
            </a:pPr>
            <a:r>
              <a:rPr lang="en"/>
              <a:t>In practice, rarely used.</a:t>
            </a:r>
            <a:endParaRPr/>
          </a:p>
        </p:txBody>
      </p:sp>
      <p:pic>
        <p:nvPicPr>
          <p:cNvPr id="214" name="Google Shape;214;p31"/>
          <p:cNvPicPr preferRelativeResize="0"/>
          <p:nvPr/>
        </p:nvPicPr>
        <p:blipFill>
          <a:blip r:embed="rId4">
            <a:alphaModFix/>
          </a:blip>
          <a:stretch>
            <a:fillRect/>
          </a:stretch>
        </p:blipFill>
        <p:spPr>
          <a:xfrm>
            <a:off x="4020875" y="1817950"/>
            <a:ext cx="5062224" cy="2769900"/>
          </a:xfrm>
          <a:prstGeom prst="rect">
            <a:avLst/>
          </a:prstGeom>
          <a:noFill/>
          <a:ln>
            <a:noFill/>
          </a:ln>
        </p:spPr>
      </p:pic>
      <p:sp>
        <p:nvSpPr>
          <p:cNvPr id="215" name="Google Shape;215;p31"/>
          <p:cNvSpPr txBox="1">
            <a:spLocks noGrp="1"/>
          </p:cNvSpPr>
          <p:nvPr>
            <p:ph type="body" idx="1"/>
          </p:nvPr>
        </p:nvSpPr>
        <p:spPr>
          <a:xfrm>
            <a:off x="241702" y="2600897"/>
            <a:ext cx="3840300" cy="1180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Historical note: The authors of this paper include FOUR Turing Award winners (and Pratt is no slouch!)</a:t>
            </a:r>
            <a:endParaRPr/>
          </a:p>
        </p:txBody>
      </p:sp>
      <p:sp>
        <p:nvSpPr>
          <p:cNvPr id="216" name="Google Shape;216;p31"/>
          <p:cNvSpPr txBox="1">
            <a:spLocks noGrp="1"/>
          </p:cNvSpPr>
          <p:nvPr>
            <p:ph type="body" idx="1"/>
          </p:nvPr>
        </p:nvSpPr>
        <p:spPr>
          <a:xfrm>
            <a:off x="232438" y="4419600"/>
            <a:ext cx="8523000" cy="49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Let’s see how Exact Median Quicksort performs.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Quicksort vs. Mergesort</a:t>
            </a:r>
            <a:endParaRPr dirty="0"/>
          </a:p>
        </p:txBody>
      </p:sp>
      <p:graphicFrame>
        <p:nvGraphicFramePr>
          <p:cNvPr id="222" name="Google Shape;222;p32"/>
          <p:cNvGraphicFramePr/>
          <p:nvPr/>
        </p:nvGraphicFramePr>
        <p:xfrm>
          <a:off x="316925" y="704850"/>
          <a:ext cx="8340150" cy="2407770"/>
        </p:xfrm>
        <a:graphic>
          <a:graphicData uri="http://schemas.openxmlformats.org/drawingml/2006/table">
            <a:tbl>
              <a:tblPr>
                <a:noFill/>
                <a:tableStyleId>{73D23DC7-354B-42B5-B9B7-65A118AFDD6C}</a:tableStyleId>
              </a:tblPr>
              <a:tblGrid>
                <a:gridCol w="1584175">
                  <a:extLst>
                    <a:ext uri="{9D8B030D-6E8A-4147-A177-3AD203B41FA5}">
                      <a16:colId xmlns:a16="http://schemas.microsoft.com/office/drawing/2014/main" val="20000"/>
                    </a:ext>
                  </a:extLst>
                </a:gridCol>
                <a:gridCol w="1333200">
                  <a:extLst>
                    <a:ext uri="{9D8B030D-6E8A-4147-A177-3AD203B41FA5}">
                      <a16:colId xmlns:a16="http://schemas.microsoft.com/office/drawing/2014/main" val="20001"/>
                    </a:ext>
                  </a:extLst>
                </a:gridCol>
                <a:gridCol w="1118150">
                  <a:extLst>
                    <a:ext uri="{9D8B030D-6E8A-4147-A177-3AD203B41FA5}">
                      <a16:colId xmlns:a16="http://schemas.microsoft.com/office/drawing/2014/main" val="20002"/>
                    </a:ext>
                  </a:extLst>
                </a:gridCol>
                <a:gridCol w="1407600">
                  <a:extLst>
                    <a:ext uri="{9D8B030D-6E8A-4147-A177-3AD203B41FA5}">
                      <a16:colId xmlns:a16="http://schemas.microsoft.com/office/drawing/2014/main" val="20003"/>
                    </a:ext>
                  </a:extLst>
                </a:gridCol>
                <a:gridCol w="1656325">
                  <a:extLst>
                    <a:ext uri="{9D8B030D-6E8A-4147-A177-3AD203B41FA5}">
                      <a16:colId xmlns:a16="http://schemas.microsoft.com/office/drawing/2014/main" val="20004"/>
                    </a:ext>
                  </a:extLst>
                </a:gridCol>
                <a:gridCol w="12407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Pivot Selection Strategy</a:t>
                      </a:r>
                      <a:endParaRPr/>
                    </a:p>
                  </a:txBody>
                  <a:tcPr marL="91425" marR="91425" marT="91425" marB="91425"/>
                </a:tc>
                <a:tc>
                  <a:txBody>
                    <a:bodyPr/>
                    <a:lstStyle/>
                    <a:p>
                      <a:pPr marL="0" lvl="0" indent="0" algn="l" rtl="0">
                        <a:spcBef>
                          <a:spcPts val="0"/>
                        </a:spcBef>
                        <a:spcAft>
                          <a:spcPts val="0"/>
                        </a:spcAft>
                        <a:buNone/>
                      </a:pPr>
                      <a:r>
                        <a:rPr lang="en"/>
                        <a:t>Partition</a:t>
                      </a:r>
                      <a:endParaRPr/>
                    </a:p>
                    <a:p>
                      <a:pPr marL="0" lvl="0" indent="0" algn="l" rtl="0">
                        <a:spcBef>
                          <a:spcPts val="0"/>
                        </a:spcBef>
                        <a:spcAft>
                          <a:spcPts val="0"/>
                        </a:spcAft>
                        <a:buNone/>
                      </a:pPr>
                      <a:r>
                        <a:rPr lang="en"/>
                        <a:t>Algorithm</a:t>
                      </a:r>
                      <a:endParaRPr/>
                    </a:p>
                  </a:txBody>
                  <a:tcPr marL="91425" marR="91425" marT="91425" marB="91425"/>
                </a:tc>
                <a:tc>
                  <a:txBody>
                    <a:bodyPr/>
                    <a:lstStyle/>
                    <a:p>
                      <a:pPr marL="0" lvl="0" indent="0" algn="l" rtl="0">
                        <a:spcBef>
                          <a:spcPts val="0"/>
                        </a:spcBef>
                        <a:spcAft>
                          <a:spcPts val="0"/>
                        </a:spcAft>
                        <a:buNone/>
                      </a:pPr>
                      <a:r>
                        <a:rPr lang="en"/>
                        <a:t>Worst Case Avoidance Strategy</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Time to sort 1000 arrays of 10000 ints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Worst Case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Mergesort</a:t>
                      </a:r>
                      <a:endParaRPr/>
                    </a:p>
                  </a:txBody>
                  <a:tcPr marL="91425" marR="91425" marT="91425" marB="91425"/>
                </a:tc>
                <a:tc>
                  <a:txBody>
                    <a:bodyPr/>
                    <a:lstStyle/>
                    <a:p>
                      <a:pPr marL="0" lvl="0" indent="0" algn="l" rtl="0">
                        <a:spcBef>
                          <a:spcPts val="0"/>
                        </a:spcBef>
                        <a:spcAft>
                          <a:spcPts val="0"/>
                        </a:spcAft>
                        <a:buNone/>
                      </a:pPr>
                      <a:r>
                        <a:rPr lang="en">
                          <a:solidFill>
                            <a:srgbClr val="FFFFFF"/>
                          </a:solidFill>
                        </a:rPr>
                        <a:t>N/A</a:t>
                      </a:r>
                      <a:endParaRPr>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a:solidFill>
                            <a:srgbClr val="FFFFFF"/>
                          </a:solidFill>
                        </a:rPr>
                        <a:t>N/A</a:t>
                      </a:r>
                      <a:endParaRPr>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a:solidFill>
                            <a:srgbClr val="FFFFFF"/>
                          </a:solidFill>
                        </a:rPr>
                        <a:t>N/A</a:t>
                      </a:r>
                      <a:endParaRPr>
                        <a:solidFill>
                          <a:srgbClr val="FFFFFF"/>
                        </a:solidFill>
                      </a:endParaRPr>
                    </a:p>
                  </a:txBody>
                  <a:tcPr marL="91425" marR="91425" marT="91425" marB="91425">
                    <a:lnR w="9525" cap="flat" cmpd="sng">
                      <a:solidFill>
                        <a:srgbClr val="9E9E9E"/>
                      </a:solidFill>
                      <a:prstDash val="solid"/>
                      <a:round/>
                      <a:headEnd type="none" w="sm" len="sm"/>
                      <a:tailEnd type="none" w="sm" len="sm"/>
                    </a:lnR>
                    <a:solidFill>
                      <a:srgbClr val="000000"/>
                    </a:solidFill>
                  </a:tcPr>
                </a:tc>
                <a:tc>
                  <a:txBody>
                    <a:bodyPr/>
                    <a:lstStyle/>
                    <a:p>
                      <a:pPr marL="0" lvl="0" indent="0" algn="l" rtl="0">
                        <a:spcBef>
                          <a:spcPts val="0"/>
                        </a:spcBef>
                        <a:spcAft>
                          <a:spcPts val="0"/>
                        </a:spcAft>
                        <a:buNone/>
                      </a:pPr>
                      <a:r>
                        <a:rPr lang="en"/>
                        <a:t>2.1 seconds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Θ(N log 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Quicksort L3S</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Leftmost</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3-scan</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Shuffle</a:t>
                      </a:r>
                      <a:endParaRPr/>
                    </a:p>
                  </a:txBody>
                  <a:tcPr marL="91425" marR="91425" marT="91425" marB="91425">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4.4 seconds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Θ(N</a:t>
                      </a:r>
                      <a:r>
                        <a:rPr lang="en" baseline="30000"/>
                        <a:t>2</a:t>
                      </a:r>
                      <a:r>
                        <a:rPr lang="en"/>
                        <a:t>)</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Quicksort LTHS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Leftmost</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Tony Hoare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Shuffle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1.7 seconds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Θ(N</a:t>
                      </a:r>
                      <a:r>
                        <a:rPr lang="en" baseline="30000"/>
                        <a:t>2</a:t>
                      </a:r>
                      <a:r>
                        <a:rPr lang="en"/>
                        <a:t>)</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Quicksort PickTH</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Exact Median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Tony Hoare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Exact Median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10.0 seconds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Θ(N log 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23" name="Google Shape;223;p32"/>
          <p:cNvSpPr txBox="1"/>
          <p:nvPr/>
        </p:nvSpPr>
        <p:spPr>
          <a:xfrm>
            <a:off x="23" y="4559300"/>
            <a:ext cx="4982400" cy="5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Note: These are unoptimized versions of mergesort and quicksort, i.e. no switching to insertion sort for small arrays. </a:t>
            </a:r>
            <a:endParaRPr/>
          </a:p>
        </p:txBody>
      </p:sp>
      <p:sp>
        <p:nvSpPr>
          <p:cNvPr id="224" name="Google Shape;224;p32"/>
          <p:cNvSpPr txBox="1">
            <a:spLocks noGrp="1"/>
          </p:cNvSpPr>
          <p:nvPr>
            <p:ph type="body" idx="1"/>
          </p:nvPr>
        </p:nvSpPr>
        <p:spPr>
          <a:xfrm>
            <a:off x="243000" y="3085950"/>
            <a:ext cx="8443800" cy="1624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Quicksort using PICK to find the exact median (Quicksort PickTH) is terrible!</a:t>
            </a:r>
            <a:endParaRPr dirty="0"/>
          </a:p>
          <a:p>
            <a:pPr marL="457200" lvl="0" indent="-355600" algn="l" rtl="0">
              <a:spcBef>
                <a:spcPts val="600"/>
              </a:spcBef>
              <a:spcAft>
                <a:spcPts val="0"/>
              </a:spcAft>
              <a:buSzPts val="2000"/>
              <a:buChar char="●"/>
            </a:pPr>
            <a:r>
              <a:rPr lang="en" dirty="0"/>
              <a:t>Cost to compute medians is too high.</a:t>
            </a:r>
            <a:endParaRPr dirty="0"/>
          </a:p>
          <a:p>
            <a:pPr marL="457200" lvl="0" indent="-355600" algn="l" rtl="0">
              <a:spcBef>
                <a:spcPts val="0"/>
              </a:spcBef>
              <a:spcAft>
                <a:spcPts val="0"/>
              </a:spcAft>
              <a:buSzPts val="2000"/>
              <a:buChar char="●"/>
            </a:pPr>
            <a:r>
              <a:rPr lang="en" dirty="0"/>
              <a:t>Have to live with worst case Θ(N</a:t>
            </a:r>
            <a:r>
              <a:rPr lang="en" baseline="30000" dirty="0"/>
              <a:t>2</a:t>
            </a:r>
            <a:r>
              <a:rPr lang="en" dirty="0"/>
              <a:t>) if we want good practical performance.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228"/>
        <p:cNvGrpSpPr/>
        <p:nvPr/>
      </p:nvGrpSpPr>
      <p:grpSpPr>
        <a:xfrm>
          <a:off x="0" y="0"/>
          <a:ext cx="0" cy="0"/>
          <a:chOff x="0" y="0"/>
          <a:chExt cx="0" cy="0"/>
        </a:xfrm>
      </p:grpSpPr>
      <p:sp>
        <p:nvSpPr>
          <p:cNvPr id="229" name="Google Shape;229;p33"/>
          <p:cNvSpPr txBox="1">
            <a:spLocks noGrp="1"/>
          </p:cNvSpPr>
          <p:nvPr>
            <p:ph type="title"/>
          </p:nvPr>
        </p:nvSpPr>
        <p:spPr>
          <a:xfrm>
            <a:off x="928950" y="2170925"/>
            <a:ext cx="7286100" cy="90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Quick Select</a:t>
            </a:r>
            <a:endParaRPr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Partition Sort, a.k.a. Quicksort</a:t>
            </a:r>
            <a:endParaRPr/>
          </a:p>
        </p:txBody>
      </p:sp>
      <p:sp>
        <p:nvSpPr>
          <p:cNvPr id="59" name="Google Shape;59;p16"/>
          <p:cNvSpPr txBox="1"/>
          <p:nvPr/>
        </p:nvSpPr>
        <p:spPr>
          <a:xfrm>
            <a:off x="243000" y="556500"/>
            <a:ext cx="8443800" cy="1613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rgbClr val="000000"/>
                </a:solidFill>
                <a:latin typeface="Calibri"/>
                <a:ea typeface="Calibri"/>
                <a:cs typeface="Calibri"/>
                <a:sym typeface="Calibri"/>
              </a:rPr>
              <a:t>Quic</a:t>
            </a:r>
            <a:r>
              <a:rPr lang="en" sz="2000">
                <a:latin typeface="Calibri"/>
                <a:ea typeface="Calibri"/>
                <a:cs typeface="Calibri"/>
                <a:sym typeface="Calibri"/>
              </a:rPr>
              <a:t>k</a:t>
            </a:r>
            <a:r>
              <a:rPr lang="en" sz="2000">
                <a:solidFill>
                  <a:srgbClr val="000000"/>
                </a:solidFill>
                <a:latin typeface="Calibri"/>
                <a:ea typeface="Calibri"/>
                <a:cs typeface="Calibri"/>
                <a:sym typeface="Calibri"/>
              </a:rPr>
              <a:t>sorting N items: </a:t>
            </a:r>
            <a:r>
              <a:rPr lang="en" sz="2000">
                <a:latin typeface="Calibri"/>
                <a:ea typeface="Calibri"/>
                <a:cs typeface="Calibri"/>
                <a:sym typeface="Calibri"/>
              </a:rPr>
              <a:t>(</a:t>
            </a:r>
            <a:r>
              <a:rPr lang="en" sz="2000" u="sng">
                <a:solidFill>
                  <a:schemeClr val="hlink"/>
                </a:solidFill>
                <a:latin typeface="Calibri"/>
                <a:ea typeface="Calibri"/>
                <a:cs typeface="Calibri"/>
                <a:sym typeface="Calibri"/>
                <a:hlinkClick r:id="rId3"/>
              </a:rPr>
              <a:t>Demo</a:t>
            </a:r>
            <a:r>
              <a:rPr lang="en" sz="2000">
                <a:latin typeface="Calibri"/>
                <a:ea typeface="Calibri"/>
                <a:cs typeface="Calibri"/>
                <a:sym typeface="Calibri"/>
              </a:rPr>
              <a:t>)</a:t>
            </a:r>
            <a:endParaRPr sz="2000">
              <a:solidFill>
                <a:srgbClr val="000000"/>
              </a:solidFill>
              <a:latin typeface="Calibri"/>
              <a:ea typeface="Calibri"/>
              <a:cs typeface="Calibri"/>
              <a:sym typeface="Calibri"/>
            </a:endParaRPr>
          </a:p>
          <a:p>
            <a:pPr marL="457200" lvl="0" indent="-355600" algn="l" rtl="0">
              <a:spcBef>
                <a:spcPts val="6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Partition on leftmost item. </a:t>
            </a:r>
            <a:endParaRPr sz="200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Quicksort left half.</a:t>
            </a:r>
            <a:endParaRPr sz="200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Quicksort right half.</a:t>
            </a:r>
            <a:endParaRPr sz="2400">
              <a:solidFill>
                <a:srgbClr val="000000"/>
              </a:solidFill>
              <a:latin typeface="Calibri"/>
              <a:ea typeface="Calibri"/>
              <a:cs typeface="Calibri"/>
              <a:sym typeface="Calibri"/>
            </a:endParaRPr>
          </a:p>
        </p:txBody>
      </p:sp>
      <p:sp>
        <p:nvSpPr>
          <p:cNvPr id="60" name="Google Shape;60;p16"/>
          <p:cNvSpPr/>
          <p:nvPr/>
        </p:nvSpPr>
        <p:spPr>
          <a:xfrm>
            <a:off x="2377588"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61" name="Google Shape;61;p16"/>
          <p:cNvSpPr/>
          <p:nvPr/>
        </p:nvSpPr>
        <p:spPr>
          <a:xfrm>
            <a:off x="2862777"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62" name="Google Shape;62;p16"/>
          <p:cNvSpPr/>
          <p:nvPr/>
        </p:nvSpPr>
        <p:spPr>
          <a:xfrm>
            <a:off x="3352117"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63" name="Google Shape;63;p16"/>
          <p:cNvSpPr/>
          <p:nvPr/>
        </p:nvSpPr>
        <p:spPr>
          <a:xfrm>
            <a:off x="3837306"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4" name="Google Shape;64;p16"/>
          <p:cNvSpPr/>
          <p:nvPr/>
        </p:nvSpPr>
        <p:spPr>
          <a:xfrm>
            <a:off x="4322048"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65" name="Google Shape;65;p16"/>
          <p:cNvSpPr/>
          <p:nvPr/>
        </p:nvSpPr>
        <p:spPr>
          <a:xfrm>
            <a:off x="4807238"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66" name="Google Shape;66;p16"/>
          <p:cNvSpPr/>
          <p:nvPr/>
        </p:nvSpPr>
        <p:spPr>
          <a:xfrm>
            <a:off x="5296578"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67" name="Google Shape;67;p16"/>
          <p:cNvSpPr/>
          <p:nvPr/>
        </p:nvSpPr>
        <p:spPr>
          <a:xfrm>
            <a:off x="5781767"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8" name="Google Shape;68;p16"/>
          <p:cNvSpPr/>
          <p:nvPr/>
        </p:nvSpPr>
        <p:spPr>
          <a:xfrm>
            <a:off x="6271142"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9" name="Google Shape;69;p16"/>
          <p:cNvSpPr txBox="1"/>
          <p:nvPr/>
        </p:nvSpPr>
        <p:spPr>
          <a:xfrm>
            <a:off x="862300" y="2809325"/>
            <a:ext cx="17814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partition(32)</a:t>
            </a:r>
            <a:endParaRPr/>
          </a:p>
        </p:txBody>
      </p:sp>
      <p:sp>
        <p:nvSpPr>
          <p:cNvPr id="70" name="Google Shape;70;p16"/>
          <p:cNvSpPr/>
          <p:nvPr/>
        </p:nvSpPr>
        <p:spPr>
          <a:xfrm>
            <a:off x="2377588" y="3493225"/>
            <a:ext cx="4953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71" name="Google Shape;71;p16"/>
          <p:cNvSpPr/>
          <p:nvPr/>
        </p:nvSpPr>
        <p:spPr>
          <a:xfrm>
            <a:off x="2862777" y="3493225"/>
            <a:ext cx="4953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72" name="Google Shape;72;p16"/>
          <p:cNvSpPr/>
          <p:nvPr/>
        </p:nvSpPr>
        <p:spPr>
          <a:xfrm>
            <a:off x="3352117" y="3493225"/>
            <a:ext cx="4953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3" name="Google Shape;73;p16"/>
          <p:cNvSpPr/>
          <p:nvPr/>
        </p:nvSpPr>
        <p:spPr>
          <a:xfrm>
            <a:off x="3837306" y="3493225"/>
            <a:ext cx="4953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74" name="Google Shape;74;p16"/>
          <p:cNvSpPr/>
          <p:nvPr/>
        </p:nvSpPr>
        <p:spPr>
          <a:xfrm>
            <a:off x="4322048" y="3493225"/>
            <a:ext cx="4953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75" name="Google Shape;75;p16"/>
          <p:cNvSpPr/>
          <p:nvPr/>
        </p:nvSpPr>
        <p:spPr>
          <a:xfrm>
            <a:off x="4807238" y="3493225"/>
            <a:ext cx="4953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6" name="Google Shape;76;p16"/>
          <p:cNvSpPr/>
          <p:nvPr/>
        </p:nvSpPr>
        <p:spPr>
          <a:xfrm>
            <a:off x="5296578" y="3493225"/>
            <a:ext cx="4953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7" name="Google Shape;77;p16"/>
          <p:cNvSpPr/>
          <p:nvPr/>
        </p:nvSpPr>
        <p:spPr>
          <a:xfrm>
            <a:off x="5781767" y="3493225"/>
            <a:ext cx="495300" cy="495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78" name="Google Shape;78;p16"/>
          <p:cNvSpPr/>
          <p:nvPr/>
        </p:nvSpPr>
        <p:spPr>
          <a:xfrm>
            <a:off x="6271142" y="3493225"/>
            <a:ext cx="4953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79" name="Google Shape;79;p16"/>
          <p:cNvSpPr/>
          <p:nvPr/>
        </p:nvSpPr>
        <p:spPr>
          <a:xfrm rot="-5400000">
            <a:off x="3938777" y="1624125"/>
            <a:ext cx="260700" cy="33801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p:nvPr/>
        </p:nvSpPr>
        <p:spPr>
          <a:xfrm rot="-5400000">
            <a:off x="6376127" y="3078225"/>
            <a:ext cx="260700" cy="47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txBox="1"/>
          <p:nvPr/>
        </p:nvSpPr>
        <p:spPr>
          <a:xfrm>
            <a:off x="4160175" y="2942525"/>
            <a:ext cx="830700" cy="3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&lt;= 32</a:t>
            </a:r>
            <a:endParaRPr/>
          </a:p>
        </p:txBody>
      </p:sp>
      <p:sp>
        <p:nvSpPr>
          <p:cNvPr id="82" name="Google Shape;82;p16"/>
          <p:cNvSpPr txBox="1"/>
          <p:nvPr/>
        </p:nvSpPr>
        <p:spPr>
          <a:xfrm>
            <a:off x="6555525" y="2977250"/>
            <a:ext cx="830700" cy="3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&gt;= 32</a:t>
            </a:r>
            <a:endParaRPr/>
          </a:p>
        </p:txBody>
      </p:sp>
      <p:sp>
        <p:nvSpPr>
          <p:cNvPr id="83" name="Google Shape;83;p16"/>
          <p:cNvSpPr/>
          <p:nvPr/>
        </p:nvSpPr>
        <p:spPr>
          <a:xfrm rot="-5400000">
            <a:off x="5881512" y="3101500"/>
            <a:ext cx="260700" cy="4392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txBox="1"/>
          <p:nvPr/>
        </p:nvSpPr>
        <p:spPr>
          <a:xfrm>
            <a:off x="5723676" y="26033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 its place</a:t>
            </a:r>
            <a:endParaRPr/>
          </a:p>
        </p:txBody>
      </p:sp>
      <p:cxnSp>
        <p:nvCxnSpPr>
          <p:cNvPr id="85" name="Google Shape;85;p16"/>
          <p:cNvCxnSpPr>
            <a:stCxn id="60" idx="1"/>
            <a:endCxn id="70" idx="1"/>
          </p:cNvCxnSpPr>
          <p:nvPr/>
        </p:nvCxnSpPr>
        <p:spPr>
          <a:xfrm>
            <a:off x="2377588" y="2369275"/>
            <a:ext cx="600" cy="1371600"/>
          </a:xfrm>
          <a:prstGeom prst="bentConnector3">
            <a:avLst>
              <a:gd name="adj1" fmla="val -39687500"/>
            </a:avLst>
          </a:prstGeom>
          <a:noFill/>
          <a:ln w="19050" cap="flat" cmpd="sng">
            <a:solidFill>
              <a:schemeClr val="dk2"/>
            </a:solidFill>
            <a:prstDash val="solid"/>
            <a:round/>
            <a:headEnd type="none" w="med" len="med"/>
            <a:tailEnd type="triangle" w="med" len="med"/>
          </a:ln>
        </p:spPr>
      </p:cxnSp>
      <p:sp>
        <p:nvSpPr>
          <p:cNvPr id="86" name="Google Shape;86;p16"/>
          <p:cNvSpPr txBox="1"/>
          <p:nvPr/>
        </p:nvSpPr>
        <p:spPr>
          <a:xfrm>
            <a:off x="243000" y="4037225"/>
            <a:ext cx="8443800" cy="10206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000">
                <a:latin typeface="Calibri"/>
                <a:ea typeface="Calibri"/>
                <a:cs typeface="Calibri"/>
                <a:sym typeface="Calibri"/>
              </a:rPr>
              <a:t>Run time is Θ(N log N) in the best case, Θ(N</a:t>
            </a:r>
            <a:r>
              <a:rPr lang="en" sz="2000" baseline="30000">
                <a:latin typeface="Calibri"/>
                <a:ea typeface="Calibri"/>
                <a:cs typeface="Calibri"/>
                <a:sym typeface="Calibri"/>
              </a:rPr>
              <a:t>2</a:t>
            </a:r>
            <a:r>
              <a:rPr lang="en" sz="2000">
                <a:latin typeface="Calibri"/>
                <a:ea typeface="Calibri"/>
                <a:cs typeface="Calibri"/>
                <a:sym typeface="Calibri"/>
              </a:rPr>
              <a:t>) in the worst case, and Θ(N log N) in the average case.</a:t>
            </a:r>
            <a:endParaRPr sz="2400">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Selection Problem</a:t>
            </a:r>
            <a:endParaRPr/>
          </a:p>
        </p:txBody>
      </p:sp>
      <p:sp>
        <p:nvSpPr>
          <p:cNvPr id="235" name="Google Shape;235;p34"/>
          <p:cNvSpPr txBox="1">
            <a:spLocks noGrp="1"/>
          </p:cNvSpPr>
          <p:nvPr>
            <p:ph type="body" idx="1"/>
          </p:nvPr>
        </p:nvSpPr>
        <p:spPr>
          <a:xfrm>
            <a:off x="243000" y="556500"/>
            <a:ext cx="84915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Computing the exact median would be great for picking an item to partition around. Gives us a “safe quick sort”.</a:t>
            </a:r>
            <a:endParaRPr/>
          </a:p>
          <a:p>
            <a:pPr marL="457200" lvl="0" indent="-355600" algn="l" rtl="0">
              <a:spcBef>
                <a:spcPts val="600"/>
              </a:spcBef>
              <a:spcAft>
                <a:spcPts val="0"/>
              </a:spcAft>
              <a:buSzPts val="2000"/>
              <a:buChar char="●"/>
            </a:pPr>
            <a:r>
              <a:rPr lang="en"/>
              <a:t>Unfortunately, it turns out that exact median computation is too slow.</a:t>
            </a:r>
            <a:endParaRPr/>
          </a:p>
          <a:p>
            <a:pPr marL="0" lvl="0" indent="0" algn="l" rtl="0">
              <a:spcBef>
                <a:spcPts val="600"/>
              </a:spcBef>
              <a:spcAft>
                <a:spcPts val="0"/>
              </a:spcAft>
              <a:buNone/>
            </a:pPr>
            <a:endParaRPr/>
          </a:p>
          <a:p>
            <a:pPr marL="0" lvl="0" indent="0" algn="l" rtl="0">
              <a:spcBef>
                <a:spcPts val="600"/>
              </a:spcBef>
              <a:spcAft>
                <a:spcPts val="0"/>
              </a:spcAft>
              <a:buNone/>
            </a:pPr>
            <a:r>
              <a:rPr lang="en"/>
              <a:t>However, it turns out that partitioning can be used to find the exact median.</a:t>
            </a:r>
            <a:endParaRPr/>
          </a:p>
          <a:p>
            <a:pPr marL="457200" lvl="0" indent="-355600" algn="l" rtl="0">
              <a:spcBef>
                <a:spcPts val="600"/>
              </a:spcBef>
              <a:spcAft>
                <a:spcPts val="0"/>
              </a:spcAft>
              <a:buSzPts val="2000"/>
              <a:buChar char="●"/>
            </a:pPr>
            <a:r>
              <a:rPr lang="en"/>
              <a:t>The resulting algorithm is the best known median identification algorithm.</a:t>
            </a:r>
            <a:endParaRPr/>
          </a:p>
        </p:txBody>
      </p:sp>
      <p:pic>
        <p:nvPicPr>
          <p:cNvPr id="236" name="Google Shape;236;p34"/>
          <p:cNvPicPr preferRelativeResize="0"/>
          <p:nvPr/>
        </p:nvPicPr>
        <p:blipFill>
          <a:blip r:embed="rId3">
            <a:alphaModFix/>
          </a:blip>
          <a:stretch>
            <a:fillRect/>
          </a:stretch>
        </p:blipFill>
        <p:spPr>
          <a:xfrm>
            <a:off x="6460097" y="2961125"/>
            <a:ext cx="2190000" cy="2006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animEffect transition="in" filter="fade">
                                      <p:cBhvr>
                                        <p:cTn id="7" dur="1"/>
                                        <p:tgtEl>
                                          <p:spTgt spid="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
                                            <p:txEl>
                                              <p:pRg st="1" end="1"/>
                                            </p:txEl>
                                          </p:spTgt>
                                        </p:tgtEl>
                                        <p:attrNameLst>
                                          <p:attrName>style.visibility</p:attrName>
                                        </p:attrNameLst>
                                      </p:cBhvr>
                                      <p:to>
                                        <p:strVal val="visible"/>
                                      </p:to>
                                    </p:set>
                                    <p:animEffect transition="in" filter="fade">
                                      <p:cBhvr>
                                        <p:cTn id="12" dur="1"/>
                                        <p:tgtEl>
                                          <p:spTgt spid="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5">
                                            <p:txEl>
                                              <p:pRg st="2" end="2"/>
                                            </p:txEl>
                                          </p:spTgt>
                                        </p:tgtEl>
                                        <p:attrNameLst>
                                          <p:attrName>style.visibility</p:attrName>
                                        </p:attrNameLst>
                                      </p:cBhvr>
                                      <p:to>
                                        <p:strVal val="visible"/>
                                      </p:to>
                                    </p:set>
                                    <p:animEffect transition="in" filter="fade">
                                      <p:cBhvr>
                                        <p:cTn id="17" dur="1"/>
                                        <p:tgtEl>
                                          <p:spTgt spid="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
                                            <p:txEl>
                                              <p:pRg st="3" end="3"/>
                                            </p:txEl>
                                          </p:spTgt>
                                        </p:tgtEl>
                                        <p:attrNameLst>
                                          <p:attrName>style.visibility</p:attrName>
                                        </p:attrNameLst>
                                      </p:cBhvr>
                                      <p:to>
                                        <p:strVal val="visible"/>
                                      </p:to>
                                    </p:set>
                                    <p:animEffect transition="in" filter="fade">
                                      <p:cBhvr>
                                        <p:cTn id="22" dur="1"/>
                                        <p:tgtEl>
                                          <p:spTgt spid="2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5">
                                            <p:txEl>
                                              <p:pRg st="4" end="4"/>
                                            </p:txEl>
                                          </p:spTgt>
                                        </p:tgtEl>
                                        <p:attrNameLst>
                                          <p:attrName>style.visibility</p:attrName>
                                        </p:attrNameLst>
                                      </p:cBhvr>
                                      <p:to>
                                        <p:strVal val="visible"/>
                                      </p:to>
                                    </p:set>
                                    <p:animEffect transition="in" filter="fade">
                                      <p:cBhvr>
                                        <p:cTn id="27" dur="1"/>
                                        <p:tgtEl>
                                          <p:spTgt spid="2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6"/>
                                        </p:tgtEl>
                                        <p:attrNameLst>
                                          <p:attrName>style.visibility</p:attrName>
                                        </p:attrNameLst>
                                      </p:cBhvr>
                                      <p:to>
                                        <p:strVal val="visible"/>
                                      </p:to>
                                    </p:set>
                                    <p:animEffect transition="in" filter="fade">
                                      <p:cBhvr>
                                        <p:cTn id="32" dur="1"/>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Quick Select</a:t>
            </a:r>
            <a:endParaRPr/>
          </a:p>
        </p:txBody>
      </p:sp>
      <p:sp>
        <p:nvSpPr>
          <p:cNvPr id="242" name="Google Shape;242;p35"/>
          <p:cNvSpPr txBox="1">
            <a:spLocks noGrp="1"/>
          </p:cNvSpPr>
          <p:nvPr>
            <p:ph type="body" idx="1"/>
          </p:nvPr>
        </p:nvSpPr>
        <p:spPr>
          <a:xfrm>
            <a:off x="243000" y="556500"/>
            <a:ext cx="8443800" cy="60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Goal, find the median:</a:t>
            </a:r>
            <a:endParaRPr/>
          </a:p>
        </p:txBody>
      </p:sp>
      <p:sp>
        <p:nvSpPr>
          <p:cNvPr id="243" name="Google Shape;243;p35"/>
          <p:cNvSpPr txBox="1"/>
          <p:nvPr/>
        </p:nvSpPr>
        <p:spPr>
          <a:xfrm>
            <a:off x="228600" y="1143000"/>
            <a:ext cx="4438800" cy="11004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000">
                <a:solidFill>
                  <a:schemeClr val="dk1"/>
                </a:solidFill>
                <a:latin typeface="Calibri"/>
                <a:ea typeface="Calibri"/>
                <a:cs typeface="Calibri"/>
                <a:sym typeface="Calibri"/>
              </a:rPr>
              <a:t>Partition, pivot lands at 2.</a:t>
            </a:r>
            <a:endParaRPr sz="2000">
              <a:solidFill>
                <a:schemeClr val="dk1"/>
              </a:solidFill>
              <a:latin typeface="Calibri"/>
              <a:ea typeface="Calibri"/>
              <a:cs typeface="Calibri"/>
              <a:sym typeface="Calibri"/>
            </a:endParaRPr>
          </a:p>
          <a:p>
            <a:pPr marL="457200" lvl="0" indent="-355600" algn="l" rtl="0">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Not the median. Why?</a:t>
            </a:r>
            <a:endParaRPr sz="2000">
              <a:solidFill>
                <a:schemeClr val="dk1"/>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So what next?</a:t>
            </a:r>
            <a:endParaRPr sz="2000">
              <a:solidFill>
                <a:schemeClr val="dk1"/>
              </a:solidFill>
              <a:latin typeface="Calibri"/>
              <a:ea typeface="Calibri"/>
              <a:cs typeface="Calibri"/>
              <a:sym typeface="Calibri"/>
            </a:endParaRPr>
          </a:p>
        </p:txBody>
      </p:sp>
      <p:sp>
        <p:nvSpPr>
          <p:cNvPr id="244" name="Google Shape;244;p35"/>
          <p:cNvSpPr txBox="1"/>
          <p:nvPr/>
        </p:nvSpPr>
        <p:spPr>
          <a:xfrm>
            <a:off x="228600" y="2360663"/>
            <a:ext cx="4438800" cy="11004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000">
                <a:solidFill>
                  <a:schemeClr val="dk1"/>
                </a:solidFill>
                <a:latin typeface="Calibri"/>
                <a:ea typeface="Calibri"/>
                <a:cs typeface="Calibri"/>
                <a:sym typeface="Calibri"/>
              </a:rPr>
              <a:t>Now pivot lands at 6. </a:t>
            </a:r>
            <a:endParaRPr sz="2000">
              <a:solidFill>
                <a:schemeClr val="dk1"/>
              </a:solidFill>
              <a:latin typeface="Calibri"/>
              <a:ea typeface="Calibri"/>
              <a:cs typeface="Calibri"/>
              <a:sym typeface="Calibri"/>
            </a:endParaRPr>
          </a:p>
          <a:p>
            <a:pPr marL="457200" lvl="0" indent="-355600" algn="l" rtl="0">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Not the median.</a:t>
            </a:r>
            <a:endParaRPr sz="2000">
              <a:solidFill>
                <a:schemeClr val="dk1"/>
              </a:solidFill>
              <a:latin typeface="Calibri"/>
              <a:ea typeface="Calibri"/>
              <a:cs typeface="Calibri"/>
              <a:sym typeface="Calibri"/>
            </a:endParaRPr>
          </a:p>
        </p:txBody>
      </p:sp>
      <p:sp>
        <p:nvSpPr>
          <p:cNvPr id="245" name="Google Shape;245;p35"/>
          <p:cNvSpPr txBox="1"/>
          <p:nvPr/>
        </p:nvSpPr>
        <p:spPr>
          <a:xfrm>
            <a:off x="2291098" y="1834568"/>
            <a:ext cx="6644100" cy="43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Partition right subproblem, median can’t be to the left!</a:t>
            </a:r>
            <a:endParaRPr sz="2000">
              <a:latin typeface="Calibri"/>
              <a:ea typeface="Calibri"/>
              <a:cs typeface="Calibri"/>
              <a:sym typeface="Calibri"/>
            </a:endParaRPr>
          </a:p>
        </p:txBody>
      </p:sp>
      <p:sp>
        <p:nvSpPr>
          <p:cNvPr id="246" name="Google Shape;246;p35"/>
          <p:cNvSpPr txBox="1"/>
          <p:nvPr/>
        </p:nvSpPr>
        <p:spPr>
          <a:xfrm>
            <a:off x="228600" y="3579863"/>
            <a:ext cx="4438800" cy="11004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000">
                <a:solidFill>
                  <a:schemeClr val="dk1"/>
                </a:solidFill>
                <a:latin typeface="Calibri"/>
                <a:ea typeface="Calibri"/>
                <a:cs typeface="Calibri"/>
                <a:sym typeface="Calibri"/>
              </a:rPr>
              <a:t>Pivot lands at 4. Are we done?</a:t>
            </a:r>
            <a:endParaRPr sz="2000">
              <a:solidFill>
                <a:schemeClr val="dk1"/>
              </a:solidFill>
              <a:latin typeface="Calibri"/>
              <a:ea typeface="Calibri"/>
              <a:cs typeface="Calibri"/>
              <a:sym typeface="Calibri"/>
            </a:endParaRPr>
          </a:p>
          <a:p>
            <a:pPr marL="457200" lvl="0" indent="-355600" algn="l" rtl="0">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Yep, 9/2 = 4.</a:t>
            </a:r>
            <a:endParaRPr sz="2000">
              <a:solidFill>
                <a:schemeClr val="dk1"/>
              </a:solidFill>
              <a:latin typeface="Calibri"/>
              <a:ea typeface="Calibri"/>
              <a:cs typeface="Calibri"/>
              <a:sym typeface="Calibri"/>
            </a:endParaRPr>
          </a:p>
        </p:txBody>
      </p:sp>
      <p:grpSp>
        <p:nvGrpSpPr>
          <p:cNvPr id="247" name="Google Shape;247;p35"/>
          <p:cNvGrpSpPr/>
          <p:nvPr/>
        </p:nvGrpSpPr>
        <p:grpSpPr>
          <a:xfrm>
            <a:off x="4011500" y="2306811"/>
            <a:ext cx="4796470" cy="495300"/>
            <a:chOff x="4011500" y="2306811"/>
            <a:chExt cx="4796470" cy="495300"/>
          </a:xfrm>
        </p:grpSpPr>
        <p:grpSp>
          <p:nvGrpSpPr>
            <p:cNvPr id="248" name="Google Shape;248;p35"/>
            <p:cNvGrpSpPr/>
            <p:nvPr/>
          </p:nvGrpSpPr>
          <p:grpSpPr>
            <a:xfrm>
              <a:off x="4011500" y="2306811"/>
              <a:ext cx="3722895" cy="495300"/>
              <a:chOff x="4240100" y="2306811"/>
              <a:chExt cx="3722895" cy="495300"/>
            </a:xfrm>
          </p:grpSpPr>
          <p:grpSp>
            <p:nvGrpSpPr>
              <p:cNvPr id="249" name="Google Shape;249;p35"/>
              <p:cNvGrpSpPr/>
              <p:nvPr/>
            </p:nvGrpSpPr>
            <p:grpSpPr>
              <a:xfrm>
                <a:off x="5302736" y="2306811"/>
                <a:ext cx="2660259" cy="495300"/>
                <a:chOff x="5302736" y="1579325"/>
                <a:chExt cx="2660259" cy="495300"/>
              </a:xfrm>
            </p:grpSpPr>
            <p:sp>
              <p:nvSpPr>
                <p:cNvPr id="250" name="Google Shape;250;p35"/>
                <p:cNvSpPr/>
                <p:nvPr/>
              </p:nvSpPr>
              <p:spPr>
                <a:xfrm>
                  <a:off x="5302736" y="1579325"/>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251" name="Google Shape;251;p35"/>
                <p:cNvSpPr/>
                <p:nvPr/>
              </p:nvSpPr>
              <p:spPr>
                <a:xfrm>
                  <a:off x="5831791" y="157932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52" name="Google Shape;252;p35"/>
                <p:cNvSpPr/>
                <p:nvPr/>
              </p:nvSpPr>
              <p:spPr>
                <a:xfrm>
                  <a:off x="6360359"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253" name="Google Shape;253;p35"/>
                <p:cNvSpPr/>
                <p:nvPr/>
              </p:nvSpPr>
              <p:spPr>
                <a:xfrm>
                  <a:off x="6889413"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54" name="Google Shape;254;p35"/>
                <p:cNvSpPr/>
                <p:nvPr/>
              </p:nvSpPr>
              <p:spPr>
                <a:xfrm>
                  <a:off x="7422995"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grpSp>
          <p:grpSp>
            <p:nvGrpSpPr>
              <p:cNvPr id="255" name="Google Shape;255;p35"/>
              <p:cNvGrpSpPr/>
              <p:nvPr/>
            </p:nvGrpSpPr>
            <p:grpSpPr>
              <a:xfrm>
                <a:off x="4240100" y="2306811"/>
                <a:ext cx="1069055" cy="495300"/>
                <a:chOff x="4240100" y="1579325"/>
                <a:chExt cx="1069055" cy="495300"/>
              </a:xfrm>
            </p:grpSpPr>
            <p:sp>
              <p:nvSpPr>
                <p:cNvPr id="256" name="Google Shape;256;p35"/>
                <p:cNvSpPr/>
                <p:nvPr/>
              </p:nvSpPr>
              <p:spPr>
                <a:xfrm>
                  <a:off x="4769155" y="1579325"/>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57" name="Google Shape;257;p35"/>
                <p:cNvSpPr/>
                <p:nvPr/>
              </p:nvSpPr>
              <p:spPr>
                <a:xfrm>
                  <a:off x="4240100" y="1579325"/>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grpSp>
        <p:grpSp>
          <p:nvGrpSpPr>
            <p:cNvPr id="258" name="Google Shape;258;p35"/>
            <p:cNvGrpSpPr/>
            <p:nvPr/>
          </p:nvGrpSpPr>
          <p:grpSpPr>
            <a:xfrm>
              <a:off x="7734388" y="2306811"/>
              <a:ext cx="1073582" cy="495300"/>
              <a:chOff x="6889413" y="1579325"/>
              <a:chExt cx="1073582" cy="495300"/>
            </a:xfrm>
          </p:grpSpPr>
          <p:sp>
            <p:nvSpPr>
              <p:cNvPr id="259" name="Google Shape;259;p35"/>
              <p:cNvSpPr/>
              <p:nvPr/>
            </p:nvSpPr>
            <p:spPr>
              <a:xfrm>
                <a:off x="6889413"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817</a:t>
                </a:r>
                <a:endParaRPr sz="1800">
                  <a:latin typeface="Calibri"/>
                  <a:ea typeface="Calibri"/>
                  <a:cs typeface="Calibri"/>
                  <a:sym typeface="Calibri"/>
                </a:endParaRPr>
              </a:p>
            </p:txBody>
          </p:sp>
          <p:sp>
            <p:nvSpPr>
              <p:cNvPr id="260" name="Google Shape;260;p35"/>
              <p:cNvSpPr/>
              <p:nvPr/>
            </p:nvSpPr>
            <p:spPr>
              <a:xfrm>
                <a:off x="7422995"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913</a:t>
                </a:r>
                <a:endParaRPr sz="1800">
                  <a:latin typeface="Calibri"/>
                  <a:ea typeface="Calibri"/>
                  <a:cs typeface="Calibri"/>
                  <a:sym typeface="Calibri"/>
                </a:endParaRPr>
              </a:p>
            </p:txBody>
          </p:sp>
        </p:grpSp>
      </p:grpSp>
      <p:grpSp>
        <p:nvGrpSpPr>
          <p:cNvPr id="261" name="Google Shape;261;p35"/>
          <p:cNvGrpSpPr/>
          <p:nvPr/>
        </p:nvGrpSpPr>
        <p:grpSpPr>
          <a:xfrm>
            <a:off x="4011500" y="2951761"/>
            <a:ext cx="4796470" cy="495300"/>
            <a:chOff x="4011500" y="2951761"/>
            <a:chExt cx="4796470" cy="495300"/>
          </a:xfrm>
        </p:grpSpPr>
        <p:grpSp>
          <p:nvGrpSpPr>
            <p:cNvPr id="262" name="Google Shape;262;p35"/>
            <p:cNvGrpSpPr/>
            <p:nvPr/>
          </p:nvGrpSpPr>
          <p:grpSpPr>
            <a:xfrm>
              <a:off x="4011500" y="2951761"/>
              <a:ext cx="3722895" cy="495300"/>
              <a:chOff x="4240100" y="2951761"/>
              <a:chExt cx="3722895" cy="495300"/>
            </a:xfrm>
          </p:grpSpPr>
          <p:grpSp>
            <p:nvGrpSpPr>
              <p:cNvPr id="263" name="Google Shape;263;p35"/>
              <p:cNvGrpSpPr/>
              <p:nvPr/>
            </p:nvGrpSpPr>
            <p:grpSpPr>
              <a:xfrm>
                <a:off x="5302736" y="2951761"/>
                <a:ext cx="2660259" cy="495300"/>
                <a:chOff x="5302736" y="1579325"/>
                <a:chExt cx="2660259" cy="495300"/>
              </a:xfrm>
            </p:grpSpPr>
            <p:sp>
              <p:nvSpPr>
                <p:cNvPr id="264" name="Google Shape;264;p35"/>
                <p:cNvSpPr/>
                <p:nvPr/>
              </p:nvSpPr>
              <p:spPr>
                <a:xfrm>
                  <a:off x="5302736" y="1579325"/>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265" name="Google Shape;265;p35"/>
                <p:cNvSpPr/>
                <p:nvPr/>
              </p:nvSpPr>
              <p:spPr>
                <a:xfrm>
                  <a:off x="5831791"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266" name="Google Shape;266;p35"/>
                <p:cNvSpPr/>
                <p:nvPr/>
              </p:nvSpPr>
              <p:spPr>
                <a:xfrm>
                  <a:off x="6360359"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67" name="Google Shape;267;p35"/>
                <p:cNvSpPr/>
                <p:nvPr/>
              </p:nvSpPr>
              <p:spPr>
                <a:xfrm>
                  <a:off x="6889413"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268" name="Google Shape;268;p35"/>
                <p:cNvSpPr/>
                <p:nvPr/>
              </p:nvSpPr>
              <p:spPr>
                <a:xfrm>
                  <a:off x="7422995" y="157932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grpSp>
          <p:grpSp>
            <p:nvGrpSpPr>
              <p:cNvPr id="269" name="Google Shape;269;p35"/>
              <p:cNvGrpSpPr/>
              <p:nvPr/>
            </p:nvGrpSpPr>
            <p:grpSpPr>
              <a:xfrm>
                <a:off x="4240100" y="2951761"/>
                <a:ext cx="1069055" cy="495300"/>
                <a:chOff x="4240100" y="1579325"/>
                <a:chExt cx="1069055" cy="495300"/>
              </a:xfrm>
            </p:grpSpPr>
            <p:sp>
              <p:nvSpPr>
                <p:cNvPr id="270" name="Google Shape;270;p35"/>
                <p:cNvSpPr/>
                <p:nvPr/>
              </p:nvSpPr>
              <p:spPr>
                <a:xfrm>
                  <a:off x="4769155" y="1579325"/>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71" name="Google Shape;271;p35"/>
                <p:cNvSpPr/>
                <p:nvPr/>
              </p:nvSpPr>
              <p:spPr>
                <a:xfrm>
                  <a:off x="4240100" y="1579325"/>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grpSp>
        <p:grpSp>
          <p:nvGrpSpPr>
            <p:cNvPr id="272" name="Google Shape;272;p35"/>
            <p:cNvGrpSpPr/>
            <p:nvPr/>
          </p:nvGrpSpPr>
          <p:grpSpPr>
            <a:xfrm>
              <a:off x="7734388" y="2951761"/>
              <a:ext cx="1073582" cy="495300"/>
              <a:chOff x="6889413" y="1579325"/>
              <a:chExt cx="1073582" cy="495300"/>
            </a:xfrm>
          </p:grpSpPr>
          <p:sp>
            <p:nvSpPr>
              <p:cNvPr id="273" name="Google Shape;273;p35"/>
              <p:cNvSpPr/>
              <p:nvPr/>
            </p:nvSpPr>
            <p:spPr>
              <a:xfrm>
                <a:off x="6889413"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817</a:t>
                </a:r>
                <a:endParaRPr sz="1800">
                  <a:latin typeface="Calibri"/>
                  <a:ea typeface="Calibri"/>
                  <a:cs typeface="Calibri"/>
                  <a:sym typeface="Calibri"/>
                </a:endParaRPr>
              </a:p>
            </p:txBody>
          </p:sp>
          <p:sp>
            <p:nvSpPr>
              <p:cNvPr id="274" name="Google Shape;274;p35"/>
              <p:cNvSpPr/>
              <p:nvPr/>
            </p:nvSpPr>
            <p:spPr>
              <a:xfrm>
                <a:off x="7422995"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913</a:t>
                </a:r>
                <a:endParaRPr sz="1800">
                  <a:latin typeface="Calibri"/>
                  <a:ea typeface="Calibri"/>
                  <a:cs typeface="Calibri"/>
                  <a:sym typeface="Calibri"/>
                </a:endParaRPr>
              </a:p>
            </p:txBody>
          </p:sp>
        </p:grpSp>
      </p:grpSp>
      <p:grpSp>
        <p:nvGrpSpPr>
          <p:cNvPr id="275" name="Google Shape;275;p35"/>
          <p:cNvGrpSpPr/>
          <p:nvPr/>
        </p:nvGrpSpPr>
        <p:grpSpPr>
          <a:xfrm>
            <a:off x="4011500" y="1313632"/>
            <a:ext cx="4796470" cy="495300"/>
            <a:chOff x="4011500" y="1313632"/>
            <a:chExt cx="4796470" cy="495300"/>
          </a:xfrm>
        </p:grpSpPr>
        <p:grpSp>
          <p:nvGrpSpPr>
            <p:cNvPr id="276" name="Google Shape;276;p35"/>
            <p:cNvGrpSpPr/>
            <p:nvPr/>
          </p:nvGrpSpPr>
          <p:grpSpPr>
            <a:xfrm>
              <a:off x="4011500" y="1313632"/>
              <a:ext cx="3722895" cy="495300"/>
              <a:chOff x="4240100" y="1579325"/>
              <a:chExt cx="3722895" cy="495300"/>
            </a:xfrm>
          </p:grpSpPr>
          <p:sp>
            <p:nvSpPr>
              <p:cNvPr id="277" name="Google Shape;277;p35"/>
              <p:cNvSpPr/>
              <p:nvPr/>
            </p:nvSpPr>
            <p:spPr>
              <a:xfrm>
                <a:off x="4240100"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78" name="Google Shape;278;p35"/>
              <p:cNvSpPr/>
              <p:nvPr/>
            </p:nvSpPr>
            <p:spPr>
              <a:xfrm>
                <a:off x="4769155"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79" name="Google Shape;279;p35"/>
              <p:cNvSpPr/>
              <p:nvPr/>
            </p:nvSpPr>
            <p:spPr>
              <a:xfrm>
                <a:off x="5302736" y="157932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280" name="Google Shape;280;p35"/>
              <p:cNvSpPr/>
              <p:nvPr/>
            </p:nvSpPr>
            <p:spPr>
              <a:xfrm>
                <a:off x="5831791"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81" name="Google Shape;281;p35"/>
              <p:cNvSpPr/>
              <p:nvPr/>
            </p:nvSpPr>
            <p:spPr>
              <a:xfrm>
                <a:off x="6360359"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282" name="Google Shape;282;p35"/>
              <p:cNvSpPr/>
              <p:nvPr/>
            </p:nvSpPr>
            <p:spPr>
              <a:xfrm>
                <a:off x="6889413"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83" name="Google Shape;283;p35"/>
              <p:cNvSpPr/>
              <p:nvPr/>
            </p:nvSpPr>
            <p:spPr>
              <a:xfrm>
                <a:off x="7422995"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grpSp>
        <p:grpSp>
          <p:nvGrpSpPr>
            <p:cNvPr id="284" name="Google Shape;284;p35"/>
            <p:cNvGrpSpPr/>
            <p:nvPr/>
          </p:nvGrpSpPr>
          <p:grpSpPr>
            <a:xfrm>
              <a:off x="7734388" y="1313632"/>
              <a:ext cx="1073582" cy="495300"/>
              <a:chOff x="6889413" y="1579325"/>
              <a:chExt cx="1073582" cy="495300"/>
            </a:xfrm>
          </p:grpSpPr>
          <p:sp>
            <p:nvSpPr>
              <p:cNvPr id="285" name="Google Shape;285;p35"/>
              <p:cNvSpPr/>
              <p:nvPr/>
            </p:nvSpPr>
            <p:spPr>
              <a:xfrm>
                <a:off x="6889413"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817</a:t>
                </a:r>
                <a:endParaRPr sz="1800">
                  <a:latin typeface="Calibri"/>
                  <a:ea typeface="Calibri"/>
                  <a:cs typeface="Calibri"/>
                  <a:sym typeface="Calibri"/>
                </a:endParaRPr>
              </a:p>
            </p:txBody>
          </p:sp>
          <p:sp>
            <p:nvSpPr>
              <p:cNvPr id="286" name="Google Shape;286;p35"/>
              <p:cNvSpPr/>
              <p:nvPr/>
            </p:nvSpPr>
            <p:spPr>
              <a:xfrm>
                <a:off x="7422995"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913</a:t>
                </a:r>
                <a:endParaRPr sz="1800">
                  <a:latin typeface="Calibri"/>
                  <a:ea typeface="Calibri"/>
                  <a:cs typeface="Calibri"/>
                  <a:sym typeface="Calibri"/>
                </a:endParaRPr>
              </a:p>
            </p:txBody>
          </p:sp>
        </p:grpSp>
      </p:grpSp>
      <p:grpSp>
        <p:nvGrpSpPr>
          <p:cNvPr id="287" name="Google Shape;287;p35"/>
          <p:cNvGrpSpPr/>
          <p:nvPr/>
        </p:nvGrpSpPr>
        <p:grpSpPr>
          <a:xfrm>
            <a:off x="4011500" y="664925"/>
            <a:ext cx="4802895" cy="495300"/>
            <a:chOff x="4011500" y="664925"/>
            <a:chExt cx="4802895" cy="495300"/>
          </a:xfrm>
        </p:grpSpPr>
        <p:grpSp>
          <p:nvGrpSpPr>
            <p:cNvPr id="288" name="Google Shape;288;p35"/>
            <p:cNvGrpSpPr/>
            <p:nvPr/>
          </p:nvGrpSpPr>
          <p:grpSpPr>
            <a:xfrm>
              <a:off x="4011500" y="664925"/>
              <a:ext cx="3722895" cy="495300"/>
              <a:chOff x="4240100" y="664925"/>
              <a:chExt cx="3722895" cy="495300"/>
            </a:xfrm>
          </p:grpSpPr>
          <p:sp>
            <p:nvSpPr>
              <p:cNvPr id="289" name="Google Shape;289;p35"/>
              <p:cNvSpPr/>
              <p:nvPr/>
            </p:nvSpPr>
            <p:spPr>
              <a:xfrm>
                <a:off x="4240100" y="66492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290" name="Google Shape;290;p35"/>
              <p:cNvSpPr/>
              <p:nvPr/>
            </p:nvSpPr>
            <p:spPr>
              <a:xfrm>
                <a:off x="4769155" y="6649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91" name="Google Shape;291;p35"/>
              <p:cNvSpPr/>
              <p:nvPr/>
            </p:nvSpPr>
            <p:spPr>
              <a:xfrm>
                <a:off x="5302736" y="6649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292" name="Google Shape;292;p35"/>
              <p:cNvSpPr/>
              <p:nvPr/>
            </p:nvSpPr>
            <p:spPr>
              <a:xfrm>
                <a:off x="5831791" y="6649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93" name="Google Shape;293;p35"/>
              <p:cNvSpPr/>
              <p:nvPr/>
            </p:nvSpPr>
            <p:spPr>
              <a:xfrm>
                <a:off x="6360359" y="6649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94" name="Google Shape;294;p35"/>
              <p:cNvSpPr/>
              <p:nvPr/>
            </p:nvSpPr>
            <p:spPr>
              <a:xfrm>
                <a:off x="6889413" y="6649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95" name="Google Shape;295;p35"/>
              <p:cNvSpPr/>
              <p:nvPr/>
            </p:nvSpPr>
            <p:spPr>
              <a:xfrm>
                <a:off x="7422995" y="6649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grpSp>
        <p:grpSp>
          <p:nvGrpSpPr>
            <p:cNvPr id="296" name="Google Shape;296;p35"/>
            <p:cNvGrpSpPr/>
            <p:nvPr/>
          </p:nvGrpSpPr>
          <p:grpSpPr>
            <a:xfrm>
              <a:off x="7740813" y="664925"/>
              <a:ext cx="1073582" cy="495300"/>
              <a:chOff x="6743438" y="798400"/>
              <a:chExt cx="1073582" cy="495300"/>
            </a:xfrm>
          </p:grpSpPr>
          <p:sp>
            <p:nvSpPr>
              <p:cNvPr id="297" name="Google Shape;297;p35"/>
              <p:cNvSpPr/>
              <p:nvPr/>
            </p:nvSpPr>
            <p:spPr>
              <a:xfrm>
                <a:off x="6743438" y="798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817</a:t>
                </a:r>
                <a:endParaRPr sz="1800">
                  <a:latin typeface="Calibri"/>
                  <a:ea typeface="Calibri"/>
                  <a:cs typeface="Calibri"/>
                  <a:sym typeface="Calibri"/>
                </a:endParaRPr>
              </a:p>
            </p:txBody>
          </p:sp>
          <p:sp>
            <p:nvSpPr>
              <p:cNvPr id="298" name="Google Shape;298;p35"/>
              <p:cNvSpPr/>
              <p:nvPr/>
            </p:nvSpPr>
            <p:spPr>
              <a:xfrm>
                <a:off x="7277020" y="798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913</a:t>
                </a:r>
                <a:endParaRPr sz="1800">
                  <a:latin typeface="Calibri"/>
                  <a:ea typeface="Calibri"/>
                  <a:cs typeface="Calibri"/>
                  <a:sym typeface="Calibri"/>
                </a:endParaRPr>
              </a:p>
            </p:txBody>
          </p:sp>
        </p:grpSp>
      </p:grpSp>
      <p:grpSp>
        <p:nvGrpSpPr>
          <p:cNvPr id="299" name="Google Shape;299;p35"/>
          <p:cNvGrpSpPr/>
          <p:nvPr/>
        </p:nvGrpSpPr>
        <p:grpSpPr>
          <a:xfrm>
            <a:off x="4011500" y="3833643"/>
            <a:ext cx="4800642" cy="495307"/>
            <a:chOff x="4011500" y="3833643"/>
            <a:chExt cx="4800642" cy="495307"/>
          </a:xfrm>
        </p:grpSpPr>
        <p:grpSp>
          <p:nvGrpSpPr>
            <p:cNvPr id="300" name="Google Shape;300;p35"/>
            <p:cNvGrpSpPr/>
            <p:nvPr/>
          </p:nvGrpSpPr>
          <p:grpSpPr>
            <a:xfrm>
              <a:off x="4011500" y="3833650"/>
              <a:ext cx="3729325" cy="495300"/>
              <a:chOff x="4240100" y="3833650"/>
              <a:chExt cx="3729325" cy="495300"/>
            </a:xfrm>
          </p:grpSpPr>
          <p:grpSp>
            <p:nvGrpSpPr>
              <p:cNvPr id="301" name="Google Shape;301;p35"/>
              <p:cNvGrpSpPr/>
              <p:nvPr/>
            </p:nvGrpSpPr>
            <p:grpSpPr>
              <a:xfrm>
                <a:off x="5302736" y="3833650"/>
                <a:ext cx="2126677" cy="495300"/>
                <a:chOff x="5302736" y="1579325"/>
                <a:chExt cx="2126677" cy="495300"/>
              </a:xfrm>
            </p:grpSpPr>
            <p:sp>
              <p:nvSpPr>
                <p:cNvPr id="302" name="Google Shape;302;p35"/>
                <p:cNvSpPr/>
                <p:nvPr/>
              </p:nvSpPr>
              <p:spPr>
                <a:xfrm>
                  <a:off x="5302736" y="1579325"/>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303" name="Google Shape;303;p35"/>
                <p:cNvSpPr/>
                <p:nvPr/>
              </p:nvSpPr>
              <p:spPr>
                <a:xfrm>
                  <a:off x="5831791" y="157932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304" name="Google Shape;304;p35"/>
                <p:cNvSpPr/>
                <p:nvPr/>
              </p:nvSpPr>
              <p:spPr>
                <a:xfrm>
                  <a:off x="6360359"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305" name="Google Shape;305;p35"/>
                <p:cNvSpPr/>
                <p:nvPr/>
              </p:nvSpPr>
              <p:spPr>
                <a:xfrm>
                  <a:off x="6889413"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grpSp>
          <p:grpSp>
            <p:nvGrpSpPr>
              <p:cNvPr id="306" name="Google Shape;306;p35"/>
              <p:cNvGrpSpPr/>
              <p:nvPr/>
            </p:nvGrpSpPr>
            <p:grpSpPr>
              <a:xfrm>
                <a:off x="4240100" y="3833650"/>
                <a:ext cx="1069055" cy="495300"/>
                <a:chOff x="4240100" y="1579325"/>
                <a:chExt cx="1069055" cy="495300"/>
              </a:xfrm>
            </p:grpSpPr>
            <p:sp>
              <p:nvSpPr>
                <p:cNvPr id="307" name="Google Shape;307;p35"/>
                <p:cNvSpPr/>
                <p:nvPr/>
              </p:nvSpPr>
              <p:spPr>
                <a:xfrm>
                  <a:off x="4769155" y="1579325"/>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308" name="Google Shape;308;p35"/>
                <p:cNvSpPr/>
                <p:nvPr/>
              </p:nvSpPr>
              <p:spPr>
                <a:xfrm>
                  <a:off x="4240100" y="1579325"/>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sp>
            <p:nvSpPr>
              <p:cNvPr id="309" name="Google Shape;309;p35"/>
              <p:cNvSpPr/>
              <p:nvPr/>
            </p:nvSpPr>
            <p:spPr>
              <a:xfrm>
                <a:off x="7429425" y="3833650"/>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grpSp>
          <p:nvGrpSpPr>
            <p:cNvPr id="310" name="Google Shape;310;p35"/>
            <p:cNvGrpSpPr/>
            <p:nvPr/>
          </p:nvGrpSpPr>
          <p:grpSpPr>
            <a:xfrm>
              <a:off x="7743088" y="3833643"/>
              <a:ext cx="1069055" cy="495300"/>
              <a:chOff x="4240100" y="1579325"/>
              <a:chExt cx="1069055" cy="495300"/>
            </a:xfrm>
          </p:grpSpPr>
          <p:sp>
            <p:nvSpPr>
              <p:cNvPr id="311" name="Google Shape;311;p35"/>
              <p:cNvSpPr/>
              <p:nvPr/>
            </p:nvSpPr>
            <p:spPr>
              <a:xfrm>
                <a:off x="4240100" y="1579325"/>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12" name="Google Shape;312;p35"/>
              <p:cNvSpPr/>
              <p:nvPr/>
            </p:nvSpPr>
            <p:spPr>
              <a:xfrm>
                <a:off x="4769155" y="1579325"/>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grpSp>
      </p:grpSp>
      <p:grpSp>
        <p:nvGrpSpPr>
          <p:cNvPr id="313" name="Google Shape;313;p35"/>
          <p:cNvGrpSpPr/>
          <p:nvPr/>
        </p:nvGrpSpPr>
        <p:grpSpPr>
          <a:xfrm>
            <a:off x="4011500" y="4469993"/>
            <a:ext cx="4794205" cy="495300"/>
            <a:chOff x="4011500" y="4469993"/>
            <a:chExt cx="4794205" cy="495300"/>
          </a:xfrm>
        </p:grpSpPr>
        <p:grpSp>
          <p:nvGrpSpPr>
            <p:cNvPr id="314" name="Google Shape;314;p35"/>
            <p:cNvGrpSpPr/>
            <p:nvPr/>
          </p:nvGrpSpPr>
          <p:grpSpPr>
            <a:xfrm>
              <a:off x="4011500" y="4469993"/>
              <a:ext cx="3729325" cy="495300"/>
              <a:chOff x="4240100" y="4469993"/>
              <a:chExt cx="3729325" cy="495300"/>
            </a:xfrm>
          </p:grpSpPr>
          <p:grpSp>
            <p:nvGrpSpPr>
              <p:cNvPr id="315" name="Google Shape;315;p35"/>
              <p:cNvGrpSpPr/>
              <p:nvPr/>
            </p:nvGrpSpPr>
            <p:grpSpPr>
              <a:xfrm>
                <a:off x="5302736" y="4469993"/>
                <a:ext cx="2126677" cy="495300"/>
                <a:chOff x="5302736" y="1579325"/>
                <a:chExt cx="2126677" cy="495300"/>
              </a:xfrm>
            </p:grpSpPr>
            <p:sp>
              <p:nvSpPr>
                <p:cNvPr id="316" name="Google Shape;316;p35"/>
                <p:cNvSpPr/>
                <p:nvPr/>
              </p:nvSpPr>
              <p:spPr>
                <a:xfrm>
                  <a:off x="5302736" y="1579325"/>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317" name="Google Shape;317;p35"/>
                <p:cNvSpPr/>
                <p:nvPr/>
              </p:nvSpPr>
              <p:spPr>
                <a:xfrm>
                  <a:off x="5831791"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318" name="Google Shape;318;p35"/>
                <p:cNvSpPr/>
                <p:nvPr/>
              </p:nvSpPr>
              <p:spPr>
                <a:xfrm>
                  <a:off x="6360359" y="157932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319" name="Google Shape;319;p35"/>
                <p:cNvSpPr/>
                <p:nvPr/>
              </p:nvSpPr>
              <p:spPr>
                <a:xfrm>
                  <a:off x="6889413" y="15793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grpSp>
          <p:grpSp>
            <p:nvGrpSpPr>
              <p:cNvPr id="320" name="Google Shape;320;p35"/>
              <p:cNvGrpSpPr/>
              <p:nvPr/>
            </p:nvGrpSpPr>
            <p:grpSpPr>
              <a:xfrm>
                <a:off x="4240100" y="4469993"/>
                <a:ext cx="1069055" cy="495300"/>
                <a:chOff x="4240100" y="1579325"/>
                <a:chExt cx="1069055" cy="495300"/>
              </a:xfrm>
            </p:grpSpPr>
            <p:sp>
              <p:nvSpPr>
                <p:cNvPr id="321" name="Google Shape;321;p35"/>
                <p:cNvSpPr/>
                <p:nvPr/>
              </p:nvSpPr>
              <p:spPr>
                <a:xfrm>
                  <a:off x="4769155" y="1579325"/>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322" name="Google Shape;322;p35"/>
                <p:cNvSpPr/>
                <p:nvPr/>
              </p:nvSpPr>
              <p:spPr>
                <a:xfrm>
                  <a:off x="4240100" y="1579325"/>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sp>
            <p:nvSpPr>
              <p:cNvPr id="323" name="Google Shape;323;p35"/>
              <p:cNvSpPr/>
              <p:nvPr/>
            </p:nvSpPr>
            <p:spPr>
              <a:xfrm>
                <a:off x="7429425" y="4469993"/>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grpSp>
          <p:nvGrpSpPr>
            <p:cNvPr id="324" name="Google Shape;324;p35"/>
            <p:cNvGrpSpPr/>
            <p:nvPr/>
          </p:nvGrpSpPr>
          <p:grpSpPr>
            <a:xfrm>
              <a:off x="7736650" y="4469993"/>
              <a:ext cx="1069055" cy="495300"/>
              <a:chOff x="4240100" y="1579325"/>
              <a:chExt cx="1069055" cy="495300"/>
            </a:xfrm>
          </p:grpSpPr>
          <p:sp>
            <p:nvSpPr>
              <p:cNvPr id="325" name="Google Shape;325;p35"/>
              <p:cNvSpPr/>
              <p:nvPr/>
            </p:nvSpPr>
            <p:spPr>
              <a:xfrm>
                <a:off x="4240100" y="1579325"/>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26" name="Google Shape;326;p35"/>
              <p:cNvSpPr/>
              <p:nvPr/>
            </p:nvSpPr>
            <p:spPr>
              <a:xfrm>
                <a:off x="4769155" y="1579325"/>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1"/>
                                        <p:tgtEl>
                                          <p:spTgt spid="275"/>
                                        </p:tgtEl>
                                      </p:cBhvr>
                                    </p:animEffect>
                                  </p:childTnLst>
                                </p:cTn>
                              </p:par>
                              <p:par>
                                <p:cTn id="8" presetID="10" presetClass="entr" presetSubtype="0" fill="hold" nodeType="withEffect">
                                  <p:stCondLst>
                                    <p:cond delay="0"/>
                                  </p:stCondLst>
                                  <p:childTnLst>
                                    <p:set>
                                      <p:cBhvr>
                                        <p:cTn id="9" dur="1" fill="hold">
                                          <p:stCondLst>
                                            <p:cond delay="0"/>
                                          </p:stCondLst>
                                        </p:cTn>
                                        <p:tgtEl>
                                          <p:spTgt spid="243"/>
                                        </p:tgtEl>
                                        <p:attrNameLst>
                                          <p:attrName>style.visibility</p:attrName>
                                        </p:attrNameLst>
                                      </p:cBhvr>
                                      <p:to>
                                        <p:strVal val="visible"/>
                                      </p:to>
                                    </p:set>
                                    <p:animEffect transition="in" filter="fade">
                                      <p:cBhvr>
                                        <p:cTn id="10" dur="1"/>
                                        <p:tgtEl>
                                          <p:spTgt spid="2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fade">
                                      <p:cBhvr>
                                        <p:cTn id="15" dur="1"/>
                                        <p:tgtEl>
                                          <p:spTgt spid="24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7"/>
                                        </p:tgtEl>
                                        <p:attrNameLst>
                                          <p:attrName>style.visibility</p:attrName>
                                        </p:attrNameLst>
                                      </p:cBhvr>
                                      <p:to>
                                        <p:strVal val="visible"/>
                                      </p:to>
                                    </p:set>
                                    <p:animEffect transition="in" filter="fade">
                                      <p:cBhvr>
                                        <p:cTn id="20" dur="1"/>
                                        <p:tgtEl>
                                          <p:spTgt spid="24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44"/>
                                        </p:tgtEl>
                                        <p:attrNameLst>
                                          <p:attrName>style.visibility</p:attrName>
                                        </p:attrNameLst>
                                      </p:cBhvr>
                                      <p:to>
                                        <p:strVal val="visible"/>
                                      </p:to>
                                    </p:set>
                                    <p:animEffect transition="in" filter="fade">
                                      <p:cBhvr>
                                        <p:cTn id="25" dur="1"/>
                                        <p:tgtEl>
                                          <p:spTgt spid="244"/>
                                        </p:tgtEl>
                                      </p:cBhvr>
                                    </p:animEffect>
                                  </p:childTnLst>
                                </p:cTn>
                              </p:par>
                              <p:par>
                                <p:cTn id="26" presetID="10" presetClass="entr" presetSubtype="0" fill="hold" nodeType="withEffect">
                                  <p:stCondLst>
                                    <p:cond delay="0"/>
                                  </p:stCondLst>
                                  <p:childTnLst>
                                    <p:set>
                                      <p:cBhvr>
                                        <p:cTn id="27" dur="1" fill="hold">
                                          <p:stCondLst>
                                            <p:cond delay="0"/>
                                          </p:stCondLst>
                                        </p:cTn>
                                        <p:tgtEl>
                                          <p:spTgt spid="261"/>
                                        </p:tgtEl>
                                        <p:attrNameLst>
                                          <p:attrName>style.visibility</p:attrName>
                                        </p:attrNameLst>
                                      </p:cBhvr>
                                      <p:to>
                                        <p:strVal val="visible"/>
                                      </p:to>
                                    </p:set>
                                    <p:animEffect transition="in" filter="fade">
                                      <p:cBhvr>
                                        <p:cTn id="28" dur="1"/>
                                        <p:tgtEl>
                                          <p:spTgt spid="26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99"/>
                                        </p:tgtEl>
                                        <p:attrNameLst>
                                          <p:attrName>style.visibility</p:attrName>
                                        </p:attrNameLst>
                                      </p:cBhvr>
                                      <p:to>
                                        <p:strVal val="visible"/>
                                      </p:to>
                                    </p:set>
                                    <p:animEffect transition="in" filter="fade">
                                      <p:cBhvr>
                                        <p:cTn id="33" dur="1"/>
                                        <p:tgtEl>
                                          <p:spTgt spid="299"/>
                                        </p:tgtEl>
                                      </p:cBhvr>
                                    </p:animEffect>
                                  </p:childTnLst>
                                </p:cTn>
                              </p:par>
                              <p:par>
                                <p:cTn id="34" presetID="10" presetClass="entr" presetSubtype="0" fill="hold" nodeType="withEffect">
                                  <p:stCondLst>
                                    <p:cond delay="0"/>
                                  </p:stCondLst>
                                  <p:childTnLst>
                                    <p:set>
                                      <p:cBhvr>
                                        <p:cTn id="35" dur="1" fill="hold">
                                          <p:stCondLst>
                                            <p:cond delay="0"/>
                                          </p:stCondLst>
                                        </p:cTn>
                                        <p:tgtEl>
                                          <p:spTgt spid="313"/>
                                        </p:tgtEl>
                                        <p:attrNameLst>
                                          <p:attrName>style.visibility</p:attrName>
                                        </p:attrNameLst>
                                      </p:cBhvr>
                                      <p:to>
                                        <p:strVal val="visible"/>
                                      </p:to>
                                    </p:set>
                                    <p:animEffect transition="in" filter="fade">
                                      <p:cBhvr>
                                        <p:cTn id="36" dur="1"/>
                                        <p:tgtEl>
                                          <p:spTgt spid="3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46">
                                            <p:txEl>
                                              <p:pRg st="0" end="0"/>
                                            </p:txEl>
                                          </p:spTgt>
                                        </p:tgtEl>
                                        <p:attrNameLst>
                                          <p:attrName>style.visibility</p:attrName>
                                        </p:attrNameLst>
                                      </p:cBhvr>
                                      <p:to>
                                        <p:strVal val="visible"/>
                                      </p:to>
                                    </p:set>
                                    <p:animEffect transition="in" filter="fade">
                                      <p:cBhvr>
                                        <p:cTn id="41" dur="1"/>
                                        <p:tgtEl>
                                          <p:spTgt spid="24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46">
                                            <p:txEl>
                                              <p:pRg st="1" end="1"/>
                                            </p:txEl>
                                          </p:spTgt>
                                        </p:tgtEl>
                                        <p:attrNameLst>
                                          <p:attrName>style.visibility</p:attrName>
                                        </p:attrNameLst>
                                      </p:cBhvr>
                                      <p:to>
                                        <p:strVal val="visible"/>
                                      </p:to>
                                    </p:set>
                                    <p:animEffect transition="in" filter="fade">
                                      <p:cBhvr>
                                        <p:cTn id="46" dur="1"/>
                                        <p:tgtEl>
                                          <p:spTgt spid="24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330"/>
        <p:cNvGrpSpPr/>
        <p:nvPr/>
      </p:nvGrpSpPr>
      <p:grpSpPr>
        <a:xfrm>
          <a:off x="0" y="0"/>
          <a:ext cx="0" cy="0"/>
          <a:chOff x="0" y="0"/>
          <a:chExt cx="0" cy="0"/>
        </a:xfrm>
      </p:grpSpPr>
      <p:sp>
        <p:nvSpPr>
          <p:cNvPr id="331" name="Google Shape;331;p3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Worst case performance?</a:t>
            </a:r>
            <a:endParaRPr/>
          </a:p>
        </p:txBody>
      </p:sp>
      <p:sp>
        <p:nvSpPr>
          <p:cNvPr id="332" name="Google Shape;332;p36"/>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is the worst case performance for Quick Select? Give an array that causes this worst case (assuming we always pick leftmost item as pivot).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6"/>
        <p:cNvGrpSpPr/>
        <p:nvPr/>
      </p:nvGrpSpPr>
      <p:grpSpPr>
        <a:xfrm>
          <a:off x="0" y="0"/>
          <a:ext cx="0" cy="0"/>
          <a:chOff x="0" y="0"/>
          <a:chExt cx="0" cy="0"/>
        </a:xfrm>
      </p:grpSpPr>
      <p:sp>
        <p:nvSpPr>
          <p:cNvPr id="337" name="Google Shape;337;p3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Worst case performance?</a:t>
            </a:r>
            <a:endParaRPr/>
          </a:p>
        </p:txBody>
      </p:sp>
      <p:sp>
        <p:nvSpPr>
          <p:cNvPr id="338" name="Google Shape;338;p37"/>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What is the worst case performance for Quick Select? Give an array that causes this worst case (assuming we always pick leftmost item as pivot).</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Worst asymptotic performance Θ(N</a:t>
            </a:r>
            <a:r>
              <a:rPr lang="en" baseline="30000" dirty="0"/>
              <a:t>2</a:t>
            </a:r>
            <a:r>
              <a:rPr lang="en" dirty="0"/>
              <a:t>) occurs if array is in sorted order. </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[1 2 3 4 5 6 7 8 9 10 … N]</a:t>
            </a:r>
            <a:endParaRPr dirty="0"/>
          </a:p>
          <a:p>
            <a:pPr marL="0" lvl="0" indent="0" algn="l" rtl="0">
              <a:spcBef>
                <a:spcPts val="600"/>
              </a:spcBef>
              <a:spcAft>
                <a:spcPts val="0"/>
              </a:spcAft>
              <a:buClr>
                <a:schemeClr val="dk1"/>
              </a:buClr>
              <a:buSzPts val="1100"/>
              <a:buFont typeface="Arial"/>
              <a:buNone/>
            </a:pPr>
            <a:r>
              <a:rPr lang="en" dirty="0"/>
              <a:t>[1 </a:t>
            </a:r>
            <a:r>
              <a:rPr lang="en" b="1" dirty="0"/>
              <a:t>2 3 4 5 6 7 8 9 10 … N</a:t>
            </a:r>
            <a:r>
              <a:rPr lang="en" dirty="0"/>
              <a:t>]</a:t>
            </a:r>
            <a:endParaRPr dirty="0"/>
          </a:p>
          <a:p>
            <a:pPr marL="0" lvl="0" indent="0" algn="l" rtl="0">
              <a:spcBef>
                <a:spcPts val="600"/>
              </a:spcBef>
              <a:spcAft>
                <a:spcPts val="0"/>
              </a:spcAft>
              <a:buClr>
                <a:schemeClr val="dk1"/>
              </a:buClr>
              <a:buSzPts val="1100"/>
              <a:buFont typeface="Arial"/>
              <a:buNone/>
            </a:pPr>
            <a:r>
              <a:rPr lang="en" dirty="0"/>
              <a:t>[1 2</a:t>
            </a:r>
            <a:r>
              <a:rPr lang="en" b="1" dirty="0"/>
              <a:t> 3 4 5 6 7 8 9 10 … N</a:t>
            </a:r>
            <a:r>
              <a:rPr lang="en" dirty="0"/>
              <a:t>]</a:t>
            </a:r>
            <a:endParaRPr dirty="0"/>
          </a:p>
          <a:p>
            <a:pPr marL="0" lvl="0" indent="0" algn="l" rtl="0">
              <a:spcBef>
                <a:spcPts val="600"/>
              </a:spcBef>
              <a:spcAft>
                <a:spcPts val="0"/>
              </a:spcAft>
              <a:buNone/>
            </a:pPr>
            <a:r>
              <a:rPr lang="en" dirty="0"/>
              <a:t>…</a:t>
            </a:r>
            <a:endParaRPr dirty="0"/>
          </a:p>
          <a:p>
            <a:pPr marL="0" lvl="0" indent="0" algn="l" rtl="0">
              <a:spcBef>
                <a:spcPts val="600"/>
              </a:spcBef>
              <a:spcAft>
                <a:spcPts val="0"/>
              </a:spcAft>
              <a:buNone/>
            </a:pPr>
            <a:r>
              <a:rPr lang="en" dirty="0"/>
              <a:t>[1 2 3 4 5 … </a:t>
            </a:r>
            <a:r>
              <a:rPr lang="en" b="1" dirty="0"/>
              <a:t>N/2</a:t>
            </a:r>
            <a:r>
              <a:rPr lang="en" dirty="0"/>
              <a:t> … N]</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43" name="Google Shape;343;p38"/>
          <p:cNvGrpSpPr/>
          <p:nvPr/>
        </p:nvGrpSpPr>
        <p:grpSpPr>
          <a:xfrm>
            <a:off x="900363" y="2056700"/>
            <a:ext cx="5111700" cy="655969"/>
            <a:chOff x="1890963" y="1602881"/>
            <a:chExt cx="5111700" cy="655969"/>
          </a:xfrm>
        </p:grpSpPr>
        <p:grpSp>
          <p:nvGrpSpPr>
            <p:cNvPr id="344" name="Google Shape;344;p38"/>
            <p:cNvGrpSpPr/>
            <p:nvPr/>
          </p:nvGrpSpPr>
          <p:grpSpPr>
            <a:xfrm>
              <a:off x="1890963" y="1913250"/>
              <a:ext cx="5111700" cy="345600"/>
              <a:chOff x="1890963" y="1913250"/>
              <a:chExt cx="5111700" cy="345600"/>
            </a:xfrm>
          </p:grpSpPr>
          <p:sp>
            <p:nvSpPr>
              <p:cNvPr id="345" name="Google Shape;345;p38"/>
              <p:cNvSpPr/>
              <p:nvPr/>
            </p:nvSpPr>
            <p:spPr>
              <a:xfrm>
                <a:off x="1890963" y="1913250"/>
                <a:ext cx="51117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346" name="Google Shape;346;p38"/>
              <p:cNvSpPr/>
              <p:nvPr/>
            </p:nvSpPr>
            <p:spPr>
              <a:xfrm>
                <a:off x="4047604" y="1913250"/>
                <a:ext cx="113700" cy="345600"/>
              </a:xfrm>
              <a:prstGeom prst="rect">
                <a:avLst/>
              </a:prstGeom>
              <a:solidFill>
                <a:srgbClr val="00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cxnSp>
          <p:nvCxnSpPr>
            <p:cNvPr id="347" name="Google Shape;347;p38"/>
            <p:cNvCxnSpPr>
              <a:stCxn id="348" idx="2"/>
              <a:endCxn id="346" idx="0"/>
            </p:cNvCxnSpPr>
            <p:nvPr/>
          </p:nvCxnSpPr>
          <p:spPr>
            <a:xfrm rot="-5400000" flipH="1">
              <a:off x="2870929" y="679781"/>
              <a:ext cx="310500" cy="2156700"/>
            </a:xfrm>
            <a:prstGeom prst="curvedConnector3">
              <a:avLst>
                <a:gd name="adj1" fmla="val 49979"/>
              </a:avLst>
            </a:prstGeom>
            <a:noFill/>
            <a:ln w="19050" cap="flat" cmpd="sng">
              <a:solidFill>
                <a:schemeClr val="dk2"/>
              </a:solidFill>
              <a:prstDash val="solid"/>
              <a:round/>
              <a:headEnd type="none" w="med" len="med"/>
              <a:tailEnd type="triangle" w="med" len="med"/>
            </a:ln>
          </p:spPr>
        </p:cxnSp>
      </p:grpSp>
      <p:sp>
        <p:nvSpPr>
          <p:cNvPr id="349" name="Google Shape;349;p38"/>
          <p:cNvSpPr/>
          <p:nvPr/>
        </p:nvSpPr>
        <p:spPr>
          <a:xfrm>
            <a:off x="3170266" y="2372323"/>
            <a:ext cx="113700" cy="345600"/>
          </a:xfrm>
          <a:prstGeom prst="rect">
            <a:avLst/>
          </a:prstGeom>
          <a:solidFill>
            <a:srgbClr val="B1DD8B"/>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350" name="Google Shape;350;p38"/>
          <p:cNvSpPr/>
          <p:nvPr/>
        </p:nvSpPr>
        <p:spPr>
          <a:xfrm>
            <a:off x="900525" y="2367075"/>
            <a:ext cx="2156700" cy="345600"/>
          </a:xfrm>
          <a:prstGeom prst="rect">
            <a:avLst/>
          </a:prstGeom>
          <a:solidFill>
            <a:srgbClr val="66666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Expected Performance</a:t>
            </a:r>
            <a:endParaRPr/>
          </a:p>
        </p:txBody>
      </p:sp>
      <p:sp>
        <p:nvSpPr>
          <p:cNvPr id="352" name="Google Shape;352;p38"/>
          <p:cNvSpPr txBox="1">
            <a:spLocks noGrp="1"/>
          </p:cNvSpPr>
          <p:nvPr>
            <p:ph type="body" idx="1"/>
          </p:nvPr>
        </p:nvSpPr>
        <p:spPr>
          <a:xfrm>
            <a:off x="243000" y="556500"/>
            <a:ext cx="8443800" cy="1050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On average, Quick Select will take Θ(N) time.</a:t>
            </a:r>
            <a:endParaRPr dirty="0"/>
          </a:p>
          <a:p>
            <a:pPr marL="457200" lvl="0" indent="-355600" algn="l" rtl="0">
              <a:spcBef>
                <a:spcPts val="600"/>
              </a:spcBef>
              <a:spcAft>
                <a:spcPts val="0"/>
              </a:spcAft>
              <a:buSzPts val="2000"/>
              <a:buChar char="●"/>
            </a:pPr>
            <a:r>
              <a:rPr lang="en" dirty="0"/>
              <a:t>Intuitive picture (not a proof!):</a:t>
            </a:r>
            <a:endParaRPr dirty="0"/>
          </a:p>
          <a:p>
            <a:pPr marL="0" lvl="0" indent="0" algn="l" rtl="0">
              <a:spcBef>
                <a:spcPts val="600"/>
              </a:spcBef>
              <a:spcAft>
                <a:spcPts val="0"/>
              </a:spcAft>
              <a:buNone/>
            </a:pPr>
            <a:endParaRPr dirty="0"/>
          </a:p>
        </p:txBody>
      </p:sp>
      <p:grpSp>
        <p:nvGrpSpPr>
          <p:cNvPr id="353" name="Google Shape;353;p38"/>
          <p:cNvGrpSpPr/>
          <p:nvPr/>
        </p:nvGrpSpPr>
        <p:grpSpPr>
          <a:xfrm>
            <a:off x="900379" y="1711100"/>
            <a:ext cx="5147834" cy="345600"/>
            <a:chOff x="1890979" y="1253900"/>
            <a:chExt cx="5147834" cy="345600"/>
          </a:xfrm>
        </p:grpSpPr>
        <p:sp>
          <p:nvSpPr>
            <p:cNvPr id="354" name="Google Shape;354;p38"/>
            <p:cNvSpPr/>
            <p:nvPr/>
          </p:nvSpPr>
          <p:spPr>
            <a:xfrm>
              <a:off x="1927113" y="1253900"/>
              <a:ext cx="51117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348" name="Google Shape;348;p38"/>
            <p:cNvSpPr/>
            <p:nvPr/>
          </p:nvSpPr>
          <p:spPr>
            <a:xfrm>
              <a:off x="1890979" y="1253900"/>
              <a:ext cx="113700" cy="345600"/>
            </a:xfrm>
            <a:prstGeom prst="rect">
              <a:avLst/>
            </a:prstGeom>
            <a:solidFill>
              <a:srgbClr val="B1DD8B"/>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grpSp>
        <p:nvGrpSpPr>
          <p:cNvPr id="355" name="Google Shape;355;p38"/>
          <p:cNvGrpSpPr/>
          <p:nvPr/>
        </p:nvGrpSpPr>
        <p:grpSpPr>
          <a:xfrm>
            <a:off x="900363" y="2717923"/>
            <a:ext cx="5111700" cy="661227"/>
            <a:chOff x="1890963" y="2260723"/>
            <a:chExt cx="5111700" cy="661227"/>
          </a:xfrm>
        </p:grpSpPr>
        <p:grpSp>
          <p:nvGrpSpPr>
            <p:cNvPr id="356" name="Google Shape;356;p38"/>
            <p:cNvGrpSpPr/>
            <p:nvPr/>
          </p:nvGrpSpPr>
          <p:grpSpPr>
            <a:xfrm>
              <a:off x="1890963" y="2572600"/>
              <a:ext cx="5111700" cy="349350"/>
              <a:chOff x="1776663" y="2925000"/>
              <a:chExt cx="5111700" cy="349350"/>
            </a:xfrm>
          </p:grpSpPr>
          <p:grpSp>
            <p:nvGrpSpPr>
              <p:cNvPr id="357" name="Google Shape;357;p38"/>
              <p:cNvGrpSpPr/>
              <p:nvPr/>
            </p:nvGrpSpPr>
            <p:grpSpPr>
              <a:xfrm>
                <a:off x="1776663" y="2925000"/>
                <a:ext cx="5111700" cy="349350"/>
                <a:chOff x="1890963" y="1913250"/>
                <a:chExt cx="5111700" cy="349350"/>
              </a:xfrm>
            </p:grpSpPr>
            <p:sp>
              <p:nvSpPr>
                <p:cNvPr id="358" name="Google Shape;358;p38"/>
                <p:cNvSpPr/>
                <p:nvPr/>
              </p:nvSpPr>
              <p:spPr>
                <a:xfrm>
                  <a:off x="1890963" y="1913250"/>
                  <a:ext cx="51117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359" name="Google Shape;359;p38"/>
                <p:cNvSpPr/>
                <p:nvPr/>
              </p:nvSpPr>
              <p:spPr>
                <a:xfrm>
                  <a:off x="4047204" y="1917000"/>
                  <a:ext cx="113700" cy="345600"/>
                </a:xfrm>
                <a:prstGeom prst="rect">
                  <a:avLst/>
                </a:prstGeom>
                <a:solidFill>
                  <a:srgbClr val="00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sp>
            <p:nvSpPr>
              <p:cNvPr id="360" name="Google Shape;360;p38"/>
              <p:cNvSpPr/>
              <p:nvPr/>
            </p:nvSpPr>
            <p:spPr>
              <a:xfrm>
                <a:off x="1776825" y="2925000"/>
                <a:ext cx="2156100" cy="345600"/>
              </a:xfrm>
              <a:prstGeom prst="rect">
                <a:avLst/>
              </a:prstGeom>
              <a:solidFill>
                <a:srgbClr val="66666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38"/>
            <p:cNvSpPr/>
            <p:nvPr/>
          </p:nvSpPr>
          <p:spPr>
            <a:xfrm>
              <a:off x="5493141" y="2572600"/>
              <a:ext cx="113700" cy="345600"/>
            </a:xfrm>
            <a:prstGeom prst="rect">
              <a:avLst/>
            </a:prstGeom>
            <a:solidFill>
              <a:srgbClr val="00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cxnSp>
          <p:nvCxnSpPr>
            <p:cNvPr id="362" name="Google Shape;362;p38"/>
            <p:cNvCxnSpPr>
              <a:stCxn id="349" idx="2"/>
              <a:endCxn id="361" idx="0"/>
            </p:cNvCxnSpPr>
            <p:nvPr/>
          </p:nvCxnSpPr>
          <p:spPr>
            <a:xfrm rot="-5400000" flipH="1">
              <a:off x="4727866" y="1750573"/>
              <a:ext cx="312000" cy="1332300"/>
            </a:xfrm>
            <a:prstGeom prst="curvedConnector3">
              <a:avLst>
                <a:gd name="adj1" fmla="val 49980"/>
              </a:avLst>
            </a:prstGeom>
            <a:noFill/>
            <a:ln w="19050" cap="flat" cmpd="sng">
              <a:solidFill>
                <a:schemeClr val="dk2"/>
              </a:solidFill>
              <a:prstDash val="solid"/>
              <a:round/>
              <a:headEnd type="none" w="med" len="med"/>
              <a:tailEnd type="triangle" w="med" len="med"/>
            </a:ln>
          </p:spPr>
        </p:cxnSp>
      </p:grpSp>
      <p:sp>
        <p:nvSpPr>
          <p:cNvPr id="363" name="Google Shape;363;p38"/>
          <p:cNvSpPr/>
          <p:nvPr/>
        </p:nvSpPr>
        <p:spPr>
          <a:xfrm>
            <a:off x="4616250" y="3029800"/>
            <a:ext cx="1395900" cy="345600"/>
          </a:xfrm>
          <a:prstGeom prst="rect">
            <a:avLst/>
          </a:prstGeom>
          <a:solidFill>
            <a:srgbClr val="66666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3170265" y="3033554"/>
            <a:ext cx="113700" cy="345600"/>
          </a:xfrm>
          <a:prstGeom prst="rect">
            <a:avLst/>
          </a:prstGeom>
          <a:solidFill>
            <a:srgbClr val="B1DD8B"/>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nvGrpSpPr>
          <p:cNvPr id="365" name="Google Shape;365;p38"/>
          <p:cNvGrpSpPr/>
          <p:nvPr/>
        </p:nvGrpSpPr>
        <p:grpSpPr>
          <a:xfrm>
            <a:off x="900363" y="3379154"/>
            <a:ext cx="5111787" cy="682046"/>
            <a:chOff x="1890963" y="2921954"/>
            <a:chExt cx="5111787" cy="682046"/>
          </a:xfrm>
        </p:grpSpPr>
        <p:grpSp>
          <p:nvGrpSpPr>
            <p:cNvPr id="366" name="Google Shape;366;p38"/>
            <p:cNvGrpSpPr/>
            <p:nvPr/>
          </p:nvGrpSpPr>
          <p:grpSpPr>
            <a:xfrm>
              <a:off x="1890963" y="3258400"/>
              <a:ext cx="5111787" cy="345600"/>
              <a:chOff x="1890963" y="3258400"/>
              <a:chExt cx="5111787" cy="345600"/>
            </a:xfrm>
          </p:grpSpPr>
          <p:grpSp>
            <p:nvGrpSpPr>
              <p:cNvPr id="367" name="Google Shape;367;p38"/>
              <p:cNvGrpSpPr/>
              <p:nvPr/>
            </p:nvGrpSpPr>
            <p:grpSpPr>
              <a:xfrm>
                <a:off x="1890963" y="3258400"/>
                <a:ext cx="5111700" cy="345600"/>
                <a:chOff x="1890963" y="2572600"/>
                <a:chExt cx="5111700" cy="345600"/>
              </a:xfrm>
            </p:grpSpPr>
            <p:grpSp>
              <p:nvGrpSpPr>
                <p:cNvPr id="368" name="Google Shape;368;p38"/>
                <p:cNvGrpSpPr/>
                <p:nvPr/>
              </p:nvGrpSpPr>
              <p:grpSpPr>
                <a:xfrm>
                  <a:off x="1890963" y="2572600"/>
                  <a:ext cx="5111700" cy="345600"/>
                  <a:chOff x="1776663" y="2925000"/>
                  <a:chExt cx="5111700" cy="345600"/>
                </a:xfrm>
              </p:grpSpPr>
              <p:sp>
                <p:nvSpPr>
                  <p:cNvPr id="369" name="Google Shape;369;p38"/>
                  <p:cNvSpPr/>
                  <p:nvPr/>
                </p:nvSpPr>
                <p:spPr>
                  <a:xfrm>
                    <a:off x="1776663" y="2925000"/>
                    <a:ext cx="51117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370" name="Google Shape;370;p38"/>
                  <p:cNvSpPr/>
                  <p:nvPr/>
                </p:nvSpPr>
                <p:spPr>
                  <a:xfrm>
                    <a:off x="1776825" y="2925000"/>
                    <a:ext cx="2179800" cy="345600"/>
                  </a:xfrm>
                  <a:prstGeom prst="rect">
                    <a:avLst/>
                  </a:prstGeom>
                  <a:solidFill>
                    <a:srgbClr val="66666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8"/>
                <p:cNvSpPr/>
                <p:nvPr/>
              </p:nvSpPr>
              <p:spPr>
                <a:xfrm>
                  <a:off x="5493141" y="2572600"/>
                  <a:ext cx="113700" cy="345600"/>
                </a:xfrm>
                <a:prstGeom prst="rect">
                  <a:avLst/>
                </a:prstGeom>
                <a:solidFill>
                  <a:srgbClr val="00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sp>
            <p:nvSpPr>
              <p:cNvPr id="372" name="Google Shape;372;p38"/>
              <p:cNvSpPr/>
              <p:nvPr/>
            </p:nvSpPr>
            <p:spPr>
              <a:xfrm>
                <a:off x="5606850" y="3258400"/>
                <a:ext cx="1395900" cy="345600"/>
              </a:xfrm>
              <a:prstGeom prst="rect">
                <a:avLst/>
              </a:prstGeom>
              <a:solidFill>
                <a:srgbClr val="66666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4855429" y="3258400"/>
                <a:ext cx="113700" cy="345600"/>
              </a:xfrm>
              <a:prstGeom prst="rect">
                <a:avLst/>
              </a:prstGeom>
              <a:solidFill>
                <a:srgbClr val="00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cxnSp>
          <p:nvCxnSpPr>
            <p:cNvPr id="374" name="Google Shape;374;p38"/>
            <p:cNvCxnSpPr>
              <a:stCxn id="364" idx="2"/>
              <a:endCxn id="373" idx="0"/>
            </p:cNvCxnSpPr>
            <p:nvPr/>
          </p:nvCxnSpPr>
          <p:spPr>
            <a:xfrm rot="-5400000" flipH="1">
              <a:off x="4396815" y="2742854"/>
              <a:ext cx="336300" cy="694500"/>
            </a:xfrm>
            <a:prstGeom prst="curvedConnector3">
              <a:avLst>
                <a:gd name="adj1" fmla="val 50022"/>
              </a:avLst>
            </a:prstGeom>
            <a:noFill/>
            <a:ln w="19050" cap="flat" cmpd="sng">
              <a:solidFill>
                <a:schemeClr val="dk2"/>
              </a:solidFill>
              <a:prstDash val="solid"/>
              <a:round/>
              <a:headEnd type="none" w="med" len="med"/>
              <a:tailEnd type="triangle" w="med" len="med"/>
            </a:ln>
          </p:spPr>
        </p:cxnSp>
      </p:grpSp>
      <p:sp>
        <p:nvSpPr>
          <p:cNvPr id="375" name="Google Shape;375;p38"/>
          <p:cNvSpPr/>
          <p:nvPr/>
        </p:nvSpPr>
        <p:spPr>
          <a:xfrm>
            <a:off x="3194102" y="3719604"/>
            <a:ext cx="113700" cy="345600"/>
          </a:xfrm>
          <a:prstGeom prst="rect">
            <a:avLst/>
          </a:prstGeom>
          <a:solidFill>
            <a:srgbClr val="B1DD8B"/>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376" name="Google Shape;376;p38"/>
          <p:cNvSpPr/>
          <p:nvPr/>
        </p:nvSpPr>
        <p:spPr>
          <a:xfrm>
            <a:off x="3992725" y="3724375"/>
            <a:ext cx="492000" cy="333000"/>
          </a:xfrm>
          <a:prstGeom prst="rect">
            <a:avLst/>
          </a:prstGeom>
          <a:solidFill>
            <a:srgbClr val="66666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3080391" y="3719613"/>
            <a:ext cx="113700" cy="345600"/>
          </a:xfrm>
          <a:prstGeom prst="rect">
            <a:avLst/>
          </a:prstGeom>
          <a:solidFill>
            <a:srgbClr val="00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nvGrpSpPr>
          <p:cNvPr id="378" name="Google Shape;378;p38"/>
          <p:cNvGrpSpPr/>
          <p:nvPr/>
        </p:nvGrpSpPr>
        <p:grpSpPr>
          <a:xfrm>
            <a:off x="900362" y="4065204"/>
            <a:ext cx="5111787" cy="684625"/>
            <a:chOff x="852738" y="4278854"/>
            <a:chExt cx="5111787" cy="684625"/>
          </a:xfrm>
        </p:grpSpPr>
        <p:grpSp>
          <p:nvGrpSpPr>
            <p:cNvPr id="379" name="Google Shape;379;p38"/>
            <p:cNvGrpSpPr/>
            <p:nvPr/>
          </p:nvGrpSpPr>
          <p:grpSpPr>
            <a:xfrm>
              <a:off x="852738" y="4609725"/>
              <a:ext cx="5111787" cy="349612"/>
              <a:chOff x="852738" y="4601525"/>
              <a:chExt cx="5111787" cy="349612"/>
            </a:xfrm>
          </p:grpSpPr>
          <p:grpSp>
            <p:nvGrpSpPr>
              <p:cNvPr id="380" name="Google Shape;380;p38"/>
              <p:cNvGrpSpPr/>
              <p:nvPr/>
            </p:nvGrpSpPr>
            <p:grpSpPr>
              <a:xfrm>
                <a:off x="852738" y="4601525"/>
                <a:ext cx="5111787" cy="345600"/>
                <a:chOff x="1890963" y="3258400"/>
                <a:chExt cx="5111787" cy="345600"/>
              </a:xfrm>
            </p:grpSpPr>
            <p:grpSp>
              <p:nvGrpSpPr>
                <p:cNvPr id="381" name="Google Shape;381;p38"/>
                <p:cNvGrpSpPr/>
                <p:nvPr/>
              </p:nvGrpSpPr>
              <p:grpSpPr>
                <a:xfrm>
                  <a:off x="1890963" y="3258400"/>
                  <a:ext cx="5111700" cy="345600"/>
                  <a:chOff x="1890963" y="2572600"/>
                  <a:chExt cx="5111700" cy="345600"/>
                </a:xfrm>
              </p:grpSpPr>
              <p:grpSp>
                <p:nvGrpSpPr>
                  <p:cNvPr id="382" name="Google Shape;382;p38"/>
                  <p:cNvGrpSpPr/>
                  <p:nvPr/>
                </p:nvGrpSpPr>
                <p:grpSpPr>
                  <a:xfrm>
                    <a:off x="1890963" y="2572600"/>
                    <a:ext cx="5111700" cy="345600"/>
                    <a:chOff x="1776663" y="2925000"/>
                    <a:chExt cx="5111700" cy="345600"/>
                  </a:xfrm>
                </p:grpSpPr>
                <p:sp>
                  <p:nvSpPr>
                    <p:cNvPr id="383" name="Google Shape;383;p38"/>
                    <p:cNvSpPr/>
                    <p:nvPr/>
                  </p:nvSpPr>
                  <p:spPr>
                    <a:xfrm>
                      <a:off x="1776663" y="2925000"/>
                      <a:ext cx="51117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384" name="Google Shape;384;p38"/>
                    <p:cNvSpPr/>
                    <p:nvPr/>
                  </p:nvSpPr>
                  <p:spPr>
                    <a:xfrm>
                      <a:off x="1776825" y="2925000"/>
                      <a:ext cx="2179800" cy="345600"/>
                    </a:xfrm>
                    <a:prstGeom prst="rect">
                      <a:avLst/>
                    </a:prstGeom>
                    <a:solidFill>
                      <a:srgbClr val="66666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8"/>
                  <p:cNvSpPr/>
                  <p:nvPr/>
                </p:nvSpPr>
                <p:spPr>
                  <a:xfrm>
                    <a:off x="5493141" y="2572600"/>
                    <a:ext cx="113700" cy="345600"/>
                  </a:xfrm>
                  <a:prstGeom prst="rect">
                    <a:avLst/>
                  </a:prstGeom>
                  <a:solidFill>
                    <a:srgbClr val="00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sp>
              <p:nvSpPr>
                <p:cNvPr id="386" name="Google Shape;386;p38"/>
                <p:cNvSpPr/>
                <p:nvPr/>
              </p:nvSpPr>
              <p:spPr>
                <a:xfrm>
                  <a:off x="5606850" y="3258400"/>
                  <a:ext cx="1395900" cy="345600"/>
                </a:xfrm>
                <a:prstGeom prst="rect">
                  <a:avLst/>
                </a:prstGeom>
                <a:solidFill>
                  <a:srgbClr val="66666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a:off x="4855429" y="3258400"/>
                  <a:ext cx="113700" cy="345600"/>
                </a:xfrm>
                <a:prstGeom prst="rect">
                  <a:avLst/>
                </a:prstGeom>
                <a:solidFill>
                  <a:srgbClr val="00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sp>
            <p:nvSpPr>
              <p:cNvPr id="388" name="Google Shape;388;p38"/>
              <p:cNvSpPr/>
              <p:nvPr/>
            </p:nvSpPr>
            <p:spPr>
              <a:xfrm>
                <a:off x="3945100" y="4610300"/>
                <a:ext cx="492000" cy="333000"/>
              </a:xfrm>
              <a:prstGeom prst="rect">
                <a:avLst/>
              </a:prstGeom>
              <a:solidFill>
                <a:srgbClr val="66666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3032766" y="4605538"/>
                <a:ext cx="113700" cy="345600"/>
              </a:xfrm>
              <a:prstGeom prst="rect">
                <a:avLst/>
              </a:prstGeom>
              <a:solidFill>
                <a:srgbClr val="00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cxnSp>
          <p:nvCxnSpPr>
            <p:cNvPr id="390" name="Google Shape;390;p38"/>
            <p:cNvCxnSpPr>
              <a:stCxn id="375" idx="2"/>
              <a:endCxn id="391" idx="0"/>
            </p:cNvCxnSpPr>
            <p:nvPr/>
          </p:nvCxnSpPr>
          <p:spPr>
            <a:xfrm rot="-5400000" flipH="1">
              <a:off x="3086027" y="4396154"/>
              <a:ext cx="339000" cy="104400"/>
            </a:xfrm>
            <a:prstGeom prst="curvedConnector3">
              <a:avLst>
                <a:gd name="adj1" fmla="val 50004"/>
              </a:avLst>
            </a:prstGeom>
            <a:noFill/>
            <a:ln w="19050" cap="flat" cmpd="sng">
              <a:solidFill>
                <a:schemeClr val="dk2"/>
              </a:solidFill>
              <a:prstDash val="solid"/>
              <a:round/>
              <a:headEnd type="none" w="med" len="med"/>
              <a:tailEnd type="triangle" w="med" len="med"/>
            </a:ln>
          </p:spPr>
        </p:cxnSp>
        <p:sp>
          <p:nvSpPr>
            <p:cNvPr id="391" name="Google Shape;391;p38"/>
            <p:cNvSpPr/>
            <p:nvPr/>
          </p:nvSpPr>
          <p:spPr>
            <a:xfrm>
              <a:off x="3250954" y="4617879"/>
              <a:ext cx="113700" cy="345600"/>
            </a:xfrm>
            <a:prstGeom prst="rect">
              <a:avLst/>
            </a:prstGeom>
            <a:solidFill>
              <a:srgbClr val="9900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grpSp>
        <p:nvGrpSpPr>
          <p:cNvPr id="392" name="Google Shape;392;p38"/>
          <p:cNvGrpSpPr/>
          <p:nvPr/>
        </p:nvGrpSpPr>
        <p:grpSpPr>
          <a:xfrm>
            <a:off x="6048200" y="1391100"/>
            <a:ext cx="2869650" cy="2747100"/>
            <a:chOff x="6048200" y="1391100"/>
            <a:chExt cx="2869650" cy="2747100"/>
          </a:xfrm>
        </p:grpSpPr>
        <p:sp>
          <p:nvSpPr>
            <p:cNvPr id="393" name="Google Shape;393;p38"/>
            <p:cNvSpPr txBox="1"/>
            <p:nvPr/>
          </p:nvSpPr>
          <p:spPr>
            <a:xfrm>
              <a:off x="6048200" y="2349200"/>
              <a:ext cx="1395900" cy="4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 compares</a:t>
              </a:r>
              <a:endParaRPr/>
            </a:p>
          </p:txBody>
        </p:sp>
        <p:sp>
          <p:nvSpPr>
            <p:cNvPr id="394" name="Google Shape;394;p38"/>
            <p:cNvSpPr txBox="1"/>
            <p:nvPr/>
          </p:nvSpPr>
          <p:spPr>
            <a:xfrm>
              <a:off x="6062575" y="3077800"/>
              <a:ext cx="1552800" cy="4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~N/2 compares</a:t>
              </a:r>
              <a:endParaRPr/>
            </a:p>
          </p:txBody>
        </p:sp>
        <p:sp>
          <p:nvSpPr>
            <p:cNvPr id="395" name="Google Shape;395;p38"/>
            <p:cNvSpPr txBox="1"/>
            <p:nvPr/>
          </p:nvSpPr>
          <p:spPr>
            <a:xfrm>
              <a:off x="6048200" y="3730200"/>
              <a:ext cx="1552800" cy="4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~N/4 compares</a:t>
              </a:r>
              <a:endParaRPr/>
            </a:p>
          </p:txBody>
        </p:sp>
        <p:cxnSp>
          <p:nvCxnSpPr>
            <p:cNvPr id="396" name="Google Shape;396;p38"/>
            <p:cNvCxnSpPr/>
            <p:nvPr/>
          </p:nvCxnSpPr>
          <p:spPr>
            <a:xfrm flipH="1">
              <a:off x="6169500" y="1904025"/>
              <a:ext cx="1113000" cy="358800"/>
            </a:xfrm>
            <a:prstGeom prst="straightConnector1">
              <a:avLst/>
            </a:prstGeom>
            <a:noFill/>
            <a:ln w="19050" cap="flat" cmpd="sng">
              <a:solidFill>
                <a:schemeClr val="dk2"/>
              </a:solidFill>
              <a:prstDash val="solid"/>
              <a:round/>
              <a:headEnd type="none" w="med" len="med"/>
              <a:tailEnd type="triangle" w="med" len="med"/>
            </a:ln>
          </p:spPr>
        </p:cxnSp>
        <p:sp>
          <p:nvSpPr>
            <p:cNvPr id="397" name="Google Shape;397;p38"/>
            <p:cNvSpPr txBox="1"/>
            <p:nvPr/>
          </p:nvSpPr>
          <p:spPr>
            <a:xfrm>
              <a:off x="7365050" y="1391100"/>
              <a:ext cx="1552800" cy="1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On average, pivot ends up about halfway</a:t>
              </a:r>
              <a:endParaRPr/>
            </a:p>
          </p:txBody>
        </p:sp>
      </p:grpSp>
      <p:sp>
        <p:nvSpPr>
          <p:cNvPr id="398" name="Google Shape;398;p38"/>
          <p:cNvSpPr txBox="1"/>
          <p:nvPr/>
        </p:nvSpPr>
        <p:spPr>
          <a:xfrm>
            <a:off x="5178650" y="858600"/>
            <a:ext cx="3851700" cy="4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N + N/2 + N/4 + … + 1 = Θ(N)</a:t>
            </a:r>
            <a:endParaRPr sz="200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3"/>
                                        </p:tgtEl>
                                        <p:attrNameLst>
                                          <p:attrName>style.visibility</p:attrName>
                                        </p:attrNameLst>
                                      </p:cBhvr>
                                      <p:to>
                                        <p:strVal val="visible"/>
                                      </p:to>
                                    </p:set>
                                    <p:animEffect transition="in" filter="fade">
                                      <p:cBhvr>
                                        <p:cTn id="7" dur="1000"/>
                                        <p:tgtEl>
                                          <p:spTgt spid="3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0"/>
                                        </p:tgtEl>
                                        <p:attrNameLst>
                                          <p:attrName>style.visibility</p:attrName>
                                        </p:attrNameLst>
                                      </p:cBhvr>
                                      <p:to>
                                        <p:strVal val="visible"/>
                                      </p:to>
                                    </p:set>
                                    <p:animEffect transition="in" filter="fade">
                                      <p:cBhvr>
                                        <p:cTn id="12" dur="1000"/>
                                        <p:tgtEl>
                                          <p:spTgt spid="3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9"/>
                                        </p:tgtEl>
                                        <p:attrNameLst>
                                          <p:attrName>style.visibility</p:attrName>
                                        </p:attrNameLst>
                                      </p:cBhvr>
                                      <p:to>
                                        <p:strVal val="visible"/>
                                      </p:to>
                                    </p:set>
                                    <p:animEffect transition="in" filter="fade">
                                      <p:cBhvr>
                                        <p:cTn id="17" dur="1000"/>
                                        <p:tgtEl>
                                          <p:spTgt spid="3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5"/>
                                        </p:tgtEl>
                                        <p:attrNameLst>
                                          <p:attrName>style.visibility</p:attrName>
                                        </p:attrNameLst>
                                      </p:cBhvr>
                                      <p:to>
                                        <p:strVal val="visible"/>
                                      </p:to>
                                    </p:set>
                                    <p:animEffect transition="in" filter="fade">
                                      <p:cBhvr>
                                        <p:cTn id="22" dur="1000"/>
                                        <p:tgtEl>
                                          <p:spTgt spid="3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3"/>
                                        </p:tgtEl>
                                        <p:attrNameLst>
                                          <p:attrName>style.visibility</p:attrName>
                                        </p:attrNameLst>
                                      </p:cBhvr>
                                      <p:to>
                                        <p:strVal val="visible"/>
                                      </p:to>
                                    </p:set>
                                    <p:animEffect transition="in" filter="fade">
                                      <p:cBhvr>
                                        <p:cTn id="27" dur="1000"/>
                                        <p:tgtEl>
                                          <p:spTgt spid="36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4"/>
                                        </p:tgtEl>
                                        <p:attrNameLst>
                                          <p:attrName>style.visibility</p:attrName>
                                        </p:attrNameLst>
                                      </p:cBhvr>
                                      <p:to>
                                        <p:strVal val="visible"/>
                                      </p:to>
                                    </p:set>
                                    <p:animEffect transition="in" filter="fade">
                                      <p:cBhvr>
                                        <p:cTn id="32" dur="1000"/>
                                        <p:tgtEl>
                                          <p:spTgt spid="36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5"/>
                                        </p:tgtEl>
                                        <p:attrNameLst>
                                          <p:attrName>style.visibility</p:attrName>
                                        </p:attrNameLst>
                                      </p:cBhvr>
                                      <p:to>
                                        <p:strVal val="visible"/>
                                      </p:to>
                                    </p:set>
                                    <p:animEffect transition="in" filter="fade">
                                      <p:cBhvr>
                                        <p:cTn id="37" dur="1000"/>
                                        <p:tgtEl>
                                          <p:spTgt spid="365"/>
                                        </p:tgtEl>
                                      </p:cBhvr>
                                    </p:animEffect>
                                  </p:childTnLst>
                                </p:cTn>
                              </p:par>
                              <p:par>
                                <p:cTn id="38" presetID="10" presetClass="entr" presetSubtype="0" fill="hold" nodeType="withEffect">
                                  <p:stCondLst>
                                    <p:cond delay="0"/>
                                  </p:stCondLst>
                                  <p:childTnLst>
                                    <p:set>
                                      <p:cBhvr>
                                        <p:cTn id="39" dur="1" fill="hold">
                                          <p:stCondLst>
                                            <p:cond delay="0"/>
                                          </p:stCondLst>
                                        </p:cTn>
                                        <p:tgtEl>
                                          <p:spTgt spid="377"/>
                                        </p:tgtEl>
                                        <p:attrNameLst>
                                          <p:attrName>style.visibility</p:attrName>
                                        </p:attrNameLst>
                                      </p:cBhvr>
                                      <p:to>
                                        <p:strVal val="visible"/>
                                      </p:to>
                                    </p:set>
                                    <p:animEffect transition="in" filter="fade">
                                      <p:cBhvr>
                                        <p:cTn id="40" dur="1000"/>
                                        <p:tgtEl>
                                          <p:spTgt spid="37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76"/>
                                        </p:tgtEl>
                                        <p:attrNameLst>
                                          <p:attrName>style.visibility</p:attrName>
                                        </p:attrNameLst>
                                      </p:cBhvr>
                                      <p:to>
                                        <p:strVal val="visible"/>
                                      </p:to>
                                    </p:set>
                                    <p:animEffect transition="in" filter="fade">
                                      <p:cBhvr>
                                        <p:cTn id="45" dur="1000"/>
                                        <p:tgtEl>
                                          <p:spTgt spid="37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75"/>
                                        </p:tgtEl>
                                        <p:attrNameLst>
                                          <p:attrName>style.visibility</p:attrName>
                                        </p:attrNameLst>
                                      </p:cBhvr>
                                      <p:to>
                                        <p:strVal val="visible"/>
                                      </p:to>
                                    </p:set>
                                    <p:animEffect transition="in" filter="fade">
                                      <p:cBhvr>
                                        <p:cTn id="50" dur="1000"/>
                                        <p:tgtEl>
                                          <p:spTgt spid="37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78"/>
                                        </p:tgtEl>
                                        <p:attrNameLst>
                                          <p:attrName>style.visibility</p:attrName>
                                        </p:attrNameLst>
                                      </p:cBhvr>
                                      <p:to>
                                        <p:strVal val="visible"/>
                                      </p:to>
                                    </p:set>
                                    <p:animEffect transition="in" filter="fade">
                                      <p:cBhvr>
                                        <p:cTn id="55" dur="1000"/>
                                        <p:tgtEl>
                                          <p:spTgt spid="37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92"/>
                                        </p:tgtEl>
                                        <p:attrNameLst>
                                          <p:attrName>style.visibility</p:attrName>
                                        </p:attrNameLst>
                                      </p:cBhvr>
                                      <p:to>
                                        <p:strVal val="visible"/>
                                      </p:to>
                                    </p:set>
                                    <p:animEffect transition="in" filter="fade">
                                      <p:cBhvr>
                                        <p:cTn id="60" dur="1000"/>
                                        <p:tgtEl>
                                          <p:spTgt spid="39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98"/>
                                        </p:tgtEl>
                                        <p:attrNameLst>
                                          <p:attrName>style.visibility</p:attrName>
                                        </p:attrNameLst>
                                      </p:cBhvr>
                                      <p:to>
                                        <p:strVal val="visible"/>
                                      </p:to>
                                    </p:set>
                                    <p:animEffect transition="in" filter="fade">
                                      <p:cBhvr>
                                        <p:cTn id="65" dur="1000"/>
                                        <p:tgtEl>
                                          <p:spTgt spid="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Quicksort With Quickselect?</a:t>
            </a:r>
            <a:endParaRPr/>
          </a:p>
        </p:txBody>
      </p:sp>
      <p:sp>
        <p:nvSpPr>
          <p:cNvPr id="404" name="Google Shape;404;p39"/>
          <p:cNvSpPr txBox="1">
            <a:spLocks noGrp="1"/>
          </p:cNvSpPr>
          <p:nvPr>
            <p:ph type="body" idx="1"/>
          </p:nvPr>
        </p:nvSpPr>
        <p:spPr>
          <a:xfrm>
            <a:off x="243000" y="3157050"/>
            <a:ext cx="8443800" cy="155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Quicksort with PICK to find exact median was terrible.</a:t>
            </a:r>
            <a:endParaRPr/>
          </a:p>
          <a:p>
            <a:pPr marL="0" lvl="0" indent="0" algn="l" rtl="0">
              <a:spcBef>
                <a:spcPts val="600"/>
              </a:spcBef>
              <a:spcAft>
                <a:spcPts val="0"/>
              </a:spcAft>
              <a:buNone/>
            </a:pPr>
            <a:endParaRPr/>
          </a:p>
          <a:p>
            <a:pPr marL="0" lvl="0" indent="0" algn="l" rtl="0">
              <a:spcBef>
                <a:spcPts val="600"/>
              </a:spcBef>
              <a:spcAft>
                <a:spcPts val="0"/>
              </a:spcAft>
              <a:buNone/>
            </a:pPr>
            <a:r>
              <a:rPr lang="en"/>
              <a:t>What if we used Quickselect to find the exact median? </a:t>
            </a:r>
            <a:endParaRPr/>
          </a:p>
          <a:p>
            <a:pPr marL="457200" lvl="0" indent="-355600" algn="l" rtl="0">
              <a:spcBef>
                <a:spcPts val="600"/>
              </a:spcBef>
              <a:spcAft>
                <a:spcPts val="0"/>
              </a:spcAft>
              <a:buSzPts val="2000"/>
              <a:buChar char="●"/>
            </a:pPr>
            <a:r>
              <a:rPr lang="en"/>
              <a:t>Resulting algorithm is still quite slow. Also: a little strange to do a bunch of partitions to identify the optimal item to partition around.</a:t>
            </a:r>
            <a:endParaRPr/>
          </a:p>
        </p:txBody>
      </p:sp>
      <p:graphicFrame>
        <p:nvGraphicFramePr>
          <p:cNvPr id="405" name="Google Shape;405;p39"/>
          <p:cNvGraphicFramePr/>
          <p:nvPr/>
        </p:nvGraphicFramePr>
        <p:xfrm>
          <a:off x="316925" y="704850"/>
          <a:ext cx="8340150" cy="2407770"/>
        </p:xfrm>
        <a:graphic>
          <a:graphicData uri="http://schemas.openxmlformats.org/drawingml/2006/table">
            <a:tbl>
              <a:tblPr>
                <a:noFill/>
                <a:tableStyleId>{73D23DC7-354B-42B5-B9B7-65A118AFDD6C}</a:tableStyleId>
              </a:tblPr>
              <a:tblGrid>
                <a:gridCol w="1584175">
                  <a:extLst>
                    <a:ext uri="{9D8B030D-6E8A-4147-A177-3AD203B41FA5}">
                      <a16:colId xmlns:a16="http://schemas.microsoft.com/office/drawing/2014/main" val="20000"/>
                    </a:ext>
                  </a:extLst>
                </a:gridCol>
                <a:gridCol w="1333200">
                  <a:extLst>
                    <a:ext uri="{9D8B030D-6E8A-4147-A177-3AD203B41FA5}">
                      <a16:colId xmlns:a16="http://schemas.microsoft.com/office/drawing/2014/main" val="20001"/>
                    </a:ext>
                  </a:extLst>
                </a:gridCol>
                <a:gridCol w="1118150">
                  <a:extLst>
                    <a:ext uri="{9D8B030D-6E8A-4147-A177-3AD203B41FA5}">
                      <a16:colId xmlns:a16="http://schemas.microsoft.com/office/drawing/2014/main" val="20002"/>
                    </a:ext>
                  </a:extLst>
                </a:gridCol>
                <a:gridCol w="1407600">
                  <a:extLst>
                    <a:ext uri="{9D8B030D-6E8A-4147-A177-3AD203B41FA5}">
                      <a16:colId xmlns:a16="http://schemas.microsoft.com/office/drawing/2014/main" val="20003"/>
                    </a:ext>
                  </a:extLst>
                </a:gridCol>
                <a:gridCol w="1656325">
                  <a:extLst>
                    <a:ext uri="{9D8B030D-6E8A-4147-A177-3AD203B41FA5}">
                      <a16:colId xmlns:a16="http://schemas.microsoft.com/office/drawing/2014/main" val="20004"/>
                    </a:ext>
                  </a:extLst>
                </a:gridCol>
                <a:gridCol w="12407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Pivot Selection Strategy</a:t>
                      </a:r>
                      <a:endParaRPr/>
                    </a:p>
                  </a:txBody>
                  <a:tcPr marL="91425" marR="91425" marT="91425" marB="91425"/>
                </a:tc>
                <a:tc>
                  <a:txBody>
                    <a:bodyPr/>
                    <a:lstStyle/>
                    <a:p>
                      <a:pPr marL="0" lvl="0" indent="0" algn="l" rtl="0">
                        <a:spcBef>
                          <a:spcPts val="0"/>
                        </a:spcBef>
                        <a:spcAft>
                          <a:spcPts val="0"/>
                        </a:spcAft>
                        <a:buNone/>
                      </a:pPr>
                      <a:r>
                        <a:rPr lang="en"/>
                        <a:t>Partition</a:t>
                      </a:r>
                      <a:endParaRPr/>
                    </a:p>
                    <a:p>
                      <a:pPr marL="0" lvl="0" indent="0" algn="l" rtl="0">
                        <a:spcBef>
                          <a:spcPts val="0"/>
                        </a:spcBef>
                        <a:spcAft>
                          <a:spcPts val="0"/>
                        </a:spcAft>
                        <a:buNone/>
                      </a:pPr>
                      <a:r>
                        <a:rPr lang="en"/>
                        <a:t>Algorithm</a:t>
                      </a:r>
                      <a:endParaRPr/>
                    </a:p>
                  </a:txBody>
                  <a:tcPr marL="91425" marR="91425" marT="91425" marB="91425"/>
                </a:tc>
                <a:tc>
                  <a:txBody>
                    <a:bodyPr/>
                    <a:lstStyle/>
                    <a:p>
                      <a:pPr marL="0" lvl="0" indent="0" algn="l" rtl="0">
                        <a:spcBef>
                          <a:spcPts val="0"/>
                        </a:spcBef>
                        <a:spcAft>
                          <a:spcPts val="0"/>
                        </a:spcAft>
                        <a:buNone/>
                      </a:pPr>
                      <a:r>
                        <a:rPr lang="en"/>
                        <a:t>Worst Case Avoidance Strategy</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Time to sort 1000 arrays of 10000 ints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Worst Case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Mergesort</a:t>
                      </a:r>
                      <a:endParaRPr/>
                    </a:p>
                  </a:txBody>
                  <a:tcPr marL="91425" marR="91425" marT="91425" marB="91425"/>
                </a:tc>
                <a:tc>
                  <a:txBody>
                    <a:bodyPr/>
                    <a:lstStyle/>
                    <a:p>
                      <a:pPr marL="0" lvl="0" indent="0" algn="l" rtl="0">
                        <a:spcBef>
                          <a:spcPts val="0"/>
                        </a:spcBef>
                        <a:spcAft>
                          <a:spcPts val="0"/>
                        </a:spcAft>
                        <a:buNone/>
                      </a:pPr>
                      <a:r>
                        <a:rPr lang="en">
                          <a:solidFill>
                            <a:srgbClr val="FFFFFF"/>
                          </a:solidFill>
                        </a:rPr>
                        <a:t>N/A</a:t>
                      </a:r>
                      <a:endParaRPr>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a:solidFill>
                            <a:srgbClr val="FFFFFF"/>
                          </a:solidFill>
                        </a:rPr>
                        <a:t>N/A</a:t>
                      </a:r>
                      <a:endParaRPr>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a:solidFill>
                            <a:srgbClr val="FFFFFF"/>
                          </a:solidFill>
                        </a:rPr>
                        <a:t>N/A</a:t>
                      </a:r>
                      <a:endParaRPr>
                        <a:solidFill>
                          <a:srgbClr val="FFFFFF"/>
                        </a:solidFill>
                      </a:endParaRPr>
                    </a:p>
                  </a:txBody>
                  <a:tcPr marL="91425" marR="91425" marT="91425" marB="91425">
                    <a:lnR w="9525" cap="flat" cmpd="sng">
                      <a:solidFill>
                        <a:srgbClr val="9E9E9E"/>
                      </a:solidFill>
                      <a:prstDash val="solid"/>
                      <a:round/>
                      <a:headEnd type="none" w="sm" len="sm"/>
                      <a:tailEnd type="none" w="sm" len="sm"/>
                    </a:lnR>
                    <a:solidFill>
                      <a:srgbClr val="000000"/>
                    </a:solidFill>
                  </a:tcPr>
                </a:tc>
                <a:tc>
                  <a:txBody>
                    <a:bodyPr/>
                    <a:lstStyle/>
                    <a:p>
                      <a:pPr marL="0" lvl="0" indent="0" algn="l" rtl="0">
                        <a:spcBef>
                          <a:spcPts val="0"/>
                        </a:spcBef>
                        <a:spcAft>
                          <a:spcPts val="0"/>
                        </a:spcAft>
                        <a:buNone/>
                      </a:pPr>
                      <a:r>
                        <a:rPr lang="en"/>
                        <a:t>2.1 seconds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Θ(N log 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Quicksort L3S</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Leftmost</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3-scan</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Shuffle</a:t>
                      </a:r>
                      <a:endParaRPr/>
                    </a:p>
                  </a:txBody>
                  <a:tcPr marL="91425" marR="91425" marT="91425" marB="91425">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4.4 seconds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Θ(N</a:t>
                      </a:r>
                      <a:r>
                        <a:rPr lang="en" baseline="30000"/>
                        <a:t>2</a:t>
                      </a:r>
                      <a:r>
                        <a:rPr lang="en"/>
                        <a:t>)</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Quicksort LTHS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Leftmost</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Tony Hoare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Shuffle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1.7 seconds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Θ(N</a:t>
                      </a:r>
                      <a:r>
                        <a:rPr lang="en" baseline="30000"/>
                        <a:t>2</a:t>
                      </a:r>
                      <a:r>
                        <a:rPr lang="en"/>
                        <a:t>)</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Quicksort PickTH</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Exact Median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Tony Hoare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Exact Median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10.0 seconds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Θ(N log 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409"/>
        <p:cNvGrpSpPr/>
        <p:nvPr/>
      </p:nvGrpSpPr>
      <p:grpSpPr>
        <a:xfrm>
          <a:off x="0" y="0"/>
          <a:ext cx="0" cy="0"/>
          <a:chOff x="0" y="0"/>
          <a:chExt cx="0" cy="0"/>
        </a:xfrm>
      </p:grpSpPr>
      <p:sp>
        <p:nvSpPr>
          <p:cNvPr id="410" name="Google Shape;410;p40"/>
          <p:cNvSpPr txBox="1">
            <a:spLocks noGrp="1"/>
          </p:cNvSpPr>
          <p:nvPr>
            <p:ph type="title"/>
          </p:nvPr>
        </p:nvSpPr>
        <p:spPr>
          <a:xfrm>
            <a:off x="928950" y="1567875"/>
            <a:ext cx="7286100" cy="18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Stability, Adaptiveness, Optimization</a:t>
            </a:r>
            <a:endParaRPr sz="4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Sorting Summary (so far)</a:t>
            </a:r>
            <a:endParaRPr/>
          </a:p>
        </p:txBody>
      </p:sp>
      <p:sp>
        <p:nvSpPr>
          <p:cNvPr id="416" name="Google Shape;416;p41"/>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Listed by mechanism:</a:t>
            </a:r>
            <a:endParaRPr/>
          </a:p>
          <a:p>
            <a:pPr marL="457200" lvl="0" indent="-355600" algn="l" rtl="0">
              <a:spcBef>
                <a:spcPts val="600"/>
              </a:spcBef>
              <a:spcAft>
                <a:spcPts val="0"/>
              </a:spcAft>
              <a:buSzPts val="2000"/>
              <a:buChar char="●"/>
            </a:pPr>
            <a:r>
              <a:rPr lang="en"/>
              <a:t>Selection sort: Find the smallest item and put it at the front.</a:t>
            </a:r>
            <a:endParaRPr/>
          </a:p>
          <a:p>
            <a:pPr marL="457200" lvl="0" indent="-355600" algn="l" rtl="0">
              <a:spcBef>
                <a:spcPts val="0"/>
              </a:spcBef>
              <a:spcAft>
                <a:spcPts val="0"/>
              </a:spcAft>
              <a:buSzPts val="2000"/>
              <a:buChar char="●"/>
            </a:pPr>
            <a:r>
              <a:rPr lang="en"/>
              <a:t>Insertion sort: Figure out where to insert the current item.</a:t>
            </a:r>
            <a:endParaRPr/>
          </a:p>
          <a:p>
            <a:pPr marL="457200" lvl="0" indent="-355600" algn="l" rtl="0">
              <a:spcBef>
                <a:spcPts val="0"/>
              </a:spcBef>
              <a:spcAft>
                <a:spcPts val="0"/>
              </a:spcAft>
              <a:buSzPts val="2000"/>
              <a:buChar char="●"/>
            </a:pPr>
            <a:r>
              <a:rPr lang="en"/>
              <a:t>Merge sort: Merge two sorted halves into one sorted whole.</a:t>
            </a:r>
            <a:endParaRPr/>
          </a:p>
          <a:p>
            <a:pPr marL="457200" lvl="0" indent="-355600" algn="l" rtl="0">
              <a:spcBef>
                <a:spcPts val="0"/>
              </a:spcBef>
              <a:spcAft>
                <a:spcPts val="0"/>
              </a:spcAft>
              <a:buSzPts val="2000"/>
              <a:buChar char="●"/>
            </a:pPr>
            <a:r>
              <a:rPr lang="en"/>
              <a:t>Partition (quick) sort: Partition items around a pivot.</a:t>
            </a:r>
            <a:endParaRPr/>
          </a:p>
          <a:p>
            <a:pPr marL="0" lvl="0" indent="0" algn="l" rtl="0">
              <a:spcBef>
                <a:spcPts val="600"/>
              </a:spcBef>
              <a:spcAft>
                <a:spcPts val="0"/>
              </a:spcAft>
              <a:buNone/>
            </a:pPr>
            <a:r>
              <a:rPr lang="en"/>
              <a:t>Listed by memory and runtime:</a:t>
            </a:r>
            <a:endParaRPr/>
          </a:p>
          <a:p>
            <a:pPr marL="0" lvl="0" indent="0" algn="l" rtl="0">
              <a:spcBef>
                <a:spcPts val="600"/>
              </a:spcBef>
              <a:spcAft>
                <a:spcPts val="0"/>
              </a:spcAft>
              <a:buNone/>
            </a:pPr>
            <a:endParaRPr/>
          </a:p>
        </p:txBody>
      </p:sp>
      <p:graphicFrame>
        <p:nvGraphicFramePr>
          <p:cNvPr id="417" name="Google Shape;417;p41"/>
          <p:cNvGraphicFramePr/>
          <p:nvPr/>
        </p:nvGraphicFramePr>
        <p:xfrm>
          <a:off x="826864" y="3081414"/>
          <a:ext cx="3000000" cy="3000000"/>
        </p:xfrm>
        <a:graphic>
          <a:graphicData uri="http://schemas.openxmlformats.org/drawingml/2006/table">
            <a:tbl>
              <a:tblPr>
                <a:noFill/>
                <a:tableStyleId>{7DFF8908-661C-45F9-8E6F-935B6AE5A17F}</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Memory</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 Compares</a:t>
                      </a:r>
                      <a:endParaRPr/>
                    </a:p>
                  </a:txBody>
                  <a:tcPr marL="91425" marR="91425" marT="91425" marB="91425"/>
                </a:tc>
                <a:tc>
                  <a:txBody>
                    <a:bodyPr/>
                    <a:lstStyle/>
                    <a:p>
                      <a:pPr marL="0" lvl="0" indent="0" algn="l" rtl="0">
                        <a:spcBef>
                          <a:spcPts val="0"/>
                        </a:spcBef>
                        <a:spcAft>
                          <a:spcPts val="0"/>
                        </a:spcAft>
                        <a:buNone/>
                      </a:pPr>
                      <a:r>
                        <a:rPr lang="en"/>
                        <a:t>Notes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Heapsort</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Θ(1)</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 log N) worst</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Bad caching (61C)</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Insertion</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Θ(1)</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a:t>
                      </a:r>
                      <a:r>
                        <a:rPr lang="en" baseline="30000">
                          <a:solidFill>
                            <a:schemeClr val="dk1"/>
                          </a:solidFill>
                          <a:latin typeface="Calibri"/>
                          <a:ea typeface="Calibri"/>
                          <a:cs typeface="Calibri"/>
                          <a:sym typeface="Calibri"/>
                        </a:rPr>
                        <a:t>2</a:t>
                      </a:r>
                      <a:r>
                        <a:rPr lang="en">
                          <a:solidFill>
                            <a:schemeClr val="dk1"/>
                          </a:solidFill>
                          <a:latin typeface="Calibri"/>
                          <a:ea typeface="Calibri"/>
                          <a:cs typeface="Calibri"/>
                          <a:sym typeface="Calibri"/>
                        </a:rPr>
                        <a:t>) worst</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 if almost sorted</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Mergesort</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 log N) worst</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Random Quicksort</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Θ(log N) (call stack)</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 log N) expected</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Fastest sort</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Other Desirable Sorting Properties: Stability</a:t>
            </a:r>
            <a:endParaRPr/>
          </a:p>
        </p:txBody>
      </p:sp>
      <p:sp>
        <p:nvSpPr>
          <p:cNvPr id="423" name="Google Shape;423;p42"/>
          <p:cNvSpPr txBox="1">
            <a:spLocks noGrp="1"/>
          </p:cNvSpPr>
          <p:nvPr>
            <p:ph type="body" idx="1"/>
          </p:nvPr>
        </p:nvSpPr>
        <p:spPr>
          <a:xfrm>
            <a:off x="243000" y="632700"/>
            <a:ext cx="86220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A sort is said to be stable if order of equivalent items is preserved.</a:t>
            </a:r>
            <a:endParaRPr dirty="0"/>
          </a:p>
        </p:txBody>
      </p:sp>
      <p:graphicFrame>
        <p:nvGraphicFramePr>
          <p:cNvPr id="424" name="Google Shape;424;p42"/>
          <p:cNvGraphicFramePr/>
          <p:nvPr/>
        </p:nvGraphicFramePr>
        <p:xfrm>
          <a:off x="787450" y="1498850"/>
          <a:ext cx="2333600" cy="3169680"/>
        </p:xfrm>
        <a:graphic>
          <a:graphicData uri="http://schemas.openxmlformats.org/drawingml/2006/table">
            <a:tbl>
              <a:tblPr>
                <a:noFill/>
                <a:tableStyleId>{7DFF8908-661C-45F9-8E6F-935B6AE5A17F}</a:tableStyleId>
              </a:tblPr>
              <a:tblGrid>
                <a:gridCol w="1166800">
                  <a:extLst>
                    <a:ext uri="{9D8B030D-6E8A-4147-A177-3AD203B41FA5}">
                      <a16:colId xmlns:a16="http://schemas.microsoft.com/office/drawing/2014/main" val="20000"/>
                    </a:ext>
                  </a:extLst>
                </a:gridCol>
                <a:gridCol w="1166800">
                  <a:extLst>
                    <a:ext uri="{9D8B030D-6E8A-4147-A177-3AD203B41FA5}">
                      <a16:colId xmlns:a16="http://schemas.microsoft.com/office/drawing/2014/main" val="20001"/>
                    </a:ext>
                  </a:extLst>
                </a:gridCol>
              </a:tblGrid>
              <a:tr h="374575">
                <a:tc>
                  <a:txBody>
                    <a:bodyPr/>
                    <a:lstStyle/>
                    <a:p>
                      <a:pPr marL="0" lvl="0" indent="0" algn="l" rtl="0">
                        <a:spcBef>
                          <a:spcPts val="0"/>
                        </a:spcBef>
                        <a:spcAft>
                          <a:spcPts val="0"/>
                        </a:spcAft>
                        <a:buNone/>
                      </a:pPr>
                      <a:r>
                        <a:rPr lang="en"/>
                        <a:t>Bas</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3</a:t>
                      </a:r>
                      <a:endParaRPr/>
                    </a:p>
                  </a:txBody>
                  <a:tcPr marL="91425" marR="91425" marT="91425" marB="91425">
                    <a:solidFill>
                      <a:srgbClr val="EFEFEF"/>
                    </a:solidFill>
                  </a:tcPr>
                </a:tc>
                <a:extLst>
                  <a:ext uri="{0D108BD9-81ED-4DB2-BD59-A6C34878D82A}">
                    <a16:rowId xmlns:a16="http://schemas.microsoft.com/office/drawing/2014/main" val="10000"/>
                  </a:ext>
                </a:extLst>
              </a:tr>
              <a:tr h="360175">
                <a:tc>
                  <a:txBody>
                    <a:bodyPr/>
                    <a:lstStyle/>
                    <a:p>
                      <a:pPr marL="0" lvl="0" indent="0" algn="l" rtl="0">
                        <a:spcBef>
                          <a:spcPts val="0"/>
                        </a:spcBef>
                        <a:spcAft>
                          <a:spcPts val="0"/>
                        </a:spcAft>
                        <a:buNone/>
                      </a:pPr>
                      <a:r>
                        <a:rPr lang="en"/>
                        <a:t>Fikriyya</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4</a:t>
                      </a:r>
                      <a:endParaRPr/>
                    </a:p>
                  </a:txBody>
                  <a:tcPr marL="91425" marR="91425" marT="91425" marB="91425">
                    <a:solidFill>
                      <a:srgbClr val="EFEFEF"/>
                    </a:solidFill>
                  </a:tcPr>
                </a:tc>
                <a:extLst>
                  <a:ext uri="{0D108BD9-81ED-4DB2-BD59-A6C34878D82A}">
                    <a16:rowId xmlns:a16="http://schemas.microsoft.com/office/drawing/2014/main" val="10001"/>
                  </a:ext>
                </a:extLst>
              </a:tr>
              <a:tr h="360175">
                <a:tc>
                  <a:txBody>
                    <a:bodyPr/>
                    <a:lstStyle/>
                    <a:p>
                      <a:pPr marL="0" lvl="0" indent="0" algn="l" rtl="0">
                        <a:spcBef>
                          <a:spcPts val="0"/>
                        </a:spcBef>
                        <a:spcAft>
                          <a:spcPts val="0"/>
                        </a:spcAft>
                        <a:buNone/>
                      </a:pPr>
                      <a:r>
                        <a:rPr lang="en"/>
                        <a:t>Jana</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3</a:t>
                      </a:r>
                      <a:endParaRPr/>
                    </a:p>
                  </a:txBody>
                  <a:tcPr marL="91425" marR="91425" marT="91425" marB="91425">
                    <a:solidFill>
                      <a:srgbClr val="EFEFEF"/>
                    </a:solidFill>
                  </a:tcPr>
                </a:tc>
                <a:extLst>
                  <a:ext uri="{0D108BD9-81ED-4DB2-BD59-A6C34878D82A}">
                    <a16:rowId xmlns:a16="http://schemas.microsoft.com/office/drawing/2014/main" val="10002"/>
                  </a:ext>
                </a:extLst>
              </a:tr>
              <a:tr h="360175">
                <a:tc>
                  <a:txBody>
                    <a:bodyPr/>
                    <a:lstStyle/>
                    <a:p>
                      <a:pPr marL="0" lvl="0" indent="0" algn="l" rtl="0">
                        <a:spcBef>
                          <a:spcPts val="0"/>
                        </a:spcBef>
                        <a:spcAft>
                          <a:spcPts val="0"/>
                        </a:spcAft>
                        <a:buNone/>
                      </a:pPr>
                      <a:r>
                        <a:rPr lang="en"/>
                        <a:t>Jouni</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3</a:t>
                      </a:r>
                      <a:endParaRPr/>
                    </a:p>
                  </a:txBody>
                  <a:tcPr marL="91425" marR="91425" marT="91425" marB="91425">
                    <a:solidFill>
                      <a:srgbClr val="EFEFEF"/>
                    </a:solidFill>
                  </a:tcPr>
                </a:tc>
                <a:extLst>
                  <a:ext uri="{0D108BD9-81ED-4DB2-BD59-A6C34878D82A}">
                    <a16:rowId xmlns:a16="http://schemas.microsoft.com/office/drawing/2014/main" val="10003"/>
                  </a:ext>
                </a:extLst>
              </a:tr>
              <a:tr h="360175">
                <a:tc>
                  <a:txBody>
                    <a:bodyPr/>
                    <a:lstStyle/>
                    <a:p>
                      <a:pPr marL="0" lvl="0" indent="0" algn="l" rtl="0">
                        <a:spcBef>
                          <a:spcPts val="0"/>
                        </a:spcBef>
                        <a:spcAft>
                          <a:spcPts val="0"/>
                        </a:spcAft>
                        <a:buNone/>
                      </a:pPr>
                      <a:r>
                        <a:rPr lang="en"/>
                        <a:t>Lara</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1</a:t>
                      </a:r>
                      <a:endParaRPr/>
                    </a:p>
                  </a:txBody>
                  <a:tcPr marL="91425" marR="91425" marT="91425" marB="91425">
                    <a:solidFill>
                      <a:srgbClr val="EFEFEF"/>
                    </a:solidFill>
                  </a:tcPr>
                </a:tc>
                <a:extLst>
                  <a:ext uri="{0D108BD9-81ED-4DB2-BD59-A6C34878D82A}">
                    <a16:rowId xmlns:a16="http://schemas.microsoft.com/office/drawing/2014/main" val="10004"/>
                  </a:ext>
                </a:extLst>
              </a:tr>
              <a:tr h="360175">
                <a:tc>
                  <a:txBody>
                    <a:bodyPr/>
                    <a:lstStyle/>
                    <a:p>
                      <a:pPr marL="0" lvl="0" indent="0" algn="l" rtl="0">
                        <a:spcBef>
                          <a:spcPts val="0"/>
                        </a:spcBef>
                        <a:spcAft>
                          <a:spcPts val="0"/>
                        </a:spcAft>
                        <a:buNone/>
                      </a:pPr>
                      <a:r>
                        <a:rPr lang="en"/>
                        <a:t>Nikolaj</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4</a:t>
                      </a:r>
                      <a:endParaRPr/>
                    </a:p>
                  </a:txBody>
                  <a:tcPr marL="91425" marR="91425" marT="91425" marB="91425">
                    <a:solidFill>
                      <a:srgbClr val="EFEFEF"/>
                    </a:solidFill>
                  </a:tcPr>
                </a:tc>
                <a:extLst>
                  <a:ext uri="{0D108BD9-81ED-4DB2-BD59-A6C34878D82A}">
                    <a16:rowId xmlns:a16="http://schemas.microsoft.com/office/drawing/2014/main" val="10005"/>
                  </a:ext>
                </a:extLst>
              </a:tr>
              <a:tr h="360175">
                <a:tc>
                  <a:txBody>
                    <a:bodyPr/>
                    <a:lstStyle/>
                    <a:p>
                      <a:pPr marL="0" lvl="0" indent="0" algn="l" rtl="0">
                        <a:spcBef>
                          <a:spcPts val="0"/>
                        </a:spcBef>
                        <a:spcAft>
                          <a:spcPts val="0"/>
                        </a:spcAft>
                        <a:buNone/>
                      </a:pPr>
                      <a:r>
                        <a:rPr lang="en"/>
                        <a:t>Rosella</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3</a:t>
                      </a:r>
                      <a:endParaRPr/>
                    </a:p>
                  </a:txBody>
                  <a:tcPr marL="91425" marR="91425" marT="91425" marB="91425">
                    <a:solidFill>
                      <a:srgbClr val="EFEFEF"/>
                    </a:solidFill>
                  </a:tcPr>
                </a:tc>
                <a:extLst>
                  <a:ext uri="{0D108BD9-81ED-4DB2-BD59-A6C34878D82A}">
                    <a16:rowId xmlns:a16="http://schemas.microsoft.com/office/drawing/2014/main" val="10006"/>
                  </a:ext>
                </a:extLst>
              </a:tr>
              <a:tr h="360175">
                <a:tc>
                  <a:txBody>
                    <a:bodyPr/>
                    <a:lstStyle/>
                    <a:p>
                      <a:pPr marL="0" lvl="0" indent="0" algn="l" rtl="0">
                        <a:spcBef>
                          <a:spcPts val="0"/>
                        </a:spcBef>
                        <a:spcAft>
                          <a:spcPts val="0"/>
                        </a:spcAft>
                        <a:buNone/>
                      </a:pPr>
                      <a:r>
                        <a:rPr lang="en"/>
                        <a:t>Sigurd</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2</a:t>
                      </a:r>
                      <a:endParaRPr/>
                    </a:p>
                  </a:txBody>
                  <a:tcPr marL="91425" marR="91425" marT="91425" marB="91425">
                    <a:solidFill>
                      <a:srgbClr val="EFEFEF"/>
                    </a:solidFill>
                  </a:tcPr>
                </a:tc>
                <a:extLst>
                  <a:ext uri="{0D108BD9-81ED-4DB2-BD59-A6C34878D82A}">
                    <a16:rowId xmlns:a16="http://schemas.microsoft.com/office/drawing/2014/main" val="10007"/>
                  </a:ext>
                </a:extLst>
              </a:tr>
            </a:tbl>
          </a:graphicData>
        </a:graphic>
      </p:graphicFrame>
      <p:sp>
        <p:nvSpPr>
          <p:cNvPr id="425" name="Google Shape;425;p42"/>
          <p:cNvSpPr txBox="1"/>
          <p:nvPr/>
        </p:nvSpPr>
        <p:spPr>
          <a:xfrm>
            <a:off x="531650" y="1119300"/>
            <a:ext cx="3016800" cy="3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sort(studentRecords, BY_NAME);</a:t>
            </a:r>
            <a:endParaRPr/>
          </a:p>
        </p:txBody>
      </p:sp>
      <p:graphicFrame>
        <p:nvGraphicFramePr>
          <p:cNvPr id="426" name="Google Shape;426;p42"/>
          <p:cNvGraphicFramePr/>
          <p:nvPr/>
        </p:nvGraphicFramePr>
        <p:xfrm>
          <a:off x="6062800" y="1498850"/>
          <a:ext cx="2333600" cy="3169680"/>
        </p:xfrm>
        <a:graphic>
          <a:graphicData uri="http://schemas.openxmlformats.org/drawingml/2006/table">
            <a:tbl>
              <a:tblPr>
                <a:noFill/>
                <a:tableStyleId>{7DFF8908-661C-45F9-8E6F-935B6AE5A17F}</a:tableStyleId>
              </a:tblPr>
              <a:tblGrid>
                <a:gridCol w="1166800">
                  <a:extLst>
                    <a:ext uri="{9D8B030D-6E8A-4147-A177-3AD203B41FA5}">
                      <a16:colId xmlns:a16="http://schemas.microsoft.com/office/drawing/2014/main" val="20000"/>
                    </a:ext>
                  </a:extLst>
                </a:gridCol>
                <a:gridCol w="1166800">
                  <a:extLst>
                    <a:ext uri="{9D8B030D-6E8A-4147-A177-3AD203B41FA5}">
                      <a16:colId xmlns:a16="http://schemas.microsoft.com/office/drawing/2014/main" val="20001"/>
                    </a:ext>
                  </a:extLst>
                </a:gridCol>
              </a:tblGrid>
              <a:tr h="374575">
                <a:tc>
                  <a:txBody>
                    <a:bodyPr/>
                    <a:lstStyle/>
                    <a:p>
                      <a:pPr marL="0" lvl="0" indent="0" algn="l" rtl="0">
                        <a:spcBef>
                          <a:spcPts val="0"/>
                        </a:spcBef>
                        <a:spcAft>
                          <a:spcPts val="0"/>
                        </a:spcAft>
                        <a:buNone/>
                      </a:pPr>
                      <a:r>
                        <a:rPr lang="en"/>
                        <a:t>Lara</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1</a:t>
                      </a:r>
                      <a:endParaRPr/>
                    </a:p>
                  </a:txBody>
                  <a:tcPr marL="91425" marR="91425" marT="91425" marB="91425">
                    <a:solidFill>
                      <a:srgbClr val="EFEFEF"/>
                    </a:solidFill>
                  </a:tcPr>
                </a:tc>
                <a:extLst>
                  <a:ext uri="{0D108BD9-81ED-4DB2-BD59-A6C34878D82A}">
                    <a16:rowId xmlns:a16="http://schemas.microsoft.com/office/drawing/2014/main" val="10000"/>
                  </a:ext>
                </a:extLst>
              </a:tr>
              <a:tr h="360175">
                <a:tc>
                  <a:txBody>
                    <a:bodyPr/>
                    <a:lstStyle/>
                    <a:p>
                      <a:pPr marL="0" lvl="0" indent="0" algn="l" rtl="0">
                        <a:spcBef>
                          <a:spcPts val="0"/>
                        </a:spcBef>
                        <a:spcAft>
                          <a:spcPts val="0"/>
                        </a:spcAft>
                        <a:buNone/>
                      </a:pPr>
                      <a:r>
                        <a:rPr lang="en"/>
                        <a:t>Sigurd</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2</a:t>
                      </a:r>
                      <a:endParaRPr/>
                    </a:p>
                  </a:txBody>
                  <a:tcPr marL="91425" marR="91425" marT="91425" marB="91425">
                    <a:solidFill>
                      <a:srgbClr val="EFEFEF"/>
                    </a:solidFill>
                  </a:tcPr>
                </a:tc>
                <a:extLst>
                  <a:ext uri="{0D108BD9-81ED-4DB2-BD59-A6C34878D82A}">
                    <a16:rowId xmlns:a16="http://schemas.microsoft.com/office/drawing/2014/main" val="10001"/>
                  </a:ext>
                </a:extLst>
              </a:tr>
              <a:tr h="360175">
                <a:tc>
                  <a:txBody>
                    <a:bodyPr/>
                    <a:lstStyle/>
                    <a:p>
                      <a:pPr marL="0" lvl="0" indent="0" algn="l" rtl="0">
                        <a:spcBef>
                          <a:spcPts val="0"/>
                        </a:spcBef>
                        <a:spcAft>
                          <a:spcPts val="0"/>
                        </a:spcAft>
                        <a:buNone/>
                      </a:pPr>
                      <a:r>
                        <a:rPr lang="en"/>
                        <a:t>Bas</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3</a:t>
                      </a:r>
                      <a:endParaRPr/>
                    </a:p>
                  </a:txBody>
                  <a:tcPr marL="91425" marR="91425" marT="91425" marB="91425">
                    <a:solidFill>
                      <a:srgbClr val="EFEFEF"/>
                    </a:solidFill>
                  </a:tcPr>
                </a:tc>
                <a:extLst>
                  <a:ext uri="{0D108BD9-81ED-4DB2-BD59-A6C34878D82A}">
                    <a16:rowId xmlns:a16="http://schemas.microsoft.com/office/drawing/2014/main" val="10002"/>
                  </a:ext>
                </a:extLst>
              </a:tr>
              <a:tr h="360175">
                <a:tc>
                  <a:txBody>
                    <a:bodyPr/>
                    <a:lstStyle/>
                    <a:p>
                      <a:pPr marL="0" lvl="0" indent="0" algn="l" rtl="0">
                        <a:spcBef>
                          <a:spcPts val="0"/>
                        </a:spcBef>
                        <a:spcAft>
                          <a:spcPts val="0"/>
                        </a:spcAft>
                        <a:buNone/>
                      </a:pPr>
                      <a:r>
                        <a:rPr lang="en"/>
                        <a:t>Jana</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3</a:t>
                      </a:r>
                      <a:endParaRPr/>
                    </a:p>
                  </a:txBody>
                  <a:tcPr marL="91425" marR="91425" marT="91425" marB="91425">
                    <a:solidFill>
                      <a:srgbClr val="EFEFEF"/>
                    </a:solidFill>
                  </a:tcPr>
                </a:tc>
                <a:extLst>
                  <a:ext uri="{0D108BD9-81ED-4DB2-BD59-A6C34878D82A}">
                    <a16:rowId xmlns:a16="http://schemas.microsoft.com/office/drawing/2014/main" val="10003"/>
                  </a:ext>
                </a:extLst>
              </a:tr>
              <a:tr h="360175">
                <a:tc>
                  <a:txBody>
                    <a:bodyPr/>
                    <a:lstStyle/>
                    <a:p>
                      <a:pPr marL="0" lvl="0" indent="0" algn="l" rtl="0">
                        <a:spcBef>
                          <a:spcPts val="0"/>
                        </a:spcBef>
                        <a:spcAft>
                          <a:spcPts val="0"/>
                        </a:spcAft>
                        <a:buNone/>
                      </a:pPr>
                      <a:r>
                        <a:rPr lang="en"/>
                        <a:t>Jouni</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3</a:t>
                      </a:r>
                      <a:endParaRPr/>
                    </a:p>
                  </a:txBody>
                  <a:tcPr marL="91425" marR="91425" marT="91425" marB="91425">
                    <a:solidFill>
                      <a:srgbClr val="EFEFEF"/>
                    </a:solidFill>
                  </a:tcPr>
                </a:tc>
                <a:extLst>
                  <a:ext uri="{0D108BD9-81ED-4DB2-BD59-A6C34878D82A}">
                    <a16:rowId xmlns:a16="http://schemas.microsoft.com/office/drawing/2014/main" val="10004"/>
                  </a:ext>
                </a:extLst>
              </a:tr>
              <a:tr h="360175">
                <a:tc>
                  <a:txBody>
                    <a:bodyPr/>
                    <a:lstStyle/>
                    <a:p>
                      <a:pPr marL="0" lvl="0" indent="0" algn="l" rtl="0">
                        <a:spcBef>
                          <a:spcPts val="0"/>
                        </a:spcBef>
                        <a:spcAft>
                          <a:spcPts val="0"/>
                        </a:spcAft>
                        <a:buNone/>
                      </a:pPr>
                      <a:r>
                        <a:rPr lang="en"/>
                        <a:t>Rosella</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3</a:t>
                      </a:r>
                      <a:endParaRPr/>
                    </a:p>
                  </a:txBody>
                  <a:tcPr marL="91425" marR="91425" marT="91425" marB="91425">
                    <a:solidFill>
                      <a:srgbClr val="EFEFEF"/>
                    </a:solidFill>
                  </a:tcPr>
                </a:tc>
                <a:extLst>
                  <a:ext uri="{0D108BD9-81ED-4DB2-BD59-A6C34878D82A}">
                    <a16:rowId xmlns:a16="http://schemas.microsoft.com/office/drawing/2014/main" val="10005"/>
                  </a:ext>
                </a:extLst>
              </a:tr>
              <a:tr h="360175">
                <a:tc>
                  <a:txBody>
                    <a:bodyPr/>
                    <a:lstStyle/>
                    <a:p>
                      <a:pPr marL="0" lvl="0" indent="0" algn="l" rtl="0">
                        <a:spcBef>
                          <a:spcPts val="0"/>
                        </a:spcBef>
                        <a:spcAft>
                          <a:spcPts val="0"/>
                        </a:spcAft>
                        <a:buNone/>
                      </a:pPr>
                      <a:r>
                        <a:rPr lang="en"/>
                        <a:t>Fikriyya</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4</a:t>
                      </a:r>
                      <a:endParaRPr/>
                    </a:p>
                  </a:txBody>
                  <a:tcPr marL="91425" marR="91425" marT="91425" marB="91425">
                    <a:solidFill>
                      <a:srgbClr val="EFEFEF"/>
                    </a:solidFill>
                  </a:tcPr>
                </a:tc>
                <a:extLst>
                  <a:ext uri="{0D108BD9-81ED-4DB2-BD59-A6C34878D82A}">
                    <a16:rowId xmlns:a16="http://schemas.microsoft.com/office/drawing/2014/main" val="10006"/>
                  </a:ext>
                </a:extLst>
              </a:tr>
              <a:tr h="360175">
                <a:tc>
                  <a:txBody>
                    <a:bodyPr/>
                    <a:lstStyle/>
                    <a:p>
                      <a:pPr marL="0" lvl="0" indent="0" algn="l" rtl="0">
                        <a:spcBef>
                          <a:spcPts val="0"/>
                        </a:spcBef>
                        <a:spcAft>
                          <a:spcPts val="0"/>
                        </a:spcAft>
                        <a:buNone/>
                      </a:pPr>
                      <a:r>
                        <a:rPr lang="en"/>
                        <a:t>Nikolaj</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4</a:t>
                      </a:r>
                      <a:endParaRPr/>
                    </a:p>
                  </a:txBody>
                  <a:tcPr marL="91425" marR="91425" marT="91425" marB="91425">
                    <a:solidFill>
                      <a:srgbClr val="EFEFEF"/>
                    </a:solidFill>
                  </a:tcPr>
                </a:tc>
                <a:extLst>
                  <a:ext uri="{0D108BD9-81ED-4DB2-BD59-A6C34878D82A}">
                    <a16:rowId xmlns:a16="http://schemas.microsoft.com/office/drawing/2014/main" val="10007"/>
                  </a:ext>
                </a:extLst>
              </a:tr>
            </a:tbl>
          </a:graphicData>
        </a:graphic>
      </p:graphicFrame>
      <p:sp>
        <p:nvSpPr>
          <p:cNvPr id="427" name="Google Shape;427;p42"/>
          <p:cNvSpPr txBox="1"/>
          <p:nvPr/>
        </p:nvSpPr>
        <p:spPr>
          <a:xfrm>
            <a:off x="5778101" y="1121375"/>
            <a:ext cx="3366000" cy="3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sort(studentRecords, BY_SECTION);</a:t>
            </a:r>
            <a:endParaRPr/>
          </a:p>
        </p:txBody>
      </p:sp>
      <p:cxnSp>
        <p:nvCxnSpPr>
          <p:cNvPr id="428" name="Google Shape;428;p42"/>
          <p:cNvCxnSpPr/>
          <p:nvPr/>
        </p:nvCxnSpPr>
        <p:spPr>
          <a:xfrm>
            <a:off x="3140500" y="2493750"/>
            <a:ext cx="2918100" cy="385200"/>
          </a:xfrm>
          <a:prstGeom prst="straightConnector1">
            <a:avLst/>
          </a:prstGeom>
          <a:noFill/>
          <a:ln w="19050" cap="flat" cmpd="sng">
            <a:solidFill>
              <a:schemeClr val="dk2"/>
            </a:solidFill>
            <a:prstDash val="solid"/>
            <a:round/>
            <a:headEnd type="none" w="med" len="med"/>
            <a:tailEnd type="triangle" w="med" len="med"/>
          </a:ln>
        </p:spPr>
      </p:cxnSp>
      <p:cxnSp>
        <p:nvCxnSpPr>
          <p:cNvPr id="429" name="Google Shape;429;p42"/>
          <p:cNvCxnSpPr/>
          <p:nvPr/>
        </p:nvCxnSpPr>
        <p:spPr>
          <a:xfrm>
            <a:off x="3115775" y="2901775"/>
            <a:ext cx="2955000" cy="372900"/>
          </a:xfrm>
          <a:prstGeom prst="straightConnector1">
            <a:avLst/>
          </a:prstGeom>
          <a:noFill/>
          <a:ln w="19050" cap="flat" cmpd="sng">
            <a:solidFill>
              <a:schemeClr val="dk2"/>
            </a:solidFill>
            <a:prstDash val="solid"/>
            <a:round/>
            <a:headEnd type="none" w="med" len="med"/>
            <a:tailEnd type="triangle" w="med" len="med"/>
          </a:ln>
        </p:spPr>
      </p:cxnSp>
      <p:cxnSp>
        <p:nvCxnSpPr>
          <p:cNvPr id="430" name="Google Shape;430;p42"/>
          <p:cNvCxnSpPr/>
          <p:nvPr/>
        </p:nvCxnSpPr>
        <p:spPr>
          <a:xfrm rot="10800000" flipH="1">
            <a:off x="3128150" y="3682700"/>
            <a:ext cx="2930400" cy="381300"/>
          </a:xfrm>
          <a:prstGeom prst="straightConnector1">
            <a:avLst/>
          </a:prstGeom>
          <a:noFill/>
          <a:ln w="19050" cap="flat" cmpd="sng">
            <a:solidFill>
              <a:schemeClr val="dk2"/>
            </a:solidFill>
            <a:prstDash val="solid"/>
            <a:round/>
            <a:headEnd type="none" w="med" len="med"/>
            <a:tailEnd type="triangle" w="med" len="med"/>
          </a:ln>
        </p:spPr>
      </p:cxnSp>
      <p:cxnSp>
        <p:nvCxnSpPr>
          <p:cNvPr id="431" name="Google Shape;431;p42"/>
          <p:cNvCxnSpPr/>
          <p:nvPr/>
        </p:nvCxnSpPr>
        <p:spPr>
          <a:xfrm>
            <a:off x="3115775" y="1702450"/>
            <a:ext cx="2942700" cy="756300"/>
          </a:xfrm>
          <a:prstGeom prst="straightConnector1">
            <a:avLst/>
          </a:prstGeom>
          <a:noFill/>
          <a:ln w="19050" cap="flat" cmpd="sng">
            <a:solidFill>
              <a:schemeClr val="dk2"/>
            </a:solidFill>
            <a:prstDash val="solid"/>
            <a:round/>
            <a:headEnd type="none" w="med" len="med"/>
            <a:tailEnd type="triangle" w="med" len="med"/>
          </a:ln>
        </p:spPr>
      </p:cxnSp>
      <p:sp>
        <p:nvSpPr>
          <p:cNvPr id="432" name="Google Shape;432;p42"/>
          <p:cNvSpPr txBox="1"/>
          <p:nvPr/>
        </p:nvSpPr>
        <p:spPr>
          <a:xfrm>
            <a:off x="358550" y="4496750"/>
            <a:ext cx="87855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433" name="Google Shape;433;p42"/>
          <p:cNvSpPr txBox="1"/>
          <p:nvPr/>
        </p:nvSpPr>
        <p:spPr>
          <a:xfrm>
            <a:off x="358550" y="4572950"/>
            <a:ext cx="87855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Equivalent items don’t ‘cross over’ when being stably sorted.</a:t>
            </a:r>
            <a:endParaRPr sz="18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Other Desirable Sorting Properties: Stability</a:t>
            </a:r>
            <a:endParaRPr/>
          </a:p>
        </p:txBody>
      </p:sp>
      <p:sp>
        <p:nvSpPr>
          <p:cNvPr id="439" name="Google Shape;439;p43"/>
          <p:cNvSpPr txBox="1">
            <a:spLocks noGrp="1"/>
          </p:cNvSpPr>
          <p:nvPr>
            <p:ph type="body" idx="1"/>
          </p:nvPr>
        </p:nvSpPr>
        <p:spPr>
          <a:xfrm>
            <a:off x="243000" y="556500"/>
            <a:ext cx="86220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A sort is said to be stable if order of equivalent items is preserved.</a:t>
            </a:r>
            <a:endParaRPr dirty="0"/>
          </a:p>
        </p:txBody>
      </p:sp>
      <p:graphicFrame>
        <p:nvGraphicFramePr>
          <p:cNvPr id="440" name="Google Shape;440;p43"/>
          <p:cNvGraphicFramePr/>
          <p:nvPr/>
        </p:nvGraphicFramePr>
        <p:xfrm>
          <a:off x="787450" y="1498850"/>
          <a:ext cx="2333600" cy="3169680"/>
        </p:xfrm>
        <a:graphic>
          <a:graphicData uri="http://schemas.openxmlformats.org/drawingml/2006/table">
            <a:tbl>
              <a:tblPr>
                <a:noFill/>
                <a:tableStyleId>{7DFF8908-661C-45F9-8E6F-935B6AE5A17F}</a:tableStyleId>
              </a:tblPr>
              <a:tblGrid>
                <a:gridCol w="1166800">
                  <a:extLst>
                    <a:ext uri="{9D8B030D-6E8A-4147-A177-3AD203B41FA5}">
                      <a16:colId xmlns:a16="http://schemas.microsoft.com/office/drawing/2014/main" val="20000"/>
                    </a:ext>
                  </a:extLst>
                </a:gridCol>
                <a:gridCol w="1166800">
                  <a:extLst>
                    <a:ext uri="{9D8B030D-6E8A-4147-A177-3AD203B41FA5}">
                      <a16:colId xmlns:a16="http://schemas.microsoft.com/office/drawing/2014/main" val="20001"/>
                    </a:ext>
                  </a:extLst>
                </a:gridCol>
              </a:tblGrid>
              <a:tr h="374575">
                <a:tc>
                  <a:txBody>
                    <a:bodyPr/>
                    <a:lstStyle/>
                    <a:p>
                      <a:pPr marL="0" lvl="0" indent="0" algn="l" rtl="0">
                        <a:spcBef>
                          <a:spcPts val="0"/>
                        </a:spcBef>
                        <a:spcAft>
                          <a:spcPts val="0"/>
                        </a:spcAft>
                        <a:buNone/>
                      </a:pPr>
                      <a:r>
                        <a:rPr lang="en"/>
                        <a:t>Bas</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3</a:t>
                      </a:r>
                      <a:endParaRPr/>
                    </a:p>
                  </a:txBody>
                  <a:tcPr marL="91425" marR="91425" marT="91425" marB="91425">
                    <a:solidFill>
                      <a:srgbClr val="EFEFEF"/>
                    </a:solidFill>
                  </a:tcPr>
                </a:tc>
                <a:extLst>
                  <a:ext uri="{0D108BD9-81ED-4DB2-BD59-A6C34878D82A}">
                    <a16:rowId xmlns:a16="http://schemas.microsoft.com/office/drawing/2014/main" val="10000"/>
                  </a:ext>
                </a:extLst>
              </a:tr>
              <a:tr h="360175">
                <a:tc>
                  <a:txBody>
                    <a:bodyPr/>
                    <a:lstStyle/>
                    <a:p>
                      <a:pPr marL="0" lvl="0" indent="0" algn="l" rtl="0">
                        <a:spcBef>
                          <a:spcPts val="0"/>
                        </a:spcBef>
                        <a:spcAft>
                          <a:spcPts val="0"/>
                        </a:spcAft>
                        <a:buNone/>
                      </a:pPr>
                      <a:r>
                        <a:rPr lang="en"/>
                        <a:t>Fikriyya</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4</a:t>
                      </a:r>
                      <a:endParaRPr/>
                    </a:p>
                  </a:txBody>
                  <a:tcPr marL="91425" marR="91425" marT="91425" marB="91425">
                    <a:solidFill>
                      <a:srgbClr val="EFEFEF"/>
                    </a:solidFill>
                  </a:tcPr>
                </a:tc>
                <a:extLst>
                  <a:ext uri="{0D108BD9-81ED-4DB2-BD59-A6C34878D82A}">
                    <a16:rowId xmlns:a16="http://schemas.microsoft.com/office/drawing/2014/main" val="10001"/>
                  </a:ext>
                </a:extLst>
              </a:tr>
              <a:tr h="360175">
                <a:tc>
                  <a:txBody>
                    <a:bodyPr/>
                    <a:lstStyle/>
                    <a:p>
                      <a:pPr marL="0" lvl="0" indent="0" algn="l" rtl="0">
                        <a:spcBef>
                          <a:spcPts val="0"/>
                        </a:spcBef>
                        <a:spcAft>
                          <a:spcPts val="0"/>
                        </a:spcAft>
                        <a:buNone/>
                      </a:pPr>
                      <a:r>
                        <a:rPr lang="en"/>
                        <a:t>Jana</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3</a:t>
                      </a:r>
                      <a:endParaRPr/>
                    </a:p>
                  </a:txBody>
                  <a:tcPr marL="91425" marR="91425" marT="91425" marB="91425">
                    <a:solidFill>
                      <a:srgbClr val="EFEFEF"/>
                    </a:solidFill>
                  </a:tcPr>
                </a:tc>
                <a:extLst>
                  <a:ext uri="{0D108BD9-81ED-4DB2-BD59-A6C34878D82A}">
                    <a16:rowId xmlns:a16="http://schemas.microsoft.com/office/drawing/2014/main" val="10002"/>
                  </a:ext>
                </a:extLst>
              </a:tr>
              <a:tr h="360175">
                <a:tc>
                  <a:txBody>
                    <a:bodyPr/>
                    <a:lstStyle/>
                    <a:p>
                      <a:pPr marL="0" lvl="0" indent="0" algn="l" rtl="0">
                        <a:spcBef>
                          <a:spcPts val="0"/>
                        </a:spcBef>
                        <a:spcAft>
                          <a:spcPts val="0"/>
                        </a:spcAft>
                        <a:buNone/>
                      </a:pPr>
                      <a:r>
                        <a:rPr lang="en"/>
                        <a:t>Jouni</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3</a:t>
                      </a:r>
                      <a:endParaRPr/>
                    </a:p>
                  </a:txBody>
                  <a:tcPr marL="91425" marR="91425" marT="91425" marB="91425">
                    <a:solidFill>
                      <a:srgbClr val="EFEFEF"/>
                    </a:solidFill>
                  </a:tcPr>
                </a:tc>
                <a:extLst>
                  <a:ext uri="{0D108BD9-81ED-4DB2-BD59-A6C34878D82A}">
                    <a16:rowId xmlns:a16="http://schemas.microsoft.com/office/drawing/2014/main" val="10003"/>
                  </a:ext>
                </a:extLst>
              </a:tr>
              <a:tr h="360175">
                <a:tc>
                  <a:txBody>
                    <a:bodyPr/>
                    <a:lstStyle/>
                    <a:p>
                      <a:pPr marL="0" lvl="0" indent="0" algn="l" rtl="0">
                        <a:spcBef>
                          <a:spcPts val="0"/>
                        </a:spcBef>
                        <a:spcAft>
                          <a:spcPts val="0"/>
                        </a:spcAft>
                        <a:buNone/>
                      </a:pPr>
                      <a:r>
                        <a:rPr lang="en"/>
                        <a:t>Lara</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1</a:t>
                      </a:r>
                      <a:endParaRPr/>
                    </a:p>
                  </a:txBody>
                  <a:tcPr marL="91425" marR="91425" marT="91425" marB="91425">
                    <a:solidFill>
                      <a:srgbClr val="EFEFEF"/>
                    </a:solidFill>
                  </a:tcPr>
                </a:tc>
                <a:extLst>
                  <a:ext uri="{0D108BD9-81ED-4DB2-BD59-A6C34878D82A}">
                    <a16:rowId xmlns:a16="http://schemas.microsoft.com/office/drawing/2014/main" val="10004"/>
                  </a:ext>
                </a:extLst>
              </a:tr>
              <a:tr h="360175">
                <a:tc>
                  <a:txBody>
                    <a:bodyPr/>
                    <a:lstStyle/>
                    <a:p>
                      <a:pPr marL="0" lvl="0" indent="0" algn="l" rtl="0">
                        <a:spcBef>
                          <a:spcPts val="0"/>
                        </a:spcBef>
                        <a:spcAft>
                          <a:spcPts val="0"/>
                        </a:spcAft>
                        <a:buNone/>
                      </a:pPr>
                      <a:r>
                        <a:rPr lang="en"/>
                        <a:t>Nikolaj</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4</a:t>
                      </a:r>
                      <a:endParaRPr/>
                    </a:p>
                  </a:txBody>
                  <a:tcPr marL="91425" marR="91425" marT="91425" marB="91425">
                    <a:solidFill>
                      <a:srgbClr val="EFEFEF"/>
                    </a:solidFill>
                  </a:tcPr>
                </a:tc>
                <a:extLst>
                  <a:ext uri="{0D108BD9-81ED-4DB2-BD59-A6C34878D82A}">
                    <a16:rowId xmlns:a16="http://schemas.microsoft.com/office/drawing/2014/main" val="10005"/>
                  </a:ext>
                </a:extLst>
              </a:tr>
              <a:tr h="360175">
                <a:tc>
                  <a:txBody>
                    <a:bodyPr/>
                    <a:lstStyle/>
                    <a:p>
                      <a:pPr marL="0" lvl="0" indent="0" algn="l" rtl="0">
                        <a:spcBef>
                          <a:spcPts val="0"/>
                        </a:spcBef>
                        <a:spcAft>
                          <a:spcPts val="0"/>
                        </a:spcAft>
                        <a:buNone/>
                      </a:pPr>
                      <a:r>
                        <a:rPr lang="en"/>
                        <a:t>Rosella</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3</a:t>
                      </a:r>
                      <a:endParaRPr/>
                    </a:p>
                  </a:txBody>
                  <a:tcPr marL="91425" marR="91425" marT="91425" marB="91425">
                    <a:solidFill>
                      <a:srgbClr val="EFEFEF"/>
                    </a:solidFill>
                  </a:tcPr>
                </a:tc>
                <a:extLst>
                  <a:ext uri="{0D108BD9-81ED-4DB2-BD59-A6C34878D82A}">
                    <a16:rowId xmlns:a16="http://schemas.microsoft.com/office/drawing/2014/main" val="10006"/>
                  </a:ext>
                </a:extLst>
              </a:tr>
              <a:tr h="360175">
                <a:tc>
                  <a:txBody>
                    <a:bodyPr/>
                    <a:lstStyle/>
                    <a:p>
                      <a:pPr marL="0" lvl="0" indent="0" algn="l" rtl="0">
                        <a:spcBef>
                          <a:spcPts val="0"/>
                        </a:spcBef>
                        <a:spcAft>
                          <a:spcPts val="0"/>
                        </a:spcAft>
                        <a:buNone/>
                      </a:pPr>
                      <a:r>
                        <a:rPr lang="en"/>
                        <a:t>Sigurd</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2</a:t>
                      </a:r>
                      <a:endParaRPr/>
                    </a:p>
                  </a:txBody>
                  <a:tcPr marL="91425" marR="91425" marT="91425" marB="91425">
                    <a:solidFill>
                      <a:srgbClr val="EFEFEF"/>
                    </a:solidFill>
                  </a:tcPr>
                </a:tc>
                <a:extLst>
                  <a:ext uri="{0D108BD9-81ED-4DB2-BD59-A6C34878D82A}">
                    <a16:rowId xmlns:a16="http://schemas.microsoft.com/office/drawing/2014/main" val="10007"/>
                  </a:ext>
                </a:extLst>
              </a:tr>
            </a:tbl>
          </a:graphicData>
        </a:graphic>
      </p:graphicFrame>
      <p:sp>
        <p:nvSpPr>
          <p:cNvPr id="441" name="Google Shape;441;p43"/>
          <p:cNvSpPr txBox="1"/>
          <p:nvPr/>
        </p:nvSpPr>
        <p:spPr>
          <a:xfrm>
            <a:off x="531650" y="1119300"/>
            <a:ext cx="3016800" cy="3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sort(studentRecords, BY_NAME);</a:t>
            </a:r>
            <a:endParaRPr/>
          </a:p>
        </p:txBody>
      </p:sp>
      <p:graphicFrame>
        <p:nvGraphicFramePr>
          <p:cNvPr id="442" name="Google Shape;442;p43"/>
          <p:cNvGraphicFramePr/>
          <p:nvPr/>
        </p:nvGraphicFramePr>
        <p:xfrm>
          <a:off x="6062800" y="1498850"/>
          <a:ext cx="2333600" cy="3169680"/>
        </p:xfrm>
        <a:graphic>
          <a:graphicData uri="http://schemas.openxmlformats.org/drawingml/2006/table">
            <a:tbl>
              <a:tblPr>
                <a:noFill/>
                <a:tableStyleId>{7DFF8908-661C-45F9-8E6F-935B6AE5A17F}</a:tableStyleId>
              </a:tblPr>
              <a:tblGrid>
                <a:gridCol w="1166800">
                  <a:extLst>
                    <a:ext uri="{9D8B030D-6E8A-4147-A177-3AD203B41FA5}">
                      <a16:colId xmlns:a16="http://schemas.microsoft.com/office/drawing/2014/main" val="20000"/>
                    </a:ext>
                  </a:extLst>
                </a:gridCol>
                <a:gridCol w="1166800">
                  <a:extLst>
                    <a:ext uri="{9D8B030D-6E8A-4147-A177-3AD203B41FA5}">
                      <a16:colId xmlns:a16="http://schemas.microsoft.com/office/drawing/2014/main" val="20001"/>
                    </a:ext>
                  </a:extLst>
                </a:gridCol>
              </a:tblGrid>
              <a:tr h="374575">
                <a:tc>
                  <a:txBody>
                    <a:bodyPr/>
                    <a:lstStyle/>
                    <a:p>
                      <a:pPr marL="0" lvl="0" indent="0" algn="l" rtl="0">
                        <a:spcBef>
                          <a:spcPts val="0"/>
                        </a:spcBef>
                        <a:spcAft>
                          <a:spcPts val="0"/>
                        </a:spcAft>
                        <a:buNone/>
                      </a:pPr>
                      <a:r>
                        <a:rPr lang="en"/>
                        <a:t>Lara</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1</a:t>
                      </a:r>
                      <a:endParaRPr/>
                    </a:p>
                  </a:txBody>
                  <a:tcPr marL="91425" marR="91425" marT="91425" marB="91425">
                    <a:solidFill>
                      <a:srgbClr val="EFEFEF"/>
                    </a:solidFill>
                  </a:tcPr>
                </a:tc>
                <a:extLst>
                  <a:ext uri="{0D108BD9-81ED-4DB2-BD59-A6C34878D82A}">
                    <a16:rowId xmlns:a16="http://schemas.microsoft.com/office/drawing/2014/main" val="10000"/>
                  </a:ext>
                </a:extLst>
              </a:tr>
              <a:tr h="360175">
                <a:tc>
                  <a:txBody>
                    <a:bodyPr/>
                    <a:lstStyle/>
                    <a:p>
                      <a:pPr marL="0" lvl="0" indent="0" algn="l" rtl="0">
                        <a:spcBef>
                          <a:spcPts val="0"/>
                        </a:spcBef>
                        <a:spcAft>
                          <a:spcPts val="0"/>
                        </a:spcAft>
                        <a:buNone/>
                      </a:pPr>
                      <a:r>
                        <a:rPr lang="en"/>
                        <a:t>Sigurd</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2</a:t>
                      </a:r>
                      <a:endParaRPr/>
                    </a:p>
                  </a:txBody>
                  <a:tcPr marL="91425" marR="91425" marT="91425" marB="91425">
                    <a:solidFill>
                      <a:srgbClr val="EFEFEF"/>
                    </a:solidFill>
                  </a:tcPr>
                </a:tc>
                <a:extLst>
                  <a:ext uri="{0D108BD9-81ED-4DB2-BD59-A6C34878D82A}">
                    <a16:rowId xmlns:a16="http://schemas.microsoft.com/office/drawing/2014/main" val="10001"/>
                  </a:ext>
                </a:extLst>
              </a:tr>
              <a:tr h="360175">
                <a:tc>
                  <a:txBody>
                    <a:bodyPr/>
                    <a:lstStyle/>
                    <a:p>
                      <a:pPr marL="0" lvl="0" indent="0" algn="l" rtl="0">
                        <a:spcBef>
                          <a:spcPts val="0"/>
                        </a:spcBef>
                        <a:spcAft>
                          <a:spcPts val="0"/>
                        </a:spcAft>
                        <a:buNone/>
                      </a:pPr>
                      <a:r>
                        <a:rPr lang="en"/>
                        <a:t>Jouni</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3</a:t>
                      </a:r>
                      <a:endParaRPr/>
                    </a:p>
                  </a:txBody>
                  <a:tcPr marL="91425" marR="91425" marT="91425" marB="91425">
                    <a:solidFill>
                      <a:srgbClr val="EFEFEF"/>
                    </a:solidFill>
                  </a:tcPr>
                </a:tc>
                <a:extLst>
                  <a:ext uri="{0D108BD9-81ED-4DB2-BD59-A6C34878D82A}">
                    <a16:rowId xmlns:a16="http://schemas.microsoft.com/office/drawing/2014/main" val="10002"/>
                  </a:ext>
                </a:extLst>
              </a:tr>
              <a:tr h="360175">
                <a:tc>
                  <a:txBody>
                    <a:bodyPr/>
                    <a:lstStyle/>
                    <a:p>
                      <a:pPr marL="0" lvl="0" indent="0" algn="l" rtl="0">
                        <a:spcBef>
                          <a:spcPts val="0"/>
                        </a:spcBef>
                        <a:spcAft>
                          <a:spcPts val="0"/>
                        </a:spcAft>
                        <a:buNone/>
                      </a:pPr>
                      <a:r>
                        <a:rPr lang="en"/>
                        <a:t>Rosella</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3</a:t>
                      </a:r>
                      <a:endParaRPr/>
                    </a:p>
                  </a:txBody>
                  <a:tcPr marL="91425" marR="91425" marT="91425" marB="91425">
                    <a:solidFill>
                      <a:srgbClr val="EFEFEF"/>
                    </a:solidFill>
                  </a:tcPr>
                </a:tc>
                <a:extLst>
                  <a:ext uri="{0D108BD9-81ED-4DB2-BD59-A6C34878D82A}">
                    <a16:rowId xmlns:a16="http://schemas.microsoft.com/office/drawing/2014/main" val="10003"/>
                  </a:ext>
                </a:extLst>
              </a:tr>
              <a:tr h="360175">
                <a:tc>
                  <a:txBody>
                    <a:bodyPr/>
                    <a:lstStyle/>
                    <a:p>
                      <a:pPr marL="0" lvl="0" indent="0" algn="l" rtl="0">
                        <a:spcBef>
                          <a:spcPts val="0"/>
                        </a:spcBef>
                        <a:spcAft>
                          <a:spcPts val="0"/>
                        </a:spcAft>
                        <a:buNone/>
                      </a:pPr>
                      <a:r>
                        <a:rPr lang="en"/>
                        <a:t>Bas</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3</a:t>
                      </a:r>
                      <a:endParaRPr/>
                    </a:p>
                  </a:txBody>
                  <a:tcPr marL="91425" marR="91425" marT="91425" marB="91425">
                    <a:solidFill>
                      <a:srgbClr val="EFEFEF"/>
                    </a:solidFill>
                  </a:tcPr>
                </a:tc>
                <a:extLst>
                  <a:ext uri="{0D108BD9-81ED-4DB2-BD59-A6C34878D82A}">
                    <a16:rowId xmlns:a16="http://schemas.microsoft.com/office/drawing/2014/main" val="10004"/>
                  </a:ext>
                </a:extLst>
              </a:tr>
              <a:tr h="360175">
                <a:tc>
                  <a:txBody>
                    <a:bodyPr/>
                    <a:lstStyle/>
                    <a:p>
                      <a:pPr marL="0" lvl="0" indent="0" algn="l" rtl="0">
                        <a:spcBef>
                          <a:spcPts val="0"/>
                        </a:spcBef>
                        <a:spcAft>
                          <a:spcPts val="0"/>
                        </a:spcAft>
                        <a:buNone/>
                      </a:pPr>
                      <a:r>
                        <a:rPr lang="en"/>
                        <a:t>Jana</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3</a:t>
                      </a:r>
                      <a:endParaRPr/>
                    </a:p>
                  </a:txBody>
                  <a:tcPr marL="91425" marR="91425" marT="91425" marB="91425">
                    <a:solidFill>
                      <a:srgbClr val="EFEFEF"/>
                    </a:solidFill>
                  </a:tcPr>
                </a:tc>
                <a:extLst>
                  <a:ext uri="{0D108BD9-81ED-4DB2-BD59-A6C34878D82A}">
                    <a16:rowId xmlns:a16="http://schemas.microsoft.com/office/drawing/2014/main" val="10005"/>
                  </a:ext>
                </a:extLst>
              </a:tr>
              <a:tr h="360175">
                <a:tc>
                  <a:txBody>
                    <a:bodyPr/>
                    <a:lstStyle/>
                    <a:p>
                      <a:pPr marL="0" lvl="0" indent="0" algn="l" rtl="0">
                        <a:spcBef>
                          <a:spcPts val="0"/>
                        </a:spcBef>
                        <a:spcAft>
                          <a:spcPts val="0"/>
                        </a:spcAft>
                        <a:buNone/>
                      </a:pPr>
                      <a:r>
                        <a:rPr lang="en"/>
                        <a:t>Fikriyya</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4</a:t>
                      </a:r>
                      <a:endParaRPr/>
                    </a:p>
                  </a:txBody>
                  <a:tcPr marL="91425" marR="91425" marT="91425" marB="91425">
                    <a:solidFill>
                      <a:srgbClr val="EFEFEF"/>
                    </a:solidFill>
                  </a:tcPr>
                </a:tc>
                <a:extLst>
                  <a:ext uri="{0D108BD9-81ED-4DB2-BD59-A6C34878D82A}">
                    <a16:rowId xmlns:a16="http://schemas.microsoft.com/office/drawing/2014/main" val="10006"/>
                  </a:ext>
                </a:extLst>
              </a:tr>
              <a:tr h="360175">
                <a:tc>
                  <a:txBody>
                    <a:bodyPr/>
                    <a:lstStyle/>
                    <a:p>
                      <a:pPr marL="0" lvl="0" indent="0" algn="l" rtl="0">
                        <a:spcBef>
                          <a:spcPts val="0"/>
                        </a:spcBef>
                        <a:spcAft>
                          <a:spcPts val="0"/>
                        </a:spcAft>
                        <a:buNone/>
                      </a:pPr>
                      <a:r>
                        <a:rPr lang="en"/>
                        <a:t>Nikolaj</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4</a:t>
                      </a:r>
                      <a:endParaRPr/>
                    </a:p>
                  </a:txBody>
                  <a:tcPr marL="91425" marR="91425" marT="91425" marB="91425">
                    <a:solidFill>
                      <a:srgbClr val="EFEFEF"/>
                    </a:solidFill>
                  </a:tcPr>
                </a:tc>
                <a:extLst>
                  <a:ext uri="{0D108BD9-81ED-4DB2-BD59-A6C34878D82A}">
                    <a16:rowId xmlns:a16="http://schemas.microsoft.com/office/drawing/2014/main" val="10007"/>
                  </a:ext>
                </a:extLst>
              </a:tr>
            </a:tbl>
          </a:graphicData>
        </a:graphic>
      </p:graphicFrame>
      <p:sp>
        <p:nvSpPr>
          <p:cNvPr id="443" name="Google Shape;443;p43"/>
          <p:cNvSpPr txBox="1"/>
          <p:nvPr/>
        </p:nvSpPr>
        <p:spPr>
          <a:xfrm>
            <a:off x="5778101" y="1121375"/>
            <a:ext cx="3366000" cy="3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sort(studentRecords, BY_SECTION);</a:t>
            </a:r>
            <a:endParaRPr/>
          </a:p>
        </p:txBody>
      </p:sp>
      <p:cxnSp>
        <p:nvCxnSpPr>
          <p:cNvPr id="444" name="Google Shape;444;p43"/>
          <p:cNvCxnSpPr/>
          <p:nvPr/>
        </p:nvCxnSpPr>
        <p:spPr>
          <a:xfrm>
            <a:off x="3140500" y="2493750"/>
            <a:ext cx="2918100" cy="1149900"/>
          </a:xfrm>
          <a:prstGeom prst="straightConnector1">
            <a:avLst/>
          </a:prstGeom>
          <a:noFill/>
          <a:ln w="19050" cap="flat" cmpd="sng">
            <a:solidFill>
              <a:schemeClr val="dk2"/>
            </a:solidFill>
            <a:prstDash val="solid"/>
            <a:round/>
            <a:headEnd type="none" w="med" len="med"/>
            <a:tailEnd type="triangle" w="med" len="med"/>
          </a:ln>
        </p:spPr>
      </p:cxnSp>
      <p:cxnSp>
        <p:nvCxnSpPr>
          <p:cNvPr id="445" name="Google Shape;445;p43"/>
          <p:cNvCxnSpPr/>
          <p:nvPr/>
        </p:nvCxnSpPr>
        <p:spPr>
          <a:xfrm rot="10800000" flipH="1">
            <a:off x="3115775" y="2493775"/>
            <a:ext cx="2942700" cy="408000"/>
          </a:xfrm>
          <a:prstGeom prst="straightConnector1">
            <a:avLst/>
          </a:prstGeom>
          <a:noFill/>
          <a:ln w="19050" cap="flat" cmpd="sng">
            <a:solidFill>
              <a:schemeClr val="dk2"/>
            </a:solidFill>
            <a:prstDash val="solid"/>
            <a:round/>
            <a:headEnd type="none" w="med" len="med"/>
            <a:tailEnd type="triangle" w="med" len="med"/>
          </a:ln>
        </p:spPr>
      </p:cxnSp>
      <p:cxnSp>
        <p:nvCxnSpPr>
          <p:cNvPr id="446" name="Google Shape;446;p43"/>
          <p:cNvCxnSpPr/>
          <p:nvPr/>
        </p:nvCxnSpPr>
        <p:spPr>
          <a:xfrm rot="10800000" flipH="1">
            <a:off x="3128150" y="2901800"/>
            <a:ext cx="2930400" cy="1162200"/>
          </a:xfrm>
          <a:prstGeom prst="straightConnector1">
            <a:avLst/>
          </a:prstGeom>
          <a:noFill/>
          <a:ln w="19050" cap="flat" cmpd="sng">
            <a:solidFill>
              <a:schemeClr val="dk2"/>
            </a:solidFill>
            <a:prstDash val="solid"/>
            <a:round/>
            <a:headEnd type="none" w="med" len="med"/>
            <a:tailEnd type="triangle" w="med" len="med"/>
          </a:ln>
        </p:spPr>
      </p:cxnSp>
      <p:cxnSp>
        <p:nvCxnSpPr>
          <p:cNvPr id="447" name="Google Shape;447;p43"/>
          <p:cNvCxnSpPr/>
          <p:nvPr/>
        </p:nvCxnSpPr>
        <p:spPr>
          <a:xfrm>
            <a:off x="3115775" y="1702450"/>
            <a:ext cx="2955000" cy="1557900"/>
          </a:xfrm>
          <a:prstGeom prst="straightConnector1">
            <a:avLst/>
          </a:prstGeom>
          <a:noFill/>
          <a:ln w="19050" cap="flat" cmpd="sng">
            <a:solidFill>
              <a:schemeClr val="dk2"/>
            </a:solidFill>
            <a:prstDash val="solid"/>
            <a:round/>
            <a:headEnd type="none" w="med" len="med"/>
            <a:tailEnd type="triangle" w="med" len="med"/>
          </a:ln>
        </p:spPr>
      </p:cxnSp>
      <p:sp>
        <p:nvSpPr>
          <p:cNvPr id="448" name="Google Shape;448;p43"/>
          <p:cNvSpPr txBox="1"/>
          <p:nvPr/>
        </p:nvSpPr>
        <p:spPr>
          <a:xfrm>
            <a:off x="358550" y="4572950"/>
            <a:ext cx="87855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Sorting instability can be really annoying! Wanted students listed alphabetically by section.</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Avoiding the Worst Case: Question from Last Time</a:t>
            </a:r>
            <a:endParaRPr/>
          </a:p>
        </p:txBody>
      </p:sp>
      <p:sp>
        <p:nvSpPr>
          <p:cNvPr id="92" name="Google Shape;92;p17"/>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If pivot always lands somewhere “good”, Quicksort is Θ(N log N). However, the very rare Θ(N</a:t>
            </a:r>
            <a:r>
              <a:rPr lang="en" baseline="30000"/>
              <a:t>2</a:t>
            </a:r>
            <a:r>
              <a:rPr lang="en"/>
              <a:t>) cases do happen in practice, e.g.</a:t>
            </a:r>
            <a:endParaRPr/>
          </a:p>
          <a:p>
            <a:pPr marL="457200" lvl="0" indent="-355600" algn="l" rtl="0">
              <a:spcBef>
                <a:spcPts val="600"/>
              </a:spcBef>
              <a:spcAft>
                <a:spcPts val="0"/>
              </a:spcAft>
              <a:buSzPts val="2000"/>
              <a:buChar char="●"/>
            </a:pPr>
            <a:r>
              <a:rPr lang="en"/>
              <a:t>Bad ordering: Array already in sorted order (or almost sorted order).</a:t>
            </a:r>
            <a:endParaRPr/>
          </a:p>
          <a:p>
            <a:pPr marL="457200" lvl="0" indent="-355600" algn="l" rtl="0">
              <a:spcBef>
                <a:spcPts val="0"/>
              </a:spcBef>
              <a:spcAft>
                <a:spcPts val="0"/>
              </a:spcAft>
              <a:buSzPts val="2000"/>
              <a:buChar char="●"/>
            </a:pPr>
            <a:r>
              <a:rPr lang="en"/>
              <a:t>Bad elements: Array with all duplicates. </a:t>
            </a:r>
            <a:endParaRPr/>
          </a:p>
          <a:p>
            <a:pPr marL="0" lvl="0" indent="0" algn="l" rtl="0">
              <a:spcBef>
                <a:spcPts val="600"/>
              </a:spcBef>
              <a:spcAft>
                <a:spcPts val="0"/>
              </a:spcAft>
              <a:buNone/>
            </a:pPr>
            <a:endParaRPr/>
          </a:p>
          <a:p>
            <a:pPr marL="0" lvl="0" indent="0" algn="l" rtl="0">
              <a:spcBef>
                <a:spcPts val="600"/>
              </a:spcBef>
              <a:spcAft>
                <a:spcPts val="0"/>
              </a:spcAft>
              <a:buNone/>
            </a:pPr>
            <a:r>
              <a:rPr lang="en"/>
              <a:t>What can we do to avoid worst case behavior?</a:t>
            </a:r>
            <a:endParaRPr/>
          </a:p>
          <a:p>
            <a:pPr marL="0" lvl="0" indent="0" algn="l" rtl="0">
              <a:spcBef>
                <a:spcPts val="600"/>
              </a:spcBef>
              <a:spcAft>
                <a:spcPts val="0"/>
              </a:spcAft>
              <a:buNone/>
            </a:pPr>
            <a:endParaRPr/>
          </a:p>
          <a:p>
            <a:pPr marL="0" lvl="0" indent="0" algn="l" rtl="0">
              <a:spcBef>
                <a:spcPts val="600"/>
              </a:spcBef>
              <a:spcAft>
                <a:spcPts val="0"/>
              </a:spcAft>
              <a:buNone/>
            </a:pPr>
            <a:r>
              <a:rPr lang="en"/>
              <a:t>Recall, our version of Quicksort has the following properties:</a:t>
            </a:r>
            <a:endParaRPr/>
          </a:p>
          <a:p>
            <a:pPr marL="457200" lvl="0" indent="-355600" algn="l" rtl="0">
              <a:spcBef>
                <a:spcPts val="600"/>
              </a:spcBef>
              <a:spcAft>
                <a:spcPts val="0"/>
              </a:spcAft>
              <a:buSzPts val="2000"/>
              <a:buChar char="●"/>
            </a:pPr>
            <a:r>
              <a:rPr lang="en"/>
              <a:t>Leftmost item is always chosen as the pivot.</a:t>
            </a:r>
            <a:endParaRPr/>
          </a:p>
          <a:p>
            <a:pPr marL="457200" lvl="0" indent="-355600" algn="l" rtl="0">
              <a:spcBef>
                <a:spcPts val="0"/>
              </a:spcBef>
              <a:spcAft>
                <a:spcPts val="0"/>
              </a:spcAft>
              <a:buSzPts val="2000"/>
              <a:buChar char="●"/>
            </a:pPr>
            <a:r>
              <a:rPr lang="en"/>
              <a:t>Our partitioning algorithm preserves the relative order of &lt;= and &gt;= items.</a:t>
            </a:r>
            <a:endParaRPr/>
          </a:p>
          <a:p>
            <a:pPr marL="0" lvl="0" indent="0" algn="l" rtl="0">
              <a:spcBef>
                <a:spcPts val="600"/>
              </a:spcBef>
              <a:spcAft>
                <a:spcPts val="0"/>
              </a:spcAft>
              <a:buNone/>
            </a:pPr>
            <a:endParaRPr/>
          </a:p>
        </p:txBody>
      </p:sp>
      <p:sp>
        <p:nvSpPr>
          <p:cNvPr id="93" name="Google Shape;93;p17"/>
          <p:cNvSpPr/>
          <p:nvPr/>
        </p:nvSpPr>
        <p:spPr>
          <a:xfrm>
            <a:off x="905499" y="4521825"/>
            <a:ext cx="412500" cy="378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94" name="Google Shape;94;p17"/>
          <p:cNvSpPr/>
          <p:nvPr/>
        </p:nvSpPr>
        <p:spPr>
          <a:xfrm>
            <a:off x="1309513" y="4521825"/>
            <a:ext cx="412500" cy="378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95" name="Google Shape;95;p17"/>
          <p:cNvSpPr/>
          <p:nvPr/>
        </p:nvSpPr>
        <p:spPr>
          <a:xfrm>
            <a:off x="1716984" y="4521825"/>
            <a:ext cx="412500" cy="378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96" name="Google Shape;96;p17"/>
          <p:cNvSpPr/>
          <p:nvPr/>
        </p:nvSpPr>
        <p:spPr>
          <a:xfrm>
            <a:off x="2120999" y="4521825"/>
            <a:ext cx="412500" cy="378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97" name="Google Shape;97;p17"/>
          <p:cNvSpPr/>
          <p:nvPr/>
        </p:nvSpPr>
        <p:spPr>
          <a:xfrm>
            <a:off x="2524641" y="4521825"/>
            <a:ext cx="412500" cy="378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98" name="Google Shape;98;p17"/>
          <p:cNvSpPr/>
          <p:nvPr/>
        </p:nvSpPr>
        <p:spPr>
          <a:xfrm>
            <a:off x="2928655" y="4521825"/>
            <a:ext cx="412500" cy="378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99" name="Google Shape;99;p17"/>
          <p:cNvSpPr/>
          <p:nvPr/>
        </p:nvSpPr>
        <p:spPr>
          <a:xfrm>
            <a:off x="3336126" y="4521825"/>
            <a:ext cx="412500" cy="378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00" name="Google Shape;100;p17"/>
          <p:cNvSpPr/>
          <p:nvPr/>
        </p:nvSpPr>
        <p:spPr>
          <a:xfrm>
            <a:off x="4809085" y="4521825"/>
            <a:ext cx="412500" cy="378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101" name="Google Shape;101;p17"/>
          <p:cNvSpPr/>
          <p:nvPr/>
        </p:nvSpPr>
        <p:spPr>
          <a:xfrm>
            <a:off x="5213213" y="4521825"/>
            <a:ext cx="412500" cy="378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102" name="Google Shape;102;p17"/>
          <p:cNvSpPr/>
          <p:nvPr/>
        </p:nvSpPr>
        <p:spPr>
          <a:xfrm>
            <a:off x="5620800" y="4521825"/>
            <a:ext cx="412500" cy="378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03" name="Google Shape;103;p17"/>
          <p:cNvSpPr/>
          <p:nvPr/>
        </p:nvSpPr>
        <p:spPr>
          <a:xfrm>
            <a:off x="6024928" y="4521825"/>
            <a:ext cx="412500" cy="378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04" name="Google Shape;104;p17"/>
          <p:cNvSpPr/>
          <p:nvPr/>
        </p:nvSpPr>
        <p:spPr>
          <a:xfrm>
            <a:off x="6428684" y="4521825"/>
            <a:ext cx="412500" cy="378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05" name="Google Shape;105;p17"/>
          <p:cNvSpPr/>
          <p:nvPr/>
        </p:nvSpPr>
        <p:spPr>
          <a:xfrm>
            <a:off x="6832812" y="4521825"/>
            <a:ext cx="412500" cy="378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106" name="Google Shape;106;p17"/>
          <p:cNvSpPr/>
          <p:nvPr/>
        </p:nvSpPr>
        <p:spPr>
          <a:xfrm>
            <a:off x="7240398" y="4521825"/>
            <a:ext cx="412500" cy="378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452"/>
        <p:cNvGrpSpPr/>
        <p:nvPr/>
      </p:nvGrpSpPr>
      <p:grpSpPr>
        <a:xfrm>
          <a:off x="0" y="0"/>
          <a:ext cx="0" cy="0"/>
          <a:chOff x="0" y="0"/>
          <a:chExt cx="0" cy="0"/>
        </a:xfrm>
      </p:grpSpPr>
      <p:sp>
        <p:nvSpPr>
          <p:cNvPr id="453" name="Google Shape;453;p4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Sorting Stability        www.yellkey.com/</a:t>
            </a:r>
            <a:r>
              <a:rPr lang="en">
                <a:solidFill>
                  <a:srgbClr val="38761D"/>
                </a:solidFill>
              </a:rPr>
              <a:t>reveal</a:t>
            </a:r>
            <a:endParaRPr>
              <a:solidFill>
                <a:srgbClr val="38761D"/>
              </a:solidFill>
            </a:endParaRPr>
          </a:p>
        </p:txBody>
      </p:sp>
      <p:sp>
        <p:nvSpPr>
          <p:cNvPr id="454" name="Google Shape;454;p44"/>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Is insertion sort stable?</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r>
              <a:rPr lang="en"/>
              <a:t>Is Quicksort stable?</a:t>
            </a:r>
            <a:endParaRPr/>
          </a:p>
          <a:p>
            <a:pPr marL="457200" lvl="0" indent="-355600" algn="l" rtl="0">
              <a:spcBef>
                <a:spcPts val="600"/>
              </a:spcBef>
              <a:spcAft>
                <a:spcPts val="0"/>
              </a:spcAft>
              <a:buSzPts val="2000"/>
              <a:buChar char="●"/>
            </a:pPr>
            <a:r>
              <a:rPr lang="en"/>
              <a:t>Consider --------&gt;</a:t>
            </a:r>
            <a:endParaRPr/>
          </a:p>
        </p:txBody>
      </p:sp>
      <p:sp>
        <p:nvSpPr>
          <p:cNvPr id="455" name="Google Shape;455;p44"/>
          <p:cNvSpPr txBox="1"/>
          <p:nvPr/>
        </p:nvSpPr>
        <p:spPr>
          <a:xfrm>
            <a:off x="4535600" y="751075"/>
            <a:ext cx="3738300" cy="24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999999"/>
                </a:solidFill>
                <a:latin typeface="Consolas"/>
                <a:ea typeface="Consolas"/>
                <a:cs typeface="Consolas"/>
                <a:sym typeface="Consolas"/>
              </a:rPr>
              <a:t>S O R T E X A M P L E</a:t>
            </a:r>
            <a:endParaRPr>
              <a:solidFill>
                <a:srgbClr val="999999"/>
              </a:solidFill>
              <a:latin typeface="Consolas"/>
              <a:ea typeface="Consolas"/>
              <a:cs typeface="Consolas"/>
              <a:sym typeface="Consolas"/>
            </a:endParaRPr>
          </a:p>
          <a:p>
            <a:pPr marL="0" lvl="0" indent="0" algn="l" rtl="0">
              <a:spcBef>
                <a:spcPts val="0"/>
              </a:spcBef>
              <a:spcAft>
                <a:spcPts val="0"/>
              </a:spcAft>
              <a:buNone/>
            </a:pPr>
            <a:r>
              <a:rPr lang="en">
                <a:solidFill>
                  <a:srgbClr val="9900FF"/>
                </a:solidFill>
                <a:latin typeface="Consolas"/>
                <a:ea typeface="Consolas"/>
                <a:cs typeface="Consolas"/>
                <a:sym typeface="Consolas"/>
              </a:rPr>
              <a:t>S</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O R T E X A M P L E  </a:t>
            </a:r>
            <a:r>
              <a:rPr lang="en">
                <a:solidFill>
                  <a:srgbClr val="000000"/>
                </a:solidFill>
                <a:latin typeface="Consolas"/>
                <a:ea typeface="Consolas"/>
                <a:cs typeface="Consolas"/>
                <a:sym typeface="Consolas"/>
              </a:rPr>
              <a:t>(0 swaps)</a:t>
            </a:r>
            <a:endParaRPr>
              <a:solidFill>
                <a:srgbClr val="999999"/>
              </a:solidFill>
              <a:latin typeface="Consolas"/>
              <a:ea typeface="Consolas"/>
              <a:cs typeface="Consolas"/>
              <a:sym typeface="Consolas"/>
            </a:endParaRPr>
          </a:p>
          <a:p>
            <a:pPr marL="0" lvl="0" indent="0" algn="l" rtl="0">
              <a:spcBef>
                <a:spcPts val="0"/>
              </a:spcBef>
              <a:spcAft>
                <a:spcPts val="0"/>
              </a:spcAft>
              <a:buNone/>
            </a:pPr>
            <a:r>
              <a:rPr lang="en">
                <a:solidFill>
                  <a:srgbClr val="9900FF"/>
                </a:solidFill>
                <a:latin typeface="Consolas"/>
                <a:ea typeface="Consolas"/>
                <a:cs typeface="Consolas"/>
                <a:sym typeface="Consolas"/>
              </a:rPr>
              <a:t>O</a:t>
            </a:r>
            <a:r>
              <a:rPr lang="en">
                <a:solidFill>
                  <a:srgbClr val="000000"/>
                </a:solidFill>
                <a:latin typeface="Consolas"/>
                <a:ea typeface="Consolas"/>
                <a:cs typeface="Consolas"/>
                <a:sym typeface="Consolas"/>
              </a:rPr>
              <a:t> S </a:t>
            </a:r>
            <a:r>
              <a:rPr lang="en">
                <a:solidFill>
                  <a:srgbClr val="CCCCCC"/>
                </a:solidFill>
                <a:latin typeface="Consolas"/>
                <a:ea typeface="Consolas"/>
                <a:cs typeface="Consolas"/>
                <a:sym typeface="Consolas"/>
              </a:rPr>
              <a:t>R T E X A M P L E  </a:t>
            </a:r>
            <a:r>
              <a:rPr lang="en">
                <a:latin typeface="Consolas"/>
                <a:ea typeface="Consolas"/>
                <a:cs typeface="Consolas"/>
                <a:sym typeface="Consolas"/>
              </a:rPr>
              <a:t>(1 swap )</a:t>
            </a:r>
            <a:endParaRPr>
              <a:latin typeface="Consolas"/>
              <a:ea typeface="Consolas"/>
              <a:cs typeface="Consolas"/>
              <a:sym typeface="Consolas"/>
            </a:endParaRPr>
          </a:p>
          <a:p>
            <a:pPr marL="0" lvl="0" indent="0" algn="l" rtl="0">
              <a:spcBef>
                <a:spcPts val="0"/>
              </a:spcBef>
              <a:spcAft>
                <a:spcPts val="0"/>
              </a:spcAft>
              <a:buNone/>
            </a:pPr>
            <a:r>
              <a:rPr lang="en">
                <a:solidFill>
                  <a:srgbClr val="CCCCCC"/>
                </a:solidFill>
                <a:latin typeface="Consolas"/>
                <a:ea typeface="Consolas"/>
                <a:cs typeface="Consolas"/>
                <a:sym typeface="Consolas"/>
              </a:rPr>
              <a:t>O </a:t>
            </a:r>
            <a:r>
              <a:rPr lang="en">
                <a:solidFill>
                  <a:srgbClr val="9900FF"/>
                </a:solidFill>
                <a:latin typeface="Consolas"/>
                <a:ea typeface="Consolas"/>
                <a:cs typeface="Consolas"/>
                <a:sym typeface="Consolas"/>
              </a:rPr>
              <a:t>R</a:t>
            </a:r>
            <a:r>
              <a:rPr lang="en">
                <a:solidFill>
                  <a:srgbClr val="000000"/>
                </a:solidFill>
                <a:latin typeface="Consolas"/>
                <a:ea typeface="Consolas"/>
                <a:cs typeface="Consolas"/>
                <a:sym typeface="Consolas"/>
              </a:rPr>
              <a:t> S </a:t>
            </a:r>
            <a:r>
              <a:rPr lang="en">
                <a:solidFill>
                  <a:srgbClr val="B7B7B7"/>
                </a:solidFill>
                <a:latin typeface="Consolas"/>
                <a:ea typeface="Consolas"/>
                <a:cs typeface="Consolas"/>
                <a:sym typeface="Consolas"/>
              </a:rPr>
              <a:t>T E X A M P L E </a:t>
            </a:r>
            <a:r>
              <a:rPr lang="en">
                <a:solidFill>
                  <a:srgbClr val="CCCCCC"/>
                </a:solidFill>
                <a:latin typeface="Consolas"/>
                <a:ea typeface="Consolas"/>
                <a:cs typeface="Consolas"/>
                <a:sym typeface="Consolas"/>
              </a:rPr>
              <a:t> </a:t>
            </a:r>
            <a:r>
              <a:rPr lang="en">
                <a:solidFill>
                  <a:srgbClr val="000000"/>
                </a:solidFill>
                <a:latin typeface="Consolas"/>
                <a:ea typeface="Consolas"/>
                <a:cs typeface="Consolas"/>
                <a:sym typeface="Consolas"/>
              </a:rPr>
              <a:t>(1 swap )</a:t>
            </a:r>
            <a:endParaRPr>
              <a:solidFill>
                <a:srgbClr val="B7B7B7"/>
              </a:solidFill>
              <a:latin typeface="Consolas"/>
              <a:ea typeface="Consolas"/>
              <a:cs typeface="Consolas"/>
              <a:sym typeface="Consolas"/>
            </a:endParaRPr>
          </a:p>
          <a:p>
            <a:pPr marL="0" lvl="0" indent="0" algn="l" rtl="0">
              <a:spcBef>
                <a:spcPts val="0"/>
              </a:spcBef>
              <a:spcAft>
                <a:spcPts val="0"/>
              </a:spcAft>
              <a:buNone/>
            </a:pPr>
            <a:r>
              <a:rPr lang="en">
                <a:solidFill>
                  <a:srgbClr val="CCCCCC"/>
                </a:solidFill>
                <a:latin typeface="Consolas"/>
                <a:ea typeface="Consolas"/>
                <a:cs typeface="Consolas"/>
                <a:sym typeface="Consolas"/>
              </a:rPr>
              <a:t>O R S </a:t>
            </a:r>
            <a:r>
              <a:rPr lang="en">
                <a:solidFill>
                  <a:srgbClr val="9900FF"/>
                </a:solidFill>
                <a:latin typeface="Consolas"/>
                <a:ea typeface="Consolas"/>
                <a:cs typeface="Consolas"/>
                <a:sym typeface="Consolas"/>
              </a:rPr>
              <a:t>T</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E X A M P L E  </a:t>
            </a:r>
            <a:r>
              <a:rPr lang="en">
                <a:solidFill>
                  <a:srgbClr val="000000"/>
                </a:solidFill>
                <a:latin typeface="Consolas"/>
                <a:ea typeface="Consolas"/>
                <a:cs typeface="Consolas"/>
                <a:sym typeface="Consolas"/>
              </a:rPr>
              <a:t>(0 swaps)</a:t>
            </a:r>
            <a:endParaRPr>
              <a:solidFill>
                <a:srgbClr val="CCCCCC"/>
              </a:solidFill>
              <a:latin typeface="Consolas"/>
              <a:ea typeface="Consolas"/>
              <a:cs typeface="Consolas"/>
              <a:sym typeface="Consolas"/>
            </a:endParaRPr>
          </a:p>
          <a:p>
            <a:pPr marL="0" lvl="0" indent="0" algn="l" rtl="0">
              <a:spcBef>
                <a:spcPts val="0"/>
              </a:spcBef>
              <a:spcAft>
                <a:spcPts val="0"/>
              </a:spcAft>
              <a:buNone/>
            </a:pPr>
            <a:r>
              <a:rPr lang="en">
                <a:solidFill>
                  <a:srgbClr val="9900FF"/>
                </a:solidFill>
                <a:latin typeface="Consolas"/>
                <a:ea typeface="Consolas"/>
                <a:cs typeface="Consolas"/>
                <a:sym typeface="Consolas"/>
              </a:rPr>
              <a:t>E</a:t>
            </a:r>
            <a:r>
              <a:rPr lang="en">
                <a:solidFill>
                  <a:srgbClr val="000000"/>
                </a:solidFill>
                <a:latin typeface="Consolas"/>
                <a:ea typeface="Consolas"/>
                <a:cs typeface="Consolas"/>
                <a:sym typeface="Consolas"/>
              </a:rPr>
              <a:t> O R S </a:t>
            </a:r>
            <a:r>
              <a:rPr lang="en">
                <a:latin typeface="Consolas"/>
                <a:ea typeface="Consolas"/>
                <a:cs typeface="Consolas"/>
                <a:sym typeface="Consolas"/>
              </a:rPr>
              <a:t>T</a:t>
            </a:r>
            <a:r>
              <a:rPr lang="en">
                <a:solidFill>
                  <a:srgbClr val="000000"/>
                </a:solidFill>
                <a:latin typeface="Consolas"/>
                <a:ea typeface="Consolas"/>
                <a:cs typeface="Consolas"/>
                <a:sym typeface="Consolas"/>
              </a:rPr>
              <a:t> </a:t>
            </a:r>
            <a:r>
              <a:rPr lang="en">
                <a:solidFill>
                  <a:srgbClr val="B7B7B7"/>
                </a:solidFill>
                <a:latin typeface="Consolas"/>
                <a:ea typeface="Consolas"/>
                <a:cs typeface="Consolas"/>
                <a:sym typeface="Consolas"/>
              </a:rPr>
              <a:t>X A M P L E </a:t>
            </a:r>
            <a:r>
              <a:rPr lang="en">
                <a:solidFill>
                  <a:srgbClr val="CCCCCC"/>
                </a:solidFill>
                <a:latin typeface="Consolas"/>
                <a:ea typeface="Consolas"/>
                <a:cs typeface="Consolas"/>
                <a:sym typeface="Consolas"/>
              </a:rPr>
              <a:t> </a:t>
            </a:r>
            <a:r>
              <a:rPr lang="en">
                <a:solidFill>
                  <a:srgbClr val="000000"/>
                </a:solidFill>
                <a:latin typeface="Consolas"/>
                <a:ea typeface="Consolas"/>
                <a:cs typeface="Consolas"/>
                <a:sym typeface="Consolas"/>
              </a:rPr>
              <a:t>(4 swaps)</a:t>
            </a:r>
            <a:endParaRPr>
              <a:solidFill>
                <a:srgbClr val="B7B7B7"/>
              </a:solidFill>
              <a:latin typeface="Consolas"/>
              <a:ea typeface="Consolas"/>
              <a:cs typeface="Consolas"/>
              <a:sym typeface="Consolas"/>
            </a:endParaRPr>
          </a:p>
          <a:p>
            <a:pPr marL="0" lvl="0" indent="0" algn="l" rtl="0">
              <a:spcBef>
                <a:spcPts val="0"/>
              </a:spcBef>
              <a:spcAft>
                <a:spcPts val="0"/>
              </a:spcAft>
              <a:buNone/>
            </a:pPr>
            <a:r>
              <a:rPr lang="en">
                <a:solidFill>
                  <a:srgbClr val="CCCCCC"/>
                </a:solidFill>
                <a:latin typeface="Consolas"/>
                <a:ea typeface="Consolas"/>
                <a:cs typeface="Consolas"/>
                <a:sym typeface="Consolas"/>
              </a:rPr>
              <a:t>E O R S T</a:t>
            </a:r>
            <a:r>
              <a:rPr lang="en">
                <a:solidFill>
                  <a:srgbClr val="000000"/>
                </a:solidFill>
                <a:latin typeface="Consolas"/>
                <a:ea typeface="Consolas"/>
                <a:cs typeface="Consolas"/>
                <a:sym typeface="Consolas"/>
              </a:rPr>
              <a:t> </a:t>
            </a:r>
            <a:r>
              <a:rPr lang="en">
                <a:solidFill>
                  <a:srgbClr val="9900FF"/>
                </a:solidFill>
                <a:latin typeface="Consolas"/>
                <a:ea typeface="Consolas"/>
                <a:cs typeface="Consolas"/>
                <a:sym typeface="Consolas"/>
              </a:rPr>
              <a:t>X</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A M P L E  </a:t>
            </a:r>
            <a:r>
              <a:rPr lang="en">
                <a:solidFill>
                  <a:srgbClr val="000000"/>
                </a:solidFill>
                <a:latin typeface="Consolas"/>
                <a:ea typeface="Consolas"/>
                <a:cs typeface="Consolas"/>
                <a:sym typeface="Consolas"/>
              </a:rPr>
              <a:t>(0 swaps)</a:t>
            </a:r>
            <a:endParaRPr>
              <a:solidFill>
                <a:srgbClr val="CCCCCC"/>
              </a:solidFill>
              <a:latin typeface="Consolas"/>
              <a:ea typeface="Consolas"/>
              <a:cs typeface="Consolas"/>
              <a:sym typeface="Consolas"/>
            </a:endParaRPr>
          </a:p>
          <a:p>
            <a:pPr marL="0" lvl="0" indent="0" algn="l" rtl="0">
              <a:spcBef>
                <a:spcPts val="0"/>
              </a:spcBef>
              <a:spcAft>
                <a:spcPts val="0"/>
              </a:spcAft>
              <a:buNone/>
            </a:pPr>
            <a:r>
              <a:rPr lang="en">
                <a:solidFill>
                  <a:srgbClr val="9900FF"/>
                </a:solidFill>
                <a:latin typeface="Consolas"/>
                <a:ea typeface="Consolas"/>
                <a:cs typeface="Consolas"/>
                <a:sym typeface="Consolas"/>
              </a:rPr>
              <a:t>A</a:t>
            </a:r>
            <a:r>
              <a:rPr lang="en">
                <a:solidFill>
                  <a:srgbClr val="000000"/>
                </a:solidFill>
                <a:latin typeface="Consolas"/>
                <a:ea typeface="Consolas"/>
                <a:cs typeface="Consolas"/>
                <a:sym typeface="Consolas"/>
              </a:rPr>
              <a:t> E O R S T </a:t>
            </a:r>
            <a:r>
              <a:rPr lang="en">
                <a:latin typeface="Consolas"/>
                <a:ea typeface="Consolas"/>
                <a:cs typeface="Consolas"/>
                <a:sym typeface="Consolas"/>
              </a:rPr>
              <a:t>X</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M P L E  </a:t>
            </a:r>
            <a:r>
              <a:rPr lang="en">
                <a:solidFill>
                  <a:srgbClr val="000000"/>
                </a:solidFill>
                <a:latin typeface="Consolas"/>
                <a:ea typeface="Consolas"/>
                <a:cs typeface="Consolas"/>
                <a:sym typeface="Consolas"/>
              </a:rPr>
              <a:t>(6 swaps)</a:t>
            </a:r>
            <a:endParaRPr>
              <a:solidFill>
                <a:srgbClr val="CCCCCC"/>
              </a:solidFill>
              <a:latin typeface="Consolas"/>
              <a:ea typeface="Consolas"/>
              <a:cs typeface="Consolas"/>
              <a:sym typeface="Consolas"/>
            </a:endParaRPr>
          </a:p>
          <a:p>
            <a:pPr marL="0" lvl="0" indent="0" algn="l" rtl="0">
              <a:spcBef>
                <a:spcPts val="0"/>
              </a:spcBef>
              <a:spcAft>
                <a:spcPts val="0"/>
              </a:spcAft>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M</a:t>
            </a:r>
            <a:r>
              <a:rPr lang="en">
                <a:solidFill>
                  <a:srgbClr val="000000"/>
                </a:solidFill>
                <a:latin typeface="Consolas"/>
                <a:ea typeface="Consolas"/>
                <a:cs typeface="Consolas"/>
                <a:sym typeface="Consolas"/>
              </a:rPr>
              <a:t> O R S T X </a:t>
            </a:r>
            <a:r>
              <a:rPr lang="en">
                <a:solidFill>
                  <a:srgbClr val="CCCCCC"/>
                </a:solidFill>
                <a:latin typeface="Consolas"/>
                <a:ea typeface="Consolas"/>
                <a:cs typeface="Consolas"/>
                <a:sym typeface="Consolas"/>
              </a:rPr>
              <a:t>P L E  </a:t>
            </a:r>
            <a:r>
              <a:rPr lang="en">
                <a:solidFill>
                  <a:srgbClr val="000000"/>
                </a:solidFill>
                <a:latin typeface="Consolas"/>
                <a:ea typeface="Consolas"/>
                <a:cs typeface="Consolas"/>
                <a:sym typeface="Consolas"/>
              </a:rPr>
              <a:t>(5 swaps)</a:t>
            </a:r>
            <a:endParaRPr>
              <a:solidFill>
                <a:srgbClr val="CCCCCC"/>
              </a:solidFill>
              <a:latin typeface="Consolas"/>
              <a:ea typeface="Consolas"/>
              <a:cs typeface="Consolas"/>
              <a:sym typeface="Consolas"/>
            </a:endParaRPr>
          </a:p>
          <a:p>
            <a:pPr marL="0" lvl="0" indent="0" algn="l" rtl="0">
              <a:spcBef>
                <a:spcPts val="0"/>
              </a:spcBef>
              <a:spcAft>
                <a:spcPts val="0"/>
              </a:spcAft>
              <a:buNone/>
            </a:pPr>
            <a:r>
              <a:rPr lang="en">
                <a:solidFill>
                  <a:srgbClr val="CCCCCC"/>
                </a:solidFill>
                <a:latin typeface="Consolas"/>
                <a:ea typeface="Consolas"/>
                <a:cs typeface="Consolas"/>
                <a:sym typeface="Consolas"/>
              </a:rPr>
              <a:t>A E M O </a:t>
            </a:r>
            <a:r>
              <a:rPr lang="en">
                <a:solidFill>
                  <a:srgbClr val="9900FF"/>
                </a:solidFill>
                <a:latin typeface="Consolas"/>
                <a:ea typeface="Consolas"/>
                <a:cs typeface="Consolas"/>
                <a:sym typeface="Consolas"/>
              </a:rPr>
              <a:t>P</a:t>
            </a:r>
            <a:r>
              <a:rPr lang="en">
                <a:solidFill>
                  <a:srgbClr val="000000"/>
                </a:solidFill>
                <a:latin typeface="Consolas"/>
                <a:ea typeface="Consolas"/>
                <a:cs typeface="Consolas"/>
                <a:sym typeface="Consolas"/>
              </a:rPr>
              <a:t> R S T X </a:t>
            </a:r>
            <a:r>
              <a:rPr lang="en">
                <a:solidFill>
                  <a:srgbClr val="CCCCCC"/>
                </a:solidFill>
                <a:latin typeface="Consolas"/>
                <a:ea typeface="Consolas"/>
                <a:cs typeface="Consolas"/>
                <a:sym typeface="Consolas"/>
              </a:rPr>
              <a:t>L E  </a:t>
            </a:r>
            <a:r>
              <a:rPr lang="en">
                <a:solidFill>
                  <a:srgbClr val="000000"/>
                </a:solidFill>
                <a:latin typeface="Consolas"/>
                <a:ea typeface="Consolas"/>
                <a:cs typeface="Consolas"/>
                <a:sym typeface="Consolas"/>
              </a:rPr>
              <a:t>(4 swaps)</a:t>
            </a:r>
            <a:endParaRPr>
              <a:solidFill>
                <a:srgbClr val="CCCCCC"/>
              </a:solidFill>
              <a:latin typeface="Consolas"/>
              <a:ea typeface="Consolas"/>
              <a:cs typeface="Consolas"/>
              <a:sym typeface="Consolas"/>
            </a:endParaRPr>
          </a:p>
          <a:p>
            <a:pPr marL="0" lvl="0" indent="0" algn="l" rtl="0">
              <a:spcBef>
                <a:spcPts val="0"/>
              </a:spcBef>
              <a:spcAft>
                <a:spcPts val="0"/>
              </a:spcAft>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L</a:t>
            </a:r>
            <a:r>
              <a:rPr lang="en">
                <a:solidFill>
                  <a:srgbClr val="FF0000"/>
                </a:solidFill>
                <a:latin typeface="Consolas"/>
                <a:ea typeface="Consolas"/>
                <a:cs typeface="Consolas"/>
                <a:sym typeface="Consolas"/>
              </a:rPr>
              <a:t> </a:t>
            </a:r>
            <a:r>
              <a:rPr lang="en">
                <a:solidFill>
                  <a:srgbClr val="000000"/>
                </a:solidFill>
                <a:latin typeface="Consolas"/>
                <a:ea typeface="Consolas"/>
                <a:cs typeface="Consolas"/>
                <a:sym typeface="Consolas"/>
              </a:rPr>
              <a:t>M O </a:t>
            </a:r>
            <a:r>
              <a:rPr lang="en">
                <a:latin typeface="Consolas"/>
                <a:ea typeface="Consolas"/>
                <a:cs typeface="Consolas"/>
                <a:sym typeface="Consolas"/>
              </a:rPr>
              <a:t>P</a:t>
            </a:r>
            <a:r>
              <a:rPr lang="en">
                <a:solidFill>
                  <a:srgbClr val="000000"/>
                </a:solidFill>
                <a:latin typeface="Consolas"/>
                <a:ea typeface="Consolas"/>
                <a:cs typeface="Consolas"/>
                <a:sym typeface="Consolas"/>
              </a:rPr>
              <a:t> R S T X </a:t>
            </a:r>
            <a:r>
              <a:rPr lang="en">
                <a:solidFill>
                  <a:srgbClr val="CCCCCC"/>
                </a:solidFill>
                <a:latin typeface="Consolas"/>
                <a:ea typeface="Consolas"/>
                <a:cs typeface="Consolas"/>
                <a:sym typeface="Consolas"/>
              </a:rPr>
              <a:t>E  </a:t>
            </a:r>
            <a:r>
              <a:rPr lang="en">
                <a:solidFill>
                  <a:srgbClr val="000000"/>
                </a:solidFill>
                <a:latin typeface="Consolas"/>
                <a:ea typeface="Consolas"/>
                <a:cs typeface="Consolas"/>
                <a:sym typeface="Consolas"/>
              </a:rPr>
              <a:t>(7 swaps)</a:t>
            </a:r>
            <a:endParaRPr>
              <a:solidFill>
                <a:srgbClr val="CCCCCC"/>
              </a:solidFill>
              <a:latin typeface="Consolas"/>
              <a:ea typeface="Consolas"/>
              <a:cs typeface="Consolas"/>
              <a:sym typeface="Consolas"/>
            </a:endParaRPr>
          </a:p>
          <a:p>
            <a:pPr marL="0" lvl="0" indent="0" algn="l" rtl="0">
              <a:spcBef>
                <a:spcPts val="0"/>
              </a:spcBef>
              <a:spcAft>
                <a:spcPts val="0"/>
              </a:spcAft>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E</a:t>
            </a:r>
            <a:r>
              <a:rPr lang="en">
                <a:solidFill>
                  <a:srgbClr val="000000"/>
                </a:solidFill>
                <a:latin typeface="Consolas"/>
                <a:ea typeface="Consolas"/>
                <a:cs typeface="Consolas"/>
                <a:sym typeface="Consolas"/>
              </a:rPr>
              <a:t> </a:t>
            </a:r>
            <a:r>
              <a:rPr lang="en">
                <a:latin typeface="Consolas"/>
                <a:ea typeface="Consolas"/>
                <a:cs typeface="Consolas"/>
                <a:sym typeface="Consolas"/>
              </a:rPr>
              <a:t>L</a:t>
            </a:r>
            <a:r>
              <a:rPr lang="en">
                <a:solidFill>
                  <a:srgbClr val="FF0000"/>
                </a:solidFill>
                <a:latin typeface="Consolas"/>
                <a:ea typeface="Consolas"/>
                <a:cs typeface="Consolas"/>
                <a:sym typeface="Consolas"/>
              </a:rPr>
              <a:t> </a:t>
            </a:r>
            <a:r>
              <a:rPr lang="en">
                <a:solidFill>
                  <a:srgbClr val="000000"/>
                </a:solidFill>
                <a:latin typeface="Consolas"/>
                <a:ea typeface="Consolas"/>
                <a:cs typeface="Consolas"/>
                <a:sym typeface="Consolas"/>
              </a:rPr>
              <a:t>M O P R S T X  (8 swaps)</a:t>
            </a:r>
            <a:endParaRPr>
              <a:solidFill>
                <a:srgbClr val="000000"/>
              </a:solidFill>
              <a:latin typeface="Consolas"/>
              <a:ea typeface="Consolas"/>
              <a:cs typeface="Consolas"/>
              <a:sym typeface="Consolas"/>
            </a:endParaRPr>
          </a:p>
        </p:txBody>
      </p:sp>
      <p:sp>
        <p:nvSpPr>
          <p:cNvPr id="456" name="Google Shape;456;p44"/>
          <p:cNvSpPr/>
          <p:nvPr/>
        </p:nvSpPr>
        <p:spPr>
          <a:xfrm>
            <a:off x="2710550" y="3566036"/>
            <a:ext cx="540000" cy="495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457" name="Google Shape;457;p44"/>
          <p:cNvSpPr/>
          <p:nvPr/>
        </p:nvSpPr>
        <p:spPr>
          <a:xfrm>
            <a:off x="3239605" y="3566036"/>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58" name="Google Shape;458;p44"/>
          <p:cNvSpPr/>
          <p:nvPr/>
        </p:nvSpPr>
        <p:spPr>
          <a:xfrm>
            <a:off x="3773186" y="3566036"/>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59" name="Google Shape;459;p44"/>
          <p:cNvSpPr/>
          <p:nvPr/>
        </p:nvSpPr>
        <p:spPr>
          <a:xfrm>
            <a:off x="4302241" y="3566036"/>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60" name="Google Shape;460;p44"/>
          <p:cNvSpPr/>
          <p:nvPr/>
        </p:nvSpPr>
        <p:spPr>
          <a:xfrm>
            <a:off x="4830809" y="3566036"/>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61" name="Google Shape;461;p44"/>
          <p:cNvSpPr/>
          <p:nvPr/>
        </p:nvSpPr>
        <p:spPr>
          <a:xfrm>
            <a:off x="5359863" y="3566036"/>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62" name="Google Shape;462;p44"/>
          <p:cNvSpPr/>
          <p:nvPr/>
        </p:nvSpPr>
        <p:spPr>
          <a:xfrm>
            <a:off x="5893445" y="3566036"/>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6"/>
        <p:cNvGrpSpPr/>
        <p:nvPr/>
      </p:nvGrpSpPr>
      <p:grpSpPr>
        <a:xfrm>
          <a:off x="0" y="0"/>
          <a:ext cx="0" cy="0"/>
          <a:chOff x="0" y="0"/>
          <a:chExt cx="0" cy="0"/>
        </a:xfrm>
      </p:grpSpPr>
      <p:sp>
        <p:nvSpPr>
          <p:cNvPr id="467" name="Google Shape;467;p4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Sorting Stability</a:t>
            </a:r>
            <a:endParaRPr/>
          </a:p>
        </p:txBody>
      </p:sp>
      <p:sp>
        <p:nvSpPr>
          <p:cNvPr id="468" name="Google Shape;468;p45"/>
          <p:cNvSpPr txBox="1">
            <a:spLocks noGrp="1"/>
          </p:cNvSpPr>
          <p:nvPr>
            <p:ph type="body" idx="1"/>
          </p:nvPr>
        </p:nvSpPr>
        <p:spPr>
          <a:xfrm>
            <a:off x="243000" y="556500"/>
            <a:ext cx="42282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Is insertion sort stable?</a:t>
            </a:r>
            <a:endParaRPr/>
          </a:p>
          <a:p>
            <a:pPr marL="457200" lvl="0" indent="-355600" algn="l" rtl="0">
              <a:spcBef>
                <a:spcPts val="600"/>
              </a:spcBef>
              <a:spcAft>
                <a:spcPts val="0"/>
              </a:spcAft>
              <a:buSzPts val="2000"/>
              <a:buChar char="●"/>
            </a:pPr>
            <a:r>
              <a:rPr lang="en"/>
              <a:t>Yes.</a:t>
            </a:r>
            <a:endParaRPr/>
          </a:p>
          <a:p>
            <a:pPr marL="457200" lvl="0" indent="-355600" algn="l" rtl="0">
              <a:spcBef>
                <a:spcPts val="0"/>
              </a:spcBef>
              <a:spcAft>
                <a:spcPts val="0"/>
              </a:spcAft>
              <a:buSzPts val="2000"/>
              <a:buChar char="●"/>
            </a:pPr>
            <a:r>
              <a:rPr lang="en"/>
              <a:t>Equivalent items never move past their equivalent brethren.</a:t>
            </a:r>
            <a:endParaRPr/>
          </a:p>
          <a:p>
            <a:pPr marL="0" lvl="0" indent="0" algn="l" rtl="0">
              <a:spcBef>
                <a:spcPts val="600"/>
              </a:spcBef>
              <a:spcAft>
                <a:spcPts val="0"/>
              </a:spcAft>
              <a:buNone/>
            </a:pPr>
            <a:endParaRPr/>
          </a:p>
          <a:p>
            <a:pPr marL="0" lvl="0" indent="0" algn="l" rtl="0">
              <a:spcBef>
                <a:spcPts val="600"/>
              </a:spcBef>
              <a:spcAft>
                <a:spcPts val="0"/>
              </a:spcAft>
              <a:buNone/>
            </a:pPr>
            <a:r>
              <a:rPr lang="en"/>
              <a:t>Is Quicksort stable?</a:t>
            </a:r>
            <a:endParaRPr/>
          </a:p>
          <a:p>
            <a:pPr marL="457200" lvl="0" indent="-355600" algn="l" rtl="0">
              <a:spcBef>
                <a:spcPts val="600"/>
              </a:spcBef>
              <a:spcAft>
                <a:spcPts val="0"/>
              </a:spcAft>
              <a:buSzPts val="2000"/>
              <a:buChar char="●"/>
            </a:pPr>
            <a:r>
              <a:rPr lang="en"/>
              <a:t>Depends on your partitioning strategy.</a:t>
            </a:r>
            <a:endParaRPr/>
          </a:p>
        </p:txBody>
      </p:sp>
      <p:sp>
        <p:nvSpPr>
          <p:cNvPr id="469" name="Google Shape;469;p45"/>
          <p:cNvSpPr txBox="1"/>
          <p:nvPr/>
        </p:nvSpPr>
        <p:spPr>
          <a:xfrm>
            <a:off x="4535600" y="751075"/>
            <a:ext cx="3738300" cy="24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999999"/>
                </a:solidFill>
                <a:latin typeface="Consolas"/>
                <a:ea typeface="Consolas"/>
                <a:cs typeface="Consolas"/>
                <a:sym typeface="Consolas"/>
              </a:rPr>
              <a:t>S O R T E X A M P L E</a:t>
            </a:r>
            <a:endParaRPr>
              <a:solidFill>
                <a:srgbClr val="999999"/>
              </a:solidFill>
              <a:latin typeface="Consolas"/>
              <a:ea typeface="Consolas"/>
              <a:cs typeface="Consolas"/>
              <a:sym typeface="Consolas"/>
            </a:endParaRPr>
          </a:p>
          <a:p>
            <a:pPr marL="0" lvl="0" indent="0" algn="l" rtl="0">
              <a:spcBef>
                <a:spcPts val="0"/>
              </a:spcBef>
              <a:spcAft>
                <a:spcPts val="0"/>
              </a:spcAft>
              <a:buNone/>
            </a:pPr>
            <a:r>
              <a:rPr lang="en">
                <a:solidFill>
                  <a:srgbClr val="9900FF"/>
                </a:solidFill>
                <a:latin typeface="Consolas"/>
                <a:ea typeface="Consolas"/>
                <a:cs typeface="Consolas"/>
                <a:sym typeface="Consolas"/>
              </a:rPr>
              <a:t>S</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O R T E X A M P L E  </a:t>
            </a:r>
            <a:r>
              <a:rPr lang="en">
                <a:solidFill>
                  <a:srgbClr val="000000"/>
                </a:solidFill>
                <a:latin typeface="Consolas"/>
                <a:ea typeface="Consolas"/>
                <a:cs typeface="Consolas"/>
                <a:sym typeface="Consolas"/>
              </a:rPr>
              <a:t>(0 swaps)</a:t>
            </a:r>
            <a:endParaRPr>
              <a:solidFill>
                <a:srgbClr val="999999"/>
              </a:solidFill>
              <a:latin typeface="Consolas"/>
              <a:ea typeface="Consolas"/>
              <a:cs typeface="Consolas"/>
              <a:sym typeface="Consolas"/>
            </a:endParaRPr>
          </a:p>
          <a:p>
            <a:pPr marL="0" lvl="0" indent="0" algn="l" rtl="0">
              <a:spcBef>
                <a:spcPts val="0"/>
              </a:spcBef>
              <a:spcAft>
                <a:spcPts val="0"/>
              </a:spcAft>
              <a:buNone/>
            </a:pPr>
            <a:r>
              <a:rPr lang="en">
                <a:solidFill>
                  <a:srgbClr val="9900FF"/>
                </a:solidFill>
                <a:latin typeface="Consolas"/>
                <a:ea typeface="Consolas"/>
                <a:cs typeface="Consolas"/>
                <a:sym typeface="Consolas"/>
              </a:rPr>
              <a:t>O</a:t>
            </a:r>
            <a:r>
              <a:rPr lang="en">
                <a:solidFill>
                  <a:srgbClr val="000000"/>
                </a:solidFill>
                <a:latin typeface="Consolas"/>
                <a:ea typeface="Consolas"/>
                <a:cs typeface="Consolas"/>
                <a:sym typeface="Consolas"/>
              </a:rPr>
              <a:t> S </a:t>
            </a:r>
            <a:r>
              <a:rPr lang="en">
                <a:solidFill>
                  <a:srgbClr val="CCCCCC"/>
                </a:solidFill>
                <a:latin typeface="Consolas"/>
                <a:ea typeface="Consolas"/>
                <a:cs typeface="Consolas"/>
                <a:sym typeface="Consolas"/>
              </a:rPr>
              <a:t>R T E X A M P L E  </a:t>
            </a:r>
            <a:r>
              <a:rPr lang="en">
                <a:latin typeface="Consolas"/>
                <a:ea typeface="Consolas"/>
                <a:cs typeface="Consolas"/>
                <a:sym typeface="Consolas"/>
              </a:rPr>
              <a:t>(1 swap )</a:t>
            </a:r>
            <a:endParaRPr>
              <a:latin typeface="Consolas"/>
              <a:ea typeface="Consolas"/>
              <a:cs typeface="Consolas"/>
              <a:sym typeface="Consolas"/>
            </a:endParaRPr>
          </a:p>
          <a:p>
            <a:pPr marL="0" lvl="0" indent="0" algn="l" rtl="0">
              <a:spcBef>
                <a:spcPts val="0"/>
              </a:spcBef>
              <a:spcAft>
                <a:spcPts val="0"/>
              </a:spcAft>
              <a:buNone/>
            </a:pPr>
            <a:r>
              <a:rPr lang="en">
                <a:solidFill>
                  <a:srgbClr val="CCCCCC"/>
                </a:solidFill>
                <a:latin typeface="Consolas"/>
                <a:ea typeface="Consolas"/>
                <a:cs typeface="Consolas"/>
                <a:sym typeface="Consolas"/>
              </a:rPr>
              <a:t>O </a:t>
            </a:r>
            <a:r>
              <a:rPr lang="en">
                <a:solidFill>
                  <a:srgbClr val="9900FF"/>
                </a:solidFill>
                <a:latin typeface="Consolas"/>
                <a:ea typeface="Consolas"/>
                <a:cs typeface="Consolas"/>
                <a:sym typeface="Consolas"/>
              </a:rPr>
              <a:t>R</a:t>
            </a:r>
            <a:r>
              <a:rPr lang="en">
                <a:solidFill>
                  <a:srgbClr val="000000"/>
                </a:solidFill>
                <a:latin typeface="Consolas"/>
                <a:ea typeface="Consolas"/>
                <a:cs typeface="Consolas"/>
                <a:sym typeface="Consolas"/>
              </a:rPr>
              <a:t> S </a:t>
            </a:r>
            <a:r>
              <a:rPr lang="en">
                <a:solidFill>
                  <a:srgbClr val="B7B7B7"/>
                </a:solidFill>
                <a:latin typeface="Consolas"/>
                <a:ea typeface="Consolas"/>
                <a:cs typeface="Consolas"/>
                <a:sym typeface="Consolas"/>
              </a:rPr>
              <a:t>T E X A M P L E </a:t>
            </a:r>
            <a:r>
              <a:rPr lang="en">
                <a:solidFill>
                  <a:srgbClr val="CCCCCC"/>
                </a:solidFill>
                <a:latin typeface="Consolas"/>
                <a:ea typeface="Consolas"/>
                <a:cs typeface="Consolas"/>
                <a:sym typeface="Consolas"/>
              </a:rPr>
              <a:t> </a:t>
            </a:r>
            <a:r>
              <a:rPr lang="en">
                <a:solidFill>
                  <a:srgbClr val="000000"/>
                </a:solidFill>
                <a:latin typeface="Consolas"/>
                <a:ea typeface="Consolas"/>
                <a:cs typeface="Consolas"/>
                <a:sym typeface="Consolas"/>
              </a:rPr>
              <a:t>(1 swap )</a:t>
            </a:r>
            <a:endParaRPr>
              <a:solidFill>
                <a:srgbClr val="B7B7B7"/>
              </a:solidFill>
              <a:latin typeface="Consolas"/>
              <a:ea typeface="Consolas"/>
              <a:cs typeface="Consolas"/>
              <a:sym typeface="Consolas"/>
            </a:endParaRPr>
          </a:p>
          <a:p>
            <a:pPr marL="0" lvl="0" indent="0" algn="l" rtl="0">
              <a:spcBef>
                <a:spcPts val="0"/>
              </a:spcBef>
              <a:spcAft>
                <a:spcPts val="0"/>
              </a:spcAft>
              <a:buNone/>
            </a:pPr>
            <a:r>
              <a:rPr lang="en">
                <a:solidFill>
                  <a:srgbClr val="CCCCCC"/>
                </a:solidFill>
                <a:latin typeface="Consolas"/>
                <a:ea typeface="Consolas"/>
                <a:cs typeface="Consolas"/>
                <a:sym typeface="Consolas"/>
              </a:rPr>
              <a:t>O R S </a:t>
            </a:r>
            <a:r>
              <a:rPr lang="en">
                <a:solidFill>
                  <a:srgbClr val="9900FF"/>
                </a:solidFill>
                <a:latin typeface="Consolas"/>
                <a:ea typeface="Consolas"/>
                <a:cs typeface="Consolas"/>
                <a:sym typeface="Consolas"/>
              </a:rPr>
              <a:t>T</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E X A M P L E  </a:t>
            </a:r>
            <a:r>
              <a:rPr lang="en">
                <a:solidFill>
                  <a:srgbClr val="000000"/>
                </a:solidFill>
                <a:latin typeface="Consolas"/>
                <a:ea typeface="Consolas"/>
                <a:cs typeface="Consolas"/>
                <a:sym typeface="Consolas"/>
              </a:rPr>
              <a:t>(0 swaps)</a:t>
            </a:r>
            <a:endParaRPr>
              <a:solidFill>
                <a:srgbClr val="CCCCCC"/>
              </a:solidFill>
              <a:latin typeface="Consolas"/>
              <a:ea typeface="Consolas"/>
              <a:cs typeface="Consolas"/>
              <a:sym typeface="Consolas"/>
            </a:endParaRPr>
          </a:p>
          <a:p>
            <a:pPr marL="0" lvl="0" indent="0" algn="l" rtl="0">
              <a:spcBef>
                <a:spcPts val="0"/>
              </a:spcBef>
              <a:spcAft>
                <a:spcPts val="0"/>
              </a:spcAft>
              <a:buNone/>
            </a:pPr>
            <a:r>
              <a:rPr lang="en">
                <a:solidFill>
                  <a:srgbClr val="9900FF"/>
                </a:solidFill>
                <a:latin typeface="Consolas"/>
                <a:ea typeface="Consolas"/>
                <a:cs typeface="Consolas"/>
                <a:sym typeface="Consolas"/>
              </a:rPr>
              <a:t>E</a:t>
            </a:r>
            <a:r>
              <a:rPr lang="en">
                <a:solidFill>
                  <a:srgbClr val="000000"/>
                </a:solidFill>
                <a:latin typeface="Consolas"/>
                <a:ea typeface="Consolas"/>
                <a:cs typeface="Consolas"/>
                <a:sym typeface="Consolas"/>
              </a:rPr>
              <a:t> O R S </a:t>
            </a:r>
            <a:r>
              <a:rPr lang="en">
                <a:latin typeface="Consolas"/>
                <a:ea typeface="Consolas"/>
                <a:cs typeface="Consolas"/>
                <a:sym typeface="Consolas"/>
              </a:rPr>
              <a:t>T</a:t>
            </a:r>
            <a:r>
              <a:rPr lang="en">
                <a:solidFill>
                  <a:srgbClr val="000000"/>
                </a:solidFill>
                <a:latin typeface="Consolas"/>
                <a:ea typeface="Consolas"/>
                <a:cs typeface="Consolas"/>
                <a:sym typeface="Consolas"/>
              </a:rPr>
              <a:t> </a:t>
            </a:r>
            <a:r>
              <a:rPr lang="en">
                <a:solidFill>
                  <a:srgbClr val="B7B7B7"/>
                </a:solidFill>
                <a:latin typeface="Consolas"/>
                <a:ea typeface="Consolas"/>
                <a:cs typeface="Consolas"/>
                <a:sym typeface="Consolas"/>
              </a:rPr>
              <a:t>X A M P L E </a:t>
            </a:r>
            <a:r>
              <a:rPr lang="en">
                <a:solidFill>
                  <a:srgbClr val="CCCCCC"/>
                </a:solidFill>
                <a:latin typeface="Consolas"/>
                <a:ea typeface="Consolas"/>
                <a:cs typeface="Consolas"/>
                <a:sym typeface="Consolas"/>
              </a:rPr>
              <a:t> </a:t>
            </a:r>
            <a:r>
              <a:rPr lang="en">
                <a:solidFill>
                  <a:srgbClr val="000000"/>
                </a:solidFill>
                <a:latin typeface="Consolas"/>
                <a:ea typeface="Consolas"/>
                <a:cs typeface="Consolas"/>
                <a:sym typeface="Consolas"/>
              </a:rPr>
              <a:t>(4 swaps)</a:t>
            </a:r>
            <a:endParaRPr>
              <a:solidFill>
                <a:srgbClr val="B7B7B7"/>
              </a:solidFill>
              <a:latin typeface="Consolas"/>
              <a:ea typeface="Consolas"/>
              <a:cs typeface="Consolas"/>
              <a:sym typeface="Consolas"/>
            </a:endParaRPr>
          </a:p>
          <a:p>
            <a:pPr marL="0" lvl="0" indent="0" algn="l" rtl="0">
              <a:spcBef>
                <a:spcPts val="0"/>
              </a:spcBef>
              <a:spcAft>
                <a:spcPts val="0"/>
              </a:spcAft>
              <a:buNone/>
            </a:pPr>
            <a:r>
              <a:rPr lang="en">
                <a:solidFill>
                  <a:srgbClr val="CCCCCC"/>
                </a:solidFill>
                <a:latin typeface="Consolas"/>
                <a:ea typeface="Consolas"/>
                <a:cs typeface="Consolas"/>
                <a:sym typeface="Consolas"/>
              </a:rPr>
              <a:t>E O R S T</a:t>
            </a:r>
            <a:r>
              <a:rPr lang="en">
                <a:solidFill>
                  <a:srgbClr val="000000"/>
                </a:solidFill>
                <a:latin typeface="Consolas"/>
                <a:ea typeface="Consolas"/>
                <a:cs typeface="Consolas"/>
                <a:sym typeface="Consolas"/>
              </a:rPr>
              <a:t> </a:t>
            </a:r>
            <a:r>
              <a:rPr lang="en">
                <a:solidFill>
                  <a:srgbClr val="9900FF"/>
                </a:solidFill>
                <a:latin typeface="Consolas"/>
                <a:ea typeface="Consolas"/>
                <a:cs typeface="Consolas"/>
                <a:sym typeface="Consolas"/>
              </a:rPr>
              <a:t>X</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A M P L E  </a:t>
            </a:r>
            <a:r>
              <a:rPr lang="en">
                <a:solidFill>
                  <a:srgbClr val="000000"/>
                </a:solidFill>
                <a:latin typeface="Consolas"/>
                <a:ea typeface="Consolas"/>
                <a:cs typeface="Consolas"/>
                <a:sym typeface="Consolas"/>
              </a:rPr>
              <a:t>(0 swaps)</a:t>
            </a:r>
            <a:endParaRPr>
              <a:solidFill>
                <a:srgbClr val="CCCCCC"/>
              </a:solidFill>
              <a:latin typeface="Consolas"/>
              <a:ea typeface="Consolas"/>
              <a:cs typeface="Consolas"/>
              <a:sym typeface="Consolas"/>
            </a:endParaRPr>
          </a:p>
          <a:p>
            <a:pPr marL="0" lvl="0" indent="0" algn="l" rtl="0">
              <a:spcBef>
                <a:spcPts val="0"/>
              </a:spcBef>
              <a:spcAft>
                <a:spcPts val="0"/>
              </a:spcAft>
              <a:buNone/>
            </a:pPr>
            <a:r>
              <a:rPr lang="en">
                <a:solidFill>
                  <a:srgbClr val="9900FF"/>
                </a:solidFill>
                <a:latin typeface="Consolas"/>
                <a:ea typeface="Consolas"/>
                <a:cs typeface="Consolas"/>
                <a:sym typeface="Consolas"/>
              </a:rPr>
              <a:t>A</a:t>
            </a:r>
            <a:r>
              <a:rPr lang="en">
                <a:solidFill>
                  <a:srgbClr val="000000"/>
                </a:solidFill>
                <a:latin typeface="Consolas"/>
                <a:ea typeface="Consolas"/>
                <a:cs typeface="Consolas"/>
                <a:sym typeface="Consolas"/>
              </a:rPr>
              <a:t> E O R S T </a:t>
            </a:r>
            <a:r>
              <a:rPr lang="en">
                <a:latin typeface="Consolas"/>
                <a:ea typeface="Consolas"/>
                <a:cs typeface="Consolas"/>
                <a:sym typeface="Consolas"/>
              </a:rPr>
              <a:t>X</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M P L E  </a:t>
            </a:r>
            <a:r>
              <a:rPr lang="en">
                <a:solidFill>
                  <a:srgbClr val="000000"/>
                </a:solidFill>
                <a:latin typeface="Consolas"/>
                <a:ea typeface="Consolas"/>
                <a:cs typeface="Consolas"/>
                <a:sym typeface="Consolas"/>
              </a:rPr>
              <a:t>(6 swaps)</a:t>
            </a:r>
            <a:endParaRPr>
              <a:solidFill>
                <a:srgbClr val="CCCCCC"/>
              </a:solidFill>
              <a:latin typeface="Consolas"/>
              <a:ea typeface="Consolas"/>
              <a:cs typeface="Consolas"/>
              <a:sym typeface="Consolas"/>
            </a:endParaRPr>
          </a:p>
          <a:p>
            <a:pPr marL="0" lvl="0" indent="0" algn="l" rtl="0">
              <a:spcBef>
                <a:spcPts val="0"/>
              </a:spcBef>
              <a:spcAft>
                <a:spcPts val="0"/>
              </a:spcAft>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M</a:t>
            </a:r>
            <a:r>
              <a:rPr lang="en">
                <a:solidFill>
                  <a:srgbClr val="000000"/>
                </a:solidFill>
                <a:latin typeface="Consolas"/>
                <a:ea typeface="Consolas"/>
                <a:cs typeface="Consolas"/>
                <a:sym typeface="Consolas"/>
              </a:rPr>
              <a:t> O R S T X </a:t>
            </a:r>
            <a:r>
              <a:rPr lang="en">
                <a:solidFill>
                  <a:srgbClr val="CCCCCC"/>
                </a:solidFill>
                <a:latin typeface="Consolas"/>
                <a:ea typeface="Consolas"/>
                <a:cs typeface="Consolas"/>
                <a:sym typeface="Consolas"/>
              </a:rPr>
              <a:t>P L E  </a:t>
            </a:r>
            <a:r>
              <a:rPr lang="en">
                <a:solidFill>
                  <a:srgbClr val="000000"/>
                </a:solidFill>
                <a:latin typeface="Consolas"/>
                <a:ea typeface="Consolas"/>
                <a:cs typeface="Consolas"/>
                <a:sym typeface="Consolas"/>
              </a:rPr>
              <a:t>(5 swaps)</a:t>
            </a:r>
            <a:endParaRPr>
              <a:solidFill>
                <a:srgbClr val="CCCCCC"/>
              </a:solidFill>
              <a:latin typeface="Consolas"/>
              <a:ea typeface="Consolas"/>
              <a:cs typeface="Consolas"/>
              <a:sym typeface="Consolas"/>
            </a:endParaRPr>
          </a:p>
          <a:p>
            <a:pPr marL="0" lvl="0" indent="0" algn="l" rtl="0">
              <a:spcBef>
                <a:spcPts val="0"/>
              </a:spcBef>
              <a:spcAft>
                <a:spcPts val="0"/>
              </a:spcAft>
              <a:buNone/>
            </a:pPr>
            <a:r>
              <a:rPr lang="en">
                <a:solidFill>
                  <a:srgbClr val="CCCCCC"/>
                </a:solidFill>
                <a:latin typeface="Consolas"/>
                <a:ea typeface="Consolas"/>
                <a:cs typeface="Consolas"/>
                <a:sym typeface="Consolas"/>
              </a:rPr>
              <a:t>A E M O </a:t>
            </a:r>
            <a:r>
              <a:rPr lang="en">
                <a:solidFill>
                  <a:srgbClr val="9900FF"/>
                </a:solidFill>
                <a:latin typeface="Consolas"/>
                <a:ea typeface="Consolas"/>
                <a:cs typeface="Consolas"/>
                <a:sym typeface="Consolas"/>
              </a:rPr>
              <a:t>P</a:t>
            </a:r>
            <a:r>
              <a:rPr lang="en">
                <a:solidFill>
                  <a:srgbClr val="000000"/>
                </a:solidFill>
                <a:latin typeface="Consolas"/>
                <a:ea typeface="Consolas"/>
                <a:cs typeface="Consolas"/>
                <a:sym typeface="Consolas"/>
              </a:rPr>
              <a:t> R S T X </a:t>
            </a:r>
            <a:r>
              <a:rPr lang="en">
                <a:solidFill>
                  <a:srgbClr val="CCCCCC"/>
                </a:solidFill>
                <a:latin typeface="Consolas"/>
                <a:ea typeface="Consolas"/>
                <a:cs typeface="Consolas"/>
                <a:sym typeface="Consolas"/>
              </a:rPr>
              <a:t>L E  </a:t>
            </a:r>
            <a:r>
              <a:rPr lang="en">
                <a:solidFill>
                  <a:srgbClr val="000000"/>
                </a:solidFill>
                <a:latin typeface="Consolas"/>
                <a:ea typeface="Consolas"/>
                <a:cs typeface="Consolas"/>
                <a:sym typeface="Consolas"/>
              </a:rPr>
              <a:t>(4 swaps)</a:t>
            </a:r>
            <a:endParaRPr>
              <a:solidFill>
                <a:srgbClr val="CCCCCC"/>
              </a:solidFill>
              <a:latin typeface="Consolas"/>
              <a:ea typeface="Consolas"/>
              <a:cs typeface="Consolas"/>
              <a:sym typeface="Consolas"/>
            </a:endParaRPr>
          </a:p>
          <a:p>
            <a:pPr marL="0" lvl="0" indent="0" algn="l" rtl="0">
              <a:spcBef>
                <a:spcPts val="0"/>
              </a:spcBef>
              <a:spcAft>
                <a:spcPts val="0"/>
              </a:spcAft>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L</a:t>
            </a:r>
            <a:r>
              <a:rPr lang="en">
                <a:solidFill>
                  <a:srgbClr val="FF0000"/>
                </a:solidFill>
                <a:latin typeface="Consolas"/>
                <a:ea typeface="Consolas"/>
                <a:cs typeface="Consolas"/>
                <a:sym typeface="Consolas"/>
              </a:rPr>
              <a:t> </a:t>
            </a:r>
            <a:r>
              <a:rPr lang="en">
                <a:solidFill>
                  <a:srgbClr val="000000"/>
                </a:solidFill>
                <a:latin typeface="Consolas"/>
                <a:ea typeface="Consolas"/>
                <a:cs typeface="Consolas"/>
                <a:sym typeface="Consolas"/>
              </a:rPr>
              <a:t>M O </a:t>
            </a:r>
            <a:r>
              <a:rPr lang="en">
                <a:latin typeface="Consolas"/>
                <a:ea typeface="Consolas"/>
                <a:cs typeface="Consolas"/>
                <a:sym typeface="Consolas"/>
              </a:rPr>
              <a:t>P</a:t>
            </a:r>
            <a:r>
              <a:rPr lang="en">
                <a:solidFill>
                  <a:srgbClr val="000000"/>
                </a:solidFill>
                <a:latin typeface="Consolas"/>
                <a:ea typeface="Consolas"/>
                <a:cs typeface="Consolas"/>
                <a:sym typeface="Consolas"/>
              </a:rPr>
              <a:t> R S T X </a:t>
            </a:r>
            <a:r>
              <a:rPr lang="en">
                <a:solidFill>
                  <a:srgbClr val="CCCCCC"/>
                </a:solidFill>
                <a:latin typeface="Consolas"/>
                <a:ea typeface="Consolas"/>
                <a:cs typeface="Consolas"/>
                <a:sym typeface="Consolas"/>
              </a:rPr>
              <a:t>E  </a:t>
            </a:r>
            <a:r>
              <a:rPr lang="en">
                <a:solidFill>
                  <a:srgbClr val="000000"/>
                </a:solidFill>
                <a:latin typeface="Consolas"/>
                <a:ea typeface="Consolas"/>
                <a:cs typeface="Consolas"/>
                <a:sym typeface="Consolas"/>
              </a:rPr>
              <a:t>(7 swaps)</a:t>
            </a:r>
            <a:endParaRPr>
              <a:solidFill>
                <a:srgbClr val="CCCCCC"/>
              </a:solidFill>
              <a:latin typeface="Consolas"/>
              <a:ea typeface="Consolas"/>
              <a:cs typeface="Consolas"/>
              <a:sym typeface="Consolas"/>
            </a:endParaRPr>
          </a:p>
          <a:p>
            <a:pPr marL="0" lvl="0" indent="0" algn="l" rtl="0">
              <a:spcBef>
                <a:spcPts val="0"/>
              </a:spcBef>
              <a:spcAft>
                <a:spcPts val="0"/>
              </a:spcAft>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E</a:t>
            </a:r>
            <a:r>
              <a:rPr lang="en">
                <a:solidFill>
                  <a:srgbClr val="000000"/>
                </a:solidFill>
                <a:latin typeface="Consolas"/>
                <a:ea typeface="Consolas"/>
                <a:cs typeface="Consolas"/>
                <a:sym typeface="Consolas"/>
              </a:rPr>
              <a:t> </a:t>
            </a:r>
            <a:r>
              <a:rPr lang="en">
                <a:latin typeface="Consolas"/>
                <a:ea typeface="Consolas"/>
                <a:cs typeface="Consolas"/>
                <a:sym typeface="Consolas"/>
              </a:rPr>
              <a:t>L</a:t>
            </a:r>
            <a:r>
              <a:rPr lang="en">
                <a:solidFill>
                  <a:srgbClr val="FF0000"/>
                </a:solidFill>
                <a:latin typeface="Consolas"/>
                <a:ea typeface="Consolas"/>
                <a:cs typeface="Consolas"/>
                <a:sym typeface="Consolas"/>
              </a:rPr>
              <a:t> </a:t>
            </a:r>
            <a:r>
              <a:rPr lang="en">
                <a:solidFill>
                  <a:srgbClr val="000000"/>
                </a:solidFill>
                <a:latin typeface="Consolas"/>
                <a:ea typeface="Consolas"/>
                <a:cs typeface="Consolas"/>
                <a:sym typeface="Consolas"/>
              </a:rPr>
              <a:t>M O P R S T X  (8 swaps)</a:t>
            </a:r>
            <a:endParaRPr>
              <a:solidFill>
                <a:srgbClr val="000000"/>
              </a:solidFill>
              <a:latin typeface="Consolas"/>
              <a:ea typeface="Consolas"/>
              <a:cs typeface="Consolas"/>
              <a:sym typeface="Consolas"/>
            </a:endParaRPr>
          </a:p>
        </p:txBody>
      </p:sp>
      <p:sp>
        <p:nvSpPr>
          <p:cNvPr id="470" name="Google Shape;470;p45"/>
          <p:cNvSpPr/>
          <p:nvPr/>
        </p:nvSpPr>
        <p:spPr>
          <a:xfrm>
            <a:off x="2710550" y="3566036"/>
            <a:ext cx="540000" cy="495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471" name="Google Shape;471;p45"/>
          <p:cNvSpPr/>
          <p:nvPr/>
        </p:nvSpPr>
        <p:spPr>
          <a:xfrm>
            <a:off x="3239605" y="3566036"/>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72" name="Google Shape;472;p45"/>
          <p:cNvSpPr/>
          <p:nvPr/>
        </p:nvSpPr>
        <p:spPr>
          <a:xfrm>
            <a:off x="3773186" y="3566036"/>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73" name="Google Shape;473;p45"/>
          <p:cNvSpPr/>
          <p:nvPr/>
        </p:nvSpPr>
        <p:spPr>
          <a:xfrm>
            <a:off x="4302241" y="3566036"/>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74" name="Google Shape;474;p45"/>
          <p:cNvSpPr/>
          <p:nvPr/>
        </p:nvSpPr>
        <p:spPr>
          <a:xfrm>
            <a:off x="4830809" y="3566036"/>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75" name="Google Shape;475;p45"/>
          <p:cNvSpPr/>
          <p:nvPr/>
        </p:nvSpPr>
        <p:spPr>
          <a:xfrm>
            <a:off x="5359863" y="3566036"/>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76" name="Google Shape;476;p45"/>
          <p:cNvSpPr/>
          <p:nvPr/>
        </p:nvSpPr>
        <p:spPr>
          <a:xfrm>
            <a:off x="5893445" y="3566036"/>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77" name="Google Shape;477;p45"/>
          <p:cNvSpPr/>
          <p:nvPr/>
        </p:nvSpPr>
        <p:spPr>
          <a:xfrm>
            <a:off x="4937042" y="440787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78" name="Google Shape;478;p45"/>
          <p:cNvSpPr/>
          <p:nvPr/>
        </p:nvSpPr>
        <p:spPr>
          <a:xfrm>
            <a:off x="5466097" y="440787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79" name="Google Shape;479;p45"/>
          <p:cNvSpPr/>
          <p:nvPr/>
        </p:nvSpPr>
        <p:spPr>
          <a:xfrm>
            <a:off x="5999678" y="440787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80" name="Google Shape;480;p45"/>
          <p:cNvSpPr/>
          <p:nvPr/>
        </p:nvSpPr>
        <p:spPr>
          <a:xfrm>
            <a:off x="6528734" y="440787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81" name="Google Shape;481;p45"/>
          <p:cNvSpPr/>
          <p:nvPr/>
        </p:nvSpPr>
        <p:spPr>
          <a:xfrm>
            <a:off x="7057301" y="4407878"/>
            <a:ext cx="540000" cy="495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482" name="Google Shape;482;p45"/>
          <p:cNvSpPr/>
          <p:nvPr/>
        </p:nvSpPr>
        <p:spPr>
          <a:xfrm>
            <a:off x="7586355" y="4407878"/>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83" name="Google Shape;483;p45"/>
          <p:cNvSpPr/>
          <p:nvPr/>
        </p:nvSpPr>
        <p:spPr>
          <a:xfrm>
            <a:off x="8119937" y="4407878"/>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84" name="Google Shape;484;p45"/>
          <p:cNvSpPr/>
          <p:nvPr/>
        </p:nvSpPr>
        <p:spPr>
          <a:xfrm>
            <a:off x="499425" y="4421100"/>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85" name="Google Shape;485;p45"/>
          <p:cNvSpPr/>
          <p:nvPr/>
        </p:nvSpPr>
        <p:spPr>
          <a:xfrm>
            <a:off x="1028480" y="4421100"/>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86" name="Google Shape;486;p45"/>
          <p:cNvSpPr/>
          <p:nvPr/>
        </p:nvSpPr>
        <p:spPr>
          <a:xfrm>
            <a:off x="1562061" y="4421100"/>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87" name="Google Shape;487;p45"/>
          <p:cNvSpPr/>
          <p:nvPr/>
        </p:nvSpPr>
        <p:spPr>
          <a:xfrm>
            <a:off x="2091116" y="4421100"/>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88" name="Google Shape;488;p45"/>
          <p:cNvSpPr/>
          <p:nvPr/>
        </p:nvSpPr>
        <p:spPr>
          <a:xfrm>
            <a:off x="2619684" y="4421100"/>
            <a:ext cx="540000" cy="495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489" name="Google Shape;489;p45"/>
          <p:cNvSpPr/>
          <p:nvPr/>
        </p:nvSpPr>
        <p:spPr>
          <a:xfrm>
            <a:off x="3148738" y="4421100"/>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90" name="Google Shape;490;p45"/>
          <p:cNvSpPr/>
          <p:nvPr/>
        </p:nvSpPr>
        <p:spPr>
          <a:xfrm>
            <a:off x="3682320" y="4421100"/>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cxnSp>
        <p:nvCxnSpPr>
          <p:cNvPr id="491" name="Google Shape;491;p45"/>
          <p:cNvCxnSpPr>
            <a:stCxn id="472" idx="2"/>
            <a:endCxn id="479" idx="0"/>
          </p:cNvCxnSpPr>
          <p:nvPr/>
        </p:nvCxnSpPr>
        <p:spPr>
          <a:xfrm>
            <a:off x="4043186" y="4061336"/>
            <a:ext cx="2226600" cy="346500"/>
          </a:xfrm>
          <a:prstGeom prst="straightConnector1">
            <a:avLst/>
          </a:prstGeom>
          <a:noFill/>
          <a:ln w="28575" cap="flat" cmpd="sng">
            <a:solidFill>
              <a:schemeClr val="dk2"/>
            </a:solidFill>
            <a:prstDash val="solid"/>
            <a:round/>
            <a:headEnd type="none" w="med" len="med"/>
            <a:tailEnd type="triangle" w="med" len="med"/>
          </a:ln>
        </p:spPr>
      </p:cxnSp>
      <p:cxnSp>
        <p:nvCxnSpPr>
          <p:cNvPr id="492" name="Google Shape;492;p45"/>
          <p:cNvCxnSpPr>
            <a:stCxn id="476" idx="2"/>
            <a:endCxn id="478" idx="0"/>
          </p:cNvCxnSpPr>
          <p:nvPr/>
        </p:nvCxnSpPr>
        <p:spPr>
          <a:xfrm flipH="1">
            <a:off x="5736245" y="4061336"/>
            <a:ext cx="427200" cy="346500"/>
          </a:xfrm>
          <a:prstGeom prst="straightConnector1">
            <a:avLst/>
          </a:prstGeom>
          <a:noFill/>
          <a:ln w="28575" cap="flat" cmpd="sng">
            <a:solidFill>
              <a:schemeClr val="dk2"/>
            </a:solidFill>
            <a:prstDash val="solid"/>
            <a:round/>
            <a:headEnd type="none" w="med" len="med"/>
            <a:tailEnd type="triangle" w="med" len="med"/>
          </a:ln>
        </p:spPr>
      </p:cxnSp>
      <p:sp>
        <p:nvSpPr>
          <p:cNvPr id="493" name="Google Shape;493;p45"/>
          <p:cNvSpPr txBox="1"/>
          <p:nvPr/>
        </p:nvSpPr>
        <p:spPr>
          <a:xfrm>
            <a:off x="7033221" y="4060650"/>
            <a:ext cx="1656600" cy="3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Hoare partitioning.</a:t>
            </a:r>
            <a:endParaRPr/>
          </a:p>
        </p:txBody>
      </p:sp>
      <p:sp>
        <p:nvSpPr>
          <p:cNvPr id="494" name="Google Shape;494;p45"/>
          <p:cNvSpPr txBox="1"/>
          <p:nvPr/>
        </p:nvSpPr>
        <p:spPr>
          <a:xfrm>
            <a:off x="437172" y="4072605"/>
            <a:ext cx="2129400" cy="3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Three array partitioning.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Stability</a:t>
            </a:r>
            <a:endParaRPr/>
          </a:p>
        </p:txBody>
      </p:sp>
      <p:graphicFrame>
        <p:nvGraphicFramePr>
          <p:cNvPr id="500" name="Google Shape;500;p46"/>
          <p:cNvGraphicFramePr/>
          <p:nvPr/>
        </p:nvGraphicFramePr>
        <p:xfrm>
          <a:off x="810464" y="808414"/>
          <a:ext cx="7677900" cy="1981050"/>
        </p:xfrm>
        <a:graphic>
          <a:graphicData uri="http://schemas.openxmlformats.org/drawingml/2006/table">
            <a:tbl>
              <a:tblPr>
                <a:noFill/>
                <a:tableStyleId>{7DFF8908-661C-45F9-8E6F-935B6AE5A17F}</a:tableStyleId>
              </a:tblPr>
              <a:tblGrid>
                <a:gridCol w="1740050">
                  <a:extLst>
                    <a:ext uri="{9D8B030D-6E8A-4147-A177-3AD203B41FA5}">
                      <a16:colId xmlns:a16="http://schemas.microsoft.com/office/drawing/2014/main" val="20000"/>
                    </a:ext>
                  </a:extLst>
                </a:gridCol>
                <a:gridCol w="906625">
                  <a:extLst>
                    <a:ext uri="{9D8B030D-6E8A-4147-A177-3AD203B41FA5}">
                      <a16:colId xmlns:a16="http://schemas.microsoft.com/office/drawing/2014/main" val="20001"/>
                    </a:ext>
                  </a:extLst>
                </a:gridCol>
                <a:gridCol w="1813075">
                  <a:extLst>
                    <a:ext uri="{9D8B030D-6E8A-4147-A177-3AD203B41FA5}">
                      <a16:colId xmlns:a16="http://schemas.microsoft.com/office/drawing/2014/main" val="20002"/>
                    </a:ext>
                  </a:extLst>
                </a:gridCol>
                <a:gridCol w="1769800">
                  <a:extLst>
                    <a:ext uri="{9D8B030D-6E8A-4147-A177-3AD203B41FA5}">
                      <a16:colId xmlns:a16="http://schemas.microsoft.com/office/drawing/2014/main" val="20003"/>
                    </a:ext>
                  </a:extLst>
                </a:gridCol>
                <a:gridCol w="1448350">
                  <a:extLst>
                    <a:ext uri="{9D8B030D-6E8A-4147-A177-3AD203B41FA5}">
                      <a16:colId xmlns:a16="http://schemas.microsoft.com/office/drawing/2014/main" val="20004"/>
                    </a:ext>
                  </a:extLst>
                </a:gridCol>
              </a:tblGrid>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Memory</a:t>
                      </a:r>
                      <a:endParaRPr/>
                    </a:p>
                  </a:txBody>
                  <a:tcPr marL="91425" marR="91425" marT="91425" marB="91425"/>
                </a:tc>
                <a:tc>
                  <a:txBody>
                    <a:bodyPr/>
                    <a:lstStyle/>
                    <a:p>
                      <a:pPr marL="0" lvl="0" indent="0" algn="l" rtl="0">
                        <a:spcBef>
                          <a:spcPts val="0"/>
                        </a:spcBef>
                        <a:spcAft>
                          <a:spcPts val="0"/>
                        </a:spcAft>
                        <a:buNone/>
                      </a:pPr>
                      <a:r>
                        <a:rPr lang="en"/>
                        <a:t># Compares</a:t>
                      </a:r>
                      <a:endParaRPr/>
                    </a:p>
                  </a:txBody>
                  <a:tcPr marL="91425" marR="91425" marT="91425" marB="91425"/>
                </a:tc>
                <a:tc>
                  <a:txBody>
                    <a:bodyPr/>
                    <a:lstStyle/>
                    <a:p>
                      <a:pPr marL="0" lvl="0" indent="0" algn="l" rtl="0">
                        <a:spcBef>
                          <a:spcPts val="0"/>
                        </a:spcBef>
                        <a:spcAft>
                          <a:spcPts val="0"/>
                        </a:spcAft>
                        <a:buNone/>
                      </a:pPr>
                      <a:r>
                        <a:rPr lang="en"/>
                        <a:t>Notes</a:t>
                      </a:r>
                      <a:endParaRPr/>
                    </a:p>
                  </a:txBody>
                  <a:tcPr marL="91425" marR="91425" marT="91425" marB="91425"/>
                </a:tc>
                <a:tc>
                  <a:txBody>
                    <a:bodyPr/>
                    <a:lstStyle/>
                    <a:p>
                      <a:pPr marL="0" lvl="0" indent="0" algn="l" rtl="0">
                        <a:spcBef>
                          <a:spcPts val="0"/>
                        </a:spcBef>
                        <a:spcAft>
                          <a:spcPts val="0"/>
                        </a:spcAft>
                        <a:buNone/>
                      </a:pPr>
                      <a:r>
                        <a:rPr lang="en"/>
                        <a:t>Stable?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Heapsort</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Θ(1)</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 log N)</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Bad caching (61C)</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No</a:t>
                      </a:r>
                      <a:endParaRPr>
                        <a:solidFill>
                          <a:schemeClr val="dk1"/>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Insertion</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Θ(1)</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a:t>
                      </a:r>
                      <a:r>
                        <a:rPr lang="en" baseline="30000">
                          <a:solidFill>
                            <a:schemeClr val="dk1"/>
                          </a:solidFill>
                          <a:latin typeface="Calibri"/>
                          <a:ea typeface="Calibri"/>
                          <a:cs typeface="Calibri"/>
                          <a:sym typeface="Calibri"/>
                        </a:rPr>
                        <a:t>2</a:t>
                      </a:r>
                      <a:r>
                        <a:rPr lang="en">
                          <a:solidFill>
                            <a:schemeClr val="dk1"/>
                          </a:solidFill>
                          <a:latin typeface="Calibri"/>
                          <a:ea typeface="Calibri"/>
                          <a:cs typeface="Calibri"/>
                          <a:sym typeface="Calibri"/>
                        </a:rPr>
                        <a:t>)</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 if almost sorted</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Yes</a:t>
                      </a:r>
                      <a:endParaRPr>
                        <a:solidFill>
                          <a:schemeClr val="dk1"/>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Mergesort</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 log N)</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latin typeface="Calibri"/>
                          <a:ea typeface="Calibri"/>
                          <a:cs typeface="Calibri"/>
                          <a:sym typeface="Calibri"/>
                        </a:rPr>
                        <a:t>Yes</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chemeClr val="dk1"/>
                          </a:solidFill>
                        </a:rPr>
                        <a:t>Quicksort LTHS</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Θ(log N)</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 log N) expected</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Fastest sort</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No</a:t>
                      </a:r>
                      <a:endParaRPr>
                        <a:solidFill>
                          <a:schemeClr val="dk1"/>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bl>
          </a:graphicData>
        </a:graphic>
      </p:graphicFrame>
      <p:cxnSp>
        <p:nvCxnSpPr>
          <p:cNvPr id="501" name="Google Shape;501;p46"/>
          <p:cNvCxnSpPr/>
          <p:nvPr/>
        </p:nvCxnSpPr>
        <p:spPr>
          <a:xfrm rot="10800000" flipH="1">
            <a:off x="6651925" y="2708075"/>
            <a:ext cx="531600" cy="482100"/>
          </a:xfrm>
          <a:prstGeom prst="straightConnector1">
            <a:avLst/>
          </a:prstGeom>
          <a:noFill/>
          <a:ln w="19050" cap="flat" cmpd="sng">
            <a:solidFill>
              <a:srgbClr val="E06666"/>
            </a:solidFill>
            <a:prstDash val="solid"/>
            <a:round/>
            <a:headEnd type="none" w="med" len="med"/>
            <a:tailEnd type="triangle" w="med" len="med"/>
          </a:ln>
        </p:spPr>
      </p:cxnSp>
      <p:sp>
        <p:nvSpPr>
          <p:cNvPr id="502" name="Google Shape;502;p46"/>
          <p:cNvSpPr txBox="1"/>
          <p:nvPr/>
        </p:nvSpPr>
        <p:spPr>
          <a:xfrm>
            <a:off x="3842625" y="3171750"/>
            <a:ext cx="4280400" cy="12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You can create a stable Quicksort (i.e. the version from the previous lecture). However, unstable partitioning schemes (like Hoare partitioning) tend to be faster. All reasonable partitioning schemes yield </a:t>
            </a:r>
            <a:r>
              <a:rPr lang="en">
                <a:solidFill>
                  <a:srgbClr val="BE0712"/>
                </a:solidFill>
                <a:latin typeface="Calibri"/>
                <a:ea typeface="Calibri"/>
                <a:cs typeface="Calibri"/>
                <a:sym typeface="Calibri"/>
              </a:rPr>
              <a:t>Θ(N log N) expected </a:t>
            </a:r>
            <a:r>
              <a:rPr lang="en">
                <a:solidFill>
                  <a:srgbClr val="BE0712"/>
                </a:solidFill>
              </a:rPr>
              <a:t>runtime</a:t>
            </a:r>
            <a:r>
              <a:rPr lang="en">
                <a:solidFill>
                  <a:srgbClr val="BE0712"/>
                </a:solidFill>
                <a:latin typeface="Calibri"/>
                <a:ea typeface="Calibri"/>
                <a:cs typeface="Calibri"/>
                <a:sym typeface="Calibri"/>
              </a:rPr>
              <a:t>, </a:t>
            </a:r>
            <a:r>
              <a:rPr lang="en">
                <a:solidFill>
                  <a:srgbClr val="BE0712"/>
                </a:solidFill>
              </a:rPr>
              <a:t>but with different constants.</a:t>
            </a:r>
            <a:endParaRPr>
              <a:solidFill>
                <a:srgbClr val="BE0712"/>
              </a:solidFill>
            </a:endParaRPr>
          </a:p>
        </p:txBody>
      </p:sp>
      <p:cxnSp>
        <p:nvCxnSpPr>
          <p:cNvPr id="503" name="Google Shape;503;p46"/>
          <p:cNvCxnSpPr/>
          <p:nvPr/>
        </p:nvCxnSpPr>
        <p:spPr>
          <a:xfrm rot="10800000" flipH="1">
            <a:off x="2340150" y="2732337"/>
            <a:ext cx="531600" cy="482100"/>
          </a:xfrm>
          <a:prstGeom prst="straightConnector1">
            <a:avLst/>
          </a:prstGeom>
          <a:noFill/>
          <a:ln w="19050" cap="flat" cmpd="sng">
            <a:solidFill>
              <a:srgbClr val="E06666"/>
            </a:solidFill>
            <a:prstDash val="solid"/>
            <a:round/>
            <a:headEnd type="none" w="med" len="med"/>
            <a:tailEnd type="triangle" w="med" len="med"/>
          </a:ln>
        </p:spPr>
      </p:cxnSp>
      <p:sp>
        <p:nvSpPr>
          <p:cNvPr id="504" name="Google Shape;504;p46"/>
          <p:cNvSpPr txBox="1"/>
          <p:nvPr/>
        </p:nvSpPr>
        <p:spPr>
          <a:xfrm>
            <a:off x="166800" y="3171750"/>
            <a:ext cx="2705100" cy="138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This is due to the cost of tracking recursive calls by the computer, and is also an “expected” amount. The difference between log N and constant memory is trivial.</a:t>
            </a:r>
            <a:endParaRPr>
              <a:solidFill>
                <a:srgbClr val="BE071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Optimizing Sorts</a:t>
            </a:r>
            <a:endParaRPr/>
          </a:p>
        </p:txBody>
      </p:sp>
      <p:sp>
        <p:nvSpPr>
          <p:cNvPr id="510" name="Google Shape;510;p47"/>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Additional tricks we can play:</a:t>
            </a:r>
            <a:endParaRPr/>
          </a:p>
          <a:p>
            <a:pPr marL="457200" lvl="0" indent="-355600" algn="l" rtl="0">
              <a:spcBef>
                <a:spcPts val="600"/>
              </a:spcBef>
              <a:spcAft>
                <a:spcPts val="0"/>
              </a:spcAft>
              <a:buSzPts val="2000"/>
              <a:buChar char="●"/>
            </a:pPr>
            <a:r>
              <a:rPr lang="en"/>
              <a:t>Switch to insertion sort:</a:t>
            </a:r>
            <a:endParaRPr/>
          </a:p>
          <a:p>
            <a:pPr marL="914400" lvl="1" indent="-355600" algn="l" rtl="0">
              <a:spcBef>
                <a:spcPts val="0"/>
              </a:spcBef>
              <a:spcAft>
                <a:spcPts val="0"/>
              </a:spcAft>
              <a:buSzPts val="2000"/>
              <a:buChar char="○"/>
            </a:pPr>
            <a:r>
              <a:rPr lang="en"/>
              <a:t>When a subproblem reaches size 15 or lower, use insertion sort.</a:t>
            </a:r>
            <a:endParaRPr/>
          </a:p>
          <a:p>
            <a:pPr marL="457200" lvl="0" indent="-355600" algn="l" rtl="0">
              <a:spcBef>
                <a:spcPts val="0"/>
              </a:spcBef>
              <a:spcAft>
                <a:spcPts val="0"/>
              </a:spcAft>
              <a:buSzPts val="2000"/>
              <a:buChar char="●"/>
            </a:pPr>
            <a:r>
              <a:rPr lang="en"/>
              <a:t>Make sort </a:t>
            </a:r>
            <a:r>
              <a:rPr lang="en" b="1" i="1"/>
              <a:t>adaptive</a:t>
            </a:r>
            <a:r>
              <a:rPr lang="en"/>
              <a:t>: Exploit existing order in array (Insertion Sort, SmoothSort, TimSort (</a:t>
            </a:r>
            <a:r>
              <a:rPr lang="en" i="1"/>
              <a:t>the </a:t>
            </a:r>
            <a:r>
              <a:rPr lang="en"/>
              <a:t>sort in Python and Java)).</a:t>
            </a:r>
            <a:endParaRPr/>
          </a:p>
          <a:p>
            <a:pPr marL="457200" lvl="0" indent="-355600" algn="l" rtl="0">
              <a:spcBef>
                <a:spcPts val="0"/>
              </a:spcBef>
              <a:spcAft>
                <a:spcPts val="0"/>
              </a:spcAft>
              <a:buSzPts val="2000"/>
              <a:buChar char="●"/>
            </a:pPr>
            <a:r>
              <a:rPr lang="en"/>
              <a:t>Exploit restrictions on set of keys. If number of keys is some constant, e.g. [3, 4, 1, 2, 4, 3, …, 2, 2, 2, 1, 4, 3, 2, 3], can sort faster (see 3-way quicksort -- if you’re curious, see:  </a:t>
            </a:r>
            <a:r>
              <a:rPr lang="en" u="sng">
                <a:solidFill>
                  <a:schemeClr val="hlink"/>
                </a:solidFill>
                <a:hlinkClick r:id="rId3"/>
              </a:rPr>
              <a:t>http://goo.gl/3sYnv3</a:t>
            </a:r>
            <a:r>
              <a:rPr lang="en"/>
              <a:t>).</a:t>
            </a:r>
            <a:endParaRPr/>
          </a:p>
          <a:p>
            <a:pPr marL="457200" lvl="0" indent="-355600" algn="l" rtl="0">
              <a:spcBef>
                <a:spcPts val="0"/>
              </a:spcBef>
              <a:spcAft>
                <a:spcPts val="0"/>
              </a:spcAft>
              <a:buSzPts val="2000"/>
              <a:buChar char="●"/>
            </a:pPr>
            <a:r>
              <a:rPr lang="en"/>
              <a:t>For Quicksort: Make the algorithm introspective, switching to a different sorting method if recursion goes too deep. Only a problem for deterministic flavors of Quicksort.</a:t>
            </a:r>
            <a:endParaRPr/>
          </a:p>
        </p:txBody>
      </p:sp>
      <p:pic>
        <p:nvPicPr>
          <p:cNvPr id="511" name="Google Shape;511;p47"/>
          <p:cNvPicPr preferRelativeResize="0"/>
          <p:nvPr/>
        </p:nvPicPr>
        <p:blipFill>
          <a:blip r:embed="rId4">
            <a:alphaModFix/>
          </a:blip>
          <a:stretch>
            <a:fillRect/>
          </a:stretch>
        </p:blipFill>
        <p:spPr>
          <a:xfrm>
            <a:off x="7842450" y="0"/>
            <a:ext cx="1301550" cy="1148200"/>
          </a:xfrm>
          <a:prstGeom prst="rect">
            <a:avLst/>
          </a:prstGeom>
          <a:noFill/>
          <a:ln>
            <a:noFill/>
          </a:ln>
        </p:spPr>
      </p:pic>
      <p:cxnSp>
        <p:nvCxnSpPr>
          <p:cNvPr id="512" name="Google Shape;512;p47"/>
          <p:cNvCxnSpPr>
            <a:stCxn id="511" idx="2"/>
          </p:cNvCxnSpPr>
          <p:nvPr/>
        </p:nvCxnSpPr>
        <p:spPr>
          <a:xfrm rot="5400000">
            <a:off x="6879375" y="585550"/>
            <a:ext cx="1051200" cy="2176500"/>
          </a:xfrm>
          <a:prstGeom prst="bentConnector2">
            <a:avLst/>
          </a:prstGeom>
          <a:noFill/>
          <a:ln w="19050"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0">
                                            <p:txEl>
                                              <p:pRg st="0" end="0"/>
                                            </p:txEl>
                                          </p:spTgt>
                                        </p:tgtEl>
                                        <p:attrNameLst>
                                          <p:attrName>style.visibility</p:attrName>
                                        </p:attrNameLst>
                                      </p:cBhvr>
                                      <p:to>
                                        <p:strVal val="visible"/>
                                      </p:to>
                                    </p:set>
                                    <p:animEffect transition="in" filter="fade">
                                      <p:cBhvr>
                                        <p:cTn id="7" dur="1000"/>
                                        <p:tgtEl>
                                          <p:spTgt spid="5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0">
                                            <p:txEl>
                                              <p:pRg st="1" end="1"/>
                                            </p:txEl>
                                          </p:spTgt>
                                        </p:tgtEl>
                                        <p:attrNameLst>
                                          <p:attrName>style.visibility</p:attrName>
                                        </p:attrNameLst>
                                      </p:cBhvr>
                                      <p:to>
                                        <p:strVal val="visible"/>
                                      </p:to>
                                    </p:set>
                                    <p:animEffect transition="in" filter="fade">
                                      <p:cBhvr>
                                        <p:cTn id="12" dur="1000"/>
                                        <p:tgtEl>
                                          <p:spTgt spid="5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0">
                                            <p:txEl>
                                              <p:pRg st="2" end="2"/>
                                            </p:txEl>
                                          </p:spTgt>
                                        </p:tgtEl>
                                        <p:attrNameLst>
                                          <p:attrName>style.visibility</p:attrName>
                                        </p:attrNameLst>
                                      </p:cBhvr>
                                      <p:to>
                                        <p:strVal val="visible"/>
                                      </p:to>
                                    </p:set>
                                    <p:animEffect transition="in" filter="fade">
                                      <p:cBhvr>
                                        <p:cTn id="17" dur="1000"/>
                                        <p:tgtEl>
                                          <p:spTgt spid="5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0">
                                            <p:txEl>
                                              <p:pRg st="3" end="3"/>
                                            </p:txEl>
                                          </p:spTgt>
                                        </p:tgtEl>
                                        <p:attrNameLst>
                                          <p:attrName>style.visibility</p:attrName>
                                        </p:attrNameLst>
                                      </p:cBhvr>
                                      <p:to>
                                        <p:strVal val="visible"/>
                                      </p:to>
                                    </p:set>
                                    <p:animEffect transition="in" filter="fade">
                                      <p:cBhvr>
                                        <p:cTn id="22" dur="1000"/>
                                        <p:tgtEl>
                                          <p:spTgt spid="5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0">
                                            <p:txEl>
                                              <p:pRg st="4" end="4"/>
                                            </p:txEl>
                                          </p:spTgt>
                                        </p:tgtEl>
                                        <p:attrNameLst>
                                          <p:attrName>style.visibility</p:attrName>
                                        </p:attrNameLst>
                                      </p:cBhvr>
                                      <p:to>
                                        <p:strVal val="visible"/>
                                      </p:to>
                                    </p:set>
                                    <p:animEffect transition="in" filter="fade">
                                      <p:cBhvr>
                                        <p:cTn id="27" dur="1000"/>
                                        <p:tgtEl>
                                          <p:spTgt spid="5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0">
                                            <p:txEl>
                                              <p:pRg st="5" end="5"/>
                                            </p:txEl>
                                          </p:spTgt>
                                        </p:tgtEl>
                                        <p:attrNameLst>
                                          <p:attrName>style.visibility</p:attrName>
                                        </p:attrNameLst>
                                      </p:cBhvr>
                                      <p:to>
                                        <p:strVal val="visible"/>
                                      </p:to>
                                    </p:set>
                                    <p:animEffect transition="in" filter="fade">
                                      <p:cBhvr>
                                        <p:cTn id="32" dur="1000"/>
                                        <p:tgtEl>
                                          <p:spTgt spid="5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516"/>
        <p:cNvGrpSpPr/>
        <p:nvPr/>
      </p:nvGrpSpPr>
      <p:grpSpPr>
        <a:xfrm>
          <a:off x="0" y="0"/>
          <a:ext cx="0" cy="0"/>
          <a:chOff x="0" y="0"/>
          <a:chExt cx="0" cy="0"/>
        </a:xfrm>
      </p:grpSpPr>
      <p:sp>
        <p:nvSpPr>
          <p:cNvPr id="517" name="Google Shape;517;p4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Arrays.sort</a:t>
            </a:r>
            <a:endParaRPr/>
          </a:p>
        </p:txBody>
      </p:sp>
      <p:sp>
        <p:nvSpPr>
          <p:cNvPr id="518" name="Google Shape;518;p48"/>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Java, Arrays.sort(someArray) uses:</a:t>
            </a:r>
            <a:endParaRPr/>
          </a:p>
          <a:p>
            <a:pPr marL="457200" lvl="0" indent="-355600" algn="l" rtl="0">
              <a:spcBef>
                <a:spcPts val="600"/>
              </a:spcBef>
              <a:spcAft>
                <a:spcPts val="0"/>
              </a:spcAft>
              <a:buSzPts val="2000"/>
              <a:buChar char="●"/>
            </a:pPr>
            <a:r>
              <a:rPr lang="en"/>
              <a:t>Mergesort (specifically the TimSort variant) if someArray consists of Objects.</a:t>
            </a:r>
            <a:endParaRPr/>
          </a:p>
          <a:p>
            <a:pPr marL="457200" lvl="0" indent="-355600" algn="l" rtl="0">
              <a:spcBef>
                <a:spcPts val="0"/>
              </a:spcBef>
              <a:spcAft>
                <a:spcPts val="0"/>
              </a:spcAft>
              <a:buSzPts val="2000"/>
              <a:buChar char="●"/>
            </a:pPr>
            <a:r>
              <a:rPr lang="en"/>
              <a:t>Quicksort if someArray consists of primitives.</a:t>
            </a:r>
            <a:endParaRPr/>
          </a:p>
          <a:p>
            <a:pPr marL="0" lvl="0" indent="0" algn="l" rtl="0">
              <a:spcBef>
                <a:spcPts val="600"/>
              </a:spcBef>
              <a:spcAft>
                <a:spcPts val="0"/>
              </a:spcAft>
              <a:buNone/>
            </a:pPr>
            <a:endParaRPr/>
          </a:p>
          <a:p>
            <a:pPr marL="0" lvl="0" indent="0" algn="l" rtl="0">
              <a:spcBef>
                <a:spcPts val="600"/>
              </a:spcBef>
              <a:spcAft>
                <a:spcPts val="0"/>
              </a:spcAft>
              <a:buNone/>
            </a:pPr>
            <a:r>
              <a:rPr lang="en"/>
              <a:t>Why? See A level problems.</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pic>
        <p:nvPicPr>
          <p:cNvPr id="519" name="Google Shape;519;p48"/>
          <p:cNvPicPr preferRelativeResize="0"/>
          <p:nvPr/>
        </p:nvPicPr>
        <p:blipFill>
          <a:blip r:embed="rId3">
            <a:alphaModFix/>
          </a:blip>
          <a:stretch>
            <a:fillRect/>
          </a:stretch>
        </p:blipFill>
        <p:spPr>
          <a:xfrm>
            <a:off x="90600" y="3293525"/>
            <a:ext cx="9010550" cy="792034"/>
          </a:xfrm>
          <a:prstGeom prst="rect">
            <a:avLst/>
          </a:prstGeom>
          <a:noFill/>
          <a:ln>
            <a:noFill/>
          </a:ln>
        </p:spPr>
      </p:pic>
      <p:pic>
        <p:nvPicPr>
          <p:cNvPr id="520" name="Google Shape;520;p48"/>
          <p:cNvPicPr preferRelativeResize="0"/>
          <p:nvPr/>
        </p:nvPicPr>
        <p:blipFill>
          <a:blip r:embed="rId4">
            <a:alphaModFix/>
          </a:blip>
          <a:stretch>
            <a:fillRect/>
          </a:stretch>
        </p:blipFill>
        <p:spPr>
          <a:xfrm>
            <a:off x="700088" y="4282550"/>
            <a:ext cx="7743825" cy="561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524"/>
        <p:cNvGrpSpPr/>
        <p:nvPr/>
      </p:nvGrpSpPr>
      <p:grpSpPr>
        <a:xfrm>
          <a:off x="0" y="0"/>
          <a:ext cx="0" cy="0"/>
          <a:chOff x="0" y="0"/>
          <a:chExt cx="0" cy="0"/>
        </a:xfrm>
      </p:grpSpPr>
      <p:sp>
        <p:nvSpPr>
          <p:cNvPr id="525" name="Google Shape;525;p49"/>
          <p:cNvSpPr txBox="1">
            <a:spLocks noGrp="1"/>
          </p:cNvSpPr>
          <p:nvPr>
            <p:ph type="title"/>
          </p:nvPr>
        </p:nvSpPr>
        <p:spPr>
          <a:xfrm>
            <a:off x="928950" y="2143050"/>
            <a:ext cx="7286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Sounds of Sorting (Fun)</a:t>
            </a:r>
            <a:endParaRPr sz="4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Sounds of Sorting Algorithms (of 125 items)</a:t>
            </a:r>
            <a:endParaRPr/>
          </a:p>
        </p:txBody>
      </p:sp>
      <p:sp>
        <p:nvSpPr>
          <p:cNvPr id="531" name="Google Shape;531;p50"/>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Starts with selection sort: </a:t>
            </a:r>
            <a:r>
              <a:rPr lang="en" sz="1400" u="sng">
                <a:solidFill>
                  <a:schemeClr val="hlink"/>
                </a:solidFill>
                <a:hlinkClick r:id="rId3"/>
              </a:rPr>
              <a:t>https://www.youtube.com/watch?v=kPRA0W1kECg</a:t>
            </a:r>
            <a:endParaRPr sz="1400"/>
          </a:p>
          <a:p>
            <a:pPr marL="0" lvl="0" indent="0" algn="l" rtl="0">
              <a:spcBef>
                <a:spcPts val="600"/>
              </a:spcBef>
              <a:spcAft>
                <a:spcPts val="0"/>
              </a:spcAft>
              <a:buNone/>
            </a:pPr>
            <a:r>
              <a:rPr lang="en" sz="1400"/>
              <a:t>Insertion sort: </a:t>
            </a:r>
            <a:r>
              <a:rPr lang="en" sz="1400" u="sng">
                <a:solidFill>
                  <a:schemeClr val="hlink"/>
                </a:solidFill>
                <a:hlinkClick r:id="rId4"/>
              </a:rPr>
              <a:t>https://www.youtube.com/watch?v=kPRA0W1kECg&amp;t=0m9s</a:t>
            </a:r>
            <a:endParaRPr sz="1400"/>
          </a:p>
          <a:p>
            <a:pPr marL="0" lvl="0" indent="0" algn="l" rtl="0">
              <a:spcBef>
                <a:spcPts val="600"/>
              </a:spcBef>
              <a:spcAft>
                <a:spcPts val="0"/>
              </a:spcAft>
              <a:buNone/>
            </a:pPr>
            <a:r>
              <a:rPr lang="en" sz="1400"/>
              <a:t>Quicksort: </a:t>
            </a:r>
            <a:r>
              <a:rPr lang="en" sz="1400" u="sng">
                <a:solidFill>
                  <a:schemeClr val="hlink"/>
                </a:solidFill>
                <a:hlinkClick r:id="rId5"/>
              </a:rPr>
              <a:t>https://www.youtube.com/watch?v=kPRA0W1kECg&amp;t=0m38s</a:t>
            </a:r>
            <a:endParaRPr sz="1400"/>
          </a:p>
          <a:p>
            <a:pPr marL="0" lvl="0" indent="0" algn="l" rtl="0">
              <a:spcBef>
                <a:spcPts val="600"/>
              </a:spcBef>
              <a:spcAft>
                <a:spcPts val="0"/>
              </a:spcAft>
              <a:buNone/>
            </a:pPr>
            <a:r>
              <a:rPr lang="en" sz="1400"/>
              <a:t>Mergesort: </a:t>
            </a:r>
            <a:r>
              <a:rPr lang="en" sz="1400" u="sng">
                <a:solidFill>
                  <a:schemeClr val="hlink"/>
                </a:solidFill>
                <a:hlinkClick r:id="rId6"/>
              </a:rPr>
              <a:t>https://www.youtube.com/watch?v=kPRA0W1kECg&amp;t=1m05s</a:t>
            </a:r>
            <a:endParaRPr sz="1400"/>
          </a:p>
          <a:p>
            <a:pPr marL="0" lvl="0" indent="0" algn="l" rtl="0">
              <a:spcBef>
                <a:spcPts val="600"/>
              </a:spcBef>
              <a:spcAft>
                <a:spcPts val="0"/>
              </a:spcAft>
              <a:buNone/>
            </a:pPr>
            <a:r>
              <a:rPr lang="en" sz="1400"/>
              <a:t>Heapsort: </a:t>
            </a:r>
            <a:r>
              <a:rPr lang="en" sz="1400" u="sng">
                <a:solidFill>
                  <a:schemeClr val="hlink"/>
                </a:solidFill>
                <a:hlinkClick r:id="rId7"/>
              </a:rPr>
              <a:t>https://www.youtube.com/watch?v=kPRA0W1kECg&amp;t=1m28s</a:t>
            </a:r>
            <a:endParaRPr sz="1400"/>
          </a:p>
          <a:p>
            <a:pPr marL="0" lvl="0" indent="0" algn="l" rtl="0">
              <a:spcBef>
                <a:spcPts val="600"/>
              </a:spcBef>
              <a:spcAft>
                <a:spcPts val="0"/>
              </a:spcAft>
              <a:buNone/>
            </a:pPr>
            <a:r>
              <a:rPr lang="en" sz="1400"/>
              <a:t>LSD sort: </a:t>
            </a:r>
            <a:r>
              <a:rPr lang="en" sz="1400" u="sng">
                <a:solidFill>
                  <a:schemeClr val="hlink"/>
                </a:solidFill>
                <a:hlinkClick r:id="rId8"/>
              </a:rPr>
              <a:t>https://www.youtube.com/watch?v=kPRA0W1kECg&amp;t=1m54s</a:t>
            </a:r>
            <a:r>
              <a:rPr lang="en" sz="1400"/>
              <a:t> [coming next Wednesday]</a:t>
            </a:r>
            <a:endParaRPr sz="1400"/>
          </a:p>
          <a:p>
            <a:pPr marL="0" lvl="0" indent="0" algn="l" rtl="0">
              <a:spcBef>
                <a:spcPts val="600"/>
              </a:spcBef>
              <a:spcAft>
                <a:spcPts val="0"/>
              </a:spcAft>
              <a:buNone/>
            </a:pPr>
            <a:r>
              <a:rPr lang="en" sz="1400"/>
              <a:t>MSD sort: </a:t>
            </a:r>
            <a:r>
              <a:rPr lang="en" sz="1400" u="sng">
                <a:solidFill>
                  <a:schemeClr val="hlink"/>
                </a:solidFill>
                <a:hlinkClick r:id="rId9"/>
              </a:rPr>
              <a:t>https://www.youtube.com/watch?v=kPRA0W1kECg&amp;t=2m10s</a:t>
            </a:r>
            <a:r>
              <a:rPr lang="en" sz="1400"/>
              <a:t> [coming next Wednesday]</a:t>
            </a:r>
            <a:endParaRPr sz="1400"/>
          </a:p>
          <a:p>
            <a:pPr marL="0" lvl="0" indent="0" algn="l" rtl="0">
              <a:spcBef>
                <a:spcPts val="600"/>
              </a:spcBef>
              <a:spcAft>
                <a:spcPts val="0"/>
              </a:spcAft>
              <a:buNone/>
            </a:pPr>
            <a:r>
              <a:rPr lang="en" sz="1400"/>
              <a:t>Shell’s sort: </a:t>
            </a:r>
            <a:r>
              <a:rPr lang="en" sz="1400" u="sng">
                <a:solidFill>
                  <a:schemeClr val="hlink"/>
                </a:solidFill>
                <a:hlinkClick r:id="rId10"/>
              </a:rPr>
              <a:t>https://www.youtube.com/watch?v=kPRA0W1kECg&amp;t=3m37s</a:t>
            </a:r>
            <a:r>
              <a:rPr lang="en" sz="1400"/>
              <a:t> [bonus from last time]</a:t>
            </a:r>
            <a:endParaRPr sz="1400"/>
          </a:p>
          <a:p>
            <a:pPr marL="0" lvl="0" indent="0" algn="l" rtl="0">
              <a:spcBef>
                <a:spcPts val="600"/>
              </a:spcBef>
              <a:spcAft>
                <a:spcPts val="0"/>
              </a:spcAft>
              <a:buNone/>
            </a:pPr>
            <a:r>
              <a:rPr lang="en" sz="1400"/>
              <a:t>Questions to ponder (later… after class): </a:t>
            </a:r>
            <a:endParaRPr sz="1400"/>
          </a:p>
          <a:p>
            <a:pPr marL="457200" lvl="0" indent="-317500" algn="l" rtl="0">
              <a:spcBef>
                <a:spcPts val="600"/>
              </a:spcBef>
              <a:spcAft>
                <a:spcPts val="0"/>
              </a:spcAft>
              <a:buSzPts val="1400"/>
              <a:buChar char="●"/>
            </a:pPr>
            <a:r>
              <a:rPr lang="en" sz="1400"/>
              <a:t>How many items for selection sort?</a:t>
            </a:r>
            <a:endParaRPr sz="1400"/>
          </a:p>
          <a:p>
            <a:pPr marL="457200" lvl="0" indent="-317500" algn="l" rtl="0">
              <a:spcBef>
                <a:spcPts val="0"/>
              </a:spcBef>
              <a:spcAft>
                <a:spcPts val="0"/>
              </a:spcAft>
              <a:buSzPts val="1400"/>
              <a:buChar char="●"/>
            </a:pPr>
            <a:r>
              <a:rPr lang="en" sz="1400"/>
              <a:t>Why does insertion sort take longer / more compares than selection sort?</a:t>
            </a:r>
            <a:endParaRPr sz="1400"/>
          </a:p>
          <a:p>
            <a:pPr marL="457200" lvl="0" indent="-317500" algn="l" rtl="0">
              <a:spcBef>
                <a:spcPts val="0"/>
              </a:spcBef>
              <a:spcAft>
                <a:spcPts val="0"/>
              </a:spcAft>
              <a:buSzPts val="1400"/>
              <a:buChar char="●"/>
            </a:pPr>
            <a:r>
              <a:rPr lang="en" sz="1400"/>
              <a:t>At what time stamp does the first partition complete for Quicksort?</a:t>
            </a:r>
            <a:endParaRPr sz="1400"/>
          </a:p>
          <a:p>
            <a:pPr marL="457200" lvl="0" indent="-317500" algn="l" rtl="0">
              <a:spcBef>
                <a:spcPts val="0"/>
              </a:spcBef>
              <a:spcAft>
                <a:spcPts val="0"/>
              </a:spcAft>
              <a:buSzPts val="1400"/>
              <a:buChar char="●"/>
            </a:pPr>
            <a:r>
              <a:rPr lang="en" sz="1400"/>
              <a:t>Could the size of the input to mergesort be a power of 2?</a:t>
            </a:r>
            <a:endParaRPr sz="1400"/>
          </a:p>
          <a:p>
            <a:pPr marL="457200" lvl="0" indent="-317500" algn="l" rtl="0">
              <a:spcBef>
                <a:spcPts val="0"/>
              </a:spcBef>
              <a:spcAft>
                <a:spcPts val="0"/>
              </a:spcAft>
              <a:buSzPts val="1400"/>
              <a:buChar char="●"/>
            </a:pPr>
            <a:r>
              <a:rPr lang="en" sz="1400"/>
              <a:t>What do the colors mean for heapsort?</a:t>
            </a:r>
            <a:endParaRPr sz="1400"/>
          </a:p>
          <a:p>
            <a:pPr marL="457200" lvl="0" indent="-317500" algn="l" rtl="0">
              <a:spcBef>
                <a:spcPts val="0"/>
              </a:spcBef>
              <a:spcAft>
                <a:spcPts val="0"/>
              </a:spcAft>
              <a:buSzPts val="1400"/>
              <a:buChar char="●"/>
            </a:pPr>
            <a:r>
              <a:rPr lang="en" sz="1400"/>
              <a:t>How many characters are in the alphabet used for the LSD sort problem?</a:t>
            </a:r>
            <a:endParaRPr sz="1400"/>
          </a:p>
          <a:p>
            <a:pPr marL="457200" lvl="0" indent="-317500" algn="l" rtl="0">
              <a:spcBef>
                <a:spcPts val="0"/>
              </a:spcBef>
              <a:spcAft>
                <a:spcPts val="0"/>
              </a:spcAft>
              <a:buSzPts val="1400"/>
              <a:buChar char="●"/>
            </a:pPr>
            <a:r>
              <a:rPr lang="en" sz="1400"/>
              <a:t>How many digits are in the keys used for the LSD sort problem?</a:t>
            </a:r>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Citations</a:t>
            </a:r>
            <a:endParaRPr/>
          </a:p>
        </p:txBody>
      </p:sp>
      <p:sp>
        <p:nvSpPr>
          <p:cNvPr id="537" name="Google Shape;537;p51"/>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Title image: </a:t>
            </a:r>
            <a:r>
              <a:rPr lang="en" sz="1400" u="sng">
                <a:solidFill>
                  <a:schemeClr val="hlink"/>
                </a:solidFill>
                <a:hlinkClick r:id="rId3"/>
              </a:rPr>
              <a:t>http://www.constructionphotography.com/ImageThumbs/A168-02831/3/A168-02831_plastic_bottles_sorted_by_colour_compressed_into_bales_and_ready_for_recycling.jpg</a:t>
            </a:r>
            <a:endParaRPr sz="1400"/>
          </a:p>
          <a:p>
            <a:pPr marL="0" lvl="0" indent="0" algn="l" rtl="0">
              <a:spcBef>
                <a:spcPts val="600"/>
              </a:spcBef>
              <a:spcAft>
                <a:spcPts val="0"/>
              </a:spcAft>
              <a:buNone/>
            </a:pPr>
            <a:endParaRPr sz="1400"/>
          </a:p>
          <a:p>
            <a:pPr marL="0" lvl="0" indent="0" algn="l" rtl="0">
              <a:spcBef>
                <a:spcPts val="600"/>
              </a:spcBef>
              <a:spcAft>
                <a:spcPts val="0"/>
              </a:spcAft>
              <a:buNone/>
            </a:pP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Sorting, Puppies, Cats, and Dogs</a:t>
            </a:r>
            <a:endParaRPr/>
          </a:p>
        </p:txBody>
      </p:sp>
      <p:sp>
        <p:nvSpPr>
          <p:cNvPr id="543" name="Google Shape;543;p52"/>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solution to the sorting problem also provides a solution to puppy, cat, dog.</a:t>
            </a:r>
            <a:endParaRPr/>
          </a:p>
          <a:p>
            <a:pPr marL="457200" lvl="0" indent="-355600" algn="l" rtl="0">
              <a:spcBef>
                <a:spcPts val="600"/>
              </a:spcBef>
              <a:spcAft>
                <a:spcPts val="0"/>
              </a:spcAft>
              <a:buSzPts val="2000"/>
              <a:buChar char="●"/>
            </a:pPr>
            <a:r>
              <a:rPr lang="en"/>
              <a:t>Thus: Sorting must be at least as hard as puppy, cat, dog.</a:t>
            </a:r>
            <a:endParaRPr/>
          </a:p>
          <a:p>
            <a:pPr marL="457200" lvl="0" indent="-355600" algn="l" rtl="0">
              <a:spcBef>
                <a:spcPts val="0"/>
              </a:spcBef>
              <a:spcAft>
                <a:spcPts val="0"/>
              </a:spcAft>
              <a:buSzPts val="2000"/>
              <a:buChar char="●"/>
            </a:pPr>
            <a:r>
              <a:rPr lang="en"/>
              <a:t>Because [difficulty of sorting] ≥ [difficulty of puppy, cat, dog], any lower bound on difficulty of puppy, cat, dog must ALSO apply to sorting.</a:t>
            </a:r>
            <a:endParaRPr/>
          </a:p>
          <a:p>
            <a:pPr marL="0" lvl="0" indent="0" algn="l" rtl="0">
              <a:spcBef>
                <a:spcPts val="600"/>
              </a:spcBef>
              <a:spcAft>
                <a:spcPts val="0"/>
              </a:spcAft>
              <a:buNone/>
            </a:pPr>
            <a:endParaRPr/>
          </a:p>
          <a:p>
            <a:pPr marL="0" lvl="0" indent="0" algn="l" rtl="0">
              <a:spcBef>
                <a:spcPts val="600"/>
              </a:spcBef>
              <a:spcAft>
                <a:spcPts val="0"/>
              </a:spcAft>
              <a:buNone/>
            </a:pPr>
            <a:r>
              <a:rPr lang="en"/>
              <a:t>Physics analogy: Climbing a hill with your legs is one way to solve the problem of getting up a hill.</a:t>
            </a:r>
            <a:endParaRPr/>
          </a:p>
          <a:p>
            <a:pPr marL="457200" lvl="0" indent="-355600" algn="l" rtl="0">
              <a:spcBef>
                <a:spcPts val="600"/>
              </a:spcBef>
              <a:spcAft>
                <a:spcPts val="0"/>
              </a:spcAft>
              <a:buSzPts val="2000"/>
              <a:buChar char="●"/>
            </a:pPr>
            <a:r>
              <a:rPr lang="en"/>
              <a:t>Thus: Using “climbing a hill with your legs” must be at least as hard as “getting up a hill”. </a:t>
            </a:r>
            <a:endParaRPr/>
          </a:p>
          <a:p>
            <a:pPr marL="457200" lvl="0" indent="-355600" algn="l" rtl="0">
              <a:spcBef>
                <a:spcPts val="0"/>
              </a:spcBef>
              <a:spcAft>
                <a:spcPts val="0"/>
              </a:spcAft>
              <a:buSzPts val="2000"/>
              <a:buChar char="●"/>
            </a:pPr>
            <a:r>
              <a:rPr lang="en"/>
              <a:t>Because CAHWYL ≥ GUAH, any lower bound on energy to GUAH must also apply to CAHWYL.</a:t>
            </a:r>
            <a:endParaRPr/>
          </a:p>
          <a:p>
            <a:pPr marL="457200" lvl="0" indent="-355600" algn="l" rtl="0">
              <a:spcBef>
                <a:spcPts val="0"/>
              </a:spcBef>
              <a:spcAft>
                <a:spcPts val="0"/>
              </a:spcAft>
              <a:buSzPts val="2000"/>
              <a:buChar char="●"/>
            </a:pPr>
            <a:r>
              <a:rPr lang="en"/>
              <a:t>Example bound: Takes m*g*h energy to climb hill, so using legs to climb the hill takes at least m*g*h energy.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Avoiding the Worst Case: My Answers </a:t>
            </a:r>
            <a:endParaRPr/>
          </a:p>
        </p:txBody>
      </p:sp>
      <p:sp>
        <p:nvSpPr>
          <p:cNvPr id="112" name="Google Shape;112;p18"/>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What can we do to avoid running into the worst case for QuickSort?</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Four philosophies:</a:t>
            </a:r>
            <a:endParaRPr dirty="0"/>
          </a:p>
          <a:p>
            <a:pPr marL="0" lvl="0" indent="0" algn="l" rtl="0">
              <a:spcBef>
                <a:spcPts val="600"/>
              </a:spcBef>
              <a:spcAft>
                <a:spcPts val="0"/>
              </a:spcAft>
              <a:buNone/>
            </a:pPr>
            <a:r>
              <a:rPr lang="en" dirty="0"/>
              <a:t>1. </a:t>
            </a:r>
            <a:r>
              <a:rPr lang="en" b="1" dirty="0"/>
              <a:t>Randomness</a:t>
            </a:r>
            <a:r>
              <a:rPr lang="en" dirty="0"/>
              <a:t>: Pick a random pivot or shuffle before sorting.</a:t>
            </a:r>
            <a:endParaRPr dirty="0"/>
          </a:p>
          <a:p>
            <a:pPr marL="0" lvl="0" indent="0" algn="l" rtl="0">
              <a:spcBef>
                <a:spcPts val="600"/>
              </a:spcBef>
              <a:spcAft>
                <a:spcPts val="0"/>
              </a:spcAft>
              <a:buNone/>
            </a:pPr>
            <a:r>
              <a:rPr lang="en" dirty="0"/>
              <a:t>2. </a:t>
            </a:r>
            <a:r>
              <a:rPr lang="en" b="1" dirty="0"/>
              <a:t>Smarter pivot selection</a:t>
            </a:r>
            <a:r>
              <a:rPr lang="en" dirty="0"/>
              <a:t>: Calculate or approximate the median.</a:t>
            </a:r>
            <a:endParaRPr dirty="0"/>
          </a:p>
          <a:p>
            <a:pPr marL="0" lvl="0" indent="0" algn="l" rtl="0">
              <a:spcBef>
                <a:spcPts val="600"/>
              </a:spcBef>
              <a:spcAft>
                <a:spcPts val="0"/>
              </a:spcAft>
              <a:buNone/>
            </a:pPr>
            <a:r>
              <a:rPr lang="en" dirty="0"/>
              <a:t>3. </a:t>
            </a:r>
            <a:r>
              <a:rPr lang="en" b="1" dirty="0"/>
              <a:t>Introspection</a:t>
            </a:r>
            <a:r>
              <a:rPr lang="en" dirty="0"/>
              <a:t>: Switch to a safer sort if recursion goes to deep.</a:t>
            </a:r>
            <a:endParaRPr dirty="0"/>
          </a:p>
          <a:p>
            <a:pPr marL="0" lvl="0" indent="0" algn="l" rtl="0">
              <a:spcBef>
                <a:spcPts val="600"/>
              </a:spcBef>
              <a:spcAft>
                <a:spcPts val="0"/>
              </a:spcAft>
              <a:buNone/>
            </a:pPr>
            <a:r>
              <a:rPr lang="en" dirty="0"/>
              <a:t>4. </a:t>
            </a:r>
            <a:r>
              <a:rPr lang="en" b="1" dirty="0"/>
              <a:t>Preprocess the array</a:t>
            </a:r>
            <a:r>
              <a:rPr lang="en" dirty="0"/>
              <a:t>: Could analyze array to see if Quicksort will be slow. No obvious way to do this, though (can’t just check if array is sorted, almost sorted arrays are almost slow).</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Philosophy 1: Randomness (My Preferred Approach)</a:t>
            </a:r>
            <a:endParaRPr/>
          </a:p>
        </p:txBody>
      </p:sp>
      <p:sp>
        <p:nvSpPr>
          <p:cNvPr id="118" name="Google Shape;118;p19"/>
          <p:cNvSpPr txBox="1">
            <a:spLocks noGrp="1"/>
          </p:cNvSpPr>
          <p:nvPr>
            <p:ph type="body" idx="1"/>
          </p:nvPr>
        </p:nvSpPr>
        <p:spPr>
          <a:xfrm>
            <a:off x="243000" y="556500"/>
            <a:ext cx="8745300" cy="1849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If pivot always lands somewhere “good”, Quicksort is Θ(N log N). However, the very rare Θ(N</a:t>
            </a:r>
            <a:r>
              <a:rPr lang="en" baseline="30000" dirty="0"/>
              <a:t>2</a:t>
            </a:r>
            <a:r>
              <a:rPr lang="en" dirty="0"/>
              <a:t>) cases do happen in practice, e.g.</a:t>
            </a:r>
            <a:endParaRPr dirty="0"/>
          </a:p>
          <a:p>
            <a:pPr marL="457200" lvl="0" indent="-355600" algn="l" rtl="0">
              <a:spcBef>
                <a:spcPts val="600"/>
              </a:spcBef>
              <a:spcAft>
                <a:spcPts val="0"/>
              </a:spcAft>
              <a:buSzPts val="2000"/>
              <a:buChar char="●"/>
            </a:pPr>
            <a:r>
              <a:rPr lang="en" dirty="0"/>
              <a:t>Bad ordering: Array already in sorted order.</a:t>
            </a:r>
            <a:endParaRPr dirty="0"/>
          </a:p>
          <a:p>
            <a:pPr marL="457200" lvl="0" indent="-355600" algn="l" rtl="0">
              <a:spcBef>
                <a:spcPts val="0"/>
              </a:spcBef>
              <a:spcAft>
                <a:spcPts val="0"/>
              </a:spcAft>
              <a:buSzPts val="2000"/>
              <a:buChar char="●"/>
            </a:pPr>
            <a:r>
              <a:rPr lang="en" dirty="0"/>
              <a:t>Bad elements: Array with all duplicates. </a:t>
            </a:r>
            <a:endParaRPr dirty="0"/>
          </a:p>
        </p:txBody>
      </p:sp>
      <p:pic>
        <p:nvPicPr>
          <p:cNvPr id="119" name="Google Shape;119;p19"/>
          <p:cNvPicPr preferRelativeResize="0"/>
          <p:nvPr/>
        </p:nvPicPr>
        <p:blipFill>
          <a:blip r:embed="rId3">
            <a:alphaModFix/>
          </a:blip>
          <a:stretch>
            <a:fillRect/>
          </a:stretch>
        </p:blipFill>
        <p:spPr>
          <a:xfrm>
            <a:off x="6573875" y="1625475"/>
            <a:ext cx="2414425" cy="3219250"/>
          </a:xfrm>
          <a:prstGeom prst="rect">
            <a:avLst/>
          </a:prstGeom>
          <a:noFill/>
          <a:ln>
            <a:noFill/>
          </a:ln>
        </p:spPr>
      </p:pic>
      <p:sp>
        <p:nvSpPr>
          <p:cNvPr id="120" name="Google Shape;120;p19"/>
          <p:cNvSpPr txBox="1"/>
          <p:nvPr/>
        </p:nvSpPr>
        <p:spPr>
          <a:xfrm>
            <a:off x="228600" y="2223500"/>
            <a:ext cx="6421500" cy="25281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000" dirty="0">
                <a:solidFill>
                  <a:schemeClr val="dk1"/>
                </a:solidFill>
                <a:latin typeface="Calibri"/>
                <a:ea typeface="Calibri"/>
                <a:cs typeface="Calibri"/>
                <a:sym typeface="Calibri"/>
              </a:rPr>
              <a:t>Dealing with bad ordering:</a:t>
            </a:r>
            <a:endParaRPr sz="2000" dirty="0">
              <a:solidFill>
                <a:schemeClr val="dk1"/>
              </a:solidFill>
              <a:latin typeface="Calibri"/>
              <a:ea typeface="Calibri"/>
              <a:cs typeface="Calibri"/>
              <a:sym typeface="Calibri"/>
            </a:endParaRPr>
          </a:p>
          <a:p>
            <a:pPr marL="457200" lvl="0" indent="-355600" algn="l" rtl="0">
              <a:spcBef>
                <a:spcPts val="600"/>
              </a:spcBef>
              <a:spcAft>
                <a:spcPts val="0"/>
              </a:spcAft>
              <a:buClr>
                <a:schemeClr val="dk1"/>
              </a:buClr>
              <a:buSzPts val="2000"/>
              <a:buFont typeface="Calibri"/>
              <a:buChar char="●"/>
            </a:pPr>
            <a:r>
              <a:rPr lang="en" sz="2000" dirty="0">
                <a:solidFill>
                  <a:schemeClr val="dk1"/>
                </a:solidFill>
                <a:latin typeface="Calibri"/>
                <a:ea typeface="Calibri"/>
                <a:cs typeface="Calibri"/>
                <a:sym typeface="Calibri"/>
              </a:rPr>
              <a:t>Strategy #1: Pick pivots randomly.</a:t>
            </a:r>
            <a:endParaRPr sz="2000" dirty="0">
              <a:solidFill>
                <a:schemeClr val="dk1"/>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dirty="0">
                <a:solidFill>
                  <a:schemeClr val="dk1"/>
                </a:solidFill>
                <a:latin typeface="Calibri"/>
                <a:ea typeface="Calibri"/>
                <a:cs typeface="Calibri"/>
                <a:sym typeface="Calibri"/>
              </a:rPr>
              <a:t>Strategy #2: Shuffle before you sort.</a:t>
            </a:r>
            <a:endParaRPr sz="2000" dirty="0">
              <a:solidFill>
                <a:schemeClr val="dk1"/>
              </a:solidFill>
              <a:latin typeface="Calibri"/>
              <a:ea typeface="Calibri"/>
              <a:cs typeface="Calibri"/>
              <a:sym typeface="Calibri"/>
            </a:endParaRPr>
          </a:p>
          <a:p>
            <a:pPr marL="0" lvl="0" indent="0" algn="l" rtl="0">
              <a:spcBef>
                <a:spcPts val="600"/>
              </a:spcBef>
              <a:spcAft>
                <a:spcPts val="0"/>
              </a:spcAft>
              <a:buNone/>
            </a:pPr>
            <a:endParaRPr sz="2000" dirty="0">
              <a:solidFill>
                <a:schemeClr val="dk1"/>
              </a:solidFill>
              <a:latin typeface="Calibri"/>
              <a:ea typeface="Calibri"/>
              <a:cs typeface="Calibri"/>
              <a:sym typeface="Calibri"/>
            </a:endParaRPr>
          </a:p>
          <a:p>
            <a:pPr marL="0" lvl="0" indent="0" algn="l" rtl="0">
              <a:spcBef>
                <a:spcPts val="600"/>
              </a:spcBef>
              <a:spcAft>
                <a:spcPts val="0"/>
              </a:spcAft>
              <a:buNone/>
            </a:pPr>
            <a:r>
              <a:rPr lang="en" sz="2000" dirty="0">
                <a:solidFill>
                  <a:schemeClr val="dk1"/>
                </a:solidFill>
                <a:latin typeface="Calibri"/>
                <a:ea typeface="Calibri"/>
                <a:cs typeface="Calibri"/>
                <a:sym typeface="Calibri"/>
              </a:rPr>
              <a:t>The second strategy requires care in partitioning code to avoid Θ(N</a:t>
            </a:r>
            <a:r>
              <a:rPr lang="en" sz="2000" baseline="30000" dirty="0">
                <a:solidFill>
                  <a:schemeClr val="dk1"/>
                </a:solidFill>
                <a:latin typeface="Calibri"/>
                <a:ea typeface="Calibri"/>
                <a:cs typeface="Calibri"/>
                <a:sym typeface="Calibri"/>
              </a:rPr>
              <a:t>2</a:t>
            </a:r>
            <a:r>
              <a:rPr lang="en" sz="2000" dirty="0">
                <a:solidFill>
                  <a:schemeClr val="dk1"/>
                </a:solidFill>
                <a:latin typeface="Calibri"/>
                <a:ea typeface="Calibri"/>
                <a:cs typeface="Calibri"/>
                <a:sym typeface="Calibri"/>
              </a:rPr>
              <a:t>) behavior on arrays of duplicates.</a:t>
            </a:r>
            <a:endParaRPr sz="2000" dirty="0">
              <a:solidFill>
                <a:schemeClr val="dk1"/>
              </a:solidFill>
              <a:latin typeface="Calibri"/>
              <a:ea typeface="Calibri"/>
              <a:cs typeface="Calibri"/>
              <a:sym typeface="Calibri"/>
            </a:endParaRPr>
          </a:p>
          <a:p>
            <a:pPr marL="457200" lvl="0" indent="-355600" algn="l" rtl="0">
              <a:spcBef>
                <a:spcPts val="600"/>
              </a:spcBef>
              <a:spcAft>
                <a:spcPts val="0"/>
              </a:spcAft>
              <a:buClr>
                <a:schemeClr val="dk1"/>
              </a:buClr>
              <a:buSzPts val="2000"/>
              <a:buFont typeface="Calibri"/>
              <a:buChar char="●"/>
            </a:pPr>
            <a:r>
              <a:rPr lang="en" sz="2000" dirty="0">
                <a:solidFill>
                  <a:schemeClr val="dk1"/>
                </a:solidFill>
                <a:latin typeface="Calibri"/>
                <a:ea typeface="Calibri"/>
                <a:cs typeface="Calibri"/>
                <a:sym typeface="Calibri"/>
              </a:rPr>
              <a:t>Common bug in textbooks! See A level problems.</a:t>
            </a:r>
            <a:endParaRPr sz="20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Effect transition="in" filter="fade">
                                      <p:cBhvr>
                                        <p:cTn id="7" dur="1"/>
                                        <p:tgtEl>
                                          <p:spTgt spid="1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
                                            <p:txEl>
                                              <p:pRg st="1" end="1"/>
                                            </p:txEl>
                                          </p:spTgt>
                                        </p:tgtEl>
                                        <p:attrNameLst>
                                          <p:attrName>style.visibility</p:attrName>
                                        </p:attrNameLst>
                                      </p:cBhvr>
                                      <p:to>
                                        <p:strVal val="visible"/>
                                      </p:to>
                                    </p:set>
                                    <p:animEffect transition="in" filter="fade">
                                      <p:cBhvr>
                                        <p:cTn id="12" dur="1"/>
                                        <p:tgtEl>
                                          <p:spTgt spid="1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8">
                                            <p:txEl>
                                              <p:pRg st="2" end="2"/>
                                            </p:txEl>
                                          </p:spTgt>
                                        </p:tgtEl>
                                        <p:attrNameLst>
                                          <p:attrName>style.visibility</p:attrName>
                                        </p:attrNameLst>
                                      </p:cBhvr>
                                      <p:to>
                                        <p:strVal val="visible"/>
                                      </p:to>
                                    </p:set>
                                    <p:animEffect transition="in" filter="fade">
                                      <p:cBhvr>
                                        <p:cTn id="17" dur="1"/>
                                        <p:tgtEl>
                                          <p:spTgt spid="1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0">
                                            <p:txEl>
                                              <p:pRg st="0" end="0"/>
                                            </p:txEl>
                                          </p:spTgt>
                                        </p:tgtEl>
                                        <p:attrNameLst>
                                          <p:attrName>style.visibility</p:attrName>
                                        </p:attrNameLst>
                                      </p:cBhvr>
                                      <p:to>
                                        <p:strVal val="visible"/>
                                      </p:to>
                                    </p:set>
                                    <p:animEffect transition="in" filter="fade">
                                      <p:cBhvr>
                                        <p:cTn id="22" dur="1"/>
                                        <p:tgtEl>
                                          <p:spTgt spid="12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0">
                                            <p:txEl>
                                              <p:pRg st="1" end="1"/>
                                            </p:txEl>
                                          </p:spTgt>
                                        </p:tgtEl>
                                        <p:attrNameLst>
                                          <p:attrName>style.visibility</p:attrName>
                                        </p:attrNameLst>
                                      </p:cBhvr>
                                      <p:to>
                                        <p:strVal val="visible"/>
                                      </p:to>
                                    </p:set>
                                    <p:animEffect transition="in" filter="fade">
                                      <p:cBhvr>
                                        <p:cTn id="27" dur="1"/>
                                        <p:tgtEl>
                                          <p:spTgt spid="12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0">
                                            <p:txEl>
                                              <p:pRg st="2" end="2"/>
                                            </p:txEl>
                                          </p:spTgt>
                                        </p:tgtEl>
                                        <p:attrNameLst>
                                          <p:attrName>style.visibility</p:attrName>
                                        </p:attrNameLst>
                                      </p:cBhvr>
                                      <p:to>
                                        <p:strVal val="visible"/>
                                      </p:to>
                                    </p:set>
                                    <p:animEffect transition="in" filter="fade">
                                      <p:cBhvr>
                                        <p:cTn id="32" dur="1"/>
                                        <p:tgtEl>
                                          <p:spTgt spid="12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0">
                                            <p:txEl>
                                              <p:pRg st="3" end="3"/>
                                            </p:txEl>
                                          </p:spTgt>
                                        </p:tgtEl>
                                        <p:attrNameLst>
                                          <p:attrName>style.visibility</p:attrName>
                                        </p:attrNameLst>
                                      </p:cBhvr>
                                      <p:to>
                                        <p:strVal val="visible"/>
                                      </p:to>
                                    </p:set>
                                    <p:animEffect transition="in" filter="fade">
                                      <p:cBhvr>
                                        <p:cTn id="37" dur="1"/>
                                        <p:tgtEl>
                                          <p:spTgt spid="120">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0">
                                            <p:txEl>
                                              <p:pRg st="4" end="4"/>
                                            </p:txEl>
                                          </p:spTgt>
                                        </p:tgtEl>
                                        <p:attrNameLst>
                                          <p:attrName>style.visibility</p:attrName>
                                        </p:attrNameLst>
                                      </p:cBhvr>
                                      <p:to>
                                        <p:strVal val="visible"/>
                                      </p:to>
                                    </p:set>
                                    <p:animEffect transition="in" filter="fade">
                                      <p:cBhvr>
                                        <p:cTn id="42" dur="1"/>
                                        <p:tgtEl>
                                          <p:spTgt spid="120">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0">
                                            <p:txEl>
                                              <p:pRg st="5" end="5"/>
                                            </p:txEl>
                                          </p:spTgt>
                                        </p:tgtEl>
                                        <p:attrNameLst>
                                          <p:attrName>style.visibility</p:attrName>
                                        </p:attrNameLst>
                                      </p:cBhvr>
                                      <p:to>
                                        <p:strVal val="visible"/>
                                      </p:to>
                                    </p:set>
                                    <p:animEffect transition="in" filter="fade">
                                      <p:cBhvr>
                                        <p:cTn id="47" dur="1"/>
                                        <p:tgtEl>
                                          <p:spTgt spid="120">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9"/>
                                        </p:tgtEl>
                                        <p:attrNameLst>
                                          <p:attrName>style.visibility</p:attrName>
                                        </p:attrNameLst>
                                      </p:cBhvr>
                                      <p:to>
                                        <p:strVal val="visible"/>
                                      </p:to>
                                    </p:set>
                                    <p:animEffect transition="in" filter="fade">
                                      <p:cBhvr>
                                        <p:cTn id="52" dur="1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166800" y="92500"/>
            <a:ext cx="84555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Philosophy 2a: Smarter Pivot Selection (constant time pivot pick)</a:t>
            </a:r>
            <a:endParaRPr/>
          </a:p>
        </p:txBody>
      </p:sp>
      <p:sp>
        <p:nvSpPr>
          <p:cNvPr id="126" name="Google Shape;126;p20"/>
          <p:cNvSpPr txBox="1">
            <a:spLocks noGrp="1"/>
          </p:cNvSpPr>
          <p:nvPr>
            <p:ph type="body" idx="1"/>
          </p:nvPr>
        </p:nvSpPr>
        <p:spPr>
          <a:xfrm>
            <a:off x="243000" y="556500"/>
            <a:ext cx="8745300" cy="172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Randomness is necessary for best Quicksort performance! For any pivot selection procedure that is:</a:t>
            </a:r>
            <a:endParaRPr dirty="0"/>
          </a:p>
          <a:p>
            <a:pPr marL="457200" lvl="0" indent="-355600" algn="l" rtl="0">
              <a:spcBef>
                <a:spcPts val="600"/>
              </a:spcBef>
              <a:spcAft>
                <a:spcPts val="0"/>
              </a:spcAft>
              <a:buSzPts val="2000"/>
              <a:buChar char="●"/>
            </a:pPr>
            <a:r>
              <a:rPr lang="en" dirty="0"/>
              <a:t>Deterministic</a:t>
            </a:r>
            <a:endParaRPr dirty="0"/>
          </a:p>
          <a:p>
            <a:pPr marL="457200" lvl="0" indent="-355600" algn="l" rtl="0">
              <a:spcBef>
                <a:spcPts val="0"/>
              </a:spcBef>
              <a:spcAft>
                <a:spcPts val="0"/>
              </a:spcAft>
              <a:buSzPts val="2000"/>
              <a:buChar char="●"/>
            </a:pPr>
            <a:r>
              <a:rPr lang="en" dirty="0"/>
              <a:t>Constant Time</a:t>
            </a:r>
            <a:endParaRPr dirty="0"/>
          </a:p>
        </p:txBody>
      </p:sp>
      <p:sp>
        <p:nvSpPr>
          <p:cNvPr id="127" name="Google Shape;127;p20"/>
          <p:cNvSpPr txBox="1"/>
          <p:nvPr/>
        </p:nvSpPr>
        <p:spPr>
          <a:xfrm>
            <a:off x="2722075" y="4700875"/>
            <a:ext cx="1848300" cy="29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Dangerous input</a:t>
            </a:r>
            <a:endParaRPr/>
          </a:p>
        </p:txBody>
      </p:sp>
      <p:sp>
        <p:nvSpPr>
          <p:cNvPr id="128" name="Google Shape;128;p20"/>
          <p:cNvSpPr/>
          <p:nvPr/>
        </p:nvSpPr>
        <p:spPr>
          <a:xfrm>
            <a:off x="2071800" y="4226650"/>
            <a:ext cx="383700" cy="3519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129" name="Google Shape;129;p20"/>
          <p:cNvSpPr/>
          <p:nvPr/>
        </p:nvSpPr>
        <p:spPr>
          <a:xfrm>
            <a:off x="2450300" y="4226650"/>
            <a:ext cx="383700" cy="3519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30" name="Google Shape;130;p20"/>
          <p:cNvSpPr/>
          <p:nvPr/>
        </p:nvSpPr>
        <p:spPr>
          <a:xfrm>
            <a:off x="2828799" y="4226650"/>
            <a:ext cx="383700" cy="3519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131" name="Google Shape;131;p20"/>
          <p:cNvSpPr/>
          <p:nvPr/>
        </p:nvSpPr>
        <p:spPr>
          <a:xfrm>
            <a:off x="3207299" y="4226650"/>
            <a:ext cx="383700" cy="3519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32" name="Google Shape;132;p20"/>
          <p:cNvSpPr/>
          <p:nvPr/>
        </p:nvSpPr>
        <p:spPr>
          <a:xfrm>
            <a:off x="3964298" y="4226650"/>
            <a:ext cx="383700" cy="3519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33" name="Google Shape;133;p20"/>
          <p:cNvSpPr/>
          <p:nvPr/>
        </p:nvSpPr>
        <p:spPr>
          <a:xfrm>
            <a:off x="4342797" y="4226650"/>
            <a:ext cx="383700" cy="3519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134" name="Google Shape;134;p20"/>
          <p:cNvSpPr/>
          <p:nvPr/>
        </p:nvSpPr>
        <p:spPr>
          <a:xfrm>
            <a:off x="4721297" y="4226650"/>
            <a:ext cx="383700" cy="3519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135" name="Google Shape;135;p20"/>
          <p:cNvSpPr/>
          <p:nvPr/>
        </p:nvSpPr>
        <p:spPr>
          <a:xfrm>
            <a:off x="3585798" y="4226650"/>
            <a:ext cx="383700" cy="3519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cxnSp>
        <p:nvCxnSpPr>
          <p:cNvPr id="136" name="Google Shape;136;p20"/>
          <p:cNvCxnSpPr>
            <a:stCxn id="134" idx="3"/>
            <a:endCxn id="137" idx="2"/>
          </p:cNvCxnSpPr>
          <p:nvPr/>
        </p:nvCxnSpPr>
        <p:spPr>
          <a:xfrm rot="10800000" flipH="1">
            <a:off x="5104997" y="4015000"/>
            <a:ext cx="2194200" cy="387600"/>
          </a:xfrm>
          <a:prstGeom prst="bentConnector2">
            <a:avLst/>
          </a:prstGeom>
          <a:noFill/>
          <a:ln w="19050" cap="flat" cmpd="sng">
            <a:solidFill>
              <a:schemeClr val="dk2"/>
            </a:solidFill>
            <a:prstDash val="solid"/>
            <a:round/>
            <a:headEnd type="none" w="med" len="med"/>
            <a:tailEnd type="triangle" w="med" len="med"/>
          </a:ln>
        </p:spPr>
      </p:cxnSp>
      <p:pic>
        <p:nvPicPr>
          <p:cNvPr id="137" name="Google Shape;137;p20"/>
          <p:cNvPicPr preferRelativeResize="0"/>
          <p:nvPr/>
        </p:nvPicPr>
        <p:blipFill>
          <a:blip r:embed="rId3">
            <a:alphaModFix/>
          </a:blip>
          <a:stretch>
            <a:fillRect/>
          </a:stretch>
        </p:blipFill>
        <p:spPr>
          <a:xfrm>
            <a:off x="5738825" y="1566275"/>
            <a:ext cx="3120600" cy="2448800"/>
          </a:xfrm>
          <a:prstGeom prst="rect">
            <a:avLst/>
          </a:prstGeom>
          <a:noFill/>
          <a:ln>
            <a:noFill/>
          </a:ln>
        </p:spPr>
      </p:pic>
      <p:sp>
        <p:nvSpPr>
          <p:cNvPr id="138" name="Google Shape;138;p20"/>
          <p:cNvSpPr txBox="1"/>
          <p:nvPr/>
        </p:nvSpPr>
        <p:spPr>
          <a:xfrm>
            <a:off x="216211" y="2504975"/>
            <a:ext cx="5495700" cy="1493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chemeClr val="dk1"/>
                </a:solidFill>
                <a:latin typeface="Calibri"/>
                <a:ea typeface="Calibri"/>
                <a:cs typeface="Calibri"/>
                <a:sym typeface="Calibri"/>
              </a:rPr>
              <a:t>The resulting Quicksort has a family of dangerous inputs that an adversary could easily generate.</a:t>
            </a:r>
            <a:endParaRPr sz="2000">
              <a:solidFill>
                <a:schemeClr val="dk1"/>
              </a:solidFill>
              <a:latin typeface="Calibri"/>
              <a:ea typeface="Calibri"/>
              <a:cs typeface="Calibri"/>
              <a:sym typeface="Calibri"/>
            </a:endParaRPr>
          </a:p>
          <a:p>
            <a:pPr marL="457200" lvl="0" indent="-355600" algn="l" rtl="0">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See McIlroy’s “</a:t>
            </a:r>
            <a:r>
              <a:rPr lang="en" sz="2000" u="sng">
                <a:solidFill>
                  <a:schemeClr val="hlink"/>
                </a:solidFill>
                <a:latin typeface="Calibri"/>
                <a:ea typeface="Calibri"/>
                <a:cs typeface="Calibri"/>
                <a:sym typeface="Calibri"/>
                <a:hlinkClick r:id="rId4"/>
              </a:rPr>
              <a:t>A Killer Adversary for Quicksort</a:t>
            </a:r>
            <a:r>
              <a:rPr lang="en"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166800" y="92500"/>
            <a:ext cx="84555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Philosophy 2b: Smarter Pivot Selection (linear time pivot pick)</a:t>
            </a:r>
            <a:endParaRPr/>
          </a:p>
        </p:txBody>
      </p:sp>
      <p:sp>
        <p:nvSpPr>
          <p:cNvPr id="144" name="Google Shape;144;p21"/>
          <p:cNvSpPr txBox="1">
            <a:spLocks noGrp="1"/>
          </p:cNvSpPr>
          <p:nvPr>
            <p:ph type="body" idx="1"/>
          </p:nvPr>
        </p:nvSpPr>
        <p:spPr>
          <a:xfrm>
            <a:off x="243000" y="556500"/>
            <a:ext cx="8745300" cy="401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Could calculate the actual median in linear time. </a:t>
            </a:r>
            <a:endParaRPr/>
          </a:p>
          <a:p>
            <a:pPr marL="457200" lvl="0" indent="-355600" algn="l" rtl="0">
              <a:spcBef>
                <a:spcPts val="600"/>
              </a:spcBef>
              <a:spcAft>
                <a:spcPts val="0"/>
              </a:spcAft>
              <a:buSzPts val="2000"/>
              <a:buChar char="●"/>
            </a:pPr>
            <a:r>
              <a:rPr lang="en"/>
              <a:t>“Exact median Quicksort” is safe: Worst case Θ(N log N), but it is slower than Mergesort.</a:t>
            </a:r>
            <a:endParaRPr/>
          </a:p>
          <a:p>
            <a:pPr marL="0" lvl="0" indent="0" algn="l" rtl="0">
              <a:spcBef>
                <a:spcPts val="600"/>
              </a:spcBef>
              <a:spcAft>
                <a:spcPts val="0"/>
              </a:spcAft>
              <a:buNone/>
            </a:pPr>
            <a:endParaRPr/>
          </a:p>
          <a:p>
            <a:pPr marL="0" lvl="0" indent="0" algn="l" rtl="0">
              <a:spcBef>
                <a:spcPts val="600"/>
              </a:spcBef>
              <a:spcAft>
                <a:spcPts val="0"/>
              </a:spcAft>
              <a:buNone/>
            </a:pPr>
            <a:r>
              <a:rPr lang="en"/>
              <a:t>Raises interesting question though: How do you compute the median of an array? Will talk about how to do this later today.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Philosophy 3: Introspection</a:t>
            </a:r>
            <a:endParaRPr/>
          </a:p>
        </p:txBody>
      </p:sp>
      <p:sp>
        <p:nvSpPr>
          <p:cNvPr id="150" name="Google Shape;150;p22"/>
          <p:cNvSpPr txBox="1">
            <a:spLocks noGrp="1"/>
          </p:cNvSpPr>
          <p:nvPr>
            <p:ph type="body" idx="1"/>
          </p:nvPr>
        </p:nvSpPr>
        <p:spPr>
          <a:xfrm>
            <a:off x="243000" y="556500"/>
            <a:ext cx="8745300" cy="341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Can also simply watch your recursion depth.</a:t>
            </a:r>
            <a:endParaRPr/>
          </a:p>
          <a:p>
            <a:pPr marL="457200" lvl="0" indent="-355600" algn="l" rtl="0">
              <a:spcBef>
                <a:spcPts val="600"/>
              </a:spcBef>
              <a:spcAft>
                <a:spcPts val="0"/>
              </a:spcAft>
              <a:buSzPts val="2000"/>
              <a:buChar char="●"/>
            </a:pPr>
            <a:r>
              <a:rPr lang="en"/>
              <a:t>If it exceeds some critical value (say 10 ln N), switch to mergesort.</a:t>
            </a:r>
            <a:endParaRPr/>
          </a:p>
          <a:p>
            <a:pPr marL="0" lvl="0" indent="0" algn="l" rtl="0">
              <a:spcBef>
                <a:spcPts val="600"/>
              </a:spcBef>
              <a:spcAft>
                <a:spcPts val="0"/>
              </a:spcAft>
              <a:buNone/>
            </a:pPr>
            <a:endParaRPr/>
          </a:p>
          <a:p>
            <a:pPr marL="0" lvl="0" indent="0" algn="l" rtl="0">
              <a:spcBef>
                <a:spcPts val="600"/>
              </a:spcBef>
              <a:spcAft>
                <a:spcPts val="0"/>
              </a:spcAft>
              <a:buNone/>
            </a:pPr>
            <a:r>
              <a:rPr lang="en"/>
              <a:t>Perfectly reasonable approach, though not super common in practice.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animEffect transition="in" filter="fade">
                                      <p:cBhvr>
                                        <p:cTn id="7" dur="1"/>
                                        <p:tgtEl>
                                          <p:spTgt spid="1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0">
                                            <p:txEl>
                                              <p:pRg st="1" end="1"/>
                                            </p:txEl>
                                          </p:spTgt>
                                        </p:tgtEl>
                                        <p:attrNameLst>
                                          <p:attrName>style.visibility</p:attrName>
                                        </p:attrNameLst>
                                      </p:cBhvr>
                                      <p:to>
                                        <p:strVal val="visible"/>
                                      </p:to>
                                    </p:set>
                                    <p:animEffect transition="in" filter="fade">
                                      <p:cBhvr>
                                        <p:cTn id="12" dur="1"/>
                                        <p:tgtEl>
                                          <p:spTgt spid="1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0">
                                            <p:txEl>
                                              <p:pRg st="2" end="2"/>
                                            </p:txEl>
                                          </p:spTgt>
                                        </p:tgtEl>
                                        <p:attrNameLst>
                                          <p:attrName>style.visibility</p:attrName>
                                        </p:attrNameLst>
                                      </p:cBhvr>
                                      <p:to>
                                        <p:strVal val="visible"/>
                                      </p:to>
                                    </p:set>
                                    <p:animEffect transition="in" filter="fade">
                                      <p:cBhvr>
                                        <p:cTn id="17" dur="1"/>
                                        <p:tgtEl>
                                          <p:spTgt spid="1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0">
                                            <p:txEl>
                                              <p:pRg st="3" end="3"/>
                                            </p:txEl>
                                          </p:spTgt>
                                        </p:tgtEl>
                                        <p:attrNameLst>
                                          <p:attrName>style.visibility</p:attrName>
                                        </p:attrNameLst>
                                      </p:cBhvr>
                                      <p:to>
                                        <p:strVal val="visible"/>
                                      </p:to>
                                    </p:set>
                                    <p:animEffect transition="in" filter="fade">
                                      <p:cBhvr>
                                        <p:cTn id="22" dur="1"/>
                                        <p:tgtEl>
                                          <p:spTgt spid="1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Sorting Summary (so far)</a:t>
            </a:r>
            <a:endParaRPr/>
          </a:p>
        </p:txBody>
      </p:sp>
      <p:sp>
        <p:nvSpPr>
          <p:cNvPr id="156" name="Google Shape;156;p23"/>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Listed by mechanism:</a:t>
            </a:r>
            <a:endParaRPr/>
          </a:p>
          <a:p>
            <a:pPr marL="457200" lvl="0" indent="-355600" algn="l" rtl="0">
              <a:spcBef>
                <a:spcPts val="600"/>
              </a:spcBef>
              <a:spcAft>
                <a:spcPts val="0"/>
              </a:spcAft>
              <a:buSzPts val="2000"/>
              <a:buChar char="●"/>
            </a:pPr>
            <a:r>
              <a:rPr lang="en"/>
              <a:t>Selection sort: Find the smallest item and put it at the front.</a:t>
            </a:r>
            <a:endParaRPr/>
          </a:p>
          <a:p>
            <a:pPr marL="457200" lvl="0" indent="-355600" algn="l" rtl="0">
              <a:spcBef>
                <a:spcPts val="0"/>
              </a:spcBef>
              <a:spcAft>
                <a:spcPts val="0"/>
              </a:spcAft>
              <a:buSzPts val="2000"/>
              <a:buChar char="●"/>
            </a:pPr>
            <a:r>
              <a:rPr lang="en"/>
              <a:t>Insertion sort: Figure out where to insert the current item.</a:t>
            </a:r>
            <a:endParaRPr/>
          </a:p>
          <a:p>
            <a:pPr marL="457200" lvl="0" indent="-355600" algn="l" rtl="0">
              <a:spcBef>
                <a:spcPts val="0"/>
              </a:spcBef>
              <a:spcAft>
                <a:spcPts val="0"/>
              </a:spcAft>
              <a:buSzPts val="2000"/>
              <a:buChar char="●"/>
            </a:pPr>
            <a:r>
              <a:rPr lang="en"/>
              <a:t>Merge sort: Merge two sorted halves into one sorted whole.</a:t>
            </a:r>
            <a:endParaRPr/>
          </a:p>
          <a:p>
            <a:pPr marL="457200" lvl="0" indent="-355600" algn="l" rtl="0">
              <a:spcBef>
                <a:spcPts val="0"/>
              </a:spcBef>
              <a:spcAft>
                <a:spcPts val="0"/>
              </a:spcAft>
              <a:buSzPts val="2000"/>
              <a:buChar char="●"/>
            </a:pPr>
            <a:r>
              <a:rPr lang="en"/>
              <a:t>Partition (quick) sort: Partition items around a pivot.</a:t>
            </a:r>
            <a:endParaRPr/>
          </a:p>
          <a:p>
            <a:pPr marL="0" lvl="0" indent="0" algn="l" rtl="0">
              <a:spcBef>
                <a:spcPts val="600"/>
              </a:spcBef>
              <a:spcAft>
                <a:spcPts val="0"/>
              </a:spcAft>
              <a:buNone/>
            </a:pPr>
            <a:endParaRPr/>
          </a:p>
          <a:p>
            <a:pPr marL="0" lvl="0" indent="0" algn="l" rtl="0">
              <a:spcBef>
                <a:spcPts val="600"/>
              </a:spcBef>
              <a:spcAft>
                <a:spcPts val="0"/>
              </a:spcAft>
              <a:buNone/>
            </a:pPr>
            <a:r>
              <a:rPr lang="en"/>
              <a:t>Listed by memory and runtime:</a:t>
            </a:r>
            <a:endParaRPr/>
          </a:p>
          <a:p>
            <a:pPr marL="0" lvl="0" indent="0" algn="l" rtl="0">
              <a:spcBef>
                <a:spcPts val="600"/>
              </a:spcBef>
              <a:spcAft>
                <a:spcPts val="0"/>
              </a:spcAft>
              <a:buNone/>
            </a:pPr>
            <a:endParaRPr/>
          </a:p>
        </p:txBody>
      </p:sp>
      <p:graphicFrame>
        <p:nvGraphicFramePr>
          <p:cNvPr id="157" name="Google Shape;157;p23"/>
          <p:cNvGraphicFramePr/>
          <p:nvPr/>
        </p:nvGraphicFramePr>
        <p:xfrm>
          <a:off x="826864" y="3091805"/>
          <a:ext cx="7239000" cy="1981050"/>
        </p:xfrm>
        <a:graphic>
          <a:graphicData uri="http://schemas.openxmlformats.org/drawingml/2006/table">
            <a:tbl>
              <a:tblPr>
                <a:noFill/>
                <a:tableStyleId>{7DFF8908-661C-45F9-8E6F-935B6AE5A17F}</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Memory</a:t>
                      </a:r>
                      <a:endParaRPr/>
                    </a:p>
                  </a:txBody>
                  <a:tcPr marL="91425" marR="91425" marT="91425" marB="91425"/>
                </a:tc>
                <a:tc>
                  <a:txBody>
                    <a:bodyPr/>
                    <a:lstStyle/>
                    <a:p>
                      <a:pPr marL="0" lvl="0" indent="0" algn="l" rtl="0">
                        <a:spcBef>
                          <a:spcPts val="0"/>
                        </a:spcBef>
                        <a:spcAft>
                          <a:spcPts val="0"/>
                        </a:spcAft>
                        <a:buNone/>
                      </a:pPr>
                      <a:r>
                        <a:rPr lang="en"/>
                        <a:t>Time</a:t>
                      </a:r>
                      <a:endParaRPr/>
                    </a:p>
                  </a:txBody>
                  <a:tcPr marL="91425" marR="91425" marT="91425" marB="91425"/>
                </a:tc>
                <a:tc>
                  <a:txBody>
                    <a:bodyPr/>
                    <a:lstStyle/>
                    <a:p>
                      <a:pPr marL="0" lvl="0" indent="0" algn="l" rtl="0">
                        <a:spcBef>
                          <a:spcPts val="0"/>
                        </a:spcBef>
                        <a:spcAft>
                          <a:spcPts val="0"/>
                        </a:spcAft>
                        <a:buNone/>
                      </a:pPr>
                      <a:r>
                        <a:rPr lang="en"/>
                        <a:t>Notes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Heapsort</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Θ(1)</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 log N)</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Bad caching (61C)</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Insertion</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Θ(1)</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a:t>
                      </a:r>
                      <a:r>
                        <a:rPr lang="en" baseline="30000">
                          <a:solidFill>
                            <a:schemeClr val="dk1"/>
                          </a:solidFill>
                          <a:latin typeface="Calibri"/>
                          <a:ea typeface="Calibri"/>
                          <a:cs typeface="Calibri"/>
                          <a:sym typeface="Calibri"/>
                        </a:rPr>
                        <a:t>2</a:t>
                      </a:r>
                      <a:r>
                        <a:rPr lang="en">
                          <a:solidFill>
                            <a:schemeClr val="dk1"/>
                          </a:solidFill>
                          <a:latin typeface="Calibri"/>
                          <a:ea typeface="Calibri"/>
                          <a:cs typeface="Calibri"/>
                          <a:sym typeface="Calibri"/>
                        </a:rPr>
                        <a:t>)</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 if almost sorted</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Mergesort</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 log N)</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Random Quicksort</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Θ(log N) expected</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 log N) expected</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Fastest sort</a:t>
                      </a:r>
                      <a:endParaRPr/>
                    </a:p>
                  </a:txBody>
                  <a:tcPr marL="91425" marR="91425" marT="91425" marB="91425"/>
                </a:tc>
                <a:extLst>
                  <a:ext uri="{0D108BD9-81ED-4DB2-BD59-A6C34878D82A}">
                    <a16:rowId xmlns:a16="http://schemas.microsoft.com/office/drawing/2014/main" val="10004"/>
                  </a:ext>
                </a:extLst>
              </a:tr>
            </a:tbl>
          </a:graphicData>
        </a:graphic>
      </p:graphicFrame>
      <p:sp>
        <p:nvSpPr>
          <p:cNvPr id="2" name="文本框 1">
            <a:extLst>
              <a:ext uri="{FF2B5EF4-FFF2-40B4-BE49-F238E27FC236}">
                <a16:creationId xmlns:a16="http://schemas.microsoft.com/office/drawing/2014/main" id="{2F7786DB-2DCD-44D9-814F-8C162DF38B0B}"/>
              </a:ext>
            </a:extLst>
          </p:cNvPr>
          <p:cNvSpPr txBox="1"/>
          <p:nvPr/>
        </p:nvSpPr>
        <p:spPr>
          <a:xfrm>
            <a:off x="5597913" y="2429168"/>
            <a:ext cx="2768688" cy="600164"/>
          </a:xfrm>
          <a:prstGeom prst="rect">
            <a:avLst/>
          </a:prstGeom>
          <a:noFill/>
        </p:spPr>
        <p:txBody>
          <a:bodyPr wrap="square" rtlCol="0">
            <a:spAutoFit/>
          </a:bodyPr>
          <a:lstStyle/>
          <a:p>
            <a:r>
              <a:rPr lang="zh-CN" altLang="en-US" sz="1100" dirty="0">
                <a:solidFill>
                  <a:srgbClr val="FF0000"/>
                </a:solidFill>
              </a:rPr>
              <a:t>因为</a:t>
            </a:r>
            <a:r>
              <a:rPr lang="en-US" altLang="zh-CN" sz="1100" dirty="0">
                <a:solidFill>
                  <a:srgbClr val="FF0000"/>
                </a:solidFill>
              </a:rPr>
              <a:t>heapsort</a:t>
            </a:r>
            <a:r>
              <a:rPr lang="zh-CN" altLang="en-US" sz="1100" dirty="0">
                <a:solidFill>
                  <a:srgbClr val="FF0000"/>
                </a:solidFill>
              </a:rPr>
              <a:t>是在跳来跳去地访问数组，在实际中访问相隔较远的内存比访问接近的要慢不少</a:t>
            </a:r>
          </a:p>
        </p:txBody>
      </p:sp>
      <p:cxnSp>
        <p:nvCxnSpPr>
          <p:cNvPr id="4" name="直接箭头连接符 3">
            <a:extLst>
              <a:ext uri="{FF2B5EF4-FFF2-40B4-BE49-F238E27FC236}">
                <a16:creationId xmlns:a16="http://schemas.microsoft.com/office/drawing/2014/main" id="{9DB5FCB0-C2EB-42D2-814E-CFA2686D6512}"/>
              </a:ext>
            </a:extLst>
          </p:cNvPr>
          <p:cNvCxnSpPr>
            <a:cxnSpLocks/>
          </p:cNvCxnSpPr>
          <p:nvPr/>
        </p:nvCxnSpPr>
        <p:spPr>
          <a:xfrm flipH="1">
            <a:off x="7012525" y="2921620"/>
            <a:ext cx="44604" cy="6627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4046</Words>
  <Application>Microsoft Office PowerPoint</Application>
  <PresentationFormat>全屏显示(16:9)</PresentationFormat>
  <Paragraphs>635</Paragraphs>
  <Slides>38</Slides>
  <Notes>38</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38</vt:i4>
      </vt:variant>
    </vt:vector>
  </HeadingPairs>
  <TitlesOfParts>
    <vt:vector size="43" baseType="lpstr">
      <vt:lpstr>Arial</vt:lpstr>
      <vt:lpstr>Calibri</vt:lpstr>
      <vt:lpstr>Consolas</vt:lpstr>
      <vt:lpstr>Custom</vt:lpstr>
      <vt:lpstr>Custom</vt:lpstr>
      <vt:lpstr>CS61B</vt:lpstr>
      <vt:lpstr>Partition Sort, a.k.a. Quicksort</vt:lpstr>
      <vt:lpstr>Avoiding the Worst Case: Question from Last Time</vt:lpstr>
      <vt:lpstr>Avoiding the Worst Case: My Answers </vt:lpstr>
      <vt:lpstr>Philosophy 1: Randomness (My Preferred Approach)</vt:lpstr>
      <vt:lpstr>Philosophy 2a: Smarter Pivot Selection (constant time pivot pick)</vt:lpstr>
      <vt:lpstr>Philosophy 2b: Smarter Pivot Selection (linear time pivot pick)</vt:lpstr>
      <vt:lpstr>Philosophy 3: Introspection</vt:lpstr>
      <vt:lpstr>Sorting Summary (so far)</vt:lpstr>
      <vt:lpstr>Quicksort Flavors</vt:lpstr>
      <vt:lpstr>Quicksort vs. Mergesort</vt:lpstr>
      <vt:lpstr>Tony Hoare’s In-place Partitioning Scheme</vt:lpstr>
      <vt:lpstr>Quicksort vs. Mergesort</vt:lpstr>
      <vt:lpstr>What If We Don’t Want Randomness?</vt:lpstr>
      <vt:lpstr>Philosophy 2a: Smarter Pivot Selection (linear time pivot pick)</vt:lpstr>
      <vt:lpstr>Philosophy 2a: Smarter Pivot Selection (linear time pivot pick)</vt:lpstr>
      <vt:lpstr>Median Identification</vt:lpstr>
      <vt:lpstr>Quicksort vs. Mergesort</vt:lpstr>
      <vt:lpstr>Quick Select</vt:lpstr>
      <vt:lpstr>The Selection Problem</vt:lpstr>
      <vt:lpstr>Quick Select</vt:lpstr>
      <vt:lpstr>Worst case performance?</vt:lpstr>
      <vt:lpstr>Worst case performance?</vt:lpstr>
      <vt:lpstr>Expected Performance</vt:lpstr>
      <vt:lpstr>Quicksort With Quickselect?</vt:lpstr>
      <vt:lpstr>Stability, Adaptiveness, Optimization</vt:lpstr>
      <vt:lpstr>Sorting Summary (so far)</vt:lpstr>
      <vt:lpstr>Other Desirable Sorting Properties: Stability</vt:lpstr>
      <vt:lpstr>Other Desirable Sorting Properties: Stability</vt:lpstr>
      <vt:lpstr>Sorting Stability        www.yellkey.com/reveal</vt:lpstr>
      <vt:lpstr>Sorting Stability</vt:lpstr>
      <vt:lpstr>Stability</vt:lpstr>
      <vt:lpstr>Optimizing Sorts</vt:lpstr>
      <vt:lpstr>Arrays.sort</vt:lpstr>
      <vt:lpstr>Sounds of Sorting (Fun)</vt:lpstr>
      <vt:lpstr>Sounds of Sorting Algorithms (of 125 items)</vt:lpstr>
      <vt:lpstr>Citations</vt:lpstr>
      <vt:lpstr>Sorting, Puppies, Cats, and Dogs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CS61B</dc:title>
  <cp:lastModifiedBy>胡 晓晨</cp:lastModifiedBy>
  <cp:revision>4</cp:revision>
  <dcterms:modified xsi:type="dcterms:W3CDTF">2021-07-06T06:35:48Z</dcterms:modified>
</cp:coreProperties>
</file>