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76A820-43C5-4F6F-9C04-67740F2C7628}">
  <a:tblStyle styleId="{9176A820-43C5-4F6F-9C04-67740F2C76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8d7c7c7fb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d7c7c7f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8d7c7c7fb_0_1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d7c7c7f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9d354b8f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29d354b8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29d354b8f_0_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29d354b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8d7c8036c_7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d7c8036c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8d7c7c7fb_0_1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d7c7c7f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8d7c7c7fb_0_1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d7c7c7f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8d7c7c7fb_0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8d7c7c7f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8d7c7c7fb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d7c7c7fb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8d7c7c7fb_0_3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d7c7c7fb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58d7c8036c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58d7c803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8d7c7c7fb_0_3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d7c7c7f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8d7c7c7fb_0_4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d7c7c7f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8d7c7c7fb_0_4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d7c7c7f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9d354b8f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9d354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8d7c8036c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8d7c803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8d7c8036c_0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d7c803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8d7c8036c_0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8d7c803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29d354b8f_0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29d354b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29d354b8f_0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29d354b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8d7c8036c_0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8d7c803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58d7c8036c_1_1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58d7c8036c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46 seconds in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8d7c8036c_0_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8d7c8036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8d7c8036c_0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d7c8036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8d7c8036c_0_1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8d7c8036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58d7c8036c_7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d7c8036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58d7c8036c_0_1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8d7c8036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8d7c8036c_1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d7c8036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8d7c8036c_1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8d7c8036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8d7c8036c_1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8d7c8036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8d7c8036c_1_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d7c8036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8d7c8036c_1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d7c8036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58d7c7c7fb_0_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58d7c7c7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58d7c7c7fb_0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8d7c7c7f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8d7c7c7fb_0_1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8d7c7c7f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29d354b8f_0_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29d354b8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8d7c7c7fb_0_1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d7c7c7f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8d7c7c7fb_0_2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8d7c7c7f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hanacademy.org/"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Snap_Inc." TargetMode="External"/><Relationship Id="rId4" Type="http://schemas.openxmlformats.org/officeDocument/2006/relationships/hyperlink" Target="https://www.statista.com/statistics/288974/king-annual-revenue/" TargetMode="External"/><Relationship Id="rId5" Type="http://schemas.openxmlformats.org/officeDocument/2006/relationships/hyperlink" Target="https://www.statista.com/statistics/552702/snapchat-annual-revenue/" TargetMode="External"/><Relationship Id="rId6" Type="http://schemas.openxmlformats.org/officeDocument/2006/relationships/hyperlink" Target="https://www.khanacademy.org/about/the-team" TargetMode="External"/><Relationship Id="rId7" Type="http://schemas.openxmlformats.org/officeDocument/2006/relationships/hyperlink" Target="https://s25.q4cdn.com/442043304/files/doc_financials/2020/q3/Q3%e2%80%9920-Earnings-Release-Draft_Final_10.20.20.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theverge.com/2017/12/11/16761016/former-facebook-exec-ripping-apart-society" TargetMode="External"/><Relationship Id="rId4" Type="http://schemas.openxmlformats.org/officeDocument/2006/relationships/hyperlink" Target="https://www.theverge.com/2017/11/9/16627724/sean-parker-facebook-childrens-brains-feedback-loop" TargetMode="External"/><Relationship Id="rId5" Type="http://schemas.openxmlformats.org/officeDocument/2006/relationships/hyperlink" Target="https://www.nytimes.com/2017/10/11/insider/tech-column-dread.html" TargetMode="External"/><Relationship Id="rId6" Type="http://schemas.openxmlformats.org/officeDocument/2006/relationships/hyperlink" Target="https://www.theverge.com/2018/3/28/17172404/justin-rosenstein-asana-social-media-facebook-timeline-gantt" TargetMode="External"/><Relationship Id="rId7" Type="http://schemas.openxmlformats.org/officeDocument/2006/relationships/hyperlink" Target="https://www.nytimes.com/2018/02/04/technology/early-facebook-google-employees-fight-tech.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youtube.com/watch?v=UlJku_CSyNg" TargetMode="Externa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humanetech.com/" TargetMode="External"/><Relationship Id="rId4" Type="http://schemas.openxmlformats.org/officeDocument/2006/relationships/hyperlink" Target="https://ledger.humanetech.com/" TargetMode="External"/><Relationship Id="rId5" Type="http://schemas.openxmlformats.org/officeDocument/2006/relationships/hyperlink" Target="https://www.nytimes.com/2018/02/04/technology/early-facebook-google-employees-fight-tech.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youtube.com/watch?v=lTp-4sXnXO4" TargetMode="Externa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wolframalpha.com/input/?i=revenue+per+employee+facebook+vs+alphabet+vs+amazon+vs+microsoft+vs+apple" TargetMode="External"/><Relationship Id="rId4" Type="http://schemas.openxmlformats.org/officeDocument/2006/relationships/hyperlink" Target="https://www.wolframalpha.com/input/?i=profits+per+employee+facebook+vs+alphabet+vs+amazon+vs+microsoft+vs+apple" TargetMode="External"/><Relationship Id="rId5" Type="http://schemas.openxmlformats.org/officeDocument/2006/relationships/image" Target="../media/image5.png"/><Relationship Id="rId6"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theintercept.com/2018/08/01/google-china-search-engine-censorshi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theintercept.com/2018/08/03/google-search-engine-china-censorship-backlash/" TargetMode="External"/><Relationship Id="rId4" Type="http://schemas.openxmlformats.org/officeDocument/2006/relationships/hyperlink" Target="https://theintercept.com/2018/09/13/google-china-search-engine-employee-resig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theintercept.com/2018/09/13/google-china-search-engine-employee-resigns/" TargetMode="External"/><Relationship Id="rId4" Type="http://schemas.openxmlformats.org/officeDocument/2006/relationships/hyperlink" Target="https://theintercept.com/2018/12/17/google-china-censored-search-engine-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nytimes.com/2019/04/10/technology/amazon-climate-change-letter.html" TargetMode="External"/><Relationship Id="rId4" Type="http://schemas.openxmlformats.org/officeDocument/2006/relationships/hyperlink" Target="https://medium.com/@amazonemployeesclimatejustice/public-letter-to-jeff-bezos-and-the-amazon-board-of-directors-82a8405f5e38" TargetMode="External"/><Relationship Id="rId5" Type="http://schemas.openxmlformats.org/officeDocument/2006/relationships/hyperlink" Target="https://www.scribd.com/document/405804472/Amazon-Climate-Plan-Shareholder-Resolu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32" name="Google Shape;32;p8"/>
          <p:cNvSpPr txBox="1"/>
          <p:nvPr>
            <p:ph idx="1" type="subTitle"/>
          </p:nvPr>
        </p:nvSpPr>
        <p:spPr>
          <a:xfrm>
            <a:off x="161925" y="2612325"/>
            <a:ext cx="8557200" cy="22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33: Software Engineering III</a:t>
            </a:r>
            <a:endParaRPr/>
          </a:p>
          <a:p>
            <a:pPr indent="-381000" lvl="0" marL="457200" rtl="0" algn="l">
              <a:spcBef>
                <a:spcPts val="0"/>
              </a:spcBef>
              <a:spcAft>
                <a:spcPts val="0"/>
              </a:spcAft>
              <a:buSzPts val="2400"/>
              <a:buChar char="●"/>
            </a:pPr>
            <a:r>
              <a:rPr lang="en"/>
              <a:t>Candy Crush and Friends</a:t>
            </a:r>
            <a:endParaRPr/>
          </a:p>
          <a:p>
            <a:pPr indent="-381000" lvl="0" marL="457200" rtl="0" algn="l">
              <a:spcBef>
                <a:spcPts val="0"/>
              </a:spcBef>
              <a:spcAft>
                <a:spcPts val="0"/>
              </a:spcAft>
              <a:buSzPts val="2400"/>
              <a:buChar char="●"/>
            </a:pPr>
            <a:r>
              <a:rPr lang="en"/>
              <a:t>The Ledger of Harms</a:t>
            </a:r>
            <a:endParaRPr/>
          </a:p>
          <a:p>
            <a:pPr indent="-381000" lvl="0" marL="457200" rtl="0" algn="l">
              <a:spcBef>
                <a:spcPts val="0"/>
              </a:spcBef>
              <a:spcAft>
                <a:spcPts val="0"/>
              </a:spcAft>
              <a:buSzPts val="2400"/>
              <a:buChar char="●"/>
            </a:pPr>
            <a:r>
              <a:rPr lang="en"/>
              <a:t>Your Life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Khan Academy</a:t>
            </a:r>
            <a:endParaRPr/>
          </a:p>
        </p:txBody>
      </p:sp>
      <p:sp>
        <p:nvSpPr>
          <p:cNvPr id="90" name="Google Shape;90;p17"/>
          <p:cNvSpPr txBox="1"/>
          <p:nvPr>
            <p:ph idx="1" type="body"/>
          </p:nvPr>
        </p:nvSpPr>
        <p:spPr>
          <a:xfrm>
            <a:off x="243000" y="556500"/>
            <a:ext cx="8790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 assuming you’re familiar with Khan Academy: </a:t>
            </a:r>
            <a:r>
              <a:rPr lang="en" u="sng">
                <a:solidFill>
                  <a:schemeClr val="hlink"/>
                </a:solidFill>
                <a:hlinkClick r:id="rId3"/>
              </a:rPr>
              <a:t>https://www.khanacademy.org/</a:t>
            </a:r>
            <a:r>
              <a:rPr lang="en"/>
              <a:t>.</a:t>
            </a:r>
            <a:endParaRPr/>
          </a:p>
          <a:p>
            <a:pPr indent="-355600" lvl="0" marL="457200" rtl="0" algn="l">
              <a:spcBef>
                <a:spcPts val="600"/>
              </a:spcBef>
              <a:spcAft>
                <a:spcPts val="0"/>
              </a:spcAft>
              <a:buSzPts val="2000"/>
              <a:buChar char="●"/>
            </a:pPr>
            <a:r>
              <a:rPr lang="en"/>
              <a:t>… but just in case you’re not, let’s check it out.</a:t>
            </a:r>
            <a:endParaRPr/>
          </a:p>
        </p:txBody>
      </p:sp>
      <p:pic>
        <p:nvPicPr>
          <p:cNvPr id="91" name="Google Shape;91;p17"/>
          <p:cNvPicPr preferRelativeResize="0"/>
          <p:nvPr/>
        </p:nvPicPr>
        <p:blipFill>
          <a:blip r:embed="rId4">
            <a:alphaModFix/>
          </a:blip>
          <a:stretch>
            <a:fillRect/>
          </a:stretch>
        </p:blipFill>
        <p:spPr>
          <a:xfrm>
            <a:off x="4011151" y="1751657"/>
            <a:ext cx="4437299" cy="210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Khan Academy</a:t>
            </a:r>
            <a:endParaRPr/>
          </a:p>
        </p:txBody>
      </p:sp>
      <p:sp>
        <p:nvSpPr>
          <p:cNvPr id="97" name="Google Shape;97;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positive impacts does Khan Academy have on the world?</a:t>
            </a:r>
            <a:endParaRPr/>
          </a:p>
          <a:p>
            <a:pPr indent="-355600" lvl="0" marL="457200" rtl="0" algn="l">
              <a:spcBef>
                <a:spcPts val="600"/>
              </a:spcBef>
              <a:spcAft>
                <a:spcPts val="0"/>
              </a:spcAft>
              <a:buSzPts val="2000"/>
              <a:buChar char="●"/>
            </a:pPr>
            <a:r>
              <a:rPr lang="en"/>
              <a:t>Vastly increases accessibility to education.</a:t>
            </a:r>
            <a:endParaRPr/>
          </a:p>
          <a:p>
            <a:pPr indent="-355600" lvl="0" marL="457200" rtl="0" algn="l">
              <a:spcBef>
                <a:spcPts val="0"/>
              </a:spcBef>
              <a:spcAft>
                <a:spcPts val="0"/>
              </a:spcAft>
              <a:buSzPts val="2000"/>
              <a:buChar char="●"/>
            </a:pPr>
            <a:r>
              <a:rPr lang="en"/>
              <a:t>Allows for mastery learning: Can iterate until you understand something.</a:t>
            </a:r>
            <a:endParaRPr/>
          </a:p>
          <a:p>
            <a:pPr indent="-355600" lvl="0" marL="457200" rtl="0" algn="l">
              <a:spcBef>
                <a:spcPts val="0"/>
              </a:spcBef>
              <a:spcAft>
                <a:spcPts val="0"/>
              </a:spcAft>
              <a:buSzPts val="2000"/>
              <a:buChar char="●"/>
            </a:pPr>
            <a:r>
              <a:rPr lang="en"/>
              <a:t>Allows you to explore topics beyond your formal schooling.</a:t>
            </a:r>
            <a:endParaRPr/>
          </a:p>
          <a:p>
            <a:pPr indent="-355600" lvl="0" marL="457200" rtl="0" algn="l">
              <a:spcBef>
                <a:spcPts val="0"/>
              </a:spcBef>
              <a:spcAft>
                <a:spcPts val="0"/>
              </a:spcAft>
              <a:buSzPts val="2000"/>
              <a:buChar char="●"/>
            </a:pPr>
            <a:r>
              <a:rPr lang="en"/>
              <a:t>Gamifies learning. Confetti when you get problems right! </a:t>
            </a:r>
            <a:endParaRPr/>
          </a:p>
          <a:p>
            <a:pPr indent="-355600" lvl="1" marL="914400" rtl="0" algn="l">
              <a:spcBef>
                <a:spcPts val="0"/>
              </a:spcBef>
              <a:spcAft>
                <a:spcPts val="0"/>
              </a:spcAft>
              <a:buSzPts val="2000"/>
              <a:buChar char="○"/>
            </a:pPr>
            <a:r>
              <a:rPr lang="en"/>
              <a:t>Badges and points. Also encouraging.</a:t>
            </a:r>
            <a:endParaRPr/>
          </a:p>
          <a:p>
            <a:pPr indent="-355600" lvl="0" marL="457200" rtl="0" algn="l">
              <a:spcBef>
                <a:spcPts val="0"/>
              </a:spcBef>
              <a:spcAft>
                <a:spcPts val="0"/>
              </a:spcAft>
              <a:buSzPts val="2000"/>
              <a:buChar char="●"/>
            </a:pPr>
            <a:r>
              <a:rPr lang="en"/>
              <a:t>Draw on expertise of the entire world of teachers in theory.</a:t>
            </a:r>
            <a:endParaRPr/>
          </a:p>
          <a:p>
            <a:pPr indent="-355600" lvl="0" marL="457200" rtl="0" algn="l">
              <a:spcBef>
                <a:spcPts val="0"/>
              </a:spcBef>
              <a:spcAft>
                <a:spcPts val="0"/>
              </a:spcAft>
              <a:buSzPts val="2000"/>
              <a:buChar char="●"/>
            </a:pPr>
            <a:r>
              <a:rPr lang="en"/>
              <a:t>Massive FREE bank of resources for teachers.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negative impacts does </a:t>
            </a:r>
            <a:r>
              <a:rPr lang="en"/>
              <a:t>Khan Academy have on the world?</a:t>
            </a:r>
            <a:endParaRPr/>
          </a:p>
          <a:p>
            <a:pPr indent="-355600" lvl="0" marL="457200" rtl="0" algn="l">
              <a:spcBef>
                <a:spcPts val="600"/>
              </a:spcBef>
              <a:spcAft>
                <a:spcPts val="0"/>
              </a:spcAft>
              <a:buSzPts val="2000"/>
              <a:buChar char="●"/>
            </a:pPr>
            <a:r>
              <a:rPr lang="en"/>
              <a:t>Gamifies learning. Motivation becomes extrinsic. You may just learn how to do things without understanding the underlying thinking.</a:t>
            </a:r>
            <a:endParaRPr/>
          </a:p>
          <a:p>
            <a:pPr indent="-355600" lvl="0" marL="457200" rtl="0" algn="l">
              <a:spcBef>
                <a:spcPts val="0"/>
              </a:spcBef>
              <a:spcAft>
                <a:spcPts val="0"/>
              </a:spcAft>
              <a:buSzPts val="2000"/>
              <a:buChar char="●"/>
            </a:pPr>
            <a:r>
              <a:rPr lang="en"/>
              <a:t>Discourages community by letting you learn from home alone.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Khan Academy</a:t>
            </a:r>
            <a:endParaRPr/>
          </a:p>
        </p:txBody>
      </p:sp>
      <p:sp>
        <p:nvSpPr>
          <p:cNvPr id="103" name="Google Shape;103;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negative impacts does Khan Academy have on the world?</a:t>
            </a:r>
            <a:endParaRPr/>
          </a:p>
          <a:p>
            <a:pPr indent="-355600" lvl="0" marL="457200" rtl="0" algn="l">
              <a:spcBef>
                <a:spcPts val="600"/>
              </a:spcBef>
              <a:spcAft>
                <a:spcPts val="0"/>
              </a:spcAft>
              <a:buSzPts val="2000"/>
              <a:buChar char="●"/>
            </a:pPr>
            <a:r>
              <a:rPr lang="en"/>
              <a:t>Gamifies learning. Motivation becomes extrinsic. You may just learn how to do things without understanding the underlying thinking.</a:t>
            </a:r>
            <a:endParaRPr/>
          </a:p>
          <a:p>
            <a:pPr indent="-355600" lvl="1" marL="914400" rtl="0" algn="l">
              <a:spcBef>
                <a:spcPts val="0"/>
              </a:spcBef>
              <a:spcAft>
                <a:spcPts val="0"/>
              </a:spcAft>
              <a:buSzPts val="2000"/>
              <a:buChar char="○"/>
            </a:pPr>
            <a:r>
              <a:rPr lang="en"/>
              <a:t>Reward for kids drawing. Other kids not rewarded for drawing. Rewarded kids ended up not liking the activity as much as the ones who did it just for fun. Probably applies to all forms of learning. </a:t>
            </a:r>
            <a:endParaRPr/>
          </a:p>
          <a:p>
            <a:pPr indent="-355600" lvl="0" marL="457200" rtl="0" algn="l">
              <a:spcBef>
                <a:spcPts val="0"/>
              </a:spcBef>
              <a:spcAft>
                <a:spcPts val="0"/>
              </a:spcAft>
              <a:buSzPts val="2000"/>
              <a:buChar char="●"/>
            </a:pPr>
            <a:r>
              <a:rPr lang="en"/>
              <a:t>Discourages community by letting you learn from home alone.</a:t>
            </a:r>
            <a:endParaRPr/>
          </a:p>
          <a:p>
            <a:pPr indent="-355600" lvl="0" marL="457200" rtl="0" algn="l">
              <a:spcBef>
                <a:spcPts val="0"/>
              </a:spcBef>
              <a:spcAft>
                <a:spcPts val="0"/>
              </a:spcAft>
              <a:buSzPts val="2000"/>
              <a:buChar char="●"/>
            </a:pPr>
            <a:r>
              <a:rPr b="1" lang="en"/>
              <a:t>Undermines value of beating your head against a problem -- you never get truly stuck, which is important for learning.</a:t>
            </a:r>
            <a:endParaRPr b="1"/>
          </a:p>
          <a:p>
            <a:pPr indent="-355600" lvl="0" marL="457200" rtl="0" algn="l">
              <a:spcBef>
                <a:spcPts val="0"/>
              </a:spcBef>
              <a:spcAft>
                <a:spcPts val="0"/>
              </a:spcAft>
              <a:buSzPts val="2000"/>
              <a:buChar char="●"/>
            </a:pPr>
            <a:r>
              <a:rPr lang="en"/>
              <a:t>Use Khan Academy to cheat on exams! </a:t>
            </a:r>
            <a:endParaRPr/>
          </a:p>
          <a:p>
            <a:pPr indent="-355600" lvl="0" marL="457200" rtl="0" algn="l">
              <a:spcBef>
                <a:spcPts val="0"/>
              </a:spcBef>
              <a:spcAft>
                <a:spcPts val="0"/>
              </a:spcAft>
              <a:buSzPts val="2000"/>
              <a:buChar char="●"/>
            </a:pPr>
            <a:r>
              <a:rPr lang="en"/>
              <a:t>Enables lazy teachers.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Khan Academy</a:t>
            </a:r>
            <a:endParaRPr/>
          </a:p>
        </p:txBody>
      </p:sp>
      <p:sp>
        <p:nvSpPr>
          <p:cNvPr id="109" name="Google Shape;109;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negative impacts does Khan Academy have on the world?</a:t>
            </a:r>
            <a:endParaRPr/>
          </a:p>
          <a:p>
            <a:pPr indent="-355600" lvl="0" marL="457200" rtl="0" algn="l">
              <a:spcBef>
                <a:spcPts val="600"/>
              </a:spcBef>
              <a:spcAft>
                <a:spcPts val="0"/>
              </a:spcAft>
              <a:buSzPts val="2000"/>
              <a:buChar char="●"/>
            </a:pPr>
            <a:r>
              <a:rPr lang="en"/>
              <a:t>Encourages shallow learning. Good for mechanical problems. Then when you go to harder problems you realize you didn’t get it all.</a:t>
            </a:r>
            <a:endParaRPr/>
          </a:p>
          <a:p>
            <a:pPr indent="-355600" lvl="0" marL="457200" rtl="0" algn="l">
              <a:spcBef>
                <a:spcPts val="0"/>
              </a:spcBef>
              <a:spcAft>
                <a:spcPts val="0"/>
              </a:spcAft>
              <a:buSzPts val="2000"/>
              <a:buChar char="●"/>
            </a:pPr>
            <a:r>
              <a:rPr lang="en"/>
              <a:t>Might dissuade people from higher education or higher quality education.</a:t>
            </a:r>
            <a:endParaRPr/>
          </a:p>
          <a:p>
            <a:pPr indent="-355600" lvl="0" marL="457200" rtl="0" algn="l">
              <a:spcBef>
                <a:spcPts val="0"/>
              </a:spcBef>
              <a:spcAft>
                <a:spcPts val="0"/>
              </a:spcAft>
              <a:buSzPts val="2000"/>
              <a:buChar char="●"/>
            </a:pPr>
            <a:r>
              <a:rPr lang="en"/>
              <a:t>Inconsistent learning environment. May conflict with real life schooling.</a:t>
            </a:r>
            <a:endParaRPr/>
          </a:p>
          <a:p>
            <a:pPr indent="-355600" lvl="0" marL="457200" rtl="0" algn="l">
              <a:spcBef>
                <a:spcPts val="0"/>
              </a:spcBef>
              <a:spcAft>
                <a:spcPts val="0"/>
              </a:spcAft>
              <a:buSzPts val="2000"/>
              <a:buChar char="●"/>
            </a:pPr>
            <a:r>
              <a:rPr lang="en"/>
              <a:t>In physics: Watch Khan Academy videos, but if you don’t understand the videos, you can’t ask questions. You rely on the source video being perfect / aligned with your way of thinking.</a:t>
            </a:r>
            <a:endParaRPr/>
          </a:p>
          <a:p>
            <a:pPr indent="-355600" lvl="0" marL="457200" rtl="0" algn="l">
              <a:spcBef>
                <a:spcPts val="0"/>
              </a:spcBef>
              <a:spcAft>
                <a:spcPts val="0"/>
              </a:spcAft>
              <a:buSzPts val="2000"/>
              <a:buChar char="●"/>
            </a:pPr>
            <a:r>
              <a:rPr lang="en"/>
              <a:t>Discourages group discussion problem solving. </a:t>
            </a:r>
            <a:endParaRPr/>
          </a:p>
          <a:p>
            <a:pPr indent="-355600" lvl="0" marL="457200" rtl="0" algn="l">
              <a:spcBef>
                <a:spcPts val="0"/>
              </a:spcBef>
              <a:spcAft>
                <a:spcPts val="0"/>
              </a:spcAft>
              <a:buSzPts val="2000"/>
              <a:buChar char="●"/>
            </a:pPr>
            <a:r>
              <a:rPr lang="en"/>
              <a:t>Furthers gap between students who have access to internet and those that don’t. Leaves non-internet access students behind.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Khan Academy</a:t>
            </a:r>
            <a:endParaRPr/>
          </a:p>
        </p:txBody>
      </p:sp>
      <p:sp>
        <p:nvSpPr>
          <p:cNvPr id="115" name="Google Shape;115;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negative impacts does Khan Academy have on the world?</a:t>
            </a:r>
            <a:endParaRPr/>
          </a:p>
          <a:p>
            <a:pPr indent="-355600" lvl="0" marL="457200" rtl="0" algn="l">
              <a:spcBef>
                <a:spcPts val="600"/>
              </a:spcBef>
              <a:spcAft>
                <a:spcPts val="0"/>
              </a:spcAft>
              <a:buSzPts val="2000"/>
              <a:buChar char="●"/>
            </a:pPr>
            <a:r>
              <a:rPr lang="en"/>
              <a:t>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Khan Academy</a:t>
            </a:r>
            <a:endParaRPr/>
          </a:p>
        </p:txBody>
      </p:sp>
      <p:sp>
        <p:nvSpPr>
          <p:cNvPr id="121" name="Google Shape;121;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Khan Academy a net positive?</a:t>
            </a:r>
            <a:endParaRPr/>
          </a:p>
          <a:p>
            <a:pPr indent="-355600" lvl="0" marL="457200" rtl="0" algn="l">
              <a:spcBef>
                <a:spcPts val="600"/>
              </a:spcBef>
              <a:spcAft>
                <a:spcPts val="0"/>
              </a:spcAft>
              <a:buSzPts val="2000"/>
              <a:buChar char="●"/>
            </a:pPr>
            <a:r>
              <a:rPr lang="en"/>
              <a:t>Absolutely.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Workplace Preference</a:t>
            </a:r>
            <a:endParaRPr/>
          </a:p>
        </p:txBody>
      </p:sp>
      <p:sp>
        <p:nvSpPr>
          <p:cNvPr id="127" name="Google Shape;127;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are some reasons people might prefer working at King (developer of Candy Crush) over Khan Academy?</a:t>
            </a:r>
            <a:endParaRPr/>
          </a:p>
          <a:p>
            <a:pPr indent="-355600" lvl="0" marL="457200" rtl="0" algn="l">
              <a:spcBef>
                <a:spcPts val="600"/>
              </a:spcBef>
              <a:spcAft>
                <a:spcPts val="0"/>
              </a:spcAft>
              <a:buSzPts val="2000"/>
              <a:buChar char="●"/>
            </a:pPr>
            <a:r>
              <a:rPr lang="en"/>
              <a:t>Games are fun to work on / interest in game development.</a:t>
            </a:r>
            <a:endParaRPr/>
          </a:p>
          <a:p>
            <a:pPr indent="-355600" lvl="0" marL="457200" rtl="0" algn="l">
              <a:spcBef>
                <a:spcPts val="0"/>
              </a:spcBef>
              <a:spcAft>
                <a:spcPts val="0"/>
              </a:spcAft>
              <a:buSzPts val="2000"/>
              <a:buChar char="●"/>
            </a:pPr>
            <a:r>
              <a:rPr b="1" lang="en"/>
              <a:t>Software engineering at Khan Academy is likely to be database back-end work, whereas the work on a game might just be more intellectually stimulating.</a:t>
            </a:r>
            <a:endParaRPr b="1"/>
          </a:p>
          <a:p>
            <a:pPr indent="-355600" lvl="0" marL="457200" rtl="0" algn="l">
              <a:spcBef>
                <a:spcPts val="0"/>
              </a:spcBef>
              <a:spcAft>
                <a:spcPts val="0"/>
              </a:spcAft>
              <a:buSzPts val="2000"/>
              <a:buChar char="●"/>
            </a:pPr>
            <a:r>
              <a:rPr b="1" lang="en"/>
              <a:t>Candy Crush is likely to pay far more.</a:t>
            </a:r>
            <a:endParaRPr b="1"/>
          </a:p>
          <a:p>
            <a:pPr indent="-355600" lvl="0" marL="457200" rtl="0" algn="l">
              <a:spcBef>
                <a:spcPts val="0"/>
              </a:spcBef>
              <a:spcAft>
                <a:spcPts val="0"/>
              </a:spcAft>
              <a:buSzPts val="2000"/>
              <a:buChar char="●"/>
            </a:pPr>
            <a:r>
              <a:rPr lang="en"/>
              <a:t>Human-centric design person might prefer the game, because you get to figure out how to addict people.</a:t>
            </a:r>
            <a:endParaRPr/>
          </a:p>
          <a:p>
            <a:pPr indent="-355600" lvl="0" marL="457200" rtl="0" algn="l">
              <a:spcBef>
                <a:spcPts val="0"/>
              </a:spcBef>
              <a:spcAft>
                <a:spcPts val="0"/>
              </a:spcAft>
              <a:buSzPts val="2000"/>
              <a:buChar char="●"/>
            </a:pPr>
            <a:r>
              <a:rPr lang="en"/>
              <a:t>If you’re just tired of school, maybe going and working for online school feels too close to home.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Revenues</a:t>
            </a:r>
            <a:endParaRPr/>
          </a:p>
        </p:txBody>
      </p:sp>
      <p:graphicFrame>
        <p:nvGraphicFramePr>
          <p:cNvPr id="133" name="Google Shape;133;p24"/>
          <p:cNvGraphicFramePr/>
          <p:nvPr/>
        </p:nvGraphicFramePr>
        <p:xfrm>
          <a:off x="723900" y="2076450"/>
          <a:ext cx="3000000" cy="3000000"/>
        </p:xfrm>
        <a:graphic>
          <a:graphicData uri="http://schemas.openxmlformats.org/drawingml/2006/table">
            <a:tbl>
              <a:tblPr>
                <a:noFill/>
                <a:tableStyleId>{9176A820-43C5-4F6F-9C04-67740F2C7628}</a:tableStyleId>
              </a:tblPr>
              <a:tblGrid>
                <a:gridCol w="1732500"/>
                <a:gridCol w="1464000"/>
                <a:gridCol w="1141575"/>
                <a:gridCol w="1862425"/>
                <a:gridCol w="18429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Revenues</a:t>
                      </a:r>
                      <a:endParaRPr/>
                    </a:p>
                  </a:txBody>
                  <a:tcPr marT="91425" marB="91425" marR="91425" marL="91425"/>
                </a:tc>
                <a:tc>
                  <a:txBody>
                    <a:bodyPr/>
                    <a:lstStyle/>
                    <a:p>
                      <a:pPr indent="0" lvl="0" marL="0" rtl="0" algn="l">
                        <a:spcBef>
                          <a:spcPts val="0"/>
                        </a:spcBef>
                        <a:spcAft>
                          <a:spcPts val="0"/>
                        </a:spcAft>
                        <a:buNone/>
                      </a:pPr>
                      <a:r>
                        <a:rPr lang="en"/>
                        <a:t>Profits</a:t>
                      </a:r>
                      <a:endParaRPr/>
                    </a:p>
                  </a:txBody>
                  <a:tcPr marT="91425" marB="91425" marR="91425" marL="91425"/>
                </a:tc>
                <a:tc>
                  <a:txBody>
                    <a:bodyPr/>
                    <a:lstStyle/>
                    <a:p>
                      <a:pPr indent="0" lvl="0" marL="0" rtl="0" algn="l">
                        <a:spcBef>
                          <a:spcPts val="0"/>
                        </a:spcBef>
                        <a:spcAft>
                          <a:spcPts val="0"/>
                        </a:spcAft>
                        <a:buNone/>
                      </a:pPr>
                      <a:r>
                        <a:rPr lang="en"/>
                        <a:t># Employees</a:t>
                      </a:r>
                      <a:endParaRPr/>
                    </a:p>
                  </a:txBody>
                  <a:tcPr marT="91425" marB="91425" marR="91425" marL="91425"/>
                </a:tc>
                <a:tc>
                  <a:txBody>
                    <a:bodyPr/>
                    <a:lstStyle/>
                    <a:p>
                      <a:pPr indent="0" lvl="0" marL="0" rtl="0" algn="l">
                        <a:spcBef>
                          <a:spcPts val="0"/>
                        </a:spcBef>
                        <a:spcAft>
                          <a:spcPts val="0"/>
                        </a:spcAft>
                        <a:buNone/>
                      </a:pPr>
                      <a:r>
                        <a:rPr lang="en"/>
                        <a:t>Revenue / Employee</a:t>
                      </a:r>
                      <a:endParaRPr/>
                    </a:p>
                  </a:txBody>
                  <a:tcPr marT="91425" marB="91425" marR="91425" marL="91425"/>
                </a:tc>
              </a:tr>
              <a:tr h="381000">
                <a:tc>
                  <a:txBody>
                    <a:bodyPr/>
                    <a:lstStyle/>
                    <a:p>
                      <a:pPr indent="0" lvl="0" marL="0" rtl="0" algn="l">
                        <a:spcBef>
                          <a:spcPts val="0"/>
                        </a:spcBef>
                        <a:spcAft>
                          <a:spcPts val="0"/>
                        </a:spcAft>
                        <a:buNone/>
                      </a:pPr>
                      <a:r>
                        <a:rPr lang="en"/>
                        <a:t>King (2019)</a:t>
                      </a:r>
                      <a:endParaRPr/>
                    </a:p>
                  </a:txBody>
                  <a:tcPr marT="91425" marB="91425" marR="91425" marL="91425"/>
                </a:tc>
                <a:tc>
                  <a:txBody>
                    <a:bodyPr/>
                    <a:lstStyle/>
                    <a:p>
                      <a:pPr indent="0" lvl="0" marL="0" rtl="0" algn="l">
                        <a:spcBef>
                          <a:spcPts val="0"/>
                        </a:spcBef>
                        <a:spcAft>
                          <a:spcPts val="0"/>
                        </a:spcAft>
                        <a:buNone/>
                      </a:pPr>
                      <a:r>
                        <a:rPr lang="en"/>
                        <a:t>2 billion</a:t>
                      </a:r>
                      <a:endParaRPr/>
                    </a:p>
                  </a:txBody>
                  <a:tcPr marT="91425" marB="91425" marR="91425" marL="91425"/>
                </a:tc>
                <a:tc>
                  <a:txBody>
                    <a:bodyPr/>
                    <a:lstStyle/>
                    <a:p>
                      <a:pPr indent="0" lvl="0" marL="0" rtl="0" algn="l">
                        <a:spcBef>
                          <a:spcPts val="0"/>
                        </a:spcBef>
                        <a:spcAft>
                          <a:spcPts val="0"/>
                        </a:spcAft>
                        <a:buNone/>
                      </a:pPr>
                      <a:r>
                        <a:rPr lang="en"/>
                        <a:t>Unreported*</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~$1,000,000</a:t>
                      </a:r>
                      <a:endParaRPr/>
                    </a:p>
                  </a:txBody>
                  <a:tcPr marT="91425" marB="91425" marR="91425" marL="91425"/>
                </a:tc>
              </a:tr>
              <a:tr h="381000">
                <a:tc>
                  <a:txBody>
                    <a:bodyPr/>
                    <a:lstStyle/>
                    <a:p>
                      <a:pPr indent="0" lvl="0" marL="0" rtl="0" algn="l">
                        <a:spcBef>
                          <a:spcPts val="0"/>
                        </a:spcBef>
                        <a:spcAft>
                          <a:spcPts val="0"/>
                        </a:spcAft>
                        <a:buNone/>
                      </a:pPr>
                      <a:r>
                        <a:rPr lang="en"/>
                        <a:t>Snapchat (2019)</a:t>
                      </a:r>
                      <a:endParaRPr/>
                    </a:p>
                  </a:txBody>
                  <a:tcPr marT="91425" marB="91425" marR="91425" marL="91425"/>
                </a:tc>
                <a:tc>
                  <a:txBody>
                    <a:bodyPr/>
                    <a:lstStyle/>
                    <a:p>
                      <a:pPr indent="0" lvl="0" marL="0" rtl="0" algn="l">
                        <a:spcBef>
                          <a:spcPts val="0"/>
                        </a:spcBef>
                        <a:spcAft>
                          <a:spcPts val="0"/>
                        </a:spcAft>
                        <a:buNone/>
                      </a:pPr>
                      <a:r>
                        <a:rPr lang="en"/>
                        <a:t>1.7 billion</a:t>
                      </a:r>
                      <a:endParaRPr/>
                    </a:p>
                  </a:txBody>
                  <a:tcPr marT="91425" marB="91425" marR="91425" marL="91425"/>
                </a:tc>
                <a:tc>
                  <a:txBody>
                    <a:bodyPr/>
                    <a:lstStyle/>
                    <a:p>
                      <a:pPr indent="0" lvl="0" marL="0" rtl="0" algn="l">
                        <a:spcBef>
                          <a:spcPts val="0"/>
                        </a:spcBef>
                        <a:spcAft>
                          <a:spcPts val="0"/>
                        </a:spcAft>
                        <a:buNone/>
                      </a:pPr>
                      <a:r>
                        <a:rPr lang="en"/>
                        <a:t>-0.8 billon</a:t>
                      </a:r>
                      <a:endParaRPr/>
                    </a:p>
                  </a:txBody>
                  <a:tcPr marT="91425" marB="91425" marR="91425" marL="91425"/>
                </a:tc>
                <a:tc>
                  <a:txBody>
                    <a:bodyPr/>
                    <a:lstStyle/>
                    <a:p>
                      <a:pPr indent="0" lvl="0" marL="0" rtl="0" algn="l">
                        <a:spcBef>
                          <a:spcPts val="0"/>
                        </a:spcBef>
                        <a:spcAft>
                          <a:spcPts val="0"/>
                        </a:spcAft>
                        <a:buNone/>
                      </a:pPr>
                      <a:r>
                        <a:rPr lang="en"/>
                        <a:t>~2,734</a:t>
                      </a:r>
                      <a:endParaRPr/>
                    </a:p>
                  </a:txBody>
                  <a:tcPr marT="91425" marB="91425" marR="91425" marL="91425"/>
                </a:tc>
                <a:tc>
                  <a:txBody>
                    <a:bodyPr/>
                    <a:lstStyle/>
                    <a:p>
                      <a:pPr indent="0" lvl="0" marL="0" rtl="0" algn="l">
                        <a:spcBef>
                          <a:spcPts val="0"/>
                        </a:spcBef>
                        <a:spcAft>
                          <a:spcPts val="0"/>
                        </a:spcAft>
                        <a:buNone/>
                      </a:pPr>
                      <a:r>
                        <a:rPr lang="en"/>
                        <a:t>~$600,000</a:t>
                      </a:r>
                      <a:endParaRPr/>
                    </a:p>
                  </a:txBody>
                  <a:tcPr marT="91425" marB="91425" marR="91425" marL="91425"/>
                </a:tc>
              </a:tr>
              <a:tr h="381000">
                <a:tc>
                  <a:txBody>
                    <a:bodyPr/>
                    <a:lstStyle/>
                    <a:p>
                      <a:pPr indent="0" lvl="0" marL="0" rtl="0" algn="l">
                        <a:spcBef>
                          <a:spcPts val="0"/>
                        </a:spcBef>
                        <a:spcAft>
                          <a:spcPts val="0"/>
                        </a:spcAft>
                        <a:buNone/>
                      </a:pPr>
                      <a:r>
                        <a:rPr lang="en"/>
                        <a:t>Khan Academy</a:t>
                      </a:r>
                      <a:endParaRPr/>
                    </a:p>
                  </a:txBody>
                  <a:tcPr marT="91425" marB="91425" marR="91425" marL="91425"/>
                </a:tc>
                <a:tc>
                  <a:txBody>
                    <a:bodyPr/>
                    <a:lstStyle/>
                    <a:p>
                      <a:pPr indent="0" lvl="0" marL="0" rtl="0" algn="l">
                        <a:spcBef>
                          <a:spcPts val="0"/>
                        </a:spcBef>
                        <a:spcAft>
                          <a:spcPts val="0"/>
                        </a:spcAft>
                        <a:buNone/>
                      </a:pPr>
                      <a:r>
                        <a:rPr lang="en"/>
                        <a:t>0.037 billion (includes gifts)</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a:t>205 (including 11 dogs, 7 cats)</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bl>
          </a:graphicData>
        </a:graphic>
      </p:graphicFrame>
      <p:sp>
        <p:nvSpPr>
          <p:cNvPr id="134" name="Google Shape;134;p24"/>
          <p:cNvSpPr txBox="1"/>
          <p:nvPr/>
        </p:nvSpPr>
        <p:spPr>
          <a:xfrm>
            <a:off x="179800" y="4429000"/>
            <a:ext cx="4722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r>
              <a:rPr lang="en" u="sng">
                <a:solidFill>
                  <a:schemeClr val="hlink"/>
                </a:solidFill>
                <a:hlinkClick r:id="rId3"/>
              </a:rPr>
              <a:t>Link</a:t>
            </a:r>
            <a:r>
              <a:rPr lang="en"/>
              <a:t>, </a:t>
            </a:r>
            <a:r>
              <a:rPr lang="en" u="sng">
                <a:solidFill>
                  <a:schemeClr val="hlink"/>
                </a:solidFill>
                <a:hlinkClick r:id="rId4"/>
              </a:rPr>
              <a:t>Link</a:t>
            </a:r>
            <a:r>
              <a:rPr lang="en"/>
              <a:t>, </a:t>
            </a:r>
            <a:r>
              <a:rPr lang="en" u="sng">
                <a:solidFill>
                  <a:schemeClr val="hlink"/>
                </a:solidFill>
                <a:hlinkClick r:id="rId5"/>
              </a:rPr>
              <a:t>Link</a:t>
            </a:r>
            <a:r>
              <a:rPr lang="en"/>
              <a:t>, </a:t>
            </a:r>
            <a:r>
              <a:rPr lang="en" u="sng">
                <a:solidFill>
                  <a:schemeClr val="hlink"/>
                </a:solidFill>
                <a:hlinkClick r:id="rId6"/>
              </a:rPr>
              <a:t>Link</a:t>
            </a:r>
            <a:r>
              <a:rPr lang="en"/>
              <a:t>, </a:t>
            </a:r>
            <a:r>
              <a:rPr lang="en" u="sng">
                <a:solidFill>
                  <a:schemeClr val="hlink"/>
                </a:solidFill>
                <a:hlinkClick r:id="rId7"/>
              </a:rPr>
              <a:t>Link</a:t>
            </a:r>
            <a:endParaRPr/>
          </a:p>
        </p:txBody>
      </p:sp>
      <p:sp>
        <p:nvSpPr>
          <p:cNvPr id="135" name="Google Shape;135;p24"/>
          <p:cNvSpPr txBox="1"/>
          <p:nvPr>
            <p:ph idx="1" type="body"/>
          </p:nvPr>
        </p:nvSpPr>
        <p:spPr>
          <a:xfrm>
            <a:off x="243000" y="556500"/>
            <a:ext cx="8443800" cy="9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King and Snapchat generate enormous amounts of revenue.</a:t>
            </a:r>
            <a:endParaRPr/>
          </a:p>
          <a:p>
            <a:pPr indent="-355600" lvl="0" marL="457200" rtl="0" algn="l">
              <a:spcBef>
                <a:spcPts val="600"/>
              </a:spcBef>
              <a:spcAft>
                <a:spcPts val="0"/>
              </a:spcAft>
              <a:buSzPts val="2000"/>
              <a:buChar char="●"/>
            </a:pPr>
            <a:r>
              <a:rPr lang="en"/>
              <a:t>Note: Even with all this revenue, Snapchat is still not profitable (net loss of 200 million in 3rd quarter of 2020). </a:t>
            </a:r>
            <a:endParaRPr/>
          </a:p>
        </p:txBody>
      </p:sp>
      <p:sp>
        <p:nvSpPr>
          <p:cNvPr id="136" name="Google Shape;136;p24"/>
          <p:cNvSpPr txBox="1"/>
          <p:nvPr/>
        </p:nvSpPr>
        <p:spPr>
          <a:xfrm>
            <a:off x="677150" y="3836525"/>
            <a:ext cx="7795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King is owned by Blizzard-Activision and yearly report doesn’t give profit for King as a unit.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0" name="Shape 140"/>
        <p:cNvGrpSpPr/>
        <p:nvPr/>
      </p:nvGrpSpPr>
      <p:grpSpPr>
        <a:xfrm>
          <a:off x="0" y="0"/>
          <a:ext cx="0" cy="0"/>
          <a:chOff x="0" y="0"/>
          <a:chExt cx="0" cy="0"/>
        </a:xfrm>
      </p:grpSpPr>
      <p:sp>
        <p:nvSpPr>
          <p:cNvPr id="141" name="Google Shape;141;p25"/>
          <p:cNvSpPr txBox="1"/>
          <p:nvPr>
            <p:ph type="title"/>
          </p:nvPr>
        </p:nvSpPr>
        <p:spPr>
          <a:xfrm>
            <a:off x="928950" y="2179650"/>
            <a:ext cx="7286100" cy="7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The Ledger of Harms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Concerns Expressed by Tech Leaders</a:t>
            </a:r>
            <a:endParaRPr/>
          </a:p>
        </p:txBody>
      </p:sp>
      <p:sp>
        <p:nvSpPr>
          <p:cNvPr id="147" name="Google Shape;147;p26"/>
          <p:cNvSpPr txBox="1"/>
          <p:nvPr>
            <p:ph idx="1" type="body"/>
          </p:nvPr>
        </p:nvSpPr>
        <p:spPr>
          <a:xfrm>
            <a:off x="243000" y="556500"/>
            <a:ext cx="8443800" cy="3706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 think we have created tools that are ripping apart the social fabric of how society works.” - </a:t>
            </a:r>
            <a:r>
              <a:rPr lang="en" u="sng">
                <a:solidFill>
                  <a:schemeClr val="hlink"/>
                </a:solidFill>
                <a:hlinkClick r:id="rId3"/>
              </a:rPr>
              <a:t>Chamath Palihapitiya</a:t>
            </a:r>
            <a:r>
              <a:rPr lang="en"/>
              <a:t> (early executive at Facebook)</a:t>
            </a:r>
            <a:endParaRPr/>
          </a:p>
          <a:p>
            <a:pPr indent="-355600" lvl="0" marL="457200" rtl="0" algn="l">
              <a:spcBef>
                <a:spcPts val="0"/>
              </a:spcBef>
              <a:spcAft>
                <a:spcPts val="0"/>
              </a:spcAft>
              <a:buSzPts val="2000"/>
              <a:buChar char="●"/>
            </a:pPr>
            <a:r>
              <a:rPr lang="en"/>
              <a:t>“God only knows what it[Facebook]’s doing to our children’s brains.” - </a:t>
            </a:r>
            <a:r>
              <a:rPr lang="en" u="sng">
                <a:solidFill>
                  <a:schemeClr val="hlink"/>
                </a:solidFill>
                <a:hlinkClick r:id="rId4"/>
              </a:rPr>
              <a:t>Sean Parker</a:t>
            </a:r>
            <a:r>
              <a:rPr lang="en"/>
              <a:t> (the Napster guy)</a:t>
            </a:r>
            <a:endParaRPr/>
          </a:p>
          <a:p>
            <a:pPr indent="-355600" lvl="0" marL="457200" rtl="0" algn="l">
              <a:spcBef>
                <a:spcPts val="0"/>
              </a:spcBef>
              <a:spcAft>
                <a:spcPts val="0"/>
              </a:spcAft>
              <a:buSzPts val="2000"/>
              <a:buChar char="●"/>
            </a:pPr>
            <a:r>
              <a:rPr lang="en"/>
              <a:t>“The technologies we were most excited about 10 years ago are now implicated in just about every catastrophe of the day.” - </a:t>
            </a:r>
            <a:r>
              <a:rPr lang="en" u="sng">
                <a:solidFill>
                  <a:schemeClr val="hlink"/>
                </a:solidFill>
                <a:hlinkClick r:id="rId5"/>
              </a:rPr>
              <a:t>Farhad Manjoo</a:t>
            </a:r>
            <a:r>
              <a:rPr lang="en"/>
              <a:t> </a:t>
            </a:r>
            <a:r>
              <a:rPr lang="en"/>
              <a:t>(technology journalist)</a:t>
            </a:r>
            <a:endParaRPr/>
          </a:p>
          <a:p>
            <a:pPr indent="-355600" lvl="0" marL="457200" rtl="0" algn="l">
              <a:spcBef>
                <a:spcPts val="0"/>
              </a:spcBef>
              <a:spcAft>
                <a:spcPts val="0"/>
              </a:spcAft>
              <a:buSzPts val="2000"/>
              <a:buChar char="●"/>
            </a:pPr>
            <a:r>
              <a:rPr lang="en"/>
              <a:t>“</a:t>
            </a:r>
            <a:r>
              <a:rPr i="1" lang="en"/>
              <a:t>These are our lives</a:t>
            </a:r>
            <a:r>
              <a:rPr lang="en"/>
              <a:t>. These are our precious, finite, mortal little lives. The idea that we are spending them distracted, not accomplishing the thing that we’re trying to do, is just painful. It’s crazy.” - </a:t>
            </a:r>
            <a:r>
              <a:rPr lang="en" u="sng">
                <a:solidFill>
                  <a:schemeClr val="hlink"/>
                </a:solidFill>
                <a:hlinkClick r:id="rId6"/>
              </a:rPr>
              <a:t>Justin Rosenstein</a:t>
            </a:r>
            <a:r>
              <a:rPr lang="en"/>
              <a:t>, creator of the Like button and founder of Asana</a:t>
            </a:r>
            <a:endParaRPr/>
          </a:p>
          <a:p>
            <a:pPr indent="-355600" lvl="0" marL="457200" rtl="0" algn="l">
              <a:spcBef>
                <a:spcPts val="0"/>
              </a:spcBef>
              <a:spcAft>
                <a:spcPts val="0"/>
              </a:spcAft>
              <a:buSzPts val="2000"/>
              <a:buChar char="●"/>
            </a:pPr>
            <a:r>
              <a:rPr lang="en"/>
              <a:t>“</a:t>
            </a:r>
            <a:r>
              <a:rPr lang="en"/>
              <a:t>“Facebook appeals to your lizard brain — primarily fear and anger,” he said. “And with smartphones, they’ve got you for every waking moment.”” -</a:t>
            </a:r>
            <a:r>
              <a:rPr lang="en" u="sng">
                <a:solidFill>
                  <a:schemeClr val="hlink"/>
                </a:solidFill>
                <a:hlinkClick r:id="rId7"/>
              </a:rPr>
              <a:t>Roger McNamee</a:t>
            </a:r>
            <a:r>
              <a:rPr lang="en"/>
              <a:t> (early investor in many tech companies, interesting guy)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
                                        <p:tgtEl>
                                          <p:spTgt spid="1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8" name="Google Shape;38;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Software has completely reshaped society in my lifetime.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Today, we’ll discuss your role in the future we’re creating.</a:t>
            </a:r>
            <a:endParaRPr/>
          </a:p>
        </p:txBody>
      </p:sp>
      <p:pic>
        <p:nvPicPr>
          <p:cNvPr descr="A new version of an old video.  Updated with better quality." id="39" name="Google Shape;39;p9" title="1994: &quot;Today Show&quot;: &quot;What is the Internet, Anyway?&quot;">
            <a:hlinkClick r:id="rId3"/>
          </p:cNvPr>
          <p:cNvPicPr preferRelativeResize="0"/>
          <p:nvPr/>
        </p:nvPicPr>
        <p:blipFill>
          <a:blip r:embed="rId4">
            <a:alphaModFix/>
          </a:blip>
          <a:stretch>
            <a:fillRect/>
          </a:stretch>
        </p:blipFill>
        <p:spPr>
          <a:xfrm>
            <a:off x="2286000" y="1085850"/>
            <a:ext cx="4572000" cy="3429000"/>
          </a:xfrm>
          <a:prstGeom prst="rect">
            <a:avLst/>
          </a:prstGeom>
          <a:noFill/>
          <a:ln>
            <a:noFill/>
          </a:ln>
        </p:spPr>
      </p:pic>
      <p:sp>
        <p:nvSpPr>
          <p:cNvPr id="40" name="Google Shape;40;p9"/>
          <p:cNvSpPr txBox="1"/>
          <p:nvPr/>
        </p:nvSpPr>
        <p:spPr>
          <a:xfrm>
            <a:off x="6858000" y="1085850"/>
            <a:ext cx="23739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1994</a:t>
            </a:r>
            <a:endParaRPr/>
          </a:p>
          <a:p>
            <a:pPr indent="0" lvl="0" marL="0" rtl="0" algn="l">
              <a:spcBef>
                <a:spcPts val="0"/>
              </a:spcBef>
              <a:spcAft>
                <a:spcPts val="0"/>
              </a:spcAft>
              <a:buNone/>
            </a:pPr>
            <a:r>
              <a:rPr lang="en"/>
              <a:t>Today Show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 Thoughts</a:t>
            </a:r>
            <a:endParaRPr/>
          </a:p>
        </p:txBody>
      </p:sp>
      <p:sp>
        <p:nvSpPr>
          <p:cNvPr id="153" name="Google Shape;153;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Technology companies do inflict significant negative externalities upon society.</a:t>
            </a:r>
            <a:endParaRPr/>
          </a:p>
          <a:p>
            <a:pPr indent="-355600" lvl="0" marL="457200" rtl="0" algn="l">
              <a:spcBef>
                <a:spcPts val="600"/>
              </a:spcBef>
              <a:spcAft>
                <a:spcPts val="0"/>
              </a:spcAft>
              <a:buSzPts val="2000"/>
              <a:buChar char="●"/>
            </a:pPr>
            <a:r>
              <a:rPr lang="en"/>
              <a:t>Most of them are still a net positive, e.g. I personally use and enjoy Facebook, though I’m on hiatus until this bizarre election is totally over.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My personal sense is that these are largely unintended consequences by well intentioned people.</a:t>
            </a:r>
            <a:endParaRPr/>
          </a:p>
          <a:p>
            <a:pPr indent="-355600" lvl="0" marL="457200" rtl="0" algn="l">
              <a:spcBef>
                <a:spcPts val="600"/>
              </a:spcBef>
              <a:spcAft>
                <a:spcPts val="0"/>
              </a:spcAft>
              <a:buSzPts val="2000"/>
              <a:buChar char="●"/>
            </a:pPr>
            <a:r>
              <a:rPr lang="en"/>
              <a:t>Yes, there are some bad actors, but I don’t think they are common.</a:t>
            </a:r>
            <a:endParaRPr/>
          </a:p>
          <a:p>
            <a:pPr indent="-355600" lvl="0" marL="457200" rtl="0" algn="l">
              <a:spcBef>
                <a:spcPts val="0"/>
              </a:spcBef>
              <a:spcAft>
                <a:spcPts val="0"/>
              </a:spcAft>
              <a:buSzPts val="2000"/>
              <a:buChar char="●"/>
            </a:pPr>
            <a:r>
              <a:rPr lang="en"/>
              <a:t>Workers and executives at these companies do care.</a:t>
            </a:r>
            <a:endParaRPr/>
          </a:p>
          <a:p>
            <a:pPr indent="-355600" lvl="1" marL="914400" rtl="0" algn="l">
              <a:spcBef>
                <a:spcPts val="0"/>
              </a:spcBef>
              <a:spcAft>
                <a:spcPts val="0"/>
              </a:spcAft>
              <a:buSzPts val="2000"/>
              <a:buChar char="○"/>
            </a:pPr>
            <a:r>
              <a:rPr lang="en"/>
              <a:t>… but money does skew people’s perspective in strange ways.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
                                        <p:tgtEl>
                                          <p:spTgt spid="1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Center for Humane Technology and the Ledger of Harms</a:t>
            </a:r>
            <a:endParaRPr/>
          </a:p>
        </p:txBody>
      </p:sp>
      <p:sp>
        <p:nvSpPr>
          <p:cNvPr id="159" name="Google Shape;159;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a:t>
            </a:r>
            <a:r>
              <a:rPr lang="en" u="sng">
                <a:solidFill>
                  <a:schemeClr val="hlink"/>
                </a:solidFill>
                <a:hlinkClick r:id="rId3"/>
              </a:rPr>
              <a:t>Center for Humane Technology</a:t>
            </a:r>
            <a:r>
              <a:rPr lang="en"/>
              <a:t> was founded by current and former tech workers to raise awareness and try to combat harmful side effects of internet tech platforms.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2018, they created a </a:t>
            </a:r>
            <a:r>
              <a:rPr lang="en" u="sng">
                <a:solidFill>
                  <a:schemeClr val="hlink"/>
                </a:solidFill>
                <a:hlinkClick r:id="rId4"/>
              </a:rPr>
              <a:t>Ledger of Harms</a:t>
            </a:r>
            <a:r>
              <a:rPr lang="en"/>
              <a:t> “collect those negative impacts of social media and mobile tech that do not show up on the balance sheets of companies, but on the balance sheet of society.”</a:t>
            </a:r>
            <a:endParaRPr/>
          </a:p>
          <a:p>
            <a:pPr indent="-355600" lvl="0" marL="457200" rtl="0" algn="l">
              <a:spcBef>
                <a:spcPts val="600"/>
              </a:spcBef>
              <a:spcAft>
                <a:spcPts val="0"/>
              </a:spcAft>
              <a:buSzPts val="2000"/>
              <a:buChar char="●"/>
            </a:pPr>
            <a:r>
              <a:rPr lang="en"/>
              <a:t>It is “aimed at guiding rank-and-file engineers who are concerned about what they are being asked to build.” [</a:t>
            </a:r>
            <a:r>
              <a:rPr lang="en" u="sng">
                <a:solidFill>
                  <a:schemeClr val="hlink"/>
                </a:solidFill>
                <a:hlinkClick r:id="rId5"/>
              </a:rPr>
              <a:t>Link</a:t>
            </a:r>
            <a:r>
              <a:rPr lang="en"/>
              <a:t>]</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
                                        <p:tgtEl>
                                          <p:spTgt spid="1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Ledger of Harms</a:t>
            </a:r>
            <a:endParaRPr/>
          </a:p>
        </p:txBody>
      </p:sp>
      <p:sp>
        <p:nvSpPr>
          <p:cNvPr id="165" name="Google Shape;165;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Ledger:</a:t>
            </a:r>
            <a:endParaRPr/>
          </a:p>
          <a:p>
            <a:pPr indent="-355600" lvl="0" marL="457200" rtl="0" algn="l">
              <a:spcBef>
                <a:spcPts val="600"/>
              </a:spcBef>
              <a:spcAft>
                <a:spcPts val="0"/>
              </a:spcAft>
              <a:buSzPts val="2000"/>
              <a:buChar char="●"/>
            </a:pPr>
            <a:r>
              <a:rPr lang="en"/>
              <a:t>Making Sense of the World: Misinformation, conspiracies, fake news.</a:t>
            </a:r>
            <a:endParaRPr/>
          </a:p>
          <a:p>
            <a:pPr indent="-355600" lvl="0" marL="457200" rtl="0" algn="l">
              <a:spcBef>
                <a:spcPts val="0"/>
              </a:spcBef>
              <a:spcAft>
                <a:spcPts val="0"/>
              </a:spcAft>
              <a:buSzPts val="2000"/>
              <a:buChar char="●"/>
            </a:pPr>
            <a:r>
              <a:rPr lang="en"/>
              <a:t>Attention</a:t>
            </a:r>
            <a:r>
              <a:rPr lang="en"/>
              <a:t>: Loss of ability to focus without distraction.</a:t>
            </a:r>
            <a:endParaRPr/>
          </a:p>
          <a:p>
            <a:pPr indent="-355600" lvl="0" marL="457200" rtl="0" algn="l">
              <a:spcBef>
                <a:spcPts val="0"/>
              </a:spcBef>
              <a:spcAft>
                <a:spcPts val="0"/>
              </a:spcAft>
              <a:buSzPts val="2000"/>
              <a:buChar char="●"/>
            </a:pPr>
            <a:r>
              <a:rPr lang="en"/>
              <a:t>Physical and Mental Health: Stress, loneliness, addiction, risky behavior.</a:t>
            </a:r>
            <a:endParaRPr/>
          </a:p>
          <a:p>
            <a:pPr indent="-355600" lvl="0" marL="457200" rtl="0" algn="l">
              <a:spcBef>
                <a:spcPts val="0"/>
              </a:spcBef>
              <a:spcAft>
                <a:spcPts val="0"/>
              </a:spcAft>
              <a:buSzPts val="2000"/>
              <a:buChar char="●"/>
            </a:pPr>
            <a:r>
              <a:rPr lang="en"/>
              <a:t>Relationships: Less empathy, more confusion and misinterpretation.</a:t>
            </a:r>
            <a:endParaRPr/>
          </a:p>
          <a:p>
            <a:pPr indent="-355600" lvl="0" marL="457200" rtl="0" algn="l">
              <a:spcBef>
                <a:spcPts val="0"/>
              </a:spcBef>
              <a:spcAft>
                <a:spcPts val="0"/>
              </a:spcAft>
              <a:buSzPts val="2000"/>
              <a:buChar char="●"/>
            </a:pPr>
            <a:r>
              <a:rPr lang="en"/>
              <a:t>Politics and Elections: Propaganda, distorted dialogue, disrupted democratic processes.</a:t>
            </a:r>
            <a:endParaRPr/>
          </a:p>
          <a:p>
            <a:pPr indent="-355600" lvl="0" marL="457200" rtl="0" algn="l">
              <a:spcBef>
                <a:spcPts val="0"/>
              </a:spcBef>
              <a:spcAft>
                <a:spcPts val="0"/>
              </a:spcAft>
              <a:buSzPts val="2000"/>
              <a:buChar char="●"/>
            </a:pPr>
            <a:r>
              <a:rPr lang="en"/>
              <a:t>Systemic Oppression: Amplification of discrimination.</a:t>
            </a:r>
            <a:endParaRPr/>
          </a:p>
          <a:p>
            <a:pPr indent="-355600" lvl="0" marL="457200" rtl="0" algn="l">
              <a:spcBef>
                <a:spcPts val="0"/>
              </a:spcBef>
              <a:spcAft>
                <a:spcPts val="0"/>
              </a:spcAft>
              <a:buSzPts val="2000"/>
              <a:buChar char="●"/>
            </a:pPr>
            <a:r>
              <a:rPr lang="en"/>
              <a:t>Children: Developmental delays, suicide, physical/mental/social changes.,</a:t>
            </a:r>
            <a:endParaRPr/>
          </a:p>
          <a:p>
            <a:pPr indent="-355600" lvl="0" marL="457200" rtl="0" algn="l">
              <a:spcBef>
                <a:spcPts val="0"/>
              </a:spcBef>
              <a:spcAft>
                <a:spcPts val="0"/>
              </a:spcAft>
              <a:buSzPts val="2000"/>
              <a:buChar char="●"/>
            </a:pPr>
            <a:r>
              <a:rPr lang="en"/>
              <a:t>Do Unto Others: Tech employees limit tech usage in their own homes.</a:t>
            </a:r>
            <a:br>
              <a:rPr lang="en"/>
            </a:br>
            <a:endParaRPr/>
          </a:p>
          <a:p>
            <a:pPr indent="0" lvl="0" marL="0" rtl="0" algn="l">
              <a:spcBef>
                <a:spcPts val="600"/>
              </a:spcBef>
              <a:spcAft>
                <a:spcPts val="0"/>
              </a:spcAft>
              <a:buNone/>
            </a:pPr>
            <a:r>
              <a:rPr lang="en"/>
              <a:t>For each category, they provide research and citations for potential harms.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1"/>
                                        <p:tgtEl>
                                          <p:spTgt spid="1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1"/>
                                        <p:tgtEl>
                                          <p:spTgt spid="1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1"/>
                                        <p:tgtEl>
                                          <p:spTgt spid="1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9" st="9"/>
                                            </p:txEl>
                                          </p:spTgt>
                                        </p:tgtEl>
                                        <p:attrNameLst>
                                          <p:attrName>style.visibility</p:attrName>
                                        </p:attrNameLst>
                                      </p:cBhvr>
                                      <p:to>
                                        <p:strVal val="visible"/>
                                      </p:to>
                                    </p:set>
                                    <p:animEffect filter="fade" transition="in">
                                      <p:cBhvr>
                                        <p:cTn dur="1"/>
                                        <p:tgtEl>
                                          <p:spTgt spid="16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Making Sense of the World</a:t>
            </a:r>
            <a:endParaRPr/>
          </a:p>
        </p:txBody>
      </p:sp>
      <p:sp>
        <p:nvSpPr>
          <p:cNvPr id="171" name="Google Shape;171;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a:t>
            </a:r>
            <a:r>
              <a:rPr lang="en" sz="1900"/>
              <a:t>64% of all extremist group joins are due to our recommendation tools...our recommendation systems grow the problem”, noted an internal Facebook presentation in 2016. Yet repeated attempts to counteract this have been repeatedly ignored, diluted, or deliberately shut down by senior Facebook officers, according to a 2020 Wall Street Journal investigation.”</a:t>
            </a:r>
            <a:endParaRPr sz="1900"/>
          </a:p>
          <a:p>
            <a:pPr indent="-349250" lvl="0" marL="457200" rtl="0" algn="l">
              <a:spcBef>
                <a:spcPts val="0"/>
              </a:spcBef>
              <a:spcAft>
                <a:spcPts val="0"/>
              </a:spcAft>
              <a:buSzPts val="1900"/>
              <a:buChar char="●"/>
            </a:pPr>
            <a:r>
              <a:rPr lang="en" sz="1900"/>
              <a:t>“Fake news spreads six times faster than true news. According to researchers, this is because fake news grabs our attention more than authentic information: fake news items usually have a higher emotional content and contain unexpected information which inevitably means that they will be shared and reposted more often.”</a:t>
            </a:r>
            <a:endParaRPr sz="1900"/>
          </a:p>
          <a:p>
            <a:pPr indent="-349250" lvl="0" marL="457200" rtl="0" algn="l">
              <a:spcBef>
                <a:spcPts val="0"/>
              </a:spcBef>
              <a:spcAft>
                <a:spcPts val="0"/>
              </a:spcAft>
              <a:buSzPts val="1900"/>
              <a:buChar char="●"/>
            </a:pPr>
            <a:r>
              <a:rPr lang="en" sz="1900"/>
              <a:t>“45% of tweets about coronavirus are from bots spreading fake information, according to research from Carnegie Mellon University.”</a:t>
            </a:r>
            <a:endParaRPr sz="1900"/>
          </a:p>
          <a:p>
            <a:pPr indent="-349250" lvl="0" marL="457200" rtl="0" algn="l">
              <a:spcBef>
                <a:spcPts val="0"/>
              </a:spcBef>
              <a:spcAft>
                <a:spcPts val="0"/>
              </a:spcAft>
              <a:buSzPts val="1900"/>
              <a:buChar char="●"/>
            </a:pPr>
            <a:r>
              <a:rPr lang="en" sz="1900"/>
              <a:t>“2 minutes of exposure to a conspiracy theory video reduces people’s pro-social attitudes (such as their willingness to help others), as well as reducing their belief in established scientific facts.”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
                                        <p:tgtEl>
                                          <p:spTgt spid="1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Attention</a:t>
            </a:r>
            <a:endParaRPr/>
          </a:p>
        </p:txBody>
      </p:sp>
      <p:sp>
        <p:nvSpPr>
          <p:cNvPr id="177" name="Google Shape;177;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presence of a smartphone, even when off, can reduce cognitive capacity by taxing the attentional resources that reside at the core of both working memory capacity and fluid intelligence.”</a:t>
            </a:r>
            <a:endParaRPr/>
          </a:p>
          <a:p>
            <a:pPr indent="-355600" lvl="0" marL="457200" rtl="0" algn="l">
              <a:spcBef>
                <a:spcPts val="0"/>
              </a:spcBef>
              <a:spcAft>
                <a:spcPts val="0"/>
              </a:spcAft>
              <a:buSzPts val="2000"/>
              <a:buChar char="●"/>
            </a:pPr>
            <a:r>
              <a:rPr lang="en"/>
              <a:t>“72% of teens and 48% of parents feel the need to immediately respond to texts, social-networking messages, and other notifications.”</a:t>
            </a:r>
            <a:endParaRPr/>
          </a:p>
          <a:p>
            <a:pPr indent="-355600" lvl="0" marL="457200" rtl="0" algn="l">
              <a:spcBef>
                <a:spcPts val="0"/>
              </a:spcBef>
              <a:spcAft>
                <a:spcPts val="0"/>
              </a:spcAft>
              <a:buSzPts val="2000"/>
              <a:buChar char="●"/>
            </a:pPr>
            <a:r>
              <a:rPr lang="en"/>
              <a:t>“1 hour per day is the amount of time most Americans spend dealing with distractions and then getting focused and back on track each day, which comes to a grand total of 5 full weeks in a year.”</a:t>
            </a:r>
            <a:endParaRPr/>
          </a:p>
          <a:p>
            <a:pPr indent="-355600" lvl="0" marL="457200" rtl="0" algn="l">
              <a:spcBef>
                <a:spcPts val="0"/>
              </a:spcBef>
              <a:spcAft>
                <a:spcPts val="0"/>
              </a:spcAft>
              <a:buSzPts val="2000"/>
              <a:buChar char="●"/>
            </a:pPr>
            <a:r>
              <a:rPr lang="en"/>
              <a:t>“Almost 90% of 290 undergraduates reported feeling "phantom vibrations," which were experienced an average of once every two weeks.”</a:t>
            </a:r>
            <a:endParaRPr/>
          </a:p>
          <a:p>
            <a:pPr indent="0" lvl="0" marL="45720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Mental Health</a:t>
            </a:r>
            <a:endParaRPr/>
          </a:p>
        </p:txBody>
      </p:sp>
      <p:sp>
        <p:nvSpPr>
          <p:cNvPr id="183" name="Google Shape;183;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“30% of 18-44 year olds feel anxious if they haven’t checked Facebook in the last 2 hours.” </a:t>
            </a:r>
            <a:endParaRPr/>
          </a:p>
          <a:p>
            <a:pPr indent="-355600" lvl="0" marL="457200" rtl="0" algn="l">
              <a:spcBef>
                <a:spcPts val="0"/>
              </a:spcBef>
              <a:spcAft>
                <a:spcPts val="0"/>
              </a:spcAft>
              <a:buSzPts val="2000"/>
              <a:buChar char="●"/>
            </a:pPr>
            <a:r>
              <a:rPr lang="en"/>
              <a:t>“1 month away from Facebook leads to a significant improvement in emotional well-being. In an experimental study of over 1,600 American adults (who normally used Facebook for up to an hour each day), deactivating Facebook accounts led to a significant increase in emotional well-being (including a reduction in loneliness and an increase in happiness), as well as a significant reduction in political polarization.”</a:t>
            </a:r>
            <a:endParaRPr/>
          </a:p>
          <a:p>
            <a:pPr indent="-355600" lvl="0" marL="457200" rtl="0" algn="l">
              <a:spcBef>
                <a:spcPts val="0"/>
              </a:spcBef>
              <a:spcAft>
                <a:spcPts val="0"/>
              </a:spcAft>
              <a:buSzPts val="2000"/>
              <a:buChar char="●"/>
            </a:pPr>
            <a:r>
              <a:rPr lang="en"/>
              <a:t>“In just 3 years, there has been a quadrupling in the number of plastic surgeons with patients undergoing cosmetic surgery for the sake of looking good on social media (from 13% in 2016 to 55% in 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
                                        <p:tgtEl>
                                          <p:spTgt spid="1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Relationships</a:t>
            </a:r>
            <a:endParaRPr/>
          </a:p>
        </p:txBody>
      </p:sp>
      <p:sp>
        <p:nvSpPr>
          <p:cNvPr id="189" name="Google Shape;189;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“Even the mere presence of smartphone can disrupt the connection between two people, having negative effects on closeness, connection, and conversation quality.”</a:t>
            </a:r>
            <a:endParaRPr/>
          </a:p>
          <a:p>
            <a:pPr indent="-355600" lvl="0" marL="457200" rtl="0" algn="l">
              <a:spcBef>
                <a:spcPts val="0"/>
              </a:spcBef>
              <a:spcAft>
                <a:spcPts val="0"/>
              </a:spcAft>
              <a:buSzPts val="2000"/>
              <a:buChar char="●"/>
            </a:pPr>
            <a:r>
              <a:rPr lang="en"/>
              <a:t>“People overestimate their ability to correctly interpret sarcasm, humor, or sincerity over text communication, and this means people tend to believe they can communicate over e-mail more effectively than they actually can.”</a:t>
            </a:r>
            <a:endParaRPr/>
          </a:p>
          <a:p>
            <a:pPr indent="-355600" lvl="0" marL="457200" rtl="0" algn="l">
              <a:spcBef>
                <a:spcPts val="0"/>
              </a:spcBef>
              <a:spcAft>
                <a:spcPts val="0"/>
              </a:spcAft>
              <a:buSzPts val="2000"/>
              <a:buChar char="●"/>
            </a:pPr>
            <a:r>
              <a:rPr lang="en"/>
              <a:t>“50% of Americans report that their partner is often or sometimes distracted by their devices when they are trying to talk to them.</a:t>
            </a:r>
            <a:endParaRPr/>
          </a:p>
          <a:p>
            <a:pPr indent="-355600" lvl="0" marL="457200" rtl="0" algn="l">
              <a:spcBef>
                <a:spcPts val="0"/>
              </a:spcBef>
              <a:spcAft>
                <a:spcPts val="0"/>
              </a:spcAft>
              <a:buSzPts val="2000"/>
              <a:buChar char="●"/>
            </a:pPr>
            <a:r>
              <a:rPr lang="en"/>
              <a:t>“</a:t>
            </a:r>
            <a:r>
              <a:rPr lang="en"/>
              <a:t>89% of cellphone users admit to using their phones during their last social gathering.”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
                                        <p:tgtEl>
                                          <p:spTgt spid="1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Politics and Democracy</a:t>
            </a:r>
            <a:endParaRPr/>
          </a:p>
        </p:txBody>
      </p:sp>
      <p:sp>
        <p:nvSpPr>
          <p:cNvPr id="195" name="Google Shape;195;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“More fake political headlines were shared on Facebook than real ones during the last 3 months of the 2016 US elections.”</a:t>
            </a:r>
            <a:endParaRPr/>
          </a:p>
          <a:p>
            <a:pPr indent="-355600" lvl="0" marL="457200" rtl="0" algn="l">
              <a:spcBef>
                <a:spcPts val="0"/>
              </a:spcBef>
              <a:spcAft>
                <a:spcPts val="0"/>
              </a:spcAft>
              <a:buSzPts val="2000"/>
              <a:buChar char="●"/>
            </a:pPr>
            <a:r>
              <a:rPr lang="en"/>
              <a:t>“Exposure to a fake political news story can rewire your memories: in a study, where over 3,000 voters were shown fake stories, many voters later not only “remembered” the fake stories as if they were real events but also "remembered" additional, rich details of how and when the events took place.”</a:t>
            </a:r>
            <a:endParaRPr/>
          </a:p>
          <a:p>
            <a:pPr indent="-355600" lvl="0" marL="457200" rtl="0" algn="l">
              <a:spcBef>
                <a:spcPts val="0"/>
              </a:spcBef>
              <a:spcAft>
                <a:spcPts val="0"/>
              </a:spcAft>
              <a:buSzPts val="2000"/>
              <a:buChar char="●"/>
            </a:pPr>
            <a:r>
              <a:rPr lang="en"/>
              <a:t>“Fake news stories posted before the 2016 US elections were still in the top 10 news stories circulating across Twitter almost 2 years later, indicating the staying power of such stories and their long-term impact on ongoing political dialogue.”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Systemic Oppression</a:t>
            </a:r>
            <a:endParaRPr/>
          </a:p>
        </p:txBody>
      </p:sp>
      <p:sp>
        <p:nvSpPr>
          <p:cNvPr id="201" name="Google Shape;201;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“Russia's IRA spread false information designed to create outrage about Black Lives Matter and deepen social division in the US. Research indicates that one of the IRA's major strategies was to use social media platforms to target conservative groups who supported the police or veterans and specifically feed them misinformation about BLM.”</a:t>
            </a:r>
            <a:endParaRPr/>
          </a:p>
          <a:p>
            <a:pPr indent="-355600" lvl="0" marL="457200" rtl="0" algn="l">
              <a:spcBef>
                <a:spcPts val="0"/>
              </a:spcBef>
              <a:spcAft>
                <a:spcPts val="0"/>
              </a:spcAft>
              <a:buSzPts val="2000"/>
              <a:buChar char="●"/>
            </a:pPr>
            <a:r>
              <a:rPr lang="en"/>
              <a:t>“With over 800 million users, TikTok promotes itself as a place for self-expression and unrestricted creativity, yet its internal documents reveal a policy of downgrading content from users who do not fit normative ideals of gender, race, class, sexuality, or able-bodiedness, with moderators urged to censor users with "abnormal body shape", "too many wrinkles", or whose environment shows signs of poverty such as "cracks in the wall" or "old decorations".”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Children</a:t>
            </a:r>
            <a:endParaRPr/>
          </a:p>
        </p:txBody>
      </p:sp>
      <p:sp>
        <p:nvSpPr>
          <p:cNvPr id="207" name="Google Shape;207;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“58 minutes per day is the average amount of time 2-4 years old spend on mobile devices.“</a:t>
            </a:r>
            <a:endParaRPr/>
          </a:p>
          <a:p>
            <a:pPr indent="-355600" lvl="0" marL="457200" rtl="0" algn="l">
              <a:spcBef>
                <a:spcPts val="0"/>
              </a:spcBef>
              <a:spcAft>
                <a:spcPts val="0"/>
              </a:spcAft>
              <a:buSzPts val="2000"/>
              <a:buChar char="●"/>
            </a:pPr>
            <a:r>
              <a:rPr lang="en"/>
              <a:t>“In a longitudinal study tracking over 200 children from the age of 2 years to 5 years old, children with higher levels of screen time showed greater delays in development across a range of important measures, including language, problem-solving, and social interaction. Analyses indicated that the level of screen time was significantly linked to the specific level of developmental delay 12 -14 months later.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
                                        <p:tgtEl>
                                          <p:spTgt spid="20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2007</a:t>
            </a:r>
            <a:endParaRPr/>
          </a:p>
        </p:txBody>
      </p:sp>
      <p:pic>
        <p:nvPicPr>
          <p:cNvPr descr="9 Gennaio 2007. MacWorld 2007. &#10;Steve Jobs introduces first iPhone. &#10;Competitor were MotoQ, Blackberry, Palm Treo, Nokia E62, all with real keyboard or pencil. &#10;First feature was &quot;Slide to Unlock&quot;, and &quot;Scrolling&quot;. &#10;Today it can look familiar and normal, but then, 5 years ago, it was a giant leap forward. It was the future. Our future. &#10;Demo finished with comment &quot;You Had Me With the Scrolling&quot; &#10;Thanks, Steve &#10;-------- &#10; &#10; &#10;Steve Jobs presenta il primo iPhone. &#10;I competitor erano MotoQ, Blackberry, Palm Treo, Nokia E62, tutti con tastiera o pennino. &#10;Oggi può sembrare normale quello che Steve ha mostrato al mondo, ma allora, 5 anni fa, era semplicemente il futuro. &#10;Grazie Steve" id="46" name="Google Shape;46;p10" title="Slide to Unlock (2007)">
            <a:hlinkClick r:id="rId3"/>
          </p:cNvPr>
          <p:cNvPicPr preferRelativeResize="0"/>
          <p:nvPr/>
        </p:nvPicPr>
        <p:blipFill>
          <a:blip r:embed="rId4">
            <a:alphaModFix/>
          </a:blip>
          <a:stretch>
            <a:fillRect/>
          </a:stretch>
        </p:blipFill>
        <p:spPr>
          <a:xfrm>
            <a:off x="2286000" y="1072351"/>
            <a:ext cx="4572000" cy="3429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11" name="Shape 211"/>
        <p:cNvGrpSpPr/>
        <p:nvPr/>
      </p:nvGrpSpPr>
      <p:grpSpPr>
        <a:xfrm>
          <a:off x="0" y="0"/>
          <a:ext cx="0" cy="0"/>
          <a:chOff x="0" y="0"/>
          <a:chExt cx="0" cy="0"/>
        </a:xfrm>
      </p:grpSpPr>
      <p:sp>
        <p:nvSpPr>
          <p:cNvPr id="212" name="Google Shape;212;p37"/>
          <p:cNvSpPr txBox="1"/>
          <p:nvPr>
            <p:ph type="title"/>
          </p:nvPr>
        </p:nvSpPr>
        <p:spPr>
          <a:xfrm>
            <a:off x="928950" y="2179650"/>
            <a:ext cx="7286100" cy="7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Your Life</a:t>
            </a:r>
            <a:endParaRPr sz="4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Power of Software</a:t>
            </a:r>
            <a:endParaRPr/>
          </a:p>
        </p:txBody>
      </p:sp>
      <p:sp>
        <p:nvSpPr>
          <p:cNvPr id="218" name="Google Shape;218;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Unlike other engineering disciplines, software is effectively unconstrained by the laws of physics.</a:t>
            </a:r>
            <a:endParaRPr/>
          </a:p>
          <a:p>
            <a:pPr indent="-355600" lvl="0" marL="457200" rtl="0" algn="l">
              <a:spcBef>
                <a:spcPts val="600"/>
              </a:spcBef>
              <a:spcAft>
                <a:spcPts val="0"/>
              </a:spcAft>
              <a:buSzPts val="2000"/>
              <a:buChar char="●"/>
            </a:pPr>
            <a:r>
              <a:rPr lang="en"/>
              <a:t>Programming is an act of almost pure creativity!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greatest limitation we face in building systems is being able to understand what we’re building!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Limiting Reagent</a:t>
            </a:r>
            <a:endParaRPr/>
          </a:p>
        </p:txBody>
      </p:sp>
      <p:sp>
        <p:nvSpPr>
          <p:cNvPr id="224" name="Google Shape;224;p39"/>
          <p:cNvSpPr txBox="1"/>
          <p:nvPr>
            <p:ph idx="1" type="body"/>
          </p:nvPr>
        </p:nvSpPr>
        <p:spPr>
          <a:xfrm>
            <a:off x="243000" y="556500"/>
            <a:ext cx="8443800" cy="397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are a rare commodity.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skills you are building will be in high demand from companies, non-profits, government agencies, educational institutions, and more.</a:t>
            </a:r>
            <a:endParaRPr/>
          </a:p>
          <a:p>
            <a:pPr indent="-355600" lvl="0" marL="457200" rtl="0" algn="l">
              <a:spcBef>
                <a:spcPts val="600"/>
              </a:spcBef>
              <a:spcAft>
                <a:spcPts val="0"/>
              </a:spcAft>
              <a:buSzPts val="2000"/>
              <a:buChar char="●"/>
            </a:pPr>
            <a:r>
              <a:rPr lang="en"/>
              <a:t>The choice of how to spend your career is yours.</a:t>
            </a:r>
            <a:endParaRPr/>
          </a:p>
          <a:p>
            <a:pPr indent="0" lvl="0" marL="0" rtl="0" algn="l">
              <a:spcBef>
                <a:spcPts val="600"/>
              </a:spcBef>
              <a:spcAft>
                <a:spcPts val="0"/>
              </a:spcAft>
              <a:buNone/>
            </a:pPr>
            <a:r>
              <a:t/>
            </a:r>
            <a:endParaRPr/>
          </a:p>
        </p:txBody>
      </p:sp>
      <p:sp>
        <p:nvSpPr>
          <p:cNvPr id="225" name="Google Shape;225;p39"/>
          <p:cNvSpPr txBox="1"/>
          <p:nvPr/>
        </p:nvSpPr>
        <p:spPr>
          <a:xfrm>
            <a:off x="5058544" y="900352"/>
            <a:ext cx="4722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r>
              <a:rPr lang="en" u="sng">
                <a:solidFill>
                  <a:schemeClr val="hlink"/>
                </a:solidFill>
                <a:hlinkClick r:id="rId3"/>
              </a:rPr>
              <a:t>Link</a:t>
            </a:r>
            <a:r>
              <a:rPr lang="en"/>
              <a:t>, </a:t>
            </a:r>
            <a:r>
              <a:rPr lang="en" u="sng">
                <a:solidFill>
                  <a:schemeClr val="hlink"/>
                </a:solidFill>
                <a:hlinkClick r:id="rId4"/>
              </a:rPr>
              <a:t>Link</a:t>
            </a:r>
            <a:endParaRPr/>
          </a:p>
        </p:txBody>
      </p:sp>
      <p:pic>
        <p:nvPicPr>
          <p:cNvPr id="226" name="Google Shape;226;p39"/>
          <p:cNvPicPr preferRelativeResize="0"/>
          <p:nvPr/>
        </p:nvPicPr>
        <p:blipFill>
          <a:blip r:embed="rId5">
            <a:alphaModFix/>
          </a:blip>
          <a:stretch>
            <a:fillRect/>
          </a:stretch>
        </p:blipFill>
        <p:spPr>
          <a:xfrm>
            <a:off x="358150" y="1110694"/>
            <a:ext cx="4413850" cy="2610525"/>
          </a:xfrm>
          <a:prstGeom prst="rect">
            <a:avLst/>
          </a:prstGeom>
          <a:noFill/>
          <a:ln>
            <a:noFill/>
          </a:ln>
        </p:spPr>
      </p:pic>
      <p:pic>
        <p:nvPicPr>
          <p:cNvPr id="227" name="Google Shape;227;p39"/>
          <p:cNvPicPr preferRelativeResize="0"/>
          <p:nvPr/>
        </p:nvPicPr>
        <p:blipFill>
          <a:blip r:embed="rId6">
            <a:alphaModFix/>
          </a:blip>
          <a:stretch>
            <a:fillRect/>
          </a:stretch>
        </p:blipFill>
        <p:spPr>
          <a:xfrm>
            <a:off x="5317502" y="1263175"/>
            <a:ext cx="3516449" cy="2362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61B Data (2019)</a:t>
            </a:r>
            <a:endParaRPr/>
          </a:p>
        </p:txBody>
      </p:sp>
      <p:pic>
        <p:nvPicPr>
          <p:cNvPr id="233" name="Google Shape;233;p40"/>
          <p:cNvPicPr preferRelativeResize="0"/>
          <p:nvPr/>
        </p:nvPicPr>
        <p:blipFill>
          <a:blip r:embed="rId3">
            <a:alphaModFix/>
          </a:blip>
          <a:stretch>
            <a:fillRect/>
          </a:stretch>
        </p:blipFill>
        <p:spPr>
          <a:xfrm>
            <a:off x="1734774" y="745674"/>
            <a:ext cx="5674450" cy="42454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Steering the Course</a:t>
            </a:r>
            <a:endParaRPr/>
          </a:p>
        </p:txBody>
      </p:sp>
      <p:sp>
        <p:nvSpPr>
          <p:cNvPr id="239" name="Google Shape;239;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Quite a lot of you will likely end up working at some sort of technology company at some point in your life.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There’s nothing (IMO) wrong with working at profit driven tech companies.</a:t>
            </a:r>
            <a:endParaRPr/>
          </a:p>
          <a:p>
            <a:pPr indent="-355600" lvl="0" marL="457200" rtl="0" algn="l">
              <a:spcBef>
                <a:spcPts val="600"/>
              </a:spcBef>
              <a:spcAft>
                <a:spcPts val="0"/>
              </a:spcAft>
              <a:buSzPts val="2000"/>
              <a:buChar char="●"/>
            </a:pPr>
            <a:r>
              <a:rPr lang="en"/>
              <a:t>Please do realize that even as a rank and file employee, you have the power to effect change, particularly if you are paid in stock (because then you are a partial owner).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see some examples.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 Google and the Censored Chinese Search Engine</a:t>
            </a:r>
            <a:endParaRPr/>
          </a:p>
        </p:txBody>
      </p:sp>
      <p:sp>
        <p:nvSpPr>
          <p:cNvPr id="245" name="Google Shape;245;p42"/>
          <p:cNvSpPr txBox="1"/>
          <p:nvPr>
            <p:ph idx="1" type="body"/>
          </p:nvPr>
        </p:nvSpPr>
        <p:spPr>
          <a:xfrm>
            <a:off x="243000" y="556500"/>
            <a:ext cx="8603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From 2006 to 2010, Google operated a censored version of Google in China.</a:t>
            </a:r>
            <a:endParaRPr/>
          </a:p>
          <a:p>
            <a:pPr indent="-355600" lvl="0" marL="457200" rtl="0" algn="l">
              <a:spcBef>
                <a:spcPts val="600"/>
              </a:spcBef>
              <a:spcAft>
                <a:spcPts val="0"/>
              </a:spcAft>
              <a:buSzPts val="2000"/>
              <a:buChar char="●"/>
            </a:pPr>
            <a:r>
              <a:rPr lang="en"/>
              <a:t>Withdrew in 2010 in response to cyber attacks by the Chinese government on users of Google’s services: “These attacks and the surveillance they have uncovered--combined with the attempts over the past year to further limit free speech on the web--have led us to conclude that we should review the feasibility of our business operations in China. We have decided we are no longer willing to continue censoring our results on Google.cn.”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Oct 2018, leaked documents published in </a:t>
            </a:r>
            <a:r>
              <a:rPr lang="en" u="sng">
                <a:solidFill>
                  <a:schemeClr val="hlink"/>
                </a:solidFill>
                <a:hlinkClick r:id="rId3"/>
              </a:rPr>
              <a:t>The Intercept</a:t>
            </a:r>
            <a:r>
              <a:rPr lang="en"/>
              <a:t> revealed a secret project by Google to re-enter the Chinese market.</a:t>
            </a:r>
            <a:endParaRPr/>
          </a:p>
          <a:p>
            <a:pPr indent="-355600" lvl="0" marL="457200" rtl="0" algn="l">
              <a:spcBef>
                <a:spcPts val="600"/>
              </a:spcBef>
              <a:spcAft>
                <a:spcPts val="0"/>
              </a:spcAft>
              <a:buSzPts val="2000"/>
              <a:buChar char="●"/>
            </a:pPr>
            <a:r>
              <a:rPr lang="en"/>
              <a:t>This new search engine would be censored, and also allow government officials to hypothetically track Chinese residents making undesired queries.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 Google and the Censored Chinese Search Engine</a:t>
            </a:r>
            <a:endParaRPr/>
          </a:p>
        </p:txBody>
      </p:sp>
      <p:sp>
        <p:nvSpPr>
          <p:cNvPr id="251" name="Google Shape;251;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Some employee responses:</a:t>
            </a:r>
            <a:endParaRPr/>
          </a:p>
          <a:p>
            <a:pPr indent="-355600" lvl="0" marL="457200" rtl="0" algn="l">
              <a:spcBef>
                <a:spcPts val="600"/>
              </a:spcBef>
              <a:spcAft>
                <a:spcPts val="0"/>
              </a:spcAft>
              <a:buSzPts val="2000"/>
              <a:buChar char="●"/>
            </a:pPr>
            <a:r>
              <a:rPr lang="en"/>
              <a:t>After the leaks, access within the company to documents related to the project were curtailed: “Everyone’s access to documents got turned off, and is being turned on [on a] document-by-document basis,” said one source. “There’s been total radio silence from leadership, which is making a lot of people upset and scared. … Our internal meme site and Google Plus are full of talk, and people are a.n.g.r.y.” [</a:t>
            </a:r>
            <a:r>
              <a:rPr lang="en" u="sng">
                <a:solidFill>
                  <a:schemeClr val="hlink"/>
                </a:solidFill>
                <a:hlinkClick r:id="rId3"/>
              </a:rPr>
              <a:t>Link</a:t>
            </a:r>
            <a:r>
              <a:rPr lang="en"/>
              <a:t>]</a:t>
            </a:r>
            <a:endParaRPr/>
          </a:p>
          <a:p>
            <a:pPr indent="-355600" lvl="0" marL="457200" rtl="0" algn="l">
              <a:spcBef>
                <a:spcPts val="0"/>
              </a:spcBef>
              <a:spcAft>
                <a:spcPts val="0"/>
              </a:spcAft>
              <a:buSzPts val="2000"/>
              <a:buChar char="●"/>
            </a:pPr>
            <a:r>
              <a:rPr lang="en"/>
              <a:t>Over 1400 employees signed a letter demanding more transparency, and at least five employees resigned in protest [</a:t>
            </a:r>
            <a:r>
              <a:rPr lang="en" u="sng">
                <a:solidFill>
                  <a:schemeClr val="hlink"/>
                </a:solidFill>
                <a:hlinkClick r:id="rId4"/>
              </a:rPr>
              <a:t>Link</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
                                        <p:tgtEl>
                                          <p:spTgt spid="2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 Google and the Censored Chinese Search Engine</a:t>
            </a:r>
            <a:r>
              <a:rPr lang="en"/>
              <a:t> </a:t>
            </a:r>
            <a:endParaRPr/>
          </a:p>
        </p:txBody>
      </p:sp>
      <p:sp>
        <p:nvSpPr>
          <p:cNvPr id="257" name="Google Shape;257;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Jack Poulson (a senior scientist who resigned): (</a:t>
            </a:r>
            <a:r>
              <a:rPr lang="en" u="sng">
                <a:solidFill>
                  <a:schemeClr val="hlink"/>
                </a:solidFill>
                <a:hlinkClick r:id="rId3"/>
              </a:rPr>
              <a:t>Link</a:t>
            </a:r>
            <a:r>
              <a:rPr lang="en"/>
              <a:t>)</a:t>
            </a:r>
            <a:endParaRPr/>
          </a:p>
          <a:p>
            <a:pPr indent="-355600" lvl="0" marL="457200" rtl="0" algn="l">
              <a:spcBef>
                <a:spcPts val="600"/>
              </a:spcBef>
              <a:spcAft>
                <a:spcPts val="0"/>
              </a:spcAft>
              <a:buSzPts val="2000"/>
              <a:buChar char="●"/>
            </a:pPr>
            <a:r>
              <a:rPr lang="en"/>
              <a:t>“There are serious worldwide repercussions to this... what are Google’s ethical red lines? We already wrote some down, but now we seem to be crossing those.”</a:t>
            </a:r>
            <a:endParaRPr/>
          </a:p>
          <a:p>
            <a:pPr indent="-355600" lvl="0" marL="457200" rtl="0" algn="l">
              <a:spcBef>
                <a:spcPts val="0"/>
              </a:spcBef>
              <a:spcAft>
                <a:spcPts val="0"/>
              </a:spcAft>
              <a:buSzPts val="2000"/>
              <a:buChar char="●"/>
            </a:pPr>
            <a:r>
              <a:rPr lang="en"/>
              <a:t>Poulson said that he “very much agree[s] with the case Sergey made in 2010. That’s the company I joined, the one that was making that statement.” If the anti-censorship stance is shifting, he said, then he could no longer “be complicit as a shareholder and citizen of the company.”</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Ultimately, in response to employee outcry, the project was cancelled [</a:t>
            </a:r>
            <a:r>
              <a:rPr lang="en" u="sng">
                <a:solidFill>
                  <a:schemeClr val="hlink"/>
                </a:solidFill>
                <a:hlinkClick r:id="rId4"/>
              </a:rPr>
              <a:t>Link</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
                                        <p:tgtEl>
                                          <p:spTgt spid="2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2: Amazon and Climate Change [</a:t>
            </a:r>
            <a:r>
              <a:rPr lang="en" u="sng">
                <a:solidFill>
                  <a:schemeClr val="hlink"/>
                </a:solidFill>
                <a:hlinkClick r:id="rId3"/>
              </a:rPr>
              <a:t>Link</a:t>
            </a:r>
            <a:r>
              <a:rPr lang="en"/>
              <a:t>]</a:t>
            </a:r>
            <a:endParaRPr/>
          </a:p>
        </p:txBody>
      </p:sp>
      <p:sp>
        <p:nvSpPr>
          <p:cNvPr id="263" name="Google Shape;263;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18 months + a few weeks ago, 6,772+ employees at Amazon publicly signed </a:t>
            </a:r>
            <a:r>
              <a:rPr lang="en" u="sng">
                <a:solidFill>
                  <a:schemeClr val="hlink"/>
                </a:solidFill>
                <a:hlinkClick r:id="rId4"/>
              </a:rPr>
              <a:t>a letter</a:t>
            </a:r>
            <a:r>
              <a:rPr lang="en"/>
              <a:t> demanding better responses to climate change by Amazon.</a:t>
            </a:r>
            <a:endParaRPr/>
          </a:p>
          <a:p>
            <a:pPr indent="-355600" lvl="0" marL="457200" rtl="0" algn="l">
              <a:spcBef>
                <a:spcPts val="600"/>
              </a:spcBef>
              <a:spcAft>
                <a:spcPts val="0"/>
              </a:spcAft>
              <a:buSzPts val="2000"/>
              <a:buChar char="●"/>
            </a:pPr>
            <a:r>
              <a:rPr lang="en"/>
              <a:t>Specifically, they want the company to adopt a shareholder resolution (</a:t>
            </a:r>
            <a:r>
              <a:rPr lang="en" u="sng">
                <a:solidFill>
                  <a:schemeClr val="hlink"/>
                </a:solidFill>
                <a:hlinkClick r:id="rId5"/>
              </a:rPr>
              <a:t>link</a:t>
            </a:r>
            <a:r>
              <a:rPr lang="en"/>
              <a:t>) to study how the company will adapt to and reduce its contribution to climate change.</a:t>
            </a:r>
            <a:endParaRPr/>
          </a:p>
          <a:p>
            <a:pPr indent="-355600" lvl="0" marL="457200" rtl="0" algn="l">
              <a:spcBef>
                <a:spcPts val="0"/>
              </a:spcBef>
              <a:spcAft>
                <a:spcPts val="0"/>
              </a:spcAft>
              <a:buSzPts val="2000"/>
              <a:buChar char="●"/>
            </a:pPr>
            <a:r>
              <a:rPr lang="en"/>
              <a:t>“Amazon is not a mere victim of climate change—its operations contribute significantly to the problem…</a:t>
            </a:r>
            <a:r>
              <a:rPr lang="en"/>
              <a:t> Coal still powers Amazon data centers. Diesel, gasoline, and jet fuel still power package delivery.”</a:t>
            </a:r>
            <a:endParaRPr/>
          </a:p>
          <a:p>
            <a:pPr indent="-355600" lvl="0" marL="457200" rtl="0" algn="l">
              <a:spcBef>
                <a:spcPts val="0"/>
              </a:spcBef>
              <a:spcAft>
                <a:spcPts val="0"/>
              </a:spcAft>
              <a:buSzPts val="2000"/>
              <a:buChar char="●"/>
            </a:pPr>
            <a:r>
              <a:rPr lang="en"/>
              <a:t>“Amazon has the resources and scale to spark the world’s imagination and redefine what is possible and necessary to address the climate crisis.”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“Like other shareholders, they can file a resolution urging a particular corporate change that investors vote on at a company’s annual meeting.”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
                                        <p:tgtEl>
                                          <p:spTgt spid="2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a:t>
            </a:r>
            <a:endParaRPr/>
          </a:p>
        </p:txBody>
      </p:sp>
      <p:sp>
        <p:nvSpPr>
          <p:cNvPr id="269" name="Google Shape;269;p46"/>
          <p:cNvSpPr txBox="1"/>
          <p:nvPr>
            <p:ph idx="1" type="body"/>
          </p:nvPr>
        </p:nvSpPr>
        <p:spPr>
          <a:xfrm>
            <a:off x="243000" y="556500"/>
            <a:ext cx="8411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get some number of decades on the planet.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Each week is 168 hours.</a:t>
            </a:r>
            <a:endParaRPr/>
          </a:p>
          <a:p>
            <a:pPr indent="-355600" lvl="0" marL="457200" rtl="0" algn="l">
              <a:spcBef>
                <a:spcPts val="600"/>
              </a:spcBef>
              <a:spcAft>
                <a:spcPts val="0"/>
              </a:spcAft>
              <a:buSzPts val="2000"/>
              <a:buChar char="●"/>
            </a:pPr>
            <a:r>
              <a:rPr lang="en"/>
              <a:t>~40 hours of work.</a:t>
            </a:r>
            <a:endParaRPr/>
          </a:p>
          <a:p>
            <a:pPr indent="-355600" lvl="0" marL="457200" rtl="0" algn="l">
              <a:spcBef>
                <a:spcPts val="0"/>
              </a:spcBef>
              <a:spcAft>
                <a:spcPts val="0"/>
              </a:spcAft>
              <a:buSzPts val="2000"/>
              <a:buChar char="●"/>
            </a:pPr>
            <a:r>
              <a:rPr lang="en"/>
              <a:t>~56 hours of sleep.</a:t>
            </a:r>
            <a:endParaRPr/>
          </a:p>
          <a:p>
            <a:pPr indent="-355600" lvl="0" marL="457200" rtl="0" algn="l">
              <a:spcBef>
                <a:spcPts val="0"/>
              </a:spcBef>
              <a:spcAft>
                <a:spcPts val="0"/>
              </a:spcAft>
              <a:buSzPts val="2000"/>
              <a:buChar char="●"/>
            </a:pPr>
            <a:r>
              <a:rPr lang="en"/>
              <a:t>~72 hours for everything else.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Spend your time wisely, in both your career and personal life.</a:t>
            </a:r>
            <a:endParaRPr/>
          </a:p>
        </p:txBody>
      </p:sp>
      <p:cxnSp>
        <p:nvCxnSpPr>
          <p:cNvPr id="270" name="Google Shape;270;p46"/>
          <p:cNvCxnSpPr/>
          <p:nvPr/>
        </p:nvCxnSpPr>
        <p:spPr>
          <a:xfrm flipH="1">
            <a:off x="2796600" y="1750775"/>
            <a:ext cx="681300" cy="250800"/>
          </a:xfrm>
          <a:prstGeom prst="straightConnector1">
            <a:avLst/>
          </a:prstGeom>
          <a:noFill/>
          <a:ln cap="flat" cmpd="sng" w="9525">
            <a:solidFill>
              <a:srgbClr val="BE0712"/>
            </a:solidFill>
            <a:prstDash val="solid"/>
            <a:round/>
            <a:headEnd len="med" w="med" type="none"/>
            <a:tailEnd len="med" w="med" type="triangle"/>
          </a:ln>
        </p:spPr>
      </p:cxnSp>
      <p:sp>
        <p:nvSpPr>
          <p:cNvPr id="271" name="Google Shape;271;p46"/>
          <p:cNvSpPr txBox="1"/>
          <p:nvPr/>
        </p:nvSpPr>
        <p:spPr>
          <a:xfrm>
            <a:off x="3567800" y="1400625"/>
            <a:ext cx="49740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Anecdotally, most of you will have much more free time after college than you do now.</a:t>
            </a:r>
            <a:endParaRPr>
              <a:solidFill>
                <a:srgbClr val="BE071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Candy Crush</a:t>
            </a:r>
            <a:endParaRPr/>
          </a:p>
        </p:txBody>
      </p:sp>
      <p:sp>
        <p:nvSpPr>
          <p:cNvPr id="52" name="Google Shape;52;p11"/>
          <p:cNvSpPr txBox="1"/>
          <p:nvPr>
            <p:ph idx="1" type="body"/>
          </p:nvPr>
        </p:nvSpPr>
        <p:spPr>
          <a:xfrm>
            <a:off x="243000" y="556500"/>
            <a:ext cx="5366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mobile game Candy Crush tracks the number of days you have played in a row.</a:t>
            </a:r>
            <a:endParaRPr/>
          </a:p>
          <a:p>
            <a:pPr indent="-355600" lvl="0" marL="457200" rtl="0" algn="l">
              <a:spcBef>
                <a:spcPts val="600"/>
              </a:spcBef>
              <a:spcAft>
                <a:spcPts val="0"/>
              </a:spcAft>
              <a:buSzPts val="2000"/>
              <a:buChar char="●"/>
            </a:pPr>
            <a:r>
              <a:rPr lang="en"/>
              <a:t>Every consecutive day gets you a reward.</a:t>
            </a:r>
            <a:endParaRPr/>
          </a:p>
          <a:p>
            <a:pPr indent="-355600" lvl="1" marL="914400" rtl="0" algn="l">
              <a:spcBef>
                <a:spcPts val="0"/>
              </a:spcBef>
              <a:spcAft>
                <a:spcPts val="0"/>
              </a:spcAft>
              <a:buSzPts val="2000"/>
              <a:buChar char="○"/>
            </a:pPr>
            <a:r>
              <a:rPr lang="en"/>
              <a:t>Progress indicator.</a:t>
            </a:r>
            <a:endParaRPr/>
          </a:p>
          <a:p>
            <a:pPr indent="-355600" lvl="1" marL="914400" rtl="0" algn="l">
              <a:spcBef>
                <a:spcPts val="0"/>
              </a:spcBef>
              <a:spcAft>
                <a:spcPts val="0"/>
              </a:spcAft>
              <a:buSzPts val="2000"/>
              <a:buChar char="○"/>
            </a:pPr>
            <a:r>
              <a:rPr lang="en"/>
              <a:t>Up to 2 hours worth of a special item for that day that makes the game more fun.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you miss a day, the counter resets.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does this feature exist in Candy Crush?</a:t>
            </a:r>
            <a:endParaRPr/>
          </a:p>
          <a:p>
            <a:pPr indent="-355600" lvl="0" marL="457200" rtl="0" algn="l">
              <a:spcBef>
                <a:spcPts val="600"/>
              </a:spcBef>
              <a:spcAft>
                <a:spcPts val="0"/>
              </a:spcAft>
              <a:buSzPts val="2000"/>
              <a:buChar char="●"/>
            </a:pPr>
            <a:r>
              <a:rPr lang="en"/>
              <a:t>Encourages you to engage every day.</a:t>
            </a:r>
            <a:endParaRPr/>
          </a:p>
        </p:txBody>
      </p:sp>
      <p:pic>
        <p:nvPicPr>
          <p:cNvPr id="53" name="Google Shape;53;p11"/>
          <p:cNvPicPr preferRelativeResize="0"/>
          <p:nvPr/>
        </p:nvPicPr>
        <p:blipFill>
          <a:blip r:embed="rId3">
            <a:alphaModFix/>
          </a:blip>
          <a:stretch>
            <a:fillRect/>
          </a:stretch>
        </p:blipFill>
        <p:spPr>
          <a:xfrm>
            <a:off x="5830725" y="710826"/>
            <a:ext cx="2794098" cy="4250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Snapchat</a:t>
            </a:r>
            <a:endParaRPr/>
          </a:p>
        </p:txBody>
      </p:sp>
      <p:sp>
        <p:nvSpPr>
          <p:cNvPr id="59" name="Google Shape;59;p12"/>
          <p:cNvSpPr txBox="1"/>
          <p:nvPr>
            <p:ph idx="1" type="body"/>
          </p:nvPr>
        </p:nvSpPr>
        <p:spPr>
          <a:xfrm>
            <a:off x="243000" y="556500"/>
            <a:ext cx="5406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Similarly, for every day that you and a friend communicate on snapchat, your snap streak is extended by one day.</a:t>
            </a:r>
            <a:endParaRPr/>
          </a:p>
          <a:p>
            <a:pPr indent="0" lvl="0" marL="45720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Why does this feature exist in Snapchat?</a:t>
            </a:r>
            <a:endParaRPr/>
          </a:p>
          <a:p>
            <a:pPr indent="-355600" lvl="0" marL="457200" rtl="0" algn="l">
              <a:spcBef>
                <a:spcPts val="600"/>
              </a:spcBef>
              <a:spcAft>
                <a:spcPts val="0"/>
              </a:spcAft>
              <a:buSzPts val="2000"/>
              <a:buChar char="●"/>
            </a:pPr>
            <a:r>
              <a:rPr lang="en"/>
              <a:t>To encourage engagement.</a:t>
            </a:r>
            <a:endParaRPr/>
          </a:p>
        </p:txBody>
      </p:sp>
      <p:pic>
        <p:nvPicPr>
          <p:cNvPr id="60" name="Google Shape;60;p12"/>
          <p:cNvPicPr preferRelativeResize="0"/>
          <p:nvPr/>
        </p:nvPicPr>
        <p:blipFill>
          <a:blip r:embed="rId3">
            <a:alphaModFix/>
          </a:blip>
          <a:stretch>
            <a:fillRect/>
          </a:stretch>
        </p:blipFill>
        <p:spPr>
          <a:xfrm>
            <a:off x="5911425" y="699826"/>
            <a:ext cx="2395281" cy="42508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Snapstreaks</a:t>
            </a:r>
            <a:r>
              <a:rPr lang="en"/>
              <a:t> and Candy Crush Streak</a:t>
            </a:r>
            <a:endParaRPr/>
          </a:p>
        </p:txBody>
      </p:sp>
      <p:sp>
        <p:nvSpPr>
          <p:cNvPr id="66" name="Google Shape;66;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positive impacts do these features have on the wor</a:t>
            </a:r>
            <a:r>
              <a:rPr lang="en"/>
              <a:t>ld?</a:t>
            </a:r>
            <a:endParaRPr/>
          </a:p>
          <a:p>
            <a:pPr indent="-355600" lvl="0" marL="457200" rtl="0" algn="l">
              <a:spcBef>
                <a:spcPts val="600"/>
              </a:spcBef>
              <a:spcAft>
                <a:spcPts val="0"/>
              </a:spcAft>
              <a:buSzPts val="2000"/>
              <a:buChar char="●"/>
            </a:pPr>
            <a:r>
              <a:rPr lang="en"/>
              <a:t>Encourages users to use the platform (neutral), but also connect with others!</a:t>
            </a:r>
            <a:endParaRPr/>
          </a:p>
          <a:p>
            <a:pPr indent="-355600" lvl="0" marL="457200" rtl="0" algn="l">
              <a:spcBef>
                <a:spcPts val="0"/>
              </a:spcBef>
              <a:spcAft>
                <a:spcPts val="0"/>
              </a:spcAft>
              <a:buSzPts val="2000"/>
              <a:buChar char="●"/>
            </a:pPr>
            <a:r>
              <a:rPr lang="en"/>
              <a:t>Help maintain friendships.</a:t>
            </a:r>
            <a:endParaRPr/>
          </a:p>
          <a:p>
            <a:pPr indent="-355600" lvl="0" marL="457200" rtl="0" algn="l">
              <a:spcBef>
                <a:spcPts val="0"/>
              </a:spcBef>
              <a:spcAft>
                <a:spcPts val="0"/>
              </a:spcAft>
              <a:buSzPts val="2000"/>
              <a:buChar char="●"/>
            </a:pPr>
            <a:r>
              <a:rPr lang="en"/>
              <a:t>Keeps kids off the streets -- if you’re snapchatting, you can’t be up to no good tipping over cows and spraypainting buildings.</a:t>
            </a:r>
            <a:endParaRPr/>
          </a:p>
          <a:p>
            <a:pPr indent="-355600" lvl="0" marL="457200" rtl="0" algn="l">
              <a:spcBef>
                <a:spcPts val="0"/>
              </a:spcBef>
              <a:spcAft>
                <a:spcPts val="0"/>
              </a:spcAft>
              <a:buSzPts val="2000"/>
              <a:buChar char="●"/>
            </a:pPr>
            <a:r>
              <a:rPr lang="en"/>
              <a:t>It increases the impact of the company on the world.</a:t>
            </a:r>
            <a:endParaRPr/>
          </a:p>
          <a:p>
            <a:pPr indent="-355600" lvl="0" marL="457200" rtl="0" algn="l">
              <a:spcBef>
                <a:spcPts val="0"/>
              </a:spcBef>
              <a:spcAft>
                <a:spcPts val="0"/>
              </a:spcAft>
              <a:buSzPts val="2000"/>
              <a:buChar char="●"/>
            </a:pPr>
            <a:r>
              <a:rPr lang="en"/>
              <a:t>Provides some happiness. Free dopamine. </a:t>
            </a:r>
            <a:endParaRPr/>
          </a:p>
          <a:p>
            <a:pPr indent="-355600" lvl="0" marL="457200" rtl="0" algn="l">
              <a:spcBef>
                <a:spcPts val="0"/>
              </a:spcBef>
              <a:spcAft>
                <a:spcPts val="0"/>
              </a:spcAft>
              <a:buSzPts val="2000"/>
              <a:buChar char="●"/>
            </a:pPr>
            <a:r>
              <a:rPr lang="en"/>
              <a:t>Helps reduce isolation and provides a sense of meaning.</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What negative impacts do these features have on the world?</a:t>
            </a:r>
            <a:endParaRPr/>
          </a:p>
          <a:p>
            <a:pPr indent="-355600" lvl="0" marL="457200" rtl="0" algn="l">
              <a:spcBef>
                <a:spcPts val="600"/>
              </a:spcBef>
              <a:spcAft>
                <a:spcPts val="0"/>
              </a:spcAft>
              <a:buSzPts val="2000"/>
              <a:buChar char="●"/>
            </a:pPr>
            <a:r>
              <a:rPr lang="en"/>
              <a:t>It increases the impact of the company on the world.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Snapstreaks and Candy Crush Streak</a:t>
            </a:r>
            <a:endParaRPr/>
          </a:p>
        </p:txBody>
      </p:sp>
      <p:sp>
        <p:nvSpPr>
          <p:cNvPr id="72" name="Google Shape;72;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What negative impacts do these features have on the world?</a:t>
            </a:r>
            <a:endParaRPr sz="1800"/>
          </a:p>
          <a:p>
            <a:pPr indent="-342900" lvl="0" marL="457200" rtl="0" algn="l">
              <a:spcBef>
                <a:spcPts val="600"/>
              </a:spcBef>
              <a:spcAft>
                <a:spcPts val="0"/>
              </a:spcAft>
              <a:buSzPts val="1800"/>
              <a:buChar char="●"/>
            </a:pPr>
            <a:r>
              <a:rPr lang="en" sz="1800"/>
              <a:t>It increases the impact of the company on the world.</a:t>
            </a:r>
            <a:endParaRPr sz="1800"/>
          </a:p>
          <a:p>
            <a:pPr indent="-342900" lvl="0" marL="457200" rtl="0" algn="l">
              <a:spcBef>
                <a:spcPts val="0"/>
              </a:spcBef>
              <a:spcAft>
                <a:spcPts val="0"/>
              </a:spcAft>
              <a:buSzPts val="1800"/>
              <a:buChar char="●"/>
            </a:pPr>
            <a:r>
              <a:rPr lang="en" sz="1800"/>
              <a:t>Huge time sink, bad use of our precious finite time.</a:t>
            </a:r>
            <a:endParaRPr sz="1800"/>
          </a:p>
          <a:p>
            <a:pPr indent="-342900" lvl="0" marL="457200" rtl="0" algn="l">
              <a:spcBef>
                <a:spcPts val="0"/>
              </a:spcBef>
              <a:spcAft>
                <a:spcPts val="0"/>
              </a:spcAft>
              <a:buSzPts val="1800"/>
              <a:buChar char="●"/>
            </a:pPr>
            <a:r>
              <a:rPr lang="en" sz="1800"/>
              <a:t>Encourages addictive behavior.</a:t>
            </a:r>
            <a:endParaRPr sz="1800"/>
          </a:p>
          <a:p>
            <a:pPr indent="-342900" lvl="0" marL="457200" rtl="0" algn="l">
              <a:spcBef>
                <a:spcPts val="0"/>
              </a:spcBef>
              <a:spcAft>
                <a:spcPts val="0"/>
              </a:spcAft>
              <a:buSzPts val="1800"/>
              <a:buChar char="●"/>
            </a:pPr>
            <a:r>
              <a:rPr lang="en" sz="1800"/>
              <a:t>Creates a new landscape for mutual hostility: WHY DIDNT YOU REPLY MY SNAPSTREAK!! </a:t>
            </a:r>
            <a:endParaRPr sz="1800"/>
          </a:p>
          <a:p>
            <a:pPr indent="-342900" lvl="1" marL="914400" rtl="0" algn="l">
              <a:spcBef>
                <a:spcPts val="0"/>
              </a:spcBef>
              <a:spcAft>
                <a:spcPts val="0"/>
              </a:spcAft>
              <a:buSzPts val="1800"/>
              <a:buChar char="○"/>
            </a:pPr>
            <a:r>
              <a:rPr lang="en" sz="1800"/>
              <a:t>Discouraged by not measuring up with acquaintances.</a:t>
            </a:r>
            <a:endParaRPr sz="1800"/>
          </a:p>
          <a:p>
            <a:pPr indent="-342900" lvl="1" marL="914400" rtl="0" algn="l">
              <a:spcBef>
                <a:spcPts val="0"/>
              </a:spcBef>
              <a:spcAft>
                <a:spcPts val="0"/>
              </a:spcAft>
              <a:buSzPts val="1800"/>
              <a:buChar char="○"/>
            </a:pPr>
            <a:r>
              <a:rPr lang="en" sz="1800"/>
              <a:t>FOMO about what people are actually doing.</a:t>
            </a:r>
            <a:endParaRPr sz="1800"/>
          </a:p>
          <a:p>
            <a:pPr indent="-342900" lvl="0" marL="457200" rtl="0" algn="l">
              <a:spcBef>
                <a:spcPts val="0"/>
              </a:spcBef>
              <a:spcAft>
                <a:spcPts val="0"/>
              </a:spcAft>
              <a:buSzPts val="1800"/>
              <a:buChar char="●"/>
            </a:pPr>
            <a:r>
              <a:rPr lang="en" sz="1800"/>
              <a:t>Less rich experience than real life. Discourages higher quality reaction.</a:t>
            </a:r>
            <a:endParaRPr sz="1800"/>
          </a:p>
          <a:p>
            <a:pPr indent="-342900" lvl="0" marL="457200" rtl="0" algn="l">
              <a:spcBef>
                <a:spcPts val="0"/>
              </a:spcBef>
              <a:spcAft>
                <a:spcPts val="0"/>
              </a:spcAft>
              <a:buSzPts val="1800"/>
              <a:buChar char="●"/>
            </a:pPr>
            <a:r>
              <a:rPr lang="en" sz="1800"/>
              <a:t>Potential damage to your dang eyes by looking at your phone (?).</a:t>
            </a:r>
            <a:endParaRPr sz="1800"/>
          </a:p>
          <a:p>
            <a:pPr indent="-342900" lvl="0" marL="457200" rtl="0" algn="l">
              <a:spcBef>
                <a:spcPts val="0"/>
              </a:spcBef>
              <a:spcAft>
                <a:spcPts val="0"/>
              </a:spcAft>
              <a:buSzPts val="1800"/>
              <a:buChar char="●"/>
            </a:pPr>
            <a:r>
              <a:rPr lang="en" sz="1800"/>
              <a:t>False sense of accomplishment.</a:t>
            </a:r>
            <a:endParaRPr sz="1800"/>
          </a:p>
          <a:p>
            <a:pPr indent="-342900" lvl="0" marL="457200" rtl="0" algn="l">
              <a:spcBef>
                <a:spcPts val="0"/>
              </a:spcBef>
              <a:spcAft>
                <a:spcPts val="0"/>
              </a:spcAft>
              <a:buSzPts val="1800"/>
              <a:buChar char="●"/>
            </a:pPr>
            <a:r>
              <a:rPr lang="en" sz="1800"/>
              <a:t>Discourages use of more useful features in the platform.</a:t>
            </a:r>
            <a:endParaRPr sz="1800"/>
          </a:p>
          <a:p>
            <a:pPr indent="-342900" lvl="0" marL="457200" rtl="0" algn="l">
              <a:spcBef>
                <a:spcPts val="0"/>
              </a:spcBef>
              <a:spcAft>
                <a:spcPts val="0"/>
              </a:spcAft>
              <a:buSzPts val="1800"/>
              <a:buChar char="●"/>
            </a:pPr>
            <a:r>
              <a:rPr lang="en" sz="1800"/>
              <a:t>Constant mental drag. Have to do it EVERY day.</a:t>
            </a:r>
            <a:endParaRPr sz="1800"/>
          </a:p>
          <a:p>
            <a:pPr indent="-342900" lvl="0" marL="457200" rtl="0" algn="l">
              <a:spcBef>
                <a:spcPts val="0"/>
              </a:spcBef>
              <a:spcAft>
                <a:spcPts val="0"/>
              </a:spcAft>
              <a:buSzPts val="1800"/>
              <a:buChar char="●"/>
            </a:pPr>
            <a:r>
              <a:rPr lang="en" sz="1800"/>
              <a:t>Discourages company from doing better for the world.</a:t>
            </a:r>
            <a:endParaRPr sz="1800"/>
          </a:p>
          <a:p>
            <a:pPr indent="-342900" lvl="0" marL="457200" rtl="0" algn="l">
              <a:spcBef>
                <a:spcPts val="0"/>
              </a:spcBef>
              <a:spcAft>
                <a:spcPts val="0"/>
              </a:spcAft>
              <a:buSzPts val="1800"/>
              <a:buChar char="●"/>
            </a:pPr>
            <a:r>
              <a:rPr lang="en" sz="1800"/>
              <a:t>Locks people into specific platforms.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Snapstreaks </a:t>
            </a:r>
            <a:r>
              <a:rPr lang="en"/>
              <a:t>and </a:t>
            </a:r>
            <a:r>
              <a:rPr b="0" lang="en"/>
              <a:t>Candy Crush</a:t>
            </a:r>
            <a:r>
              <a:rPr lang="en"/>
              <a:t> Bonuses</a:t>
            </a:r>
            <a:endParaRPr/>
          </a:p>
        </p:txBody>
      </p:sp>
      <p:sp>
        <p:nvSpPr>
          <p:cNvPr id="78" name="Google Shape;78;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Are these features net positives for the world?</a:t>
            </a:r>
            <a:endParaRPr sz="1700"/>
          </a:p>
          <a:p>
            <a:pPr indent="-336550" lvl="0" marL="457200" rtl="0" algn="l">
              <a:spcBef>
                <a:spcPts val="600"/>
              </a:spcBef>
              <a:spcAft>
                <a:spcPts val="0"/>
              </a:spcAft>
              <a:buSzPts val="1700"/>
              <a:buChar char="●"/>
            </a:pPr>
            <a:r>
              <a:rPr lang="en" sz="1700"/>
              <a:t>Overall positive: The more these platforms exist, the more we are aware of potential downfalls. We get inoculated as a species against potential harm.</a:t>
            </a:r>
            <a:endParaRPr sz="1700"/>
          </a:p>
          <a:p>
            <a:pPr indent="-336550" lvl="0" marL="457200" rtl="0" algn="l">
              <a:spcBef>
                <a:spcPts val="0"/>
              </a:spcBef>
              <a:spcAft>
                <a:spcPts val="0"/>
              </a:spcAft>
              <a:buSzPts val="1700"/>
              <a:buChar char="●"/>
            </a:pPr>
            <a:r>
              <a:rPr lang="en" sz="1700"/>
              <a:t>Neutral but leaning positive: In our coronavirus universe, we need connection. Snapstreaks encourage connnection.</a:t>
            </a:r>
            <a:endParaRPr sz="1700"/>
          </a:p>
          <a:p>
            <a:pPr indent="-336550" lvl="0" marL="457200" rtl="0" algn="l">
              <a:spcBef>
                <a:spcPts val="0"/>
              </a:spcBef>
              <a:spcAft>
                <a:spcPts val="0"/>
              </a:spcAft>
              <a:buSzPts val="1700"/>
              <a:buChar char="●"/>
            </a:pPr>
            <a:r>
              <a:rPr lang="en" sz="1700"/>
              <a:t>Slightly positive: Some people say ‘there are more productive hobbies’, but if you’re happy with snapchat, don’t let moral scolds judge.</a:t>
            </a:r>
            <a:endParaRPr sz="1700"/>
          </a:p>
          <a:p>
            <a:pPr indent="-336550" lvl="0" marL="457200" rtl="0" algn="l">
              <a:spcBef>
                <a:spcPts val="0"/>
              </a:spcBef>
              <a:spcAft>
                <a:spcPts val="0"/>
              </a:spcAft>
              <a:buSzPts val="1700"/>
              <a:buChar char="●"/>
            </a:pPr>
            <a:r>
              <a:rPr lang="en" sz="1700"/>
              <a:t>The existence of snapstreaks encourages us to think of other interesting twists on the idea.</a:t>
            </a:r>
            <a:endParaRPr sz="1700"/>
          </a:p>
          <a:p>
            <a:pPr indent="-336550" lvl="0" marL="457200" rtl="0" algn="l">
              <a:spcBef>
                <a:spcPts val="0"/>
              </a:spcBef>
              <a:spcAft>
                <a:spcPts val="0"/>
              </a:spcAft>
              <a:buSzPts val="1700"/>
              <a:buChar char="●"/>
            </a:pPr>
            <a:r>
              <a:rPr lang="en" sz="1700"/>
              <a:t>Neutral: Positive to encourage communication, but there are of course many dangers about how the platform can be used negatively.</a:t>
            </a:r>
            <a:endParaRPr sz="1700"/>
          </a:p>
          <a:p>
            <a:pPr indent="-336550" lvl="0" marL="457200" rtl="0" algn="l">
              <a:spcBef>
                <a:spcPts val="0"/>
              </a:spcBef>
              <a:spcAft>
                <a:spcPts val="0"/>
              </a:spcAft>
              <a:buSzPts val="1700"/>
              <a:buChar char="●"/>
            </a:pPr>
            <a:r>
              <a:rPr lang="en" sz="1700"/>
              <a:t>Net negative: Many people have the potential to use it to connect, but lots of people are just looking for the dopamine rush. These mechanisms are exploited glitches in our brains. Seems like a bad use of time. Discourages creativity and connect genuinely.</a:t>
            </a:r>
            <a:endParaRPr sz="1700"/>
          </a:p>
          <a:p>
            <a:pPr indent="-336550" lvl="0" marL="457200" rtl="0" algn="l">
              <a:spcBef>
                <a:spcPts val="0"/>
              </a:spcBef>
              <a:spcAft>
                <a:spcPts val="0"/>
              </a:spcAft>
              <a:buSzPts val="1700"/>
              <a:buChar char="●"/>
            </a:pPr>
            <a:r>
              <a:rPr lang="en" sz="1700"/>
              <a:t>Small negative at best: Our enumerated positives and negatives skew negative. Motivated communication is not genuine. Can’t escape cynical judgment regarding dopamine rush.</a:t>
            </a:r>
            <a:endParaRPr sz="1700"/>
          </a:p>
          <a:p>
            <a:pPr indent="0" lvl="0" marL="0" rtl="0" algn="l">
              <a:spcBef>
                <a:spcPts val="60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Generally</a:t>
            </a:r>
            <a:endParaRPr/>
          </a:p>
        </p:txBody>
      </p:sp>
      <p:sp>
        <p:nvSpPr>
          <p:cNvPr id="84" name="Google Shape;84;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Are Candy Crush/and Snapchat net positives for the world?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