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76e0dad85_2_38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76e0dad85_2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76e536eb1_0_29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76e536eb1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76e536eb1_0_3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76e536eb1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76e572688_0_4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76e57268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76e572688_0_7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76e57268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76e572688_0_10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76e57268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76e572688_0_13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76e57268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76e572688_0_15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76e572688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76e572688_0_18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76e572688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76e572688_0_21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76e572688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6e536eb1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76e536e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6e536eb1_0_10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6e536eb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6e536eb1_0_13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6e536eb1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6e536eb1_0_16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6e536eb1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6e536eb1_0_18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6e536eb1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6e536eb1_0_21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6e536eb1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6e536eb1_0_26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6e536eb1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76e536eb1_0_35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76e536eb1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4" name="Google Shape;14;p3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9" name="Google Shape;19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DepthFirstPaths Demo</a:t>
            </a:r>
            <a:endParaRPr/>
          </a:p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a path from s to every other reachable vertex, visiting each vertex at most once. dfs(v) is as follows: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Mark v.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each unmarked adjacent vertex w: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set edgeTo[w] = v.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dfs(w)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8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2" name="Google Shape;32;p8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3" name="Google Shape;33;p8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4" name="Google Shape;34;p8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5" name="Google Shape;35;p8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36" name="Google Shape;36;p8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37" name="Google Shape;37;p8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39" name="Google Shape;39;p8"/>
          <p:cNvCxnSpPr>
            <a:stCxn id="31" idx="2"/>
            <a:endCxn id="32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" name="Google Shape;40;p8"/>
          <p:cNvCxnSpPr>
            <a:stCxn id="31" idx="3"/>
            <a:endCxn id="34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" name="Google Shape;41;p8"/>
          <p:cNvCxnSpPr>
            <a:stCxn id="33" idx="2"/>
            <a:endCxn id="34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" name="Google Shape;42;p8"/>
          <p:cNvCxnSpPr>
            <a:stCxn id="36" idx="2"/>
            <a:endCxn id="37" idx="0"/>
          </p:cNvCxnSpPr>
          <p:nvPr/>
        </p:nvCxnSpPr>
        <p:spPr>
          <a:xfrm>
            <a:off x="8084657" y="3406137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" name="Google Shape;43;p8"/>
          <p:cNvCxnSpPr>
            <a:stCxn id="36" idx="2"/>
            <a:endCxn id="35" idx="3"/>
          </p:cNvCxnSpPr>
          <p:nvPr/>
        </p:nvCxnSpPr>
        <p:spPr>
          <a:xfrm flipH="1">
            <a:off x="7665557" y="3406137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" name="Google Shape;44;p8"/>
          <p:cNvCxnSpPr>
            <a:stCxn id="34" idx="2"/>
            <a:endCxn id="35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" name="Google Shape;45;p8"/>
          <p:cNvCxnSpPr>
            <a:stCxn id="32" idx="3"/>
            <a:endCxn id="35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" name="Google Shape;46;p8"/>
          <p:cNvCxnSpPr>
            <a:stCxn id="35" idx="2"/>
            <a:endCxn id="38" idx="0"/>
          </p:cNvCxnSpPr>
          <p:nvPr/>
        </p:nvCxnSpPr>
        <p:spPr>
          <a:xfrm>
            <a:off x="7506807" y="4087512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Google Shape;47;p8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48" name="Google Shape;48;p8"/>
          <p:cNvCxnSpPr>
            <a:stCxn id="47" idx="3"/>
            <a:endCxn id="31" idx="1"/>
          </p:cNvCxnSpPr>
          <p:nvPr/>
        </p:nvCxnSpPr>
        <p:spPr>
          <a:xfrm>
            <a:off x="5689032" y="3349975"/>
            <a:ext cx="546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" name="Google Shape;49;p8"/>
          <p:cNvSpPr txBox="1"/>
          <p:nvPr/>
        </p:nvSpPr>
        <p:spPr>
          <a:xfrm>
            <a:off x="5379325" y="3394186"/>
            <a:ext cx="3174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50" name="Google Shape;50;p8"/>
          <p:cNvSpPr txBox="1"/>
          <p:nvPr/>
        </p:nvSpPr>
        <p:spPr>
          <a:xfrm>
            <a:off x="176300" y="2779150"/>
            <a:ext cx="24264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" name="Google Shape;51;p8"/>
          <p:cNvSpPr txBox="1"/>
          <p:nvPr/>
        </p:nvSpPr>
        <p:spPr>
          <a:xfrm>
            <a:off x="5767700" y="4710300"/>
            <a:ext cx="2716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Order of dfs returns: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8"/>
          <p:cNvSpPr txBox="1"/>
          <p:nvPr/>
        </p:nvSpPr>
        <p:spPr>
          <a:xfrm>
            <a:off x="5615300" y="2105675"/>
            <a:ext cx="3030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Order of dfs calls: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8"/>
          <p:cNvSpPr txBox="1"/>
          <p:nvPr/>
        </p:nvSpPr>
        <p:spPr>
          <a:xfrm>
            <a:off x="2569675" y="2925229"/>
            <a:ext cx="3000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Start by calling dfs(0).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DepthFirstPaths Demo</a:t>
            </a:r>
            <a:endParaRPr/>
          </a:p>
        </p:txBody>
      </p:sp>
      <p:sp>
        <p:nvSpPr>
          <p:cNvPr id="319" name="Google Shape;319;p17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Goal: Find a path from s to every other reachable vertex, visiting each vertex at most once. dfs(v) is as follows: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Mark v.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each unmarked adjacent vertex w: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set edgeTo[w] = v.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dfs(w)</a:t>
            </a:r>
            <a:endParaRPr/>
          </a:p>
        </p:txBody>
      </p:sp>
      <p:sp>
        <p:nvSpPr>
          <p:cNvPr id="320" name="Google Shape;320;p17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21" name="Google Shape;321;p17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22" name="Google Shape;322;p17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23" name="Google Shape;323;p17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24" name="Google Shape;324;p17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325" name="Google Shape;325;p17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326" name="Google Shape;326;p17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327" name="Google Shape;327;p17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328" name="Google Shape;328;p17"/>
          <p:cNvCxnSpPr>
            <a:stCxn id="320" idx="2"/>
            <a:endCxn id="321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Google Shape;329;p17"/>
          <p:cNvCxnSpPr>
            <a:stCxn id="320" idx="3"/>
            <a:endCxn id="323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17"/>
          <p:cNvCxnSpPr>
            <a:stCxn id="322" idx="2"/>
            <a:endCxn id="323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17"/>
          <p:cNvCxnSpPr>
            <a:stCxn id="325" idx="2"/>
            <a:endCxn id="326" idx="0"/>
          </p:cNvCxnSpPr>
          <p:nvPr/>
        </p:nvCxnSpPr>
        <p:spPr>
          <a:xfrm>
            <a:off x="8084657" y="3406137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17"/>
          <p:cNvCxnSpPr>
            <a:stCxn id="325" idx="2"/>
            <a:endCxn id="324" idx="3"/>
          </p:cNvCxnSpPr>
          <p:nvPr/>
        </p:nvCxnSpPr>
        <p:spPr>
          <a:xfrm flipH="1">
            <a:off x="7665557" y="3406137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17"/>
          <p:cNvCxnSpPr>
            <a:stCxn id="323" idx="2"/>
            <a:endCxn id="324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17"/>
          <p:cNvCxnSpPr>
            <a:stCxn id="321" idx="3"/>
            <a:endCxn id="324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17"/>
          <p:cNvCxnSpPr>
            <a:stCxn id="324" idx="2"/>
            <a:endCxn id="327" idx="0"/>
          </p:cNvCxnSpPr>
          <p:nvPr/>
        </p:nvCxnSpPr>
        <p:spPr>
          <a:xfrm>
            <a:off x="7506807" y="4087512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6" name="Google Shape;336;p17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337" name="Google Shape;337;p17"/>
          <p:cNvCxnSpPr>
            <a:stCxn id="336" idx="3"/>
            <a:endCxn id="320" idx="1"/>
          </p:cNvCxnSpPr>
          <p:nvPr/>
        </p:nvCxnSpPr>
        <p:spPr>
          <a:xfrm>
            <a:off x="5689032" y="3349975"/>
            <a:ext cx="546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8" name="Google Shape;338;p17"/>
          <p:cNvSpPr txBox="1"/>
          <p:nvPr/>
        </p:nvSpPr>
        <p:spPr>
          <a:xfrm>
            <a:off x="5379325" y="3394195"/>
            <a:ext cx="3702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339" name="Google Shape;339;p17"/>
          <p:cNvSpPr txBox="1"/>
          <p:nvPr/>
        </p:nvSpPr>
        <p:spPr>
          <a:xfrm>
            <a:off x="2680050" y="2961725"/>
            <a:ext cx="24726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mark(6).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isMarked(5)? Yes.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isMarked(7)? No.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edgeTo[7] = 6. </a:t>
            </a:r>
            <a:r>
              <a:rPr b="1" lang="en"/>
              <a:t>dfs(7).</a:t>
            </a:r>
            <a:r>
              <a:rPr b="1" lang="en">
                <a:solidFill>
                  <a:srgbClr val="999999"/>
                </a:solidFill>
              </a:rPr>
              <a:t> </a:t>
            </a:r>
            <a:endParaRPr b="1"/>
          </a:p>
        </p:txBody>
      </p:sp>
      <p:sp>
        <p:nvSpPr>
          <p:cNvPr id="340" name="Google Shape;340;p17"/>
          <p:cNvSpPr txBox="1"/>
          <p:nvPr/>
        </p:nvSpPr>
        <p:spPr>
          <a:xfrm>
            <a:off x="7883245" y="2903885"/>
            <a:ext cx="4191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341" name="Google Shape;341;p17"/>
          <p:cNvSpPr txBox="1"/>
          <p:nvPr/>
        </p:nvSpPr>
        <p:spPr>
          <a:xfrm>
            <a:off x="176300" y="2779150"/>
            <a:ext cx="24264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T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T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F        6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2" name="Google Shape;342;p17"/>
          <p:cNvSpPr txBox="1"/>
          <p:nvPr/>
        </p:nvSpPr>
        <p:spPr>
          <a:xfrm>
            <a:off x="5615300" y="4710300"/>
            <a:ext cx="33816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Order of dfs returns: 34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7"/>
          <p:cNvSpPr txBox="1"/>
          <p:nvPr/>
        </p:nvSpPr>
        <p:spPr>
          <a:xfrm>
            <a:off x="5615300" y="2105675"/>
            <a:ext cx="3030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Order of dfs calls: 01254367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17"/>
          <p:cNvSpPr txBox="1"/>
          <p:nvPr/>
        </p:nvSpPr>
        <p:spPr>
          <a:xfrm>
            <a:off x="2556637" y="2737467"/>
            <a:ext cx="3000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dfs(6):</a:t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1084280" y="4342378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1959551" y="4550383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DepthFirstPaths Demo</a:t>
            </a:r>
            <a:endParaRPr/>
          </a:p>
        </p:txBody>
      </p:sp>
      <p:sp>
        <p:nvSpPr>
          <p:cNvPr id="352" name="Google Shape;352;p18"/>
          <p:cNvSpPr txBox="1"/>
          <p:nvPr>
            <p:ph idx="1" type="body"/>
          </p:nvPr>
        </p:nvSpPr>
        <p:spPr>
          <a:xfrm>
            <a:off x="243000" y="556500"/>
            <a:ext cx="8443800" cy="19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Goal: Find a path from s to every other reachable vertex, visiting each vertex at most once. dfs(v) is as follows: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Mark v.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each unmarked adjacent vertex w: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set edgeTo[w] = v.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dfs(w)</a:t>
            </a:r>
            <a:endParaRPr/>
          </a:p>
        </p:txBody>
      </p:sp>
      <p:sp>
        <p:nvSpPr>
          <p:cNvPr id="353" name="Google Shape;353;p18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54" name="Google Shape;354;p18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55" name="Google Shape;355;p18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56" name="Google Shape;356;p18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57" name="Google Shape;357;p18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358" name="Google Shape;358;p18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359" name="Google Shape;359;p18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360" name="Google Shape;360;p18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361" name="Google Shape;361;p18"/>
          <p:cNvCxnSpPr>
            <a:stCxn id="353" idx="2"/>
            <a:endCxn id="354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18"/>
          <p:cNvCxnSpPr>
            <a:stCxn id="353" idx="3"/>
            <a:endCxn id="356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18"/>
          <p:cNvCxnSpPr>
            <a:stCxn id="355" idx="2"/>
            <a:endCxn id="356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18"/>
          <p:cNvCxnSpPr>
            <a:stCxn id="358" idx="2"/>
            <a:endCxn id="359" idx="0"/>
          </p:cNvCxnSpPr>
          <p:nvPr/>
        </p:nvCxnSpPr>
        <p:spPr>
          <a:xfrm>
            <a:off x="8084657" y="3406137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p18"/>
          <p:cNvCxnSpPr>
            <a:stCxn id="358" idx="2"/>
            <a:endCxn id="357" idx="3"/>
          </p:cNvCxnSpPr>
          <p:nvPr/>
        </p:nvCxnSpPr>
        <p:spPr>
          <a:xfrm flipH="1">
            <a:off x="7665557" y="3406137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18"/>
          <p:cNvCxnSpPr>
            <a:stCxn id="356" idx="2"/>
            <a:endCxn id="357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" name="Google Shape;367;p18"/>
          <p:cNvCxnSpPr>
            <a:stCxn id="354" idx="3"/>
            <a:endCxn id="357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" name="Google Shape;368;p18"/>
          <p:cNvCxnSpPr>
            <a:stCxn id="357" idx="2"/>
            <a:endCxn id="360" idx="0"/>
          </p:cNvCxnSpPr>
          <p:nvPr/>
        </p:nvCxnSpPr>
        <p:spPr>
          <a:xfrm>
            <a:off x="7506807" y="4087512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9" name="Google Shape;369;p18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370" name="Google Shape;370;p18"/>
          <p:cNvCxnSpPr>
            <a:stCxn id="369" idx="3"/>
            <a:endCxn id="353" idx="1"/>
          </p:cNvCxnSpPr>
          <p:nvPr/>
        </p:nvCxnSpPr>
        <p:spPr>
          <a:xfrm>
            <a:off x="5689032" y="3349975"/>
            <a:ext cx="546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1" name="Google Shape;371;p18"/>
          <p:cNvSpPr txBox="1"/>
          <p:nvPr/>
        </p:nvSpPr>
        <p:spPr>
          <a:xfrm>
            <a:off x="5379325" y="3394194"/>
            <a:ext cx="3747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372" name="Google Shape;372;p18"/>
          <p:cNvSpPr txBox="1"/>
          <p:nvPr/>
        </p:nvSpPr>
        <p:spPr>
          <a:xfrm>
            <a:off x="2680050" y="2961725"/>
            <a:ext cx="25959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mark(7).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isMarked(6)? Yes.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more children, so return.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8"/>
          <p:cNvSpPr txBox="1"/>
          <p:nvPr/>
        </p:nvSpPr>
        <p:spPr>
          <a:xfrm>
            <a:off x="8233136" y="3589685"/>
            <a:ext cx="4191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374" name="Google Shape;374;p18"/>
          <p:cNvSpPr txBox="1"/>
          <p:nvPr/>
        </p:nvSpPr>
        <p:spPr>
          <a:xfrm>
            <a:off x="176300" y="2779150"/>
            <a:ext cx="24264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T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T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T        6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5" name="Google Shape;375;p18"/>
          <p:cNvSpPr txBox="1"/>
          <p:nvPr/>
        </p:nvSpPr>
        <p:spPr>
          <a:xfrm>
            <a:off x="5615300" y="4710300"/>
            <a:ext cx="33816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Order of dfs returns: 347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18"/>
          <p:cNvSpPr txBox="1"/>
          <p:nvPr/>
        </p:nvSpPr>
        <p:spPr>
          <a:xfrm>
            <a:off x="5615300" y="2105675"/>
            <a:ext cx="3030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Order of dfs calls: 01254367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18"/>
          <p:cNvSpPr txBox="1"/>
          <p:nvPr/>
        </p:nvSpPr>
        <p:spPr>
          <a:xfrm>
            <a:off x="2556637" y="2737467"/>
            <a:ext cx="3000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dfs(7):</a:t>
            </a:r>
            <a:endParaRPr/>
          </a:p>
        </p:txBody>
      </p:sp>
      <p:sp>
        <p:nvSpPr>
          <p:cNvPr id="378" name="Google Shape;378;p18"/>
          <p:cNvSpPr/>
          <p:nvPr/>
        </p:nvSpPr>
        <p:spPr>
          <a:xfrm>
            <a:off x="1084280" y="4550383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DepthFirstPaths Demo</a:t>
            </a:r>
            <a:endParaRPr/>
          </a:p>
        </p:txBody>
      </p:sp>
      <p:sp>
        <p:nvSpPr>
          <p:cNvPr id="384" name="Google Shape;384;p19"/>
          <p:cNvSpPr txBox="1"/>
          <p:nvPr>
            <p:ph idx="1" type="body"/>
          </p:nvPr>
        </p:nvSpPr>
        <p:spPr>
          <a:xfrm>
            <a:off x="243000" y="556500"/>
            <a:ext cx="8478000" cy="31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a path from s to every other reachable vertex, visiting each vertex at most once. dfs(v) is as follows: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Mark v.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each unmarked adjacent vertex w: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set edgeTo[w] = v.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dfs(w)</a:t>
            </a:r>
            <a:endParaRPr/>
          </a:p>
        </p:txBody>
      </p:sp>
      <p:sp>
        <p:nvSpPr>
          <p:cNvPr id="385" name="Google Shape;385;p19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86" name="Google Shape;386;p19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87" name="Google Shape;387;p19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88" name="Google Shape;388;p19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89" name="Google Shape;389;p19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390" name="Google Shape;390;p19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391" name="Google Shape;391;p19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392" name="Google Shape;392;p19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393" name="Google Shape;393;p19"/>
          <p:cNvCxnSpPr>
            <a:stCxn id="385" idx="2"/>
            <a:endCxn id="386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" name="Google Shape;394;p19"/>
          <p:cNvCxnSpPr>
            <a:stCxn id="385" idx="3"/>
            <a:endCxn id="388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" name="Google Shape;395;p19"/>
          <p:cNvCxnSpPr>
            <a:stCxn id="387" idx="2"/>
            <a:endCxn id="388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6" name="Google Shape;396;p19"/>
          <p:cNvCxnSpPr>
            <a:stCxn id="390" idx="2"/>
            <a:endCxn id="391" idx="0"/>
          </p:cNvCxnSpPr>
          <p:nvPr/>
        </p:nvCxnSpPr>
        <p:spPr>
          <a:xfrm>
            <a:off x="8084657" y="3406137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" name="Google Shape;397;p19"/>
          <p:cNvCxnSpPr>
            <a:stCxn id="390" idx="2"/>
            <a:endCxn id="389" idx="3"/>
          </p:cNvCxnSpPr>
          <p:nvPr/>
        </p:nvCxnSpPr>
        <p:spPr>
          <a:xfrm flipH="1">
            <a:off x="7665557" y="3406137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19"/>
          <p:cNvCxnSpPr>
            <a:stCxn id="388" idx="2"/>
            <a:endCxn id="389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19"/>
          <p:cNvCxnSpPr>
            <a:stCxn id="386" idx="3"/>
            <a:endCxn id="389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" name="Google Shape;400;p19"/>
          <p:cNvCxnSpPr>
            <a:stCxn id="389" idx="2"/>
            <a:endCxn id="392" idx="0"/>
          </p:cNvCxnSpPr>
          <p:nvPr/>
        </p:nvCxnSpPr>
        <p:spPr>
          <a:xfrm>
            <a:off x="7506807" y="4087512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1" name="Google Shape;401;p19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402" name="Google Shape;402;p19"/>
          <p:cNvCxnSpPr>
            <a:stCxn id="401" idx="3"/>
            <a:endCxn id="385" idx="1"/>
          </p:cNvCxnSpPr>
          <p:nvPr/>
        </p:nvCxnSpPr>
        <p:spPr>
          <a:xfrm>
            <a:off x="5689032" y="3349975"/>
            <a:ext cx="546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3" name="Google Shape;403;p19"/>
          <p:cNvSpPr txBox="1"/>
          <p:nvPr/>
        </p:nvSpPr>
        <p:spPr>
          <a:xfrm>
            <a:off x="5379325" y="3394193"/>
            <a:ext cx="3174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404" name="Google Shape;404;p19"/>
          <p:cNvSpPr txBox="1"/>
          <p:nvPr/>
        </p:nvSpPr>
        <p:spPr>
          <a:xfrm>
            <a:off x="2680050" y="2961725"/>
            <a:ext cx="25257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mark(6).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isMarked(5)? Yes.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isMarked(7)? No.</a:t>
            </a:r>
            <a:endParaRPr>
              <a:solidFill>
                <a:srgbClr val="99999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999999"/>
                </a:solidFill>
              </a:rPr>
              <a:t>edgeTo[7] = 6. dfs(7). 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more children so return.</a:t>
            </a:r>
            <a:endParaRPr/>
          </a:p>
        </p:txBody>
      </p:sp>
      <p:sp>
        <p:nvSpPr>
          <p:cNvPr id="405" name="Google Shape;405;p19"/>
          <p:cNvSpPr txBox="1"/>
          <p:nvPr/>
        </p:nvSpPr>
        <p:spPr>
          <a:xfrm>
            <a:off x="7883245" y="2903885"/>
            <a:ext cx="4191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406" name="Google Shape;406;p19"/>
          <p:cNvSpPr txBox="1"/>
          <p:nvPr/>
        </p:nvSpPr>
        <p:spPr>
          <a:xfrm>
            <a:off x="176300" y="2779150"/>
            <a:ext cx="24264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T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T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T        6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7" name="Google Shape;407;p19"/>
          <p:cNvSpPr txBox="1"/>
          <p:nvPr/>
        </p:nvSpPr>
        <p:spPr>
          <a:xfrm>
            <a:off x="5615300" y="4710300"/>
            <a:ext cx="33816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Order of dfs returns: 3476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19"/>
          <p:cNvSpPr txBox="1"/>
          <p:nvPr/>
        </p:nvSpPr>
        <p:spPr>
          <a:xfrm>
            <a:off x="5615300" y="2105675"/>
            <a:ext cx="3030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Order of dfs calls: 01254367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19"/>
          <p:cNvSpPr txBox="1"/>
          <p:nvPr/>
        </p:nvSpPr>
        <p:spPr>
          <a:xfrm>
            <a:off x="2556637" y="2737467"/>
            <a:ext cx="3000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dfs(6):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DepthFirstPaths Demo</a:t>
            </a:r>
            <a:endParaRPr/>
          </a:p>
        </p:txBody>
      </p:sp>
      <p:sp>
        <p:nvSpPr>
          <p:cNvPr id="415" name="Google Shape;415;p20"/>
          <p:cNvSpPr txBox="1"/>
          <p:nvPr>
            <p:ph idx="1" type="body"/>
          </p:nvPr>
        </p:nvSpPr>
        <p:spPr>
          <a:xfrm>
            <a:off x="243000" y="556500"/>
            <a:ext cx="8478000" cy="29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a path from s to every other reachable vertex, visiting each vertex at most once. dfs(v) is as follows: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Mark v.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each unmarked adjacent vertex w: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set edgeTo[w] = v.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dfs(w)</a:t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424" name="Google Shape;424;p20"/>
          <p:cNvCxnSpPr>
            <a:stCxn id="416" idx="2"/>
            <a:endCxn id="417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5" name="Google Shape;425;p20"/>
          <p:cNvCxnSpPr>
            <a:stCxn id="416" idx="3"/>
            <a:endCxn id="419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" name="Google Shape;426;p20"/>
          <p:cNvCxnSpPr>
            <a:stCxn id="418" idx="2"/>
            <a:endCxn id="419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7" name="Google Shape;427;p20"/>
          <p:cNvCxnSpPr>
            <a:stCxn id="421" idx="2"/>
            <a:endCxn id="422" idx="0"/>
          </p:cNvCxnSpPr>
          <p:nvPr/>
        </p:nvCxnSpPr>
        <p:spPr>
          <a:xfrm>
            <a:off x="8084657" y="3406137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20"/>
          <p:cNvCxnSpPr>
            <a:stCxn id="421" idx="2"/>
            <a:endCxn id="420" idx="3"/>
          </p:cNvCxnSpPr>
          <p:nvPr/>
        </p:nvCxnSpPr>
        <p:spPr>
          <a:xfrm flipH="1">
            <a:off x="7665557" y="3406137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" name="Google Shape;429;p20"/>
          <p:cNvCxnSpPr>
            <a:stCxn id="419" idx="2"/>
            <a:endCxn id="420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" name="Google Shape;430;p20"/>
          <p:cNvCxnSpPr>
            <a:stCxn id="417" idx="3"/>
            <a:endCxn id="420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1" name="Google Shape;431;p20"/>
          <p:cNvCxnSpPr>
            <a:stCxn id="420" idx="2"/>
            <a:endCxn id="423" idx="0"/>
          </p:cNvCxnSpPr>
          <p:nvPr/>
        </p:nvCxnSpPr>
        <p:spPr>
          <a:xfrm>
            <a:off x="7506807" y="4087512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2" name="Google Shape;432;p20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433" name="Google Shape;433;p20"/>
          <p:cNvCxnSpPr>
            <a:stCxn id="432" idx="3"/>
            <a:endCxn id="416" idx="1"/>
          </p:cNvCxnSpPr>
          <p:nvPr/>
        </p:nvCxnSpPr>
        <p:spPr>
          <a:xfrm>
            <a:off x="5689032" y="3349975"/>
            <a:ext cx="546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4" name="Google Shape;434;p20"/>
          <p:cNvSpPr txBox="1"/>
          <p:nvPr/>
        </p:nvSpPr>
        <p:spPr>
          <a:xfrm>
            <a:off x="5379325" y="3394194"/>
            <a:ext cx="411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435" name="Google Shape;435;p20"/>
          <p:cNvSpPr txBox="1"/>
          <p:nvPr/>
        </p:nvSpPr>
        <p:spPr>
          <a:xfrm>
            <a:off x="2680050" y="2961725"/>
            <a:ext cx="25257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</a:rPr>
              <a:t>mark(5).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</a:rPr>
              <a:t>isMarked(2)? Yes.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</a:rPr>
              <a:t>isMarked(4)? </a:t>
            </a:r>
            <a:endParaRPr>
              <a:solidFill>
                <a:srgbClr val="99999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</a:pPr>
            <a:r>
              <a:rPr lang="en">
                <a:solidFill>
                  <a:srgbClr val="999999"/>
                </a:solidFill>
              </a:rPr>
              <a:t>edgeTo[3] = 4. dfs(4).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</a:rPr>
              <a:t>isMarked(6)?</a:t>
            </a:r>
            <a:endParaRPr>
              <a:solidFill>
                <a:srgbClr val="99999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</a:pPr>
            <a:r>
              <a:rPr lang="en">
                <a:solidFill>
                  <a:srgbClr val="999999"/>
                </a:solidFill>
              </a:rPr>
              <a:t>edgeTo[6] = 5. dfs(6).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isMarked(8)? No.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edgeTo[8] = 5. dfs(8)</a:t>
            </a:r>
            <a:endParaRPr/>
          </a:p>
        </p:txBody>
      </p:sp>
      <p:sp>
        <p:nvSpPr>
          <p:cNvPr id="436" name="Google Shape;436;p20"/>
          <p:cNvSpPr txBox="1"/>
          <p:nvPr/>
        </p:nvSpPr>
        <p:spPr>
          <a:xfrm>
            <a:off x="176300" y="2779150"/>
            <a:ext cx="24264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T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T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T        6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F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7" name="Google Shape;437;p20"/>
          <p:cNvSpPr txBox="1"/>
          <p:nvPr/>
        </p:nvSpPr>
        <p:spPr>
          <a:xfrm>
            <a:off x="7273645" y="3589685"/>
            <a:ext cx="4191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438" name="Google Shape;438;p20"/>
          <p:cNvSpPr txBox="1"/>
          <p:nvPr/>
        </p:nvSpPr>
        <p:spPr>
          <a:xfrm>
            <a:off x="5615300" y="2105675"/>
            <a:ext cx="3030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Order of dfs calls: 012543678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20"/>
          <p:cNvSpPr txBox="1"/>
          <p:nvPr/>
        </p:nvSpPr>
        <p:spPr>
          <a:xfrm>
            <a:off x="5615300" y="4710300"/>
            <a:ext cx="33816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Order of dfs returns: 3476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20"/>
          <p:cNvSpPr txBox="1"/>
          <p:nvPr/>
        </p:nvSpPr>
        <p:spPr>
          <a:xfrm>
            <a:off x="2556637" y="2737467"/>
            <a:ext cx="3000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dfs(5):</a:t>
            </a:r>
            <a:endParaRPr/>
          </a:p>
        </p:txBody>
      </p:sp>
      <p:sp>
        <p:nvSpPr>
          <p:cNvPr id="441" name="Google Shape;441;p20"/>
          <p:cNvSpPr/>
          <p:nvPr/>
        </p:nvSpPr>
        <p:spPr>
          <a:xfrm>
            <a:off x="1968818" y="4760448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DepthFirstPaths Demo</a:t>
            </a:r>
            <a:endParaRPr/>
          </a:p>
        </p:txBody>
      </p:sp>
      <p:sp>
        <p:nvSpPr>
          <p:cNvPr id="447" name="Google Shape;447;p21"/>
          <p:cNvSpPr txBox="1"/>
          <p:nvPr>
            <p:ph idx="1" type="body"/>
          </p:nvPr>
        </p:nvSpPr>
        <p:spPr>
          <a:xfrm>
            <a:off x="243000" y="556500"/>
            <a:ext cx="8478000" cy="31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a path from s to every other reachable vertex, visiting each vertex at most once. dfs(v) is as follows: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Mark v.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each unmarked adjacent vertex w: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set edgeTo[w] = v.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dfs(w)</a:t>
            </a:r>
            <a:endParaRPr/>
          </a:p>
        </p:txBody>
      </p:sp>
      <p:sp>
        <p:nvSpPr>
          <p:cNvPr id="448" name="Google Shape;448;p21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49" name="Google Shape;449;p21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50" name="Google Shape;450;p21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51" name="Google Shape;451;p21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52" name="Google Shape;452;p21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453" name="Google Shape;453;p21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454" name="Google Shape;454;p21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455" name="Google Shape;455;p21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456" name="Google Shape;456;p21"/>
          <p:cNvCxnSpPr>
            <a:stCxn id="448" idx="2"/>
            <a:endCxn id="449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" name="Google Shape;457;p21"/>
          <p:cNvCxnSpPr>
            <a:stCxn id="448" idx="3"/>
            <a:endCxn id="451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" name="Google Shape;458;p21"/>
          <p:cNvCxnSpPr>
            <a:stCxn id="450" idx="2"/>
            <a:endCxn id="451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21"/>
          <p:cNvCxnSpPr>
            <a:stCxn id="453" idx="2"/>
            <a:endCxn id="454" idx="0"/>
          </p:cNvCxnSpPr>
          <p:nvPr/>
        </p:nvCxnSpPr>
        <p:spPr>
          <a:xfrm>
            <a:off x="8084657" y="3406137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21"/>
          <p:cNvCxnSpPr>
            <a:stCxn id="453" idx="2"/>
            <a:endCxn id="452" idx="3"/>
          </p:cNvCxnSpPr>
          <p:nvPr/>
        </p:nvCxnSpPr>
        <p:spPr>
          <a:xfrm flipH="1">
            <a:off x="7665557" y="3406137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" name="Google Shape;461;p21"/>
          <p:cNvCxnSpPr>
            <a:stCxn id="451" idx="2"/>
            <a:endCxn id="452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" name="Google Shape;462;p21"/>
          <p:cNvCxnSpPr>
            <a:stCxn id="449" idx="3"/>
            <a:endCxn id="452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21"/>
          <p:cNvCxnSpPr>
            <a:stCxn id="452" idx="2"/>
            <a:endCxn id="455" idx="0"/>
          </p:cNvCxnSpPr>
          <p:nvPr/>
        </p:nvCxnSpPr>
        <p:spPr>
          <a:xfrm>
            <a:off x="7506807" y="4087512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4" name="Google Shape;464;p21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465" name="Google Shape;465;p21"/>
          <p:cNvCxnSpPr>
            <a:stCxn id="464" idx="3"/>
            <a:endCxn id="448" idx="1"/>
          </p:cNvCxnSpPr>
          <p:nvPr/>
        </p:nvCxnSpPr>
        <p:spPr>
          <a:xfrm>
            <a:off x="5689032" y="3349975"/>
            <a:ext cx="546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6" name="Google Shape;466;p21"/>
          <p:cNvSpPr txBox="1"/>
          <p:nvPr/>
        </p:nvSpPr>
        <p:spPr>
          <a:xfrm>
            <a:off x="5379325" y="3394193"/>
            <a:ext cx="3702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467" name="Google Shape;467;p21"/>
          <p:cNvSpPr txBox="1"/>
          <p:nvPr/>
        </p:nvSpPr>
        <p:spPr>
          <a:xfrm>
            <a:off x="2680050" y="2961725"/>
            <a:ext cx="25257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mark(8)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isMarked(5)? Yes.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more children, so return.</a:t>
            </a:r>
            <a:endParaRPr/>
          </a:p>
        </p:txBody>
      </p:sp>
      <p:sp>
        <p:nvSpPr>
          <p:cNvPr id="468" name="Google Shape;468;p21"/>
          <p:cNvSpPr txBox="1"/>
          <p:nvPr/>
        </p:nvSpPr>
        <p:spPr>
          <a:xfrm>
            <a:off x="176300" y="2779150"/>
            <a:ext cx="24264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T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T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T        6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9" name="Google Shape;469;p21"/>
          <p:cNvSpPr txBox="1"/>
          <p:nvPr/>
        </p:nvSpPr>
        <p:spPr>
          <a:xfrm>
            <a:off x="7349845" y="4112715"/>
            <a:ext cx="4191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470" name="Google Shape;470;p21"/>
          <p:cNvSpPr txBox="1"/>
          <p:nvPr/>
        </p:nvSpPr>
        <p:spPr>
          <a:xfrm>
            <a:off x="5615300" y="2105675"/>
            <a:ext cx="3030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Order of dfs calls: 012543678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21"/>
          <p:cNvSpPr txBox="1"/>
          <p:nvPr/>
        </p:nvSpPr>
        <p:spPr>
          <a:xfrm>
            <a:off x="5615300" y="4710300"/>
            <a:ext cx="33816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Order of dfs returns: 34768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21"/>
          <p:cNvSpPr txBox="1"/>
          <p:nvPr/>
        </p:nvSpPr>
        <p:spPr>
          <a:xfrm>
            <a:off x="2556637" y="2737467"/>
            <a:ext cx="3000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dfs(8):</a:t>
            </a:r>
            <a:endParaRPr/>
          </a:p>
        </p:txBody>
      </p:sp>
      <p:sp>
        <p:nvSpPr>
          <p:cNvPr id="473" name="Google Shape;473;p21"/>
          <p:cNvSpPr/>
          <p:nvPr/>
        </p:nvSpPr>
        <p:spPr>
          <a:xfrm>
            <a:off x="1084280" y="4760448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DepthFirstPaths Demo</a:t>
            </a:r>
            <a:endParaRPr/>
          </a:p>
        </p:txBody>
      </p:sp>
      <p:sp>
        <p:nvSpPr>
          <p:cNvPr id="479" name="Google Shape;479;p22"/>
          <p:cNvSpPr txBox="1"/>
          <p:nvPr>
            <p:ph idx="1" type="body"/>
          </p:nvPr>
        </p:nvSpPr>
        <p:spPr>
          <a:xfrm>
            <a:off x="243000" y="556500"/>
            <a:ext cx="8478000" cy="31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a path from s to every other reachable vertex, visiting each vertex at most once. dfs(v) is as follows: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Mark v.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each unmarked adjacent vertex w: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set edgeTo[w] = v.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dfs(w)</a:t>
            </a:r>
            <a:endParaRPr/>
          </a:p>
        </p:txBody>
      </p:sp>
      <p:sp>
        <p:nvSpPr>
          <p:cNvPr id="480" name="Google Shape;480;p22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81" name="Google Shape;481;p22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82" name="Google Shape;482;p22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83" name="Google Shape;483;p22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84" name="Google Shape;484;p22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485" name="Google Shape;485;p22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486" name="Google Shape;486;p22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487" name="Google Shape;487;p22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488" name="Google Shape;488;p22"/>
          <p:cNvCxnSpPr>
            <a:stCxn id="480" idx="2"/>
            <a:endCxn id="481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9" name="Google Shape;489;p22"/>
          <p:cNvCxnSpPr>
            <a:stCxn id="480" idx="3"/>
            <a:endCxn id="483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0" name="Google Shape;490;p22"/>
          <p:cNvCxnSpPr>
            <a:stCxn id="482" idx="2"/>
            <a:endCxn id="483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1" name="Google Shape;491;p22"/>
          <p:cNvCxnSpPr>
            <a:stCxn id="485" idx="2"/>
            <a:endCxn id="486" idx="0"/>
          </p:cNvCxnSpPr>
          <p:nvPr/>
        </p:nvCxnSpPr>
        <p:spPr>
          <a:xfrm>
            <a:off x="8084657" y="3406137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2" name="Google Shape;492;p22"/>
          <p:cNvCxnSpPr>
            <a:stCxn id="485" idx="2"/>
            <a:endCxn id="484" idx="3"/>
          </p:cNvCxnSpPr>
          <p:nvPr/>
        </p:nvCxnSpPr>
        <p:spPr>
          <a:xfrm flipH="1">
            <a:off x="7665557" y="3406137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3" name="Google Shape;493;p22"/>
          <p:cNvCxnSpPr>
            <a:stCxn id="483" idx="2"/>
            <a:endCxn id="484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4" name="Google Shape;494;p22"/>
          <p:cNvCxnSpPr>
            <a:stCxn id="481" idx="3"/>
            <a:endCxn id="484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5" name="Google Shape;495;p22"/>
          <p:cNvCxnSpPr>
            <a:stCxn id="484" idx="2"/>
            <a:endCxn id="487" idx="0"/>
          </p:cNvCxnSpPr>
          <p:nvPr/>
        </p:nvCxnSpPr>
        <p:spPr>
          <a:xfrm>
            <a:off x="7506807" y="4087512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6" name="Google Shape;496;p22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497" name="Google Shape;497;p22"/>
          <p:cNvCxnSpPr>
            <a:stCxn id="496" idx="3"/>
            <a:endCxn id="480" idx="1"/>
          </p:cNvCxnSpPr>
          <p:nvPr/>
        </p:nvCxnSpPr>
        <p:spPr>
          <a:xfrm>
            <a:off x="5689032" y="3349975"/>
            <a:ext cx="546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8" name="Google Shape;498;p22"/>
          <p:cNvSpPr txBox="1"/>
          <p:nvPr/>
        </p:nvSpPr>
        <p:spPr>
          <a:xfrm>
            <a:off x="5379325" y="3394190"/>
            <a:ext cx="411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499" name="Google Shape;499;p22"/>
          <p:cNvSpPr txBox="1"/>
          <p:nvPr/>
        </p:nvSpPr>
        <p:spPr>
          <a:xfrm>
            <a:off x="2680050" y="2656925"/>
            <a:ext cx="25257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</a:rPr>
              <a:t>mark(5).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</a:rPr>
              <a:t>isMarked(2)? Yes.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</a:rPr>
              <a:t>isMarked(4)? </a:t>
            </a:r>
            <a:endParaRPr>
              <a:solidFill>
                <a:srgbClr val="99999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</a:pPr>
            <a:r>
              <a:rPr lang="en">
                <a:solidFill>
                  <a:srgbClr val="999999"/>
                </a:solidFill>
              </a:rPr>
              <a:t>edgeTo[3] = 4. dfs(4).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</a:rPr>
              <a:t>isMarked(6)?</a:t>
            </a:r>
            <a:endParaRPr>
              <a:solidFill>
                <a:srgbClr val="99999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</a:pPr>
            <a:r>
              <a:rPr lang="en">
                <a:solidFill>
                  <a:srgbClr val="999999"/>
                </a:solidFill>
              </a:rPr>
              <a:t>edgeTo[6] = 5. dfs(6).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</a:rPr>
              <a:t>isMarked(8)? No. </a:t>
            </a:r>
            <a:endParaRPr>
              <a:solidFill>
                <a:srgbClr val="99999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</a:pPr>
            <a:r>
              <a:rPr lang="en">
                <a:solidFill>
                  <a:srgbClr val="999999"/>
                </a:solidFill>
              </a:rPr>
              <a:t>edgeTo[8] = 5. dfs(8)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more children, return.</a:t>
            </a:r>
            <a:endParaRPr/>
          </a:p>
        </p:txBody>
      </p:sp>
      <p:sp>
        <p:nvSpPr>
          <p:cNvPr id="500" name="Google Shape;500;p22"/>
          <p:cNvSpPr txBox="1"/>
          <p:nvPr/>
        </p:nvSpPr>
        <p:spPr>
          <a:xfrm>
            <a:off x="176300" y="2779150"/>
            <a:ext cx="24264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T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T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T        6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1" name="Google Shape;501;p22"/>
          <p:cNvSpPr txBox="1"/>
          <p:nvPr/>
        </p:nvSpPr>
        <p:spPr>
          <a:xfrm>
            <a:off x="7270035" y="3579315"/>
            <a:ext cx="4191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502" name="Google Shape;502;p22"/>
          <p:cNvSpPr txBox="1"/>
          <p:nvPr/>
        </p:nvSpPr>
        <p:spPr>
          <a:xfrm>
            <a:off x="5615300" y="2105675"/>
            <a:ext cx="3030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Order of dfs calls: 012543678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22"/>
          <p:cNvSpPr txBox="1"/>
          <p:nvPr/>
        </p:nvSpPr>
        <p:spPr>
          <a:xfrm>
            <a:off x="5615300" y="4710300"/>
            <a:ext cx="33816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Order of dfs returns: 347685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22"/>
          <p:cNvSpPr txBox="1"/>
          <p:nvPr/>
        </p:nvSpPr>
        <p:spPr>
          <a:xfrm>
            <a:off x="2556637" y="2448311"/>
            <a:ext cx="3000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dfs(5):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DepthFirstPaths Demo</a:t>
            </a:r>
            <a:endParaRPr/>
          </a:p>
        </p:txBody>
      </p:sp>
      <p:sp>
        <p:nvSpPr>
          <p:cNvPr id="510" name="Google Shape;510;p2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a path from s to every other reachable vertex, visiting each vertex at most once. dfs(v) is as follows: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Mark v.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each unmarked adjacent vertex w: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set edgeTo[w] = v.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dfs(w)</a:t>
            </a:r>
            <a:endParaRPr/>
          </a:p>
        </p:txBody>
      </p:sp>
      <p:sp>
        <p:nvSpPr>
          <p:cNvPr id="511" name="Google Shape;511;p23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12" name="Google Shape;512;p23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513" name="Google Shape;513;p23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514" name="Google Shape;514;p23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515" name="Google Shape;515;p23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516" name="Google Shape;516;p23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517" name="Google Shape;517;p23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518" name="Google Shape;518;p23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519" name="Google Shape;519;p23"/>
          <p:cNvCxnSpPr>
            <a:stCxn id="511" idx="2"/>
            <a:endCxn id="512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0" name="Google Shape;520;p23"/>
          <p:cNvCxnSpPr>
            <a:stCxn id="511" idx="3"/>
            <a:endCxn id="514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1" name="Google Shape;521;p23"/>
          <p:cNvCxnSpPr>
            <a:stCxn id="513" idx="2"/>
            <a:endCxn id="514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2" name="Google Shape;522;p23"/>
          <p:cNvCxnSpPr>
            <a:stCxn id="516" idx="2"/>
            <a:endCxn id="517" idx="0"/>
          </p:cNvCxnSpPr>
          <p:nvPr/>
        </p:nvCxnSpPr>
        <p:spPr>
          <a:xfrm>
            <a:off x="8084657" y="3406137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" name="Google Shape;523;p23"/>
          <p:cNvCxnSpPr>
            <a:stCxn id="516" idx="2"/>
            <a:endCxn id="515" idx="3"/>
          </p:cNvCxnSpPr>
          <p:nvPr/>
        </p:nvCxnSpPr>
        <p:spPr>
          <a:xfrm flipH="1">
            <a:off x="7665557" y="3406137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4" name="Google Shape;524;p23"/>
          <p:cNvCxnSpPr>
            <a:stCxn id="514" idx="2"/>
            <a:endCxn id="515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5" name="Google Shape;525;p23"/>
          <p:cNvCxnSpPr>
            <a:stCxn id="512" idx="3"/>
            <a:endCxn id="515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6" name="Google Shape;526;p23"/>
          <p:cNvCxnSpPr>
            <a:stCxn id="515" idx="2"/>
            <a:endCxn id="518" idx="0"/>
          </p:cNvCxnSpPr>
          <p:nvPr/>
        </p:nvCxnSpPr>
        <p:spPr>
          <a:xfrm>
            <a:off x="7506807" y="4087512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7" name="Google Shape;527;p23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528" name="Google Shape;528;p23"/>
          <p:cNvCxnSpPr>
            <a:stCxn id="527" idx="3"/>
            <a:endCxn id="511" idx="1"/>
          </p:cNvCxnSpPr>
          <p:nvPr/>
        </p:nvCxnSpPr>
        <p:spPr>
          <a:xfrm>
            <a:off x="5689032" y="3349975"/>
            <a:ext cx="546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9" name="Google Shape;529;p23"/>
          <p:cNvSpPr txBox="1"/>
          <p:nvPr/>
        </p:nvSpPr>
        <p:spPr>
          <a:xfrm>
            <a:off x="5379325" y="3394195"/>
            <a:ext cx="3747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530" name="Google Shape;530;p23"/>
          <p:cNvSpPr txBox="1"/>
          <p:nvPr/>
        </p:nvSpPr>
        <p:spPr>
          <a:xfrm>
            <a:off x="2680050" y="2961725"/>
            <a:ext cx="26094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mark(2).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isMarked(1)? Yes.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isMarked(5)? </a:t>
            </a:r>
            <a:endParaRPr>
              <a:solidFill>
                <a:srgbClr val="99999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</a:pPr>
            <a:r>
              <a:rPr lang="en">
                <a:solidFill>
                  <a:srgbClr val="999999"/>
                </a:solidFill>
              </a:rPr>
              <a:t>edgeTo[5] = 2. dfs(5).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more children, so return.</a:t>
            </a:r>
            <a:endParaRPr/>
          </a:p>
        </p:txBody>
      </p:sp>
      <p:sp>
        <p:nvSpPr>
          <p:cNvPr id="531" name="Google Shape;531;p23"/>
          <p:cNvSpPr txBox="1"/>
          <p:nvPr/>
        </p:nvSpPr>
        <p:spPr>
          <a:xfrm>
            <a:off x="6329958" y="3678665"/>
            <a:ext cx="4191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532" name="Google Shape;532;p23"/>
          <p:cNvSpPr txBox="1"/>
          <p:nvPr/>
        </p:nvSpPr>
        <p:spPr>
          <a:xfrm>
            <a:off x="176300" y="2779150"/>
            <a:ext cx="24264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T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T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T        6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3" name="Google Shape;533;p23"/>
          <p:cNvSpPr txBox="1"/>
          <p:nvPr/>
        </p:nvSpPr>
        <p:spPr>
          <a:xfrm>
            <a:off x="5615300" y="2105675"/>
            <a:ext cx="3030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Order of dfs calls: 012543678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23"/>
          <p:cNvSpPr txBox="1"/>
          <p:nvPr/>
        </p:nvSpPr>
        <p:spPr>
          <a:xfrm>
            <a:off x="5615300" y="4710300"/>
            <a:ext cx="33816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Order of dfs returns: 3476852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23"/>
          <p:cNvSpPr txBox="1"/>
          <p:nvPr/>
        </p:nvSpPr>
        <p:spPr>
          <a:xfrm>
            <a:off x="2556637" y="2737467"/>
            <a:ext cx="3000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dfs(2):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DepthFirstPaths Demo</a:t>
            </a:r>
            <a:endParaRPr/>
          </a:p>
        </p:txBody>
      </p:sp>
      <p:sp>
        <p:nvSpPr>
          <p:cNvPr id="541" name="Google Shape;541;p24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a path from s to every other reachable vertex, visiting each vertex at most once. dfs(v) is as follows: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Mark v.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each unmarked adjacent vertex w: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set edgeTo[w] = v.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dfs(w)</a:t>
            </a:r>
            <a:endParaRPr/>
          </a:p>
        </p:txBody>
      </p:sp>
      <p:sp>
        <p:nvSpPr>
          <p:cNvPr id="542" name="Google Shape;542;p24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43" name="Google Shape;543;p24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544" name="Google Shape;544;p24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545" name="Google Shape;545;p24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546" name="Google Shape;546;p24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547" name="Google Shape;547;p24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548" name="Google Shape;548;p24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549" name="Google Shape;549;p24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550" name="Google Shape;550;p24"/>
          <p:cNvCxnSpPr>
            <a:stCxn id="542" idx="2"/>
            <a:endCxn id="543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1" name="Google Shape;551;p24"/>
          <p:cNvCxnSpPr>
            <a:stCxn id="542" idx="3"/>
            <a:endCxn id="545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24"/>
          <p:cNvCxnSpPr>
            <a:stCxn id="544" idx="2"/>
            <a:endCxn id="545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24"/>
          <p:cNvCxnSpPr>
            <a:stCxn id="547" idx="2"/>
            <a:endCxn id="548" idx="0"/>
          </p:cNvCxnSpPr>
          <p:nvPr/>
        </p:nvCxnSpPr>
        <p:spPr>
          <a:xfrm>
            <a:off x="8084657" y="3406137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24"/>
          <p:cNvCxnSpPr>
            <a:stCxn id="547" idx="2"/>
            <a:endCxn id="546" idx="3"/>
          </p:cNvCxnSpPr>
          <p:nvPr/>
        </p:nvCxnSpPr>
        <p:spPr>
          <a:xfrm flipH="1">
            <a:off x="7665557" y="3406137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5" name="Google Shape;555;p24"/>
          <p:cNvCxnSpPr>
            <a:stCxn id="545" idx="2"/>
            <a:endCxn id="546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6" name="Google Shape;556;p24"/>
          <p:cNvCxnSpPr>
            <a:stCxn id="543" idx="3"/>
            <a:endCxn id="546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7" name="Google Shape;557;p24"/>
          <p:cNvCxnSpPr>
            <a:stCxn id="546" idx="2"/>
            <a:endCxn id="549" idx="0"/>
          </p:cNvCxnSpPr>
          <p:nvPr/>
        </p:nvCxnSpPr>
        <p:spPr>
          <a:xfrm>
            <a:off x="7506807" y="4087512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8" name="Google Shape;558;p24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559" name="Google Shape;559;p24"/>
          <p:cNvCxnSpPr>
            <a:stCxn id="558" idx="3"/>
            <a:endCxn id="542" idx="1"/>
          </p:cNvCxnSpPr>
          <p:nvPr/>
        </p:nvCxnSpPr>
        <p:spPr>
          <a:xfrm>
            <a:off x="5689032" y="3349975"/>
            <a:ext cx="546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0" name="Google Shape;560;p24"/>
          <p:cNvSpPr txBox="1"/>
          <p:nvPr/>
        </p:nvSpPr>
        <p:spPr>
          <a:xfrm>
            <a:off x="5379325" y="3394188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561" name="Google Shape;561;p24"/>
          <p:cNvSpPr txBox="1"/>
          <p:nvPr/>
        </p:nvSpPr>
        <p:spPr>
          <a:xfrm>
            <a:off x="2680050" y="2961725"/>
            <a:ext cx="25455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999999"/>
                </a:solidFill>
              </a:rPr>
              <a:t>mark(1).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999999"/>
                </a:solidFill>
              </a:rPr>
              <a:t>isMarked(0)? Yes.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999999"/>
                </a:solidFill>
              </a:rPr>
              <a:t>isMarked(2)? </a:t>
            </a:r>
            <a:endParaRPr>
              <a:solidFill>
                <a:srgbClr val="99999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</a:pPr>
            <a:r>
              <a:rPr lang="en">
                <a:solidFill>
                  <a:srgbClr val="999999"/>
                </a:solidFill>
              </a:rPr>
              <a:t>edgeTo[2] = 1. dfs(2).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isMarked(4)? Yes.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more children, so return.</a:t>
            </a:r>
            <a:endParaRPr/>
          </a:p>
        </p:txBody>
      </p:sp>
      <p:sp>
        <p:nvSpPr>
          <p:cNvPr id="562" name="Google Shape;562;p24"/>
          <p:cNvSpPr txBox="1"/>
          <p:nvPr/>
        </p:nvSpPr>
        <p:spPr>
          <a:xfrm>
            <a:off x="6177558" y="2992865"/>
            <a:ext cx="4191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563" name="Google Shape;563;p24"/>
          <p:cNvSpPr txBox="1"/>
          <p:nvPr/>
        </p:nvSpPr>
        <p:spPr>
          <a:xfrm>
            <a:off x="176300" y="2779150"/>
            <a:ext cx="24264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T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T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T        6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4" name="Google Shape;564;p24"/>
          <p:cNvSpPr txBox="1"/>
          <p:nvPr/>
        </p:nvSpPr>
        <p:spPr>
          <a:xfrm>
            <a:off x="5615300" y="2105675"/>
            <a:ext cx="3030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Order of dfs calls: 012543678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24"/>
          <p:cNvSpPr txBox="1"/>
          <p:nvPr/>
        </p:nvSpPr>
        <p:spPr>
          <a:xfrm>
            <a:off x="5615300" y="4710300"/>
            <a:ext cx="33816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Order of dfs returns: 34768521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24"/>
          <p:cNvSpPr txBox="1"/>
          <p:nvPr/>
        </p:nvSpPr>
        <p:spPr>
          <a:xfrm>
            <a:off x="2556637" y="2737467"/>
            <a:ext cx="3000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dfs(1):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DepthFirstPaths Demo</a:t>
            </a:r>
            <a:endParaRPr/>
          </a:p>
        </p:txBody>
      </p:sp>
      <p:sp>
        <p:nvSpPr>
          <p:cNvPr id="572" name="Google Shape;572;p25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a path from s to every other reachable vertex, visiting each vertex at most once. dfs(v) is as follows: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Mark v.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each unmarked adjacent vertex w: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set edgeTo[w] = v.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dfs(w)</a:t>
            </a:r>
            <a:endParaRPr/>
          </a:p>
        </p:txBody>
      </p:sp>
      <p:sp>
        <p:nvSpPr>
          <p:cNvPr id="573" name="Google Shape;573;p25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74" name="Google Shape;574;p25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575" name="Google Shape;575;p25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576" name="Google Shape;576;p25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577" name="Google Shape;577;p25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578" name="Google Shape;578;p25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579" name="Google Shape;579;p25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580" name="Google Shape;580;p25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581" name="Google Shape;581;p25"/>
          <p:cNvCxnSpPr>
            <a:stCxn id="573" idx="2"/>
            <a:endCxn id="574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2" name="Google Shape;582;p25"/>
          <p:cNvCxnSpPr>
            <a:stCxn id="573" idx="3"/>
            <a:endCxn id="576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3" name="Google Shape;583;p25"/>
          <p:cNvCxnSpPr>
            <a:stCxn id="575" idx="2"/>
            <a:endCxn id="576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25"/>
          <p:cNvCxnSpPr>
            <a:stCxn id="578" idx="2"/>
            <a:endCxn id="579" idx="0"/>
          </p:cNvCxnSpPr>
          <p:nvPr/>
        </p:nvCxnSpPr>
        <p:spPr>
          <a:xfrm>
            <a:off x="8084657" y="3406137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25"/>
          <p:cNvCxnSpPr>
            <a:stCxn id="578" idx="2"/>
            <a:endCxn id="577" idx="3"/>
          </p:cNvCxnSpPr>
          <p:nvPr/>
        </p:nvCxnSpPr>
        <p:spPr>
          <a:xfrm flipH="1">
            <a:off x="7665557" y="3406137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6" name="Google Shape;586;p25"/>
          <p:cNvCxnSpPr>
            <a:stCxn id="576" idx="2"/>
            <a:endCxn id="577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7" name="Google Shape;587;p25"/>
          <p:cNvCxnSpPr>
            <a:stCxn id="574" idx="3"/>
            <a:endCxn id="577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8" name="Google Shape;588;p25"/>
          <p:cNvCxnSpPr>
            <a:stCxn id="577" idx="2"/>
            <a:endCxn id="580" idx="0"/>
          </p:cNvCxnSpPr>
          <p:nvPr/>
        </p:nvCxnSpPr>
        <p:spPr>
          <a:xfrm>
            <a:off x="7506807" y="4087512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9" name="Google Shape;589;p25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590" name="Google Shape;590;p25"/>
          <p:cNvCxnSpPr>
            <a:stCxn id="589" idx="3"/>
            <a:endCxn id="573" idx="1"/>
          </p:cNvCxnSpPr>
          <p:nvPr/>
        </p:nvCxnSpPr>
        <p:spPr>
          <a:xfrm>
            <a:off x="5689032" y="3349975"/>
            <a:ext cx="546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1" name="Google Shape;591;p25"/>
          <p:cNvSpPr txBox="1"/>
          <p:nvPr/>
        </p:nvSpPr>
        <p:spPr>
          <a:xfrm>
            <a:off x="5379325" y="3394191"/>
            <a:ext cx="3687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592" name="Google Shape;592;p25"/>
          <p:cNvSpPr txBox="1"/>
          <p:nvPr/>
        </p:nvSpPr>
        <p:spPr>
          <a:xfrm>
            <a:off x="2680050" y="2961725"/>
            <a:ext cx="25632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mark(0).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isMarked(1)? No.</a:t>
            </a:r>
            <a:endParaRPr>
              <a:solidFill>
                <a:srgbClr val="99999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999999"/>
                </a:solidFill>
              </a:rPr>
              <a:t>edgeTo[1] = 0. dfs(1).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more children, so return.</a:t>
            </a:r>
            <a:endParaRPr/>
          </a:p>
        </p:txBody>
      </p:sp>
      <p:sp>
        <p:nvSpPr>
          <p:cNvPr id="593" name="Google Shape;593;p25"/>
          <p:cNvSpPr txBox="1"/>
          <p:nvPr/>
        </p:nvSpPr>
        <p:spPr>
          <a:xfrm>
            <a:off x="5328988" y="2992865"/>
            <a:ext cx="4191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594" name="Google Shape;594;p25"/>
          <p:cNvSpPr txBox="1"/>
          <p:nvPr/>
        </p:nvSpPr>
        <p:spPr>
          <a:xfrm>
            <a:off x="176300" y="2779150"/>
            <a:ext cx="24264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T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T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T        6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5" name="Google Shape;595;p25"/>
          <p:cNvSpPr txBox="1"/>
          <p:nvPr/>
        </p:nvSpPr>
        <p:spPr>
          <a:xfrm>
            <a:off x="5615300" y="4710300"/>
            <a:ext cx="34077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Order of dfs returns: 347685210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25"/>
          <p:cNvSpPr txBox="1"/>
          <p:nvPr/>
        </p:nvSpPr>
        <p:spPr>
          <a:xfrm>
            <a:off x="5615300" y="2105675"/>
            <a:ext cx="3030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Order of dfs calls: 012543678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25"/>
          <p:cNvSpPr txBox="1"/>
          <p:nvPr/>
        </p:nvSpPr>
        <p:spPr>
          <a:xfrm>
            <a:off x="5615300" y="4710300"/>
            <a:ext cx="33816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Order of dfs returns: 34768521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25"/>
          <p:cNvSpPr txBox="1"/>
          <p:nvPr/>
        </p:nvSpPr>
        <p:spPr>
          <a:xfrm>
            <a:off x="2556637" y="2737467"/>
            <a:ext cx="3000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dfs(0):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DepthFirstPaths Demo</a:t>
            </a:r>
            <a:endParaRPr/>
          </a:p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Goal: Find a path from s to every other reachable vertex, visiting each vertex at most once. dfs(v) is as follows: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Mark v.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each unmarked adjacent vertex w: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set edgeTo[w] = v.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dfs(w)</a:t>
            </a:r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64" name="Google Shape;64;p9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65" name="Google Shape;65;p9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66" name="Google Shape;66;p9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68" name="Google Shape;68;p9"/>
          <p:cNvCxnSpPr>
            <a:stCxn id="60" idx="2"/>
            <a:endCxn id="61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9"/>
          <p:cNvCxnSpPr>
            <a:stCxn id="60" idx="3"/>
            <a:endCxn id="63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9"/>
          <p:cNvCxnSpPr>
            <a:stCxn id="62" idx="2"/>
            <a:endCxn id="63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9"/>
          <p:cNvCxnSpPr>
            <a:stCxn id="65" idx="2"/>
            <a:endCxn id="66" idx="0"/>
          </p:cNvCxnSpPr>
          <p:nvPr/>
        </p:nvCxnSpPr>
        <p:spPr>
          <a:xfrm>
            <a:off x="8084657" y="3406137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9"/>
          <p:cNvCxnSpPr>
            <a:stCxn id="65" idx="2"/>
            <a:endCxn id="64" idx="3"/>
          </p:cNvCxnSpPr>
          <p:nvPr/>
        </p:nvCxnSpPr>
        <p:spPr>
          <a:xfrm flipH="1">
            <a:off x="7665557" y="3406137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9"/>
          <p:cNvCxnSpPr>
            <a:stCxn id="63" idx="2"/>
            <a:endCxn id="64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9"/>
          <p:cNvCxnSpPr>
            <a:stCxn id="61" idx="3"/>
            <a:endCxn id="64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9"/>
          <p:cNvCxnSpPr>
            <a:stCxn id="64" idx="2"/>
            <a:endCxn id="67" idx="0"/>
          </p:cNvCxnSpPr>
          <p:nvPr/>
        </p:nvCxnSpPr>
        <p:spPr>
          <a:xfrm>
            <a:off x="7506807" y="4087512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Google Shape;76;p9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77" name="Google Shape;77;p9"/>
          <p:cNvCxnSpPr>
            <a:stCxn id="76" idx="3"/>
            <a:endCxn id="60" idx="1"/>
          </p:cNvCxnSpPr>
          <p:nvPr/>
        </p:nvCxnSpPr>
        <p:spPr>
          <a:xfrm>
            <a:off x="5689032" y="3349975"/>
            <a:ext cx="546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9"/>
          <p:cNvSpPr txBox="1"/>
          <p:nvPr/>
        </p:nvSpPr>
        <p:spPr>
          <a:xfrm>
            <a:off x="5379325" y="3394188"/>
            <a:ext cx="3246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79" name="Google Shape;79;p9"/>
          <p:cNvSpPr txBox="1"/>
          <p:nvPr/>
        </p:nvSpPr>
        <p:spPr>
          <a:xfrm>
            <a:off x="2680050" y="2961725"/>
            <a:ext cx="26994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mark(0).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isMarked(1)? No.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edgeTo[1] = 0. </a:t>
            </a:r>
            <a:r>
              <a:rPr b="1" lang="en"/>
              <a:t>dfs(1).</a:t>
            </a:r>
            <a:endParaRPr b="1"/>
          </a:p>
        </p:txBody>
      </p:sp>
      <p:sp>
        <p:nvSpPr>
          <p:cNvPr id="80" name="Google Shape;80;p9"/>
          <p:cNvSpPr txBox="1"/>
          <p:nvPr/>
        </p:nvSpPr>
        <p:spPr>
          <a:xfrm>
            <a:off x="5330143" y="2982950"/>
            <a:ext cx="4191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81" name="Google Shape;81;p9"/>
          <p:cNvSpPr txBox="1"/>
          <p:nvPr/>
        </p:nvSpPr>
        <p:spPr>
          <a:xfrm>
            <a:off x="176300" y="2779150"/>
            <a:ext cx="24264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F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" name="Google Shape;82;p9"/>
          <p:cNvSpPr txBox="1"/>
          <p:nvPr/>
        </p:nvSpPr>
        <p:spPr>
          <a:xfrm>
            <a:off x="5615300" y="4710300"/>
            <a:ext cx="2716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Order of dfs returns: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9"/>
          <p:cNvSpPr txBox="1"/>
          <p:nvPr/>
        </p:nvSpPr>
        <p:spPr>
          <a:xfrm>
            <a:off x="5615300" y="2105675"/>
            <a:ext cx="3030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Order of dfs calls: 0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9"/>
          <p:cNvSpPr txBox="1"/>
          <p:nvPr/>
        </p:nvSpPr>
        <p:spPr>
          <a:xfrm>
            <a:off x="2556637" y="2737467"/>
            <a:ext cx="3000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dfs(0):</a:t>
            </a:r>
            <a:endParaRPr/>
          </a:p>
        </p:txBody>
      </p:sp>
      <p:sp>
        <p:nvSpPr>
          <p:cNvPr id="85" name="Google Shape;85;p9"/>
          <p:cNvSpPr/>
          <p:nvPr/>
        </p:nvSpPr>
        <p:spPr>
          <a:xfrm>
            <a:off x="1084280" y="3086107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9"/>
          <p:cNvSpPr/>
          <p:nvPr/>
        </p:nvSpPr>
        <p:spPr>
          <a:xfrm>
            <a:off x="1959551" y="3294113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DepthFirstPaths Demo</a:t>
            </a:r>
            <a:endParaRPr/>
          </a:p>
        </p:txBody>
      </p:sp>
      <p:sp>
        <p:nvSpPr>
          <p:cNvPr id="92" name="Google Shape;92;p10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Goal: Find a path from s to every other reachable vertex, visiting each vertex at most once. dfs(v) is as follows: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Mark v.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each unmarked adjacent vertex w: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set edgeTo[w] = v.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dfs(w)</a:t>
            </a:r>
            <a:endParaRPr/>
          </a:p>
        </p:txBody>
      </p:sp>
      <p:sp>
        <p:nvSpPr>
          <p:cNvPr id="93" name="Google Shape;93;p10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4" name="Google Shape;94;p10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95" name="Google Shape;95;p10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96" name="Google Shape;96;p10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97" name="Google Shape;97;p10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98" name="Google Shape;98;p10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99" name="Google Shape;99;p10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00" name="Google Shape;100;p10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01" name="Google Shape;101;p10"/>
          <p:cNvCxnSpPr>
            <a:stCxn id="93" idx="2"/>
            <a:endCxn id="94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0"/>
          <p:cNvCxnSpPr>
            <a:stCxn id="93" idx="3"/>
            <a:endCxn id="96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0"/>
          <p:cNvCxnSpPr>
            <a:stCxn id="95" idx="2"/>
            <a:endCxn id="96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0"/>
          <p:cNvCxnSpPr>
            <a:stCxn id="98" idx="2"/>
            <a:endCxn id="99" idx="0"/>
          </p:cNvCxnSpPr>
          <p:nvPr/>
        </p:nvCxnSpPr>
        <p:spPr>
          <a:xfrm>
            <a:off x="8084657" y="3406137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0"/>
          <p:cNvCxnSpPr>
            <a:stCxn id="98" idx="2"/>
            <a:endCxn id="97" idx="3"/>
          </p:cNvCxnSpPr>
          <p:nvPr/>
        </p:nvCxnSpPr>
        <p:spPr>
          <a:xfrm flipH="1">
            <a:off x="7665557" y="3406137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0"/>
          <p:cNvCxnSpPr>
            <a:stCxn id="96" idx="2"/>
            <a:endCxn id="97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0"/>
          <p:cNvCxnSpPr>
            <a:stCxn id="94" idx="3"/>
            <a:endCxn id="97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0"/>
          <p:cNvCxnSpPr>
            <a:stCxn id="97" idx="2"/>
            <a:endCxn id="100" idx="0"/>
          </p:cNvCxnSpPr>
          <p:nvPr/>
        </p:nvCxnSpPr>
        <p:spPr>
          <a:xfrm>
            <a:off x="7506807" y="4087512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0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110" name="Google Shape;110;p10"/>
          <p:cNvCxnSpPr>
            <a:stCxn id="109" idx="3"/>
            <a:endCxn id="93" idx="1"/>
          </p:cNvCxnSpPr>
          <p:nvPr/>
        </p:nvCxnSpPr>
        <p:spPr>
          <a:xfrm>
            <a:off x="5689032" y="3349975"/>
            <a:ext cx="546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0"/>
          <p:cNvSpPr txBox="1"/>
          <p:nvPr/>
        </p:nvSpPr>
        <p:spPr>
          <a:xfrm>
            <a:off x="5379325" y="3394193"/>
            <a:ext cx="351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12" name="Google Shape;112;p10"/>
          <p:cNvSpPr txBox="1"/>
          <p:nvPr/>
        </p:nvSpPr>
        <p:spPr>
          <a:xfrm>
            <a:off x="2680050" y="2961725"/>
            <a:ext cx="25365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mark(1).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isMarked(0)? Yes.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isMarked(2)?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edgeTo[2] = 1. </a:t>
            </a:r>
            <a:r>
              <a:rPr b="1" lang="en">
                <a:solidFill>
                  <a:schemeClr val="dk1"/>
                </a:solidFill>
              </a:rPr>
              <a:t>dfs</a:t>
            </a:r>
            <a:r>
              <a:rPr b="1" lang="en"/>
              <a:t>(2).</a:t>
            </a:r>
            <a:endParaRPr b="1"/>
          </a:p>
        </p:txBody>
      </p:sp>
      <p:sp>
        <p:nvSpPr>
          <p:cNvPr id="113" name="Google Shape;113;p10"/>
          <p:cNvSpPr txBox="1"/>
          <p:nvPr/>
        </p:nvSpPr>
        <p:spPr>
          <a:xfrm>
            <a:off x="6168343" y="2982950"/>
            <a:ext cx="4191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114" name="Google Shape;114;p10"/>
          <p:cNvSpPr txBox="1"/>
          <p:nvPr/>
        </p:nvSpPr>
        <p:spPr>
          <a:xfrm>
            <a:off x="176300" y="2779150"/>
            <a:ext cx="24264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F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" name="Google Shape;115;p10"/>
          <p:cNvSpPr txBox="1"/>
          <p:nvPr/>
        </p:nvSpPr>
        <p:spPr>
          <a:xfrm>
            <a:off x="5615300" y="4710300"/>
            <a:ext cx="2716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Order of dfs returns: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0"/>
          <p:cNvSpPr txBox="1"/>
          <p:nvPr/>
        </p:nvSpPr>
        <p:spPr>
          <a:xfrm>
            <a:off x="5615300" y="2105675"/>
            <a:ext cx="3030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Order of dfs calls: 01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0"/>
          <p:cNvSpPr txBox="1"/>
          <p:nvPr/>
        </p:nvSpPr>
        <p:spPr>
          <a:xfrm>
            <a:off x="2556637" y="2737467"/>
            <a:ext cx="3000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dfs(1):</a:t>
            </a:r>
            <a:endParaRPr/>
          </a:p>
        </p:txBody>
      </p:sp>
      <p:sp>
        <p:nvSpPr>
          <p:cNvPr id="118" name="Google Shape;118;p10"/>
          <p:cNvSpPr/>
          <p:nvPr/>
        </p:nvSpPr>
        <p:spPr>
          <a:xfrm>
            <a:off x="1084280" y="3294113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0"/>
          <p:cNvSpPr/>
          <p:nvPr/>
        </p:nvSpPr>
        <p:spPr>
          <a:xfrm>
            <a:off x="1959551" y="3504178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DepthFirstPaths Demo</a:t>
            </a:r>
            <a:endParaRPr/>
          </a:p>
        </p:txBody>
      </p:sp>
      <p:sp>
        <p:nvSpPr>
          <p:cNvPr id="125" name="Google Shape;125;p11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Goal: Find a path from s to every other reachable vertex, visiting each vertex at most once. dfs(v) is as follows: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Mark v.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each unmarked adjacent vertex w: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set edgeTo[w] = v.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dfs(w)</a:t>
            </a:r>
            <a:endParaRPr/>
          </a:p>
        </p:txBody>
      </p:sp>
      <p:sp>
        <p:nvSpPr>
          <p:cNvPr id="126" name="Google Shape;126;p11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27" name="Google Shape;127;p11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28" name="Google Shape;128;p11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29" name="Google Shape;129;p11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30" name="Google Shape;130;p11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31" name="Google Shape;131;p11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32" name="Google Shape;132;p11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33" name="Google Shape;133;p11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34" name="Google Shape;134;p11"/>
          <p:cNvCxnSpPr>
            <a:stCxn id="126" idx="2"/>
            <a:endCxn id="127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1"/>
          <p:cNvCxnSpPr>
            <a:stCxn id="126" idx="3"/>
            <a:endCxn id="129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1"/>
          <p:cNvCxnSpPr>
            <a:stCxn id="128" idx="2"/>
            <a:endCxn id="129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1"/>
          <p:cNvCxnSpPr>
            <a:stCxn id="131" idx="2"/>
            <a:endCxn id="132" idx="0"/>
          </p:cNvCxnSpPr>
          <p:nvPr/>
        </p:nvCxnSpPr>
        <p:spPr>
          <a:xfrm>
            <a:off x="8084657" y="3406137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1"/>
          <p:cNvCxnSpPr>
            <a:stCxn id="131" idx="2"/>
            <a:endCxn id="130" idx="3"/>
          </p:cNvCxnSpPr>
          <p:nvPr/>
        </p:nvCxnSpPr>
        <p:spPr>
          <a:xfrm flipH="1">
            <a:off x="7665557" y="3406137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1"/>
          <p:cNvCxnSpPr>
            <a:stCxn id="129" idx="2"/>
            <a:endCxn id="130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1"/>
          <p:cNvCxnSpPr>
            <a:stCxn id="127" idx="3"/>
            <a:endCxn id="130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1"/>
          <p:cNvCxnSpPr>
            <a:stCxn id="130" idx="2"/>
            <a:endCxn id="133" idx="0"/>
          </p:cNvCxnSpPr>
          <p:nvPr/>
        </p:nvCxnSpPr>
        <p:spPr>
          <a:xfrm>
            <a:off x="7506807" y="4087512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" name="Google Shape;142;p11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143" name="Google Shape;143;p11"/>
          <p:cNvCxnSpPr>
            <a:stCxn id="142" idx="3"/>
            <a:endCxn id="126" idx="1"/>
          </p:cNvCxnSpPr>
          <p:nvPr/>
        </p:nvCxnSpPr>
        <p:spPr>
          <a:xfrm>
            <a:off x="5689032" y="3349975"/>
            <a:ext cx="546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11"/>
          <p:cNvSpPr txBox="1"/>
          <p:nvPr/>
        </p:nvSpPr>
        <p:spPr>
          <a:xfrm>
            <a:off x="5379325" y="3394190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45" name="Google Shape;145;p11"/>
          <p:cNvSpPr txBox="1"/>
          <p:nvPr/>
        </p:nvSpPr>
        <p:spPr>
          <a:xfrm>
            <a:off x="2680050" y="2961725"/>
            <a:ext cx="26004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mark(2).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isMarked(1)? Yes.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isMarked(5)?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edgeTo[5] = 2. </a:t>
            </a:r>
            <a:r>
              <a:rPr b="1" lang="en">
                <a:solidFill>
                  <a:schemeClr val="dk1"/>
                </a:solidFill>
              </a:rPr>
              <a:t>dfs</a:t>
            </a:r>
            <a:r>
              <a:rPr b="1" lang="en"/>
              <a:t>(5).</a:t>
            </a:r>
            <a:endParaRPr b="1"/>
          </a:p>
        </p:txBody>
      </p:sp>
      <p:sp>
        <p:nvSpPr>
          <p:cNvPr id="146" name="Google Shape;146;p11"/>
          <p:cNvSpPr txBox="1"/>
          <p:nvPr/>
        </p:nvSpPr>
        <p:spPr>
          <a:xfrm>
            <a:off x="6329958" y="3678665"/>
            <a:ext cx="4191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147" name="Google Shape;147;p11"/>
          <p:cNvSpPr txBox="1"/>
          <p:nvPr/>
        </p:nvSpPr>
        <p:spPr>
          <a:xfrm>
            <a:off x="176300" y="2779150"/>
            <a:ext cx="24264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F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8" name="Google Shape;148;p11"/>
          <p:cNvSpPr txBox="1"/>
          <p:nvPr/>
        </p:nvSpPr>
        <p:spPr>
          <a:xfrm>
            <a:off x="5615300" y="4710300"/>
            <a:ext cx="2716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Order of dfs returns: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 txBox="1"/>
          <p:nvPr/>
        </p:nvSpPr>
        <p:spPr>
          <a:xfrm>
            <a:off x="5615300" y="2105675"/>
            <a:ext cx="3030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Order of dfs calls: 012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 txBox="1"/>
          <p:nvPr/>
        </p:nvSpPr>
        <p:spPr>
          <a:xfrm>
            <a:off x="2556637" y="2737467"/>
            <a:ext cx="3000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dfs(2):</a:t>
            </a:r>
            <a:endParaRPr/>
          </a:p>
        </p:txBody>
      </p:sp>
      <p:sp>
        <p:nvSpPr>
          <p:cNvPr id="151" name="Google Shape;151;p11"/>
          <p:cNvSpPr/>
          <p:nvPr/>
        </p:nvSpPr>
        <p:spPr>
          <a:xfrm>
            <a:off x="1084280" y="3504178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1"/>
          <p:cNvSpPr/>
          <p:nvPr/>
        </p:nvSpPr>
        <p:spPr>
          <a:xfrm>
            <a:off x="1959551" y="4132313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DepthFirstPaths Demo</a:t>
            </a:r>
            <a:endParaRPr/>
          </a:p>
        </p:txBody>
      </p:sp>
      <p:sp>
        <p:nvSpPr>
          <p:cNvPr id="158" name="Google Shape;158;p12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Goal: Find a path from s to every other reachable vertex, visiting each vertex at most once. dfs(v) is as follows: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Mark v.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each unmarked adjacent vertex w: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set edgeTo[w] = v.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dfs(w)</a:t>
            </a:r>
            <a:endParaRPr/>
          </a:p>
        </p:txBody>
      </p:sp>
      <p:sp>
        <p:nvSpPr>
          <p:cNvPr id="159" name="Google Shape;159;p12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60" name="Google Shape;160;p12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61" name="Google Shape;161;p12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62" name="Google Shape;162;p12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63" name="Google Shape;163;p12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64" name="Google Shape;164;p12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65" name="Google Shape;165;p12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66" name="Google Shape;166;p12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67" name="Google Shape;167;p12"/>
          <p:cNvCxnSpPr>
            <a:stCxn id="159" idx="2"/>
            <a:endCxn id="160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12"/>
          <p:cNvCxnSpPr>
            <a:stCxn id="159" idx="3"/>
            <a:endCxn id="162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12"/>
          <p:cNvCxnSpPr>
            <a:stCxn id="161" idx="2"/>
            <a:endCxn id="162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12"/>
          <p:cNvCxnSpPr>
            <a:stCxn id="164" idx="2"/>
            <a:endCxn id="165" idx="0"/>
          </p:cNvCxnSpPr>
          <p:nvPr/>
        </p:nvCxnSpPr>
        <p:spPr>
          <a:xfrm>
            <a:off x="8084657" y="3406137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12"/>
          <p:cNvCxnSpPr>
            <a:stCxn id="164" idx="2"/>
            <a:endCxn id="163" idx="3"/>
          </p:cNvCxnSpPr>
          <p:nvPr/>
        </p:nvCxnSpPr>
        <p:spPr>
          <a:xfrm flipH="1">
            <a:off x="7665557" y="3406137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12"/>
          <p:cNvCxnSpPr>
            <a:stCxn id="162" idx="2"/>
            <a:endCxn id="163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12"/>
          <p:cNvCxnSpPr>
            <a:stCxn id="160" idx="3"/>
            <a:endCxn id="163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12"/>
          <p:cNvCxnSpPr>
            <a:stCxn id="163" idx="2"/>
            <a:endCxn id="166" idx="0"/>
          </p:cNvCxnSpPr>
          <p:nvPr/>
        </p:nvCxnSpPr>
        <p:spPr>
          <a:xfrm>
            <a:off x="7506807" y="4087512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12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176" name="Google Shape;176;p12"/>
          <p:cNvCxnSpPr>
            <a:stCxn id="175" idx="3"/>
            <a:endCxn id="159" idx="1"/>
          </p:cNvCxnSpPr>
          <p:nvPr/>
        </p:nvCxnSpPr>
        <p:spPr>
          <a:xfrm>
            <a:off x="5689032" y="3349975"/>
            <a:ext cx="546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Google Shape;177;p12"/>
          <p:cNvSpPr txBox="1"/>
          <p:nvPr/>
        </p:nvSpPr>
        <p:spPr>
          <a:xfrm>
            <a:off x="5379325" y="3394190"/>
            <a:ext cx="3930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78" name="Google Shape;178;p12"/>
          <p:cNvSpPr txBox="1"/>
          <p:nvPr/>
        </p:nvSpPr>
        <p:spPr>
          <a:xfrm>
            <a:off x="2680050" y="2961725"/>
            <a:ext cx="25455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mark(5).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isMarked(2)? Yes.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isMarked(4)?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edgeTo[4] = 5. </a:t>
            </a:r>
            <a:r>
              <a:rPr b="1" lang="en">
                <a:solidFill>
                  <a:schemeClr val="dk1"/>
                </a:solidFill>
              </a:rPr>
              <a:t>dfs</a:t>
            </a:r>
            <a:r>
              <a:rPr b="1" lang="en"/>
              <a:t>(4).</a:t>
            </a:r>
            <a:endParaRPr b="1"/>
          </a:p>
        </p:txBody>
      </p:sp>
      <p:sp>
        <p:nvSpPr>
          <p:cNvPr id="179" name="Google Shape;179;p12"/>
          <p:cNvSpPr txBox="1"/>
          <p:nvPr/>
        </p:nvSpPr>
        <p:spPr>
          <a:xfrm>
            <a:off x="7273645" y="3589685"/>
            <a:ext cx="4191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180" name="Google Shape;180;p12"/>
          <p:cNvSpPr txBox="1"/>
          <p:nvPr/>
        </p:nvSpPr>
        <p:spPr>
          <a:xfrm>
            <a:off x="176300" y="2779150"/>
            <a:ext cx="24264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F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T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1" name="Google Shape;181;p12"/>
          <p:cNvSpPr txBox="1"/>
          <p:nvPr/>
        </p:nvSpPr>
        <p:spPr>
          <a:xfrm>
            <a:off x="5615300" y="4710300"/>
            <a:ext cx="2716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Order of dfs returns: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2"/>
          <p:cNvSpPr txBox="1"/>
          <p:nvPr/>
        </p:nvSpPr>
        <p:spPr>
          <a:xfrm>
            <a:off x="5615300" y="2105675"/>
            <a:ext cx="3030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Order of dfs calls: 0125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2"/>
          <p:cNvSpPr txBox="1"/>
          <p:nvPr/>
        </p:nvSpPr>
        <p:spPr>
          <a:xfrm>
            <a:off x="2556637" y="2737467"/>
            <a:ext cx="3000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dfs(5):</a:t>
            </a:r>
            <a:endParaRPr/>
          </a:p>
        </p:txBody>
      </p:sp>
      <p:sp>
        <p:nvSpPr>
          <p:cNvPr id="184" name="Google Shape;184;p12"/>
          <p:cNvSpPr/>
          <p:nvPr/>
        </p:nvSpPr>
        <p:spPr>
          <a:xfrm>
            <a:off x="1959551" y="3924307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2"/>
          <p:cNvSpPr/>
          <p:nvPr/>
        </p:nvSpPr>
        <p:spPr>
          <a:xfrm>
            <a:off x="1084280" y="4132313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DepthFirstPaths Demo</a:t>
            </a:r>
            <a:endParaRPr/>
          </a:p>
        </p:txBody>
      </p:sp>
      <p:sp>
        <p:nvSpPr>
          <p:cNvPr id="191" name="Google Shape;191;p1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Goal: Find a path from s to every other reachable vertex, visiting each vertex at most once. dfs(v) is as follows: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Mark v.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each unmarked adjacent vertex w: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set edgeTo[w] = v.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dfs(w)</a:t>
            </a:r>
            <a:endParaRPr/>
          </a:p>
        </p:txBody>
      </p:sp>
      <p:sp>
        <p:nvSpPr>
          <p:cNvPr id="192" name="Google Shape;192;p13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93" name="Google Shape;193;p13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94" name="Google Shape;194;p13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95" name="Google Shape;195;p13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96" name="Google Shape;196;p13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97" name="Google Shape;197;p13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98" name="Google Shape;198;p13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99" name="Google Shape;199;p13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200" name="Google Shape;200;p13"/>
          <p:cNvCxnSpPr>
            <a:stCxn id="192" idx="2"/>
            <a:endCxn id="193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13"/>
          <p:cNvCxnSpPr>
            <a:stCxn id="192" idx="3"/>
            <a:endCxn id="195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13"/>
          <p:cNvCxnSpPr>
            <a:stCxn id="194" idx="2"/>
            <a:endCxn id="195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13"/>
          <p:cNvCxnSpPr>
            <a:stCxn id="197" idx="2"/>
            <a:endCxn id="198" idx="0"/>
          </p:cNvCxnSpPr>
          <p:nvPr/>
        </p:nvCxnSpPr>
        <p:spPr>
          <a:xfrm>
            <a:off x="8084657" y="3406137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13"/>
          <p:cNvCxnSpPr>
            <a:stCxn id="197" idx="2"/>
            <a:endCxn id="196" idx="3"/>
          </p:cNvCxnSpPr>
          <p:nvPr/>
        </p:nvCxnSpPr>
        <p:spPr>
          <a:xfrm flipH="1">
            <a:off x="7665557" y="3406137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13"/>
          <p:cNvCxnSpPr>
            <a:stCxn id="195" idx="2"/>
            <a:endCxn id="196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13"/>
          <p:cNvCxnSpPr>
            <a:stCxn id="193" idx="3"/>
            <a:endCxn id="196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13"/>
          <p:cNvCxnSpPr>
            <a:stCxn id="196" idx="2"/>
            <a:endCxn id="199" idx="0"/>
          </p:cNvCxnSpPr>
          <p:nvPr/>
        </p:nvCxnSpPr>
        <p:spPr>
          <a:xfrm>
            <a:off x="7506807" y="4087512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" name="Google Shape;208;p13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209" name="Google Shape;209;p13"/>
          <p:cNvCxnSpPr>
            <a:stCxn id="208" idx="3"/>
            <a:endCxn id="192" idx="1"/>
          </p:cNvCxnSpPr>
          <p:nvPr/>
        </p:nvCxnSpPr>
        <p:spPr>
          <a:xfrm>
            <a:off x="5689032" y="3349975"/>
            <a:ext cx="546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13"/>
          <p:cNvSpPr txBox="1"/>
          <p:nvPr/>
        </p:nvSpPr>
        <p:spPr>
          <a:xfrm>
            <a:off x="5379325" y="3394188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211" name="Google Shape;211;p13"/>
          <p:cNvSpPr txBox="1"/>
          <p:nvPr/>
        </p:nvSpPr>
        <p:spPr>
          <a:xfrm>
            <a:off x="2680050" y="2961725"/>
            <a:ext cx="25137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mark(4).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isMarked(1)? No.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isMarked(3)? No.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edgeTo[3] = 4. </a:t>
            </a:r>
            <a:r>
              <a:rPr b="1" lang="en">
                <a:solidFill>
                  <a:schemeClr val="dk1"/>
                </a:solidFill>
              </a:rPr>
              <a:t>dfs</a:t>
            </a:r>
            <a:r>
              <a:rPr b="1" lang="en"/>
              <a:t>(3).</a:t>
            </a:r>
            <a:endParaRPr b="1"/>
          </a:p>
        </p:txBody>
      </p:sp>
      <p:sp>
        <p:nvSpPr>
          <p:cNvPr id="212" name="Google Shape;212;p13"/>
          <p:cNvSpPr txBox="1"/>
          <p:nvPr/>
        </p:nvSpPr>
        <p:spPr>
          <a:xfrm>
            <a:off x="7197445" y="2980085"/>
            <a:ext cx="4191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213" name="Google Shape;213;p13"/>
          <p:cNvSpPr txBox="1"/>
          <p:nvPr/>
        </p:nvSpPr>
        <p:spPr>
          <a:xfrm>
            <a:off x="176300" y="2779150"/>
            <a:ext cx="24264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F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T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4" name="Google Shape;214;p13"/>
          <p:cNvSpPr txBox="1"/>
          <p:nvPr/>
        </p:nvSpPr>
        <p:spPr>
          <a:xfrm>
            <a:off x="5615300" y="4710300"/>
            <a:ext cx="2716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Order of dfs returns: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3"/>
          <p:cNvSpPr txBox="1"/>
          <p:nvPr/>
        </p:nvSpPr>
        <p:spPr>
          <a:xfrm>
            <a:off x="5615300" y="2105675"/>
            <a:ext cx="3030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Order of dfs calls: 012543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3"/>
          <p:cNvSpPr txBox="1"/>
          <p:nvPr/>
        </p:nvSpPr>
        <p:spPr>
          <a:xfrm>
            <a:off x="2556637" y="2737467"/>
            <a:ext cx="3000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dfs(4):</a:t>
            </a:r>
            <a:endParaRPr/>
          </a:p>
        </p:txBody>
      </p:sp>
      <p:sp>
        <p:nvSpPr>
          <p:cNvPr id="217" name="Google Shape;217;p13"/>
          <p:cNvSpPr/>
          <p:nvPr/>
        </p:nvSpPr>
        <p:spPr>
          <a:xfrm>
            <a:off x="1959551" y="3712183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3"/>
          <p:cNvSpPr/>
          <p:nvPr/>
        </p:nvSpPr>
        <p:spPr>
          <a:xfrm>
            <a:off x="1084280" y="3924307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DepthFirstPaths Demo</a:t>
            </a:r>
            <a:endParaRPr/>
          </a:p>
        </p:txBody>
      </p:sp>
      <p:sp>
        <p:nvSpPr>
          <p:cNvPr id="224" name="Google Shape;224;p14"/>
          <p:cNvSpPr txBox="1"/>
          <p:nvPr>
            <p:ph idx="1" type="body"/>
          </p:nvPr>
        </p:nvSpPr>
        <p:spPr>
          <a:xfrm>
            <a:off x="243000" y="556500"/>
            <a:ext cx="8443800" cy="30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Goal: Find a path from s to every other reachable vertex, visiting each vertex at most once. dfs(v) is as follows: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Mark v.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each unmarked adjacent vertex w: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set edgeTo[w] = v.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dfs(w)</a:t>
            </a:r>
            <a:endParaRPr/>
          </a:p>
        </p:txBody>
      </p:sp>
      <p:sp>
        <p:nvSpPr>
          <p:cNvPr id="225" name="Google Shape;225;p14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26" name="Google Shape;226;p14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27" name="Google Shape;227;p14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28" name="Google Shape;228;p14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29" name="Google Shape;229;p14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30" name="Google Shape;230;p14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31" name="Google Shape;231;p14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232" name="Google Shape;232;p14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233" name="Google Shape;233;p14"/>
          <p:cNvCxnSpPr>
            <a:stCxn id="225" idx="2"/>
            <a:endCxn id="226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14"/>
          <p:cNvCxnSpPr>
            <a:stCxn id="225" idx="3"/>
            <a:endCxn id="228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14"/>
          <p:cNvCxnSpPr>
            <a:stCxn id="227" idx="2"/>
            <a:endCxn id="228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14"/>
          <p:cNvCxnSpPr>
            <a:stCxn id="230" idx="2"/>
            <a:endCxn id="231" idx="0"/>
          </p:cNvCxnSpPr>
          <p:nvPr/>
        </p:nvCxnSpPr>
        <p:spPr>
          <a:xfrm>
            <a:off x="8084657" y="3406137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14"/>
          <p:cNvCxnSpPr>
            <a:stCxn id="230" idx="2"/>
            <a:endCxn id="229" idx="3"/>
          </p:cNvCxnSpPr>
          <p:nvPr/>
        </p:nvCxnSpPr>
        <p:spPr>
          <a:xfrm flipH="1">
            <a:off x="7665557" y="3406137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14"/>
          <p:cNvCxnSpPr>
            <a:stCxn id="228" idx="2"/>
            <a:endCxn id="229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14"/>
          <p:cNvCxnSpPr>
            <a:stCxn id="226" idx="3"/>
            <a:endCxn id="229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14"/>
          <p:cNvCxnSpPr>
            <a:stCxn id="229" idx="2"/>
            <a:endCxn id="232" idx="0"/>
          </p:cNvCxnSpPr>
          <p:nvPr/>
        </p:nvCxnSpPr>
        <p:spPr>
          <a:xfrm>
            <a:off x="7506807" y="4087512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" name="Google Shape;241;p14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242" name="Google Shape;242;p14"/>
          <p:cNvCxnSpPr>
            <a:stCxn id="241" idx="3"/>
            <a:endCxn id="225" idx="1"/>
          </p:cNvCxnSpPr>
          <p:nvPr/>
        </p:nvCxnSpPr>
        <p:spPr>
          <a:xfrm>
            <a:off x="5689032" y="3349975"/>
            <a:ext cx="546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" name="Google Shape;243;p14"/>
          <p:cNvSpPr txBox="1"/>
          <p:nvPr/>
        </p:nvSpPr>
        <p:spPr>
          <a:xfrm>
            <a:off x="5379325" y="3394195"/>
            <a:ext cx="411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244" name="Google Shape;244;p14"/>
          <p:cNvSpPr txBox="1"/>
          <p:nvPr/>
        </p:nvSpPr>
        <p:spPr>
          <a:xfrm>
            <a:off x="2680050" y="2961725"/>
            <a:ext cx="24633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mark(3).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isMarked(4)? Yes.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more children! Return.</a:t>
            </a:r>
            <a:endParaRPr/>
          </a:p>
        </p:txBody>
      </p:sp>
      <p:sp>
        <p:nvSpPr>
          <p:cNvPr id="245" name="Google Shape;245;p14"/>
          <p:cNvSpPr txBox="1"/>
          <p:nvPr/>
        </p:nvSpPr>
        <p:spPr>
          <a:xfrm>
            <a:off x="7197445" y="2380855"/>
            <a:ext cx="4191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246" name="Google Shape;246;p14"/>
          <p:cNvSpPr txBox="1"/>
          <p:nvPr/>
        </p:nvSpPr>
        <p:spPr>
          <a:xfrm>
            <a:off x="176300" y="2779150"/>
            <a:ext cx="24264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T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T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7" name="Google Shape;247;p14"/>
          <p:cNvSpPr txBox="1"/>
          <p:nvPr/>
        </p:nvSpPr>
        <p:spPr>
          <a:xfrm>
            <a:off x="5615300" y="4710300"/>
            <a:ext cx="33816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Order of dfs returns: 3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4"/>
          <p:cNvSpPr txBox="1"/>
          <p:nvPr/>
        </p:nvSpPr>
        <p:spPr>
          <a:xfrm>
            <a:off x="5615300" y="2105675"/>
            <a:ext cx="3030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Order of dfs calls: 012543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4"/>
          <p:cNvSpPr txBox="1"/>
          <p:nvPr/>
        </p:nvSpPr>
        <p:spPr>
          <a:xfrm>
            <a:off x="2556637" y="2737467"/>
            <a:ext cx="3000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dfs(3):</a:t>
            </a:r>
            <a:endParaRPr/>
          </a:p>
        </p:txBody>
      </p:sp>
      <p:sp>
        <p:nvSpPr>
          <p:cNvPr id="250" name="Google Shape;250;p14"/>
          <p:cNvSpPr/>
          <p:nvPr/>
        </p:nvSpPr>
        <p:spPr>
          <a:xfrm>
            <a:off x="1084280" y="3712183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DepthFirstPaths Demo</a:t>
            </a:r>
            <a:endParaRPr/>
          </a:p>
        </p:txBody>
      </p:sp>
      <p:sp>
        <p:nvSpPr>
          <p:cNvPr id="256" name="Google Shape;256;p15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Goal: Find a path from s to every other reachable vertex, visiting each vertex at most once. dfs(v) is as follows: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Mark v.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each unmarked adjacent vertex w: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set edgeTo[w] = v.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dfs(w)</a:t>
            </a:r>
            <a:endParaRPr/>
          </a:p>
        </p:txBody>
      </p:sp>
      <p:sp>
        <p:nvSpPr>
          <p:cNvPr id="257" name="Google Shape;257;p15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8" name="Google Shape;258;p15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59" name="Google Shape;259;p15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60" name="Google Shape;260;p15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61" name="Google Shape;261;p15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62" name="Google Shape;262;p15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63" name="Google Shape;263;p15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264" name="Google Shape;264;p15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265" name="Google Shape;265;p15"/>
          <p:cNvCxnSpPr>
            <a:stCxn id="257" idx="2"/>
            <a:endCxn id="258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15"/>
          <p:cNvCxnSpPr>
            <a:stCxn id="257" idx="3"/>
            <a:endCxn id="260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15"/>
          <p:cNvCxnSpPr>
            <a:stCxn id="259" idx="2"/>
            <a:endCxn id="260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15"/>
          <p:cNvCxnSpPr>
            <a:stCxn id="262" idx="2"/>
            <a:endCxn id="263" idx="0"/>
          </p:cNvCxnSpPr>
          <p:nvPr/>
        </p:nvCxnSpPr>
        <p:spPr>
          <a:xfrm>
            <a:off x="8084657" y="3406137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" name="Google Shape;269;p15"/>
          <p:cNvCxnSpPr>
            <a:stCxn id="262" idx="2"/>
            <a:endCxn id="261" idx="3"/>
          </p:cNvCxnSpPr>
          <p:nvPr/>
        </p:nvCxnSpPr>
        <p:spPr>
          <a:xfrm flipH="1">
            <a:off x="7665557" y="3406137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15"/>
          <p:cNvCxnSpPr>
            <a:stCxn id="260" idx="2"/>
            <a:endCxn id="261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15"/>
          <p:cNvCxnSpPr>
            <a:stCxn id="258" idx="3"/>
            <a:endCxn id="261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15"/>
          <p:cNvCxnSpPr>
            <a:stCxn id="261" idx="2"/>
            <a:endCxn id="264" idx="0"/>
          </p:cNvCxnSpPr>
          <p:nvPr/>
        </p:nvCxnSpPr>
        <p:spPr>
          <a:xfrm>
            <a:off x="7506807" y="4087512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3" name="Google Shape;273;p15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274" name="Google Shape;274;p15"/>
          <p:cNvCxnSpPr>
            <a:stCxn id="273" idx="3"/>
            <a:endCxn id="257" idx="1"/>
          </p:cNvCxnSpPr>
          <p:nvPr/>
        </p:nvCxnSpPr>
        <p:spPr>
          <a:xfrm>
            <a:off x="5689032" y="3349975"/>
            <a:ext cx="546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5" name="Google Shape;275;p15"/>
          <p:cNvSpPr txBox="1"/>
          <p:nvPr/>
        </p:nvSpPr>
        <p:spPr>
          <a:xfrm>
            <a:off x="5379325" y="3394193"/>
            <a:ext cx="3246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276" name="Google Shape;276;p15"/>
          <p:cNvSpPr txBox="1"/>
          <p:nvPr/>
        </p:nvSpPr>
        <p:spPr>
          <a:xfrm>
            <a:off x="2680050" y="2961725"/>
            <a:ext cx="24681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mark(4).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isMarked(3)? No.</a:t>
            </a:r>
            <a:endParaRPr>
              <a:solidFill>
                <a:srgbClr val="99999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999999"/>
                </a:solidFill>
              </a:rPr>
              <a:t>edgeTo[3] = 4. dfs(3).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more children, return.</a:t>
            </a:r>
            <a:endParaRPr/>
          </a:p>
        </p:txBody>
      </p:sp>
      <p:sp>
        <p:nvSpPr>
          <p:cNvPr id="277" name="Google Shape;277;p15"/>
          <p:cNvSpPr txBox="1"/>
          <p:nvPr/>
        </p:nvSpPr>
        <p:spPr>
          <a:xfrm>
            <a:off x="7187076" y="2990455"/>
            <a:ext cx="4191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278" name="Google Shape;278;p15"/>
          <p:cNvSpPr txBox="1"/>
          <p:nvPr/>
        </p:nvSpPr>
        <p:spPr>
          <a:xfrm>
            <a:off x="176300" y="2779150"/>
            <a:ext cx="24264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T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T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9" name="Google Shape;279;p15"/>
          <p:cNvSpPr txBox="1"/>
          <p:nvPr/>
        </p:nvSpPr>
        <p:spPr>
          <a:xfrm>
            <a:off x="5615300" y="4710300"/>
            <a:ext cx="33816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Order of dfs returns: 34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5"/>
          <p:cNvSpPr txBox="1"/>
          <p:nvPr/>
        </p:nvSpPr>
        <p:spPr>
          <a:xfrm>
            <a:off x="5615300" y="2105675"/>
            <a:ext cx="3030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Order of dfs calls: 012543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5"/>
          <p:cNvSpPr txBox="1"/>
          <p:nvPr/>
        </p:nvSpPr>
        <p:spPr>
          <a:xfrm>
            <a:off x="2556637" y="2737467"/>
            <a:ext cx="3000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dfs(4):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DepthFirstPaths Demo</a:t>
            </a:r>
            <a:endParaRPr/>
          </a:p>
        </p:txBody>
      </p:sp>
      <p:sp>
        <p:nvSpPr>
          <p:cNvPr id="287" name="Google Shape;287;p16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Goal: Find a path from s to every other reachable vertex, visiting each vertex at most once. dfs(v) is as follows: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Mark v.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each unmarked adjacent vertex w: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set edgeTo[w] = v.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dfs(w)</a:t>
            </a:r>
            <a:endParaRPr/>
          </a:p>
        </p:txBody>
      </p:sp>
      <p:sp>
        <p:nvSpPr>
          <p:cNvPr id="288" name="Google Shape;288;p16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89" name="Google Shape;289;p16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90" name="Google Shape;290;p16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91" name="Google Shape;291;p16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92" name="Google Shape;292;p16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93" name="Google Shape;293;p16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94" name="Google Shape;294;p16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295" name="Google Shape;295;p16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296" name="Google Shape;296;p16"/>
          <p:cNvCxnSpPr>
            <a:stCxn id="288" idx="2"/>
            <a:endCxn id="289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16"/>
          <p:cNvCxnSpPr>
            <a:stCxn id="288" idx="3"/>
            <a:endCxn id="291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16"/>
          <p:cNvCxnSpPr>
            <a:stCxn id="290" idx="2"/>
            <a:endCxn id="291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16"/>
          <p:cNvCxnSpPr>
            <a:stCxn id="293" idx="2"/>
            <a:endCxn id="294" idx="0"/>
          </p:cNvCxnSpPr>
          <p:nvPr/>
        </p:nvCxnSpPr>
        <p:spPr>
          <a:xfrm>
            <a:off x="8084657" y="3406137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16"/>
          <p:cNvCxnSpPr>
            <a:stCxn id="293" idx="2"/>
            <a:endCxn id="292" idx="3"/>
          </p:cNvCxnSpPr>
          <p:nvPr/>
        </p:nvCxnSpPr>
        <p:spPr>
          <a:xfrm flipH="1">
            <a:off x="7665557" y="3406137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" name="Google Shape;301;p16"/>
          <p:cNvCxnSpPr>
            <a:stCxn id="291" idx="2"/>
            <a:endCxn id="292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" name="Google Shape;302;p16"/>
          <p:cNvCxnSpPr>
            <a:stCxn id="289" idx="3"/>
            <a:endCxn id="292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16"/>
          <p:cNvCxnSpPr>
            <a:stCxn id="292" idx="2"/>
            <a:endCxn id="295" idx="0"/>
          </p:cNvCxnSpPr>
          <p:nvPr/>
        </p:nvCxnSpPr>
        <p:spPr>
          <a:xfrm>
            <a:off x="7506807" y="4087512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4" name="Google Shape;304;p16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305" name="Google Shape;305;p16"/>
          <p:cNvCxnSpPr>
            <a:stCxn id="304" idx="3"/>
            <a:endCxn id="288" idx="1"/>
          </p:cNvCxnSpPr>
          <p:nvPr/>
        </p:nvCxnSpPr>
        <p:spPr>
          <a:xfrm>
            <a:off x="5689032" y="3349975"/>
            <a:ext cx="546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6" name="Google Shape;306;p16"/>
          <p:cNvSpPr txBox="1"/>
          <p:nvPr/>
        </p:nvSpPr>
        <p:spPr>
          <a:xfrm>
            <a:off x="5379325" y="3394188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307" name="Google Shape;307;p16"/>
          <p:cNvSpPr txBox="1"/>
          <p:nvPr/>
        </p:nvSpPr>
        <p:spPr>
          <a:xfrm>
            <a:off x="2680050" y="2961725"/>
            <a:ext cx="25590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mark(5).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isMarked(2)? Yes.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isMarked(4)? </a:t>
            </a:r>
            <a:endParaRPr>
              <a:solidFill>
                <a:srgbClr val="99999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999999"/>
                </a:solidFill>
              </a:rPr>
              <a:t>edgeTo[3] = 4. dfs(4).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isMarked(6)?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edgeTo[6] = 5. </a:t>
            </a:r>
            <a:r>
              <a:rPr b="1" lang="en">
                <a:solidFill>
                  <a:schemeClr val="dk1"/>
                </a:solidFill>
              </a:rPr>
              <a:t>dfs(6).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08" name="Google Shape;308;p16"/>
          <p:cNvSpPr txBox="1"/>
          <p:nvPr/>
        </p:nvSpPr>
        <p:spPr>
          <a:xfrm>
            <a:off x="7273645" y="3589685"/>
            <a:ext cx="4191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309" name="Google Shape;309;p16"/>
          <p:cNvSpPr txBox="1"/>
          <p:nvPr/>
        </p:nvSpPr>
        <p:spPr>
          <a:xfrm>
            <a:off x="176300" y="2779150"/>
            <a:ext cx="24264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T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T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F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0" name="Google Shape;310;p16"/>
          <p:cNvSpPr txBox="1"/>
          <p:nvPr/>
        </p:nvSpPr>
        <p:spPr>
          <a:xfrm>
            <a:off x="5615300" y="4710300"/>
            <a:ext cx="33816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Order of dfs returns: 34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6"/>
          <p:cNvSpPr txBox="1"/>
          <p:nvPr/>
        </p:nvSpPr>
        <p:spPr>
          <a:xfrm>
            <a:off x="5615300" y="2105675"/>
            <a:ext cx="3030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Order of dfs calls: 0125436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16"/>
          <p:cNvSpPr txBox="1"/>
          <p:nvPr/>
        </p:nvSpPr>
        <p:spPr>
          <a:xfrm>
            <a:off x="2556637" y="2737467"/>
            <a:ext cx="3000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dfs(5):</a:t>
            </a:r>
            <a:endParaRPr/>
          </a:p>
        </p:txBody>
      </p:sp>
      <p:sp>
        <p:nvSpPr>
          <p:cNvPr id="313" name="Google Shape;313;p16"/>
          <p:cNvSpPr/>
          <p:nvPr/>
        </p:nvSpPr>
        <p:spPr>
          <a:xfrm>
            <a:off x="1959551" y="4342378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