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lbum.aufeminin.com/album/D20090918/595987_CDFNNMFIKOXZB2ECNEHVLRX4BSJB4I_chester-2020_H204533_L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martdraw.com/organizational-chart/org-chart-software.htm" TargetMode="External"/><Relationship Id="rId3" Type="http://schemas.openxmlformats.org/officeDocument/2006/relationships/hyperlink" Target="https://www.researchgate.net/figure/Flow-chart-for-the-diagnosis-and-treatment-of-uncomplicated-malaria_fig2_264202517" TargetMode="External"/><Relationship Id="rId4" Type="http://schemas.openxmlformats.org/officeDocument/2006/relationships/hyperlink" Target="http://i0.wp.com/barkthink.com/wp-content/uploads/2014/07/barkthink_figure2_canid_species_groups.jpg" TargetMode="External"/><Relationship Id="rId5" Type="http://schemas.openxmlformats.org/officeDocument/2006/relationships/hyperlink" Target="https://www.pinterest.com/pin/178244097727550196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hit for random on google images: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http://imalbum.aufeminin.com/album/D20090918/595987_CDFNNMFIKOXZB2ECNEHVLRX4BSJB4I_chester-2020_H204533_L.jpg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bbc17829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bbc1782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bbc17829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bbc178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bbc17829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4bbc1782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bbc17829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bbc1782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bbc17829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bbc1782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4bbc17829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4bbc1782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bbc17829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bbc1782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bbc1782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bbc1782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c41f7190_0_1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c41f719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4518392b7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4518392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4bbc17829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4bbc17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4c41f7190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4c41f719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c41f7190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c41f719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c41f7190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c41f719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4c41f7190_0_4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4c41f719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bart.gov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4c41f7190_0_4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4c41f719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bart.gov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c41f7190_0_3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c41f719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c41f7190_0_4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c41f719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2b1323b6_0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2b1323b6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6e0dad8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6e0da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2b1323b6_0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2b1323b6_0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4c41f719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4c41f7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715fe594_0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4715fe594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4c7f70b17_0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4c7f70b1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54c41f7190_0_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54c41f719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6e0dad85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6e0dad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c41f7190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c41f719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54c41f7190_0_4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54c41f719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4c41f7190_0_6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4c41f719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54c41f7190_0_7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54c41f7190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4c41f7190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54c41f719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c41f7190_0_7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c41f719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c41f7190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c41f71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4c41f7190_0_7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4c41f719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4c41f7190_0_7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4c41f719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4c41f7190_0_8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4c41f7190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54c41f7190_0_5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54c41f719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c7f70b17_0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c7f70b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c41f7190_0_5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c41f719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4c41f7190_0_10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4c41f7190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4c41f7190_0_8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54c41f7190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54c7f70b17_0_2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54c7f70b1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4c7f70b17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4c7f70b1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c41f7190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c41f71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54c7f70b17_0_3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54c7f70b1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54c7f70b17_0_4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54c7f70b1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4c7f70b17_0_4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4c7f70b1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54c41f7190_0_9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54c41f7190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54c41f7190_0_10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54c41f7190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4c7f70b17_0_3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4c7f70b1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c41f7190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c41f719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https://www.smartdraw.com/organizational-chart/org-chart-software.htm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https://www.researchgate.net/figure/Flow-chart-for-the-diagnosis-and-treatment-of-uncomplicated-malaria_fig2_264202517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http://i0.wp.com/barkthink.com/wp-content/uploads/2014/07/barkthink_figure2_canid_species_groups.jpg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https://www.pinterest.com/pin/178244097727550196/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bbc17829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bbc178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bbc17829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bbc178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c7f70b17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c7f70b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thkim.github.io/TA/251/eulerian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ocs.google.com/presentation/d/1OHRI7Q_f8hlwjRJc8NPBUc1cMu5KhINH1xGXWDfs_dA/edit?usp=sharin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xkcd.com/761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26" y="257725"/>
            <a:ext cx="5002949" cy="3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3" name="Google Shape;33;p8"/>
          <p:cNvSpPr txBox="1"/>
          <p:nvPr>
            <p:ph idx="1" type="subTitle"/>
          </p:nvPr>
        </p:nvSpPr>
        <p:spPr>
          <a:xfrm>
            <a:off x="161925" y="2688525"/>
            <a:ext cx="8871900" cy="23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23: Graphs and Traversals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Traversals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 First 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243000" y="556500"/>
            <a:ext cx="8229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 </a:t>
            </a:r>
            <a:endParaRPr/>
          </a:p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17"/>
          <p:cNvCxnSpPr>
            <a:stCxn id="221" idx="7"/>
            <a:endCxn id="223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9" name="Google Shape;229;p17"/>
          <p:cNvCxnSpPr>
            <a:stCxn id="223" idx="5"/>
            <a:endCxn id="222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7"/>
          <p:cNvCxnSpPr>
            <a:stCxn id="225" idx="7"/>
            <a:endCxn id="226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17"/>
          <p:cNvCxnSpPr>
            <a:stCxn id="226" idx="5"/>
            <a:endCxn id="227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7"/>
          <p:cNvCxnSpPr>
            <a:stCxn id="224" idx="3"/>
            <a:endCxn id="223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7"/>
          <p:cNvCxnSpPr>
            <a:stCxn id="224" idx="5"/>
            <a:endCxn id="226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17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6256675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5989988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6523363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5723300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7056738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6790050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7323425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243000" y="556500"/>
            <a:ext cx="8410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then traverse right child: </a:t>
            </a:r>
            <a:endParaRPr/>
          </a:p>
        </p:txBody>
      </p:sp>
      <p:sp>
        <p:nvSpPr>
          <p:cNvPr id="247" name="Google Shape;247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18"/>
          <p:cNvCxnSpPr>
            <a:stCxn id="248" idx="7"/>
            <a:endCxn id="250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6" name="Google Shape;256;p18"/>
          <p:cNvCxnSpPr>
            <a:stCxn id="250" idx="5"/>
            <a:endCxn id="249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8"/>
          <p:cNvCxnSpPr>
            <a:stCxn id="252" idx="7"/>
            <a:endCxn id="253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8" name="Google Shape;258;p18"/>
          <p:cNvCxnSpPr>
            <a:stCxn id="253" idx="5"/>
            <a:endCxn id="254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8"/>
          <p:cNvCxnSpPr>
            <a:stCxn id="251" idx="3"/>
            <a:endCxn id="250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8"/>
          <p:cNvCxnSpPr>
            <a:stCxn id="251" idx="5"/>
            <a:endCxn id="253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18"/>
          <p:cNvSpPr txBox="1"/>
          <p:nvPr/>
        </p:nvSpPr>
        <p:spPr>
          <a:xfrm>
            <a:off x="5131625" y="1448675"/>
            <a:ext cx="3861900" cy="205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7332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7510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76878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78656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80434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8221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8399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243000" y="556500"/>
            <a:ext cx="8094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???????</a:t>
            </a:r>
            <a:endParaRPr/>
          </a:p>
        </p:txBody>
      </p:sp>
      <p:sp>
        <p:nvSpPr>
          <p:cNvPr id="275" name="Google Shape;275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 http://yellkey.com</a:t>
            </a:r>
            <a:r>
              <a:rPr lang="en">
                <a:solidFill>
                  <a:srgbClr val="208920"/>
                </a:solidFill>
              </a:rPr>
              <a:t>/hand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" name="Google Shape;283;p19"/>
          <p:cNvCxnSpPr>
            <a:stCxn id="276" idx="7"/>
            <a:endCxn id="278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4" name="Google Shape;284;p19"/>
          <p:cNvCxnSpPr>
            <a:stCxn id="278" idx="5"/>
            <a:endCxn id="277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19"/>
          <p:cNvCxnSpPr>
            <a:stCxn id="280" idx="7"/>
            <a:endCxn id="281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6" name="Google Shape;286;p19"/>
          <p:cNvCxnSpPr>
            <a:stCxn id="281" idx="5"/>
            <a:endCxn id="282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19"/>
          <p:cNvCxnSpPr>
            <a:stCxn id="279" idx="3"/>
            <a:endCxn id="278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19"/>
          <p:cNvCxnSpPr>
            <a:stCxn id="279" idx="5"/>
            <a:endCxn id="281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19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243000" y="556500"/>
            <a:ext cx="8094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 ACBEGFD</a:t>
            </a:r>
            <a:endParaRPr/>
          </a:p>
        </p:txBody>
      </p:sp>
      <p:sp>
        <p:nvSpPr>
          <p:cNvPr id="296" name="Google Shape;29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4" name="Google Shape;304;p20"/>
          <p:cNvCxnSpPr>
            <a:stCxn id="297" idx="7"/>
            <a:endCxn id="299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5" name="Google Shape;305;p20"/>
          <p:cNvCxnSpPr>
            <a:stCxn id="299" idx="5"/>
            <a:endCxn id="298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>
            <a:stCxn id="301" idx="7"/>
            <a:endCxn id="302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7" name="Google Shape;307;p20"/>
          <p:cNvCxnSpPr>
            <a:stCxn id="302" idx="5"/>
            <a:endCxn id="303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0"/>
          <p:cNvCxnSpPr>
            <a:stCxn id="300" idx="3"/>
            <a:endCxn id="299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0"/>
          <p:cNvCxnSpPr>
            <a:stCxn id="300" idx="5"/>
            <a:endCxn id="302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0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/>
          <p:nvPr/>
        </p:nvSpPr>
        <p:spPr>
          <a:xfrm>
            <a:off x="813752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243000" y="556500"/>
            <a:ext cx="80946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 traversal: We trace a path around the graph, from the top going counter-clockwise. “Visit”</a:t>
            </a:r>
            <a:r>
              <a:rPr lang="en"/>
              <a:t> </a:t>
            </a:r>
            <a:r>
              <a:rPr lang="en"/>
              <a:t>every time we pass the LEFT of a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 traversal: </a:t>
            </a:r>
            <a:r>
              <a:rPr lang="en"/>
              <a:t>“Visit” </a:t>
            </a:r>
            <a:r>
              <a:rPr lang="en"/>
              <a:t>when you cross the bottom of a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 traversal: </a:t>
            </a:r>
            <a:r>
              <a:rPr lang="en"/>
              <a:t>“Visit” </a:t>
            </a:r>
            <a:r>
              <a:rPr lang="en"/>
              <a:t>when you cross the right a node.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Post-Order Traversal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4 7 8 5 2 9 6 3 1</a:t>
            </a:r>
            <a:endParaRPr/>
          </a:p>
        </p:txBody>
      </p:sp>
      <p:sp>
        <p:nvSpPr>
          <p:cNvPr id="318" name="Google Shape;318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Visual Trick (for Humans, Not Algorithms)</a:t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4104611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4770952" y="30284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5858410" y="24021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6886294" y="30879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7552635" y="36975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21"/>
          <p:cNvCxnSpPr>
            <a:stCxn id="319" idx="7"/>
            <a:endCxn id="320" idx="3"/>
          </p:cNvCxnSpPr>
          <p:nvPr/>
        </p:nvCxnSpPr>
        <p:spPr>
          <a:xfrm flipH="1" rot="10800000">
            <a:off x="4527376" y="34510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5" name="Google Shape;325;p21"/>
          <p:cNvCxnSpPr>
            <a:stCxn id="320" idx="5"/>
            <a:endCxn id="326" idx="1"/>
          </p:cNvCxnSpPr>
          <p:nvPr/>
        </p:nvCxnSpPr>
        <p:spPr>
          <a:xfrm>
            <a:off x="5193717" y="34511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1"/>
          <p:cNvCxnSpPr>
            <a:stCxn id="322" idx="5"/>
            <a:endCxn id="323" idx="1"/>
          </p:cNvCxnSpPr>
          <p:nvPr/>
        </p:nvCxnSpPr>
        <p:spPr>
          <a:xfrm>
            <a:off x="7309059" y="351074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1"/>
          <p:cNvCxnSpPr>
            <a:stCxn id="321" idx="3"/>
            <a:endCxn id="320" idx="7"/>
          </p:cNvCxnSpPr>
          <p:nvPr/>
        </p:nvCxnSpPr>
        <p:spPr>
          <a:xfrm flipH="1">
            <a:off x="5193845" y="282494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1"/>
          <p:cNvCxnSpPr>
            <a:stCxn id="321" idx="5"/>
            <a:endCxn id="322" idx="1"/>
          </p:cNvCxnSpPr>
          <p:nvPr/>
        </p:nvCxnSpPr>
        <p:spPr>
          <a:xfrm>
            <a:off x="6281175" y="282494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1"/>
          <p:cNvCxnSpPr>
            <a:stCxn id="331" idx="7"/>
            <a:endCxn id="332" idx="3"/>
          </p:cNvCxnSpPr>
          <p:nvPr/>
        </p:nvCxnSpPr>
        <p:spPr>
          <a:xfrm flipH="1" rot="10800000">
            <a:off x="5198260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3" name="Google Shape;333;p21"/>
          <p:cNvCxnSpPr>
            <a:stCxn id="332" idx="5"/>
            <a:endCxn id="334" idx="1"/>
          </p:cNvCxnSpPr>
          <p:nvPr/>
        </p:nvCxnSpPr>
        <p:spPr>
          <a:xfrm>
            <a:off x="5864514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1"/>
          <p:cNvSpPr/>
          <p:nvPr/>
        </p:nvSpPr>
        <p:spPr>
          <a:xfrm>
            <a:off x="610817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21"/>
          <p:cNvCxnSpPr/>
          <p:nvPr/>
        </p:nvCxnSpPr>
        <p:spPr>
          <a:xfrm>
            <a:off x="7942809" y="4157840"/>
            <a:ext cx="3558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1"/>
          <p:cNvSpPr/>
          <p:nvPr/>
        </p:nvSpPr>
        <p:spPr>
          <a:xfrm>
            <a:off x="5437294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4775495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3973312" y="2145090"/>
            <a:ext cx="4914750" cy="2940525"/>
          </a:xfrm>
          <a:custGeom>
            <a:rect b="b" l="l" r="r" t="t"/>
            <a:pathLst>
              <a:path extrusionOk="0" h="117621" w="196590">
                <a:moveTo>
                  <a:pt x="78620" y="4997"/>
                </a:moveTo>
                <a:cubicBezTo>
                  <a:pt x="76772" y="9803"/>
                  <a:pt x="73420" y="14630"/>
                  <a:pt x="68815" y="16933"/>
                </a:cubicBezTo>
                <a:cubicBezTo>
                  <a:pt x="61936" y="20373"/>
                  <a:pt x="53589" y="19412"/>
                  <a:pt x="46222" y="21622"/>
                </a:cubicBezTo>
                <a:cubicBezTo>
                  <a:pt x="37456" y="24251"/>
                  <a:pt x="28974" y="28281"/>
                  <a:pt x="21497" y="33558"/>
                </a:cubicBezTo>
                <a:cubicBezTo>
                  <a:pt x="8621" y="42646"/>
                  <a:pt x="182" y="60001"/>
                  <a:pt x="182" y="75761"/>
                </a:cubicBezTo>
                <a:cubicBezTo>
                  <a:pt x="182" y="79803"/>
                  <a:pt x="-544" y="84840"/>
                  <a:pt x="2314" y="87698"/>
                </a:cubicBezTo>
                <a:cubicBezTo>
                  <a:pt x="7505" y="92889"/>
                  <a:pt x="18619" y="87522"/>
                  <a:pt x="23628" y="82156"/>
                </a:cubicBezTo>
                <a:cubicBezTo>
                  <a:pt x="29989" y="75341"/>
                  <a:pt x="38465" y="59344"/>
                  <a:pt x="45796" y="65104"/>
                </a:cubicBezTo>
                <a:cubicBezTo>
                  <a:pt x="49097" y="67698"/>
                  <a:pt x="54049" y="73825"/>
                  <a:pt x="50911" y="76614"/>
                </a:cubicBezTo>
                <a:cubicBezTo>
                  <a:pt x="41131" y="85308"/>
                  <a:pt x="23977" y="96826"/>
                  <a:pt x="28744" y="109012"/>
                </a:cubicBezTo>
                <a:cubicBezTo>
                  <a:pt x="31283" y="115501"/>
                  <a:pt x="42474" y="120000"/>
                  <a:pt x="48353" y="116259"/>
                </a:cubicBezTo>
                <a:cubicBezTo>
                  <a:pt x="57274" y="110582"/>
                  <a:pt x="58689" y="91728"/>
                  <a:pt x="69242" y="92387"/>
                </a:cubicBezTo>
                <a:cubicBezTo>
                  <a:pt x="78982" y="92995"/>
                  <a:pt x="83485" y="105749"/>
                  <a:pt x="90983" y="111996"/>
                </a:cubicBezTo>
                <a:cubicBezTo>
                  <a:pt x="96048" y="116215"/>
                  <a:pt x="105931" y="114100"/>
                  <a:pt x="110592" y="109439"/>
                </a:cubicBezTo>
                <a:cubicBezTo>
                  <a:pt x="113747" y="106284"/>
                  <a:pt x="109986" y="100417"/>
                  <a:pt x="108461" y="96223"/>
                </a:cubicBezTo>
                <a:cubicBezTo>
                  <a:pt x="103584" y="82810"/>
                  <a:pt x="92651" y="72412"/>
                  <a:pt x="83736" y="61267"/>
                </a:cubicBezTo>
                <a:cubicBezTo>
                  <a:pt x="79804" y="56352"/>
                  <a:pt x="70574" y="49321"/>
                  <a:pt x="74784" y="44642"/>
                </a:cubicBezTo>
                <a:cubicBezTo>
                  <a:pt x="83202" y="35287"/>
                  <a:pt x="100262" y="51677"/>
                  <a:pt x="108887" y="60841"/>
                </a:cubicBezTo>
                <a:cubicBezTo>
                  <a:pt x="121840" y="74603"/>
                  <a:pt x="140568" y="81747"/>
                  <a:pt x="154500" y="94518"/>
                </a:cubicBezTo>
                <a:cubicBezTo>
                  <a:pt x="160500" y="100018"/>
                  <a:pt x="164999" y="107382"/>
                  <a:pt x="171978" y="111570"/>
                </a:cubicBezTo>
                <a:cubicBezTo>
                  <a:pt x="178437" y="115446"/>
                  <a:pt x="188217" y="115188"/>
                  <a:pt x="194572" y="111144"/>
                </a:cubicBezTo>
                <a:cubicBezTo>
                  <a:pt x="199323" y="108121"/>
                  <a:pt x="194045" y="99584"/>
                  <a:pt x="191588" y="94518"/>
                </a:cubicBezTo>
                <a:cubicBezTo>
                  <a:pt x="187697" y="86492"/>
                  <a:pt x="185028" y="77922"/>
                  <a:pt x="181357" y="69793"/>
                </a:cubicBezTo>
                <a:cubicBezTo>
                  <a:pt x="168949" y="42319"/>
                  <a:pt x="143102" y="20997"/>
                  <a:pt x="116560" y="6702"/>
                </a:cubicBezTo>
                <a:cubicBezTo>
                  <a:pt x="108092" y="2142"/>
                  <a:pt x="98025" y="889"/>
                  <a:pt x="88425" y="307"/>
                </a:cubicBezTo>
                <a:cubicBezTo>
                  <a:pt x="85135" y="108"/>
                  <a:pt x="81152" y="-524"/>
                  <a:pt x="78620" y="1586"/>
                </a:cubicBezTo>
                <a:cubicBezTo>
                  <a:pt x="77848" y="2229"/>
                  <a:pt x="79747" y="3718"/>
                  <a:pt x="80752" y="37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Google Shape;337;p21"/>
          <p:cNvSpPr/>
          <p:nvPr/>
        </p:nvSpPr>
        <p:spPr>
          <a:xfrm>
            <a:off x="6276118" y="24618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5675593" y="31808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4708493" y="3823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953255" y="3881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5438105" y="453068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6696605" y="44210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417280" y="31462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8103505" y="38011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8715655" y="46403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Preorder Traversal for printing directory listing:</a:t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7" y="1169440"/>
            <a:ext cx="2582716" cy="2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2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55" name="Google Shape;355;p22"/>
          <p:cNvCxnSpPr>
            <a:stCxn id="354" idx="2"/>
            <a:endCxn id="353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2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57" name="Google Shape;357;p22"/>
          <p:cNvCxnSpPr>
            <a:stCxn id="354" idx="2"/>
            <a:endCxn id="356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2"/>
          <p:cNvCxnSpPr>
            <a:stCxn id="354" idx="2"/>
            <a:endCxn id="359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2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63" name="Google Shape;363;p22"/>
          <p:cNvCxnSpPr>
            <a:stCxn id="356" idx="2"/>
            <a:endCxn id="360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2"/>
          <p:cNvCxnSpPr>
            <a:stCxn id="356" idx="2"/>
            <a:endCxn id="361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2"/>
          <p:cNvCxnSpPr>
            <a:stCxn id="356" idx="2"/>
            <a:endCxn id="362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2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67" name="Google Shape;367;p22"/>
          <p:cNvCxnSpPr>
            <a:stCxn id="353" idx="2"/>
            <a:endCxn id="366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2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70" name="Google Shape;370;p22"/>
          <p:cNvCxnSpPr>
            <a:stCxn id="362" idx="2"/>
            <a:endCxn id="368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2"/>
          <p:cNvCxnSpPr>
            <a:stCxn id="362" idx="2"/>
            <a:endCxn id="369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81" name="Google Shape;381;p23"/>
          <p:cNvCxnSpPr>
            <a:stCxn id="380" idx="2"/>
            <a:endCxn id="379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3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83" name="Google Shape;383;p23"/>
          <p:cNvCxnSpPr>
            <a:stCxn id="380" idx="2"/>
            <a:endCxn id="382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3"/>
          <p:cNvCxnSpPr>
            <a:stCxn id="380" idx="2"/>
            <a:endCxn id="385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3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89" name="Google Shape;389;p23"/>
          <p:cNvCxnSpPr>
            <a:stCxn id="382" idx="2"/>
            <a:endCxn id="386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3"/>
          <p:cNvCxnSpPr>
            <a:stCxn id="382" idx="2"/>
            <a:endCxn id="387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>
            <a:stCxn id="382" idx="2"/>
            <a:endCxn id="388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3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93" name="Google Shape;393;p23"/>
          <p:cNvCxnSpPr>
            <a:stCxn id="379" idx="2"/>
            <a:endCxn id="392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3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96" name="Google Shape;396;p23"/>
          <p:cNvCxnSpPr>
            <a:stCxn id="388" idx="2"/>
            <a:endCxn id="394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3"/>
          <p:cNvCxnSpPr>
            <a:stCxn id="388" idx="2"/>
            <a:endCxn id="395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3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402" name="Google Shape;402;p23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403" name="Google Shape;403;p23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411" name="Google Shape;411;p24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414" name="Google Shape;414;p24"/>
          <p:cNvCxnSpPr>
            <a:stCxn id="413" idx="2"/>
            <a:endCxn id="412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4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416" name="Google Shape;416;p24"/>
          <p:cNvCxnSpPr>
            <a:stCxn id="413" idx="2"/>
            <a:endCxn id="415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4"/>
          <p:cNvCxnSpPr>
            <a:stCxn id="413" idx="2"/>
            <a:endCxn id="418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4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422" name="Google Shape;422;p24"/>
          <p:cNvCxnSpPr>
            <a:stCxn id="415" idx="2"/>
            <a:endCxn id="419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4"/>
          <p:cNvCxnSpPr>
            <a:stCxn id="415" idx="2"/>
            <a:endCxn id="420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4"/>
          <p:cNvCxnSpPr>
            <a:stCxn id="415" idx="2"/>
            <a:endCxn id="421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4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426" name="Google Shape;426;p24"/>
          <p:cNvCxnSpPr>
            <a:stCxn id="412" idx="2"/>
            <a:endCxn id="425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4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429" name="Google Shape;429;p24"/>
          <p:cNvCxnSpPr>
            <a:stCxn id="421" idx="2"/>
            <a:endCxn id="427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4"/>
          <p:cNvCxnSpPr>
            <a:stCxn id="421" idx="2"/>
            <a:endCxn id="428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4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432" name="Google Shape;432;p24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3566093" y="33472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27179</a:t>
            </a: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4531489" y="2645285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66972</a:t>
            </a:r>
            <a:endParaRPr/>
          </a:p>
        </p:txBody>
      </p:sp>
      <p:sp>
        <p:nvSpPr>
          <p:cNvPr id="440" name="Google Shape;440;p24"/>
          <p:cNvSpPr txBox="1"/>
          <p:nvPr/>
        </p:nvSpPr>
        <p:spPr>
          <a:xfrm>
            <a:off x="8313393" y="26714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41" name="Google Shape;441;p24"/>
          <p:cNvSpPr txBox="1"/>
          <p:nvPr/>
        </p:nvSpPr>
        <p:spPr>
          <a:xfrm>
            <a:off x="6873129" y="18223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68170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Graphs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452" name="Google Shape;452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rest of this lecture is not in scope for the Fall 2020 midterm.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will appear on the final.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Trees and </a:t>
            </a:r>
            <a:r>
              <a:rPr lang="en" sz="4800"/>
              <a:t>Traversals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0" y="1545500"/>
            <a:ext cx="5283101" cy="32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and Hierarchical Relationships</a:t>
            </a:r>
            <a:endParaRPr/>
          </a:p>
        </p:txBody>
      </p:sp>
      <p:sp>
        <p:nvSpPr>
          <p:cNvPr id="459" name="Google Shape;459;p27"/>
          <p:cNvSpPr txBox="1"/>
          <p:nvPr>
            <p:ph idx="1" type="body"/>
          </p:nvPr>
        </p:nvSpPr>
        <p:spPr>
          <a:xfrm>
            <a:off x="243000" y="556500"/>
            <a:ext cx="8443800" cy="20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 are fantastic for representing strict hierarchical relationships.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not every relationship is hierarchical.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Paris Metro map.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not a tree: Contains cycles!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than one way to get from A to B.</a:t>
            </a:r>
            <a:endParaRPr/>
          </a:p>
        </p:txBody>
      </p:sp>
      <p:sp>
        <p:nvSpPr>
          <p:cNvPr id="460" name="Google Shape;460;p27"/>
          <p:cNvSpPr txBox="1"/>
          <p:nvPr/>
        </p:nvSpPr>
        <p:spPr>
          <a:xfrm>
            <a:off x="6908375" y="41501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461" name="Google Shape;461;p27"/>
          <p:cNvCxnSpPr/>
          <p:nvPr/>
        </p:nvCxnSpPr>
        <p:spPr>
          <a:xfrm rot="10800000">
            <a:off x="6631700" y="4150150"/>
            <a:ext cx="3108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27"/>
          <p:cNvSpPr txBox="1"/>
          <p:nvPr/>
        </p:nvSpPr>
        <p:spPr>
          <a:xfrm>
            <a:off x="4437825" y="39587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63" name="Google Shape;463;p27"/>
          <p:cNvCxnSpPr/>
          <p:nvPr/>
        </p:nvCxnSpPr>
        <p:spPr>
          <a:xfrm flipH="1" rot="10800000">
            <a:off x="4724225" y="4032225"/>
            <a:ext cx="7557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8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(Revisited)</a:t>
            </a:r>
            <a:endParaRPr/>
          </a:p>
        </p:txBody>
      </p:sp>
      <p:sp>
        <p:nvSpPr>
          <p:cNvPr id="471" name="Google Shape;471;p28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on slide are trees. Pink ones are not.</a:t>
            </a:r>
            <a:endParaRPr/>
          </a:p>
        </p:txBody>
      </p:sp>
      <p:grpSp>
        <p:nvGrpSpPr>
          <p:cNvPr id="472" name="Google Shape;472;p28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473" name="Google Shape;473;p28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4" name="Google Shape;474;p28"/>
            <p:cNvCxnSpPr>
              <a:stCxn id="475" idx="1"/>
              <a:endCxn id="476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8"/>
            <p:cNvCxnSpPr>
              <a:stCxn id="476" idx="7"/>
              <a:endCxn id="473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8"/>
            <p:cNvCxnSpPr>
              <a:stCxn id="479" idx="1"/>
              <a:endCxn id="473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28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0" name="Google Shape;480;p28"/>
            <p:cNvCxnSpPr>
              <a:stCxn id="479" idx="3"/>
              <a:endCxn id="475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28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482" name="Google Shape;482;p28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3" name="Google Shape;483;p28"/>
            <p:cNvCxnSpPr>
              <a:stCxn id="484" idx="0"/>
              <a:endCxn id="485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28"/>
            <p:cNvCxnSpPr>
              <a:stCxn id="485" idx="7"/>
              <a:endCxn id="482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28"/>
            <p:cNvCxnSpPr>
              <a:stCxn id="488" idx="1"/>
              <a:endCxn id="482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Google Shape;488;p28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9" name="Google Shape;489;p28"/>
            <p:cNvCxnSpPr>
              <a:stCxn id="484" idx="4"/>
              <a:endCxn id="482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0" name="Google Shape;490;p28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491" name="Google Shape;491;p28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2" name="Google Shape;492;p28"/>
            <p:cNvCxnSpPr>
              <a:stCxn id="493" idx="0"/>
              <a:endCxn id="49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28"/>
            <p:cNvCxnSpPr>
              <a:stCxn id="491" idx="0"/>
              <a:endCxn id="495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3" name="Google Shape;493;p28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8" name="Google Shape;498;p28"/>
            <p:cNvCxnSpPr>
              <a:stCxn id="491" idx="3"/>
              <a:endCxn id="49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8"/>
            <p:cNvCxnSpPr>
              <a:stCxn id="491" idx="4"/>
              <a:endCxn id="49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0" name="Google Shape;500;p2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1" name="Google Shape;501;p28"/>
            <p:cNvCxnSpPr>
              <a:stCxn id="500" idx="0"/>
              <a:endCxn id="49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2" name="Google Shape;502;p28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28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505" name="Google Shape;505;p28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8" name="Google Shape;508;p28"/>
            <p:cNvCxnSpPr>
              <a:stCxn id="507" idx="0"/>
              <a:endCxn id="506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 Definition</a:t>
            </a:r>
            <a:endParaRPr/>
          </a:p>
        </p:txBody>
      </p:sp>
      <p:sp>
        <p:nvSpPr>
          <p:cNvPr id="517" name="Google Shape;517;p29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graph consists of: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zero or more edges, each of which connects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graphs.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Note, all trees are graphs!</a:t>
            </a:r>
            <a:endParaRPr/>
          </a:p>
        </p:txBody>
      </p:sp>
      <p:grpSp>
        <p:nvGrpSpPr>
          <p:cNvPr id="518" name="Google Shape;518;p29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519" name="Google Shape;519;p29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29"/>
            <p:cNvCxnSpPr>
              <a:stCxn id="521" idx="1"/>
              <a:endCxn id="522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9"/>
            <p:cNvCxnSpPr>
              <a:stCxn id="522" idx="7"/>
              <a:endCxn id="519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9"/>
            <p:cNvCxnSpPr>
              <a:stCxn id="525" idx="1"/>
              <a:endCxn id="519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9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6" name="Google Shape;526;p29"/>
            <p:cNvCxnSpPr>
              <a:stCxn id="525" idx="3"/>
              <a:endCxn id="521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5" name="Google Shape;525;p29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27" name="Google Shape;527;p29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528" name="Google Shape;528;p29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9" name="Google Shape;529;p29"/>
            <p:cNvCxnSpPr>
              <a:stCxn id="530" idx="0"/>
              <a:endCxn id="531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9"/>
            <p:cNvCxnSpPr>
              <a:stCxn id="531" idx="7"/>
              <a:endCxn id="528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9"/>
            <p:cNvCxnSpPr>
              <a:stCxn id="534" idx="1"/>
              <a:endCxn id="528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4" name="Google Shape;534;p29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5" name="Google Shape;535;p29"/>
            <p:cNvCxnSpPr>
              <a:stCxn id="530" idx="4"/>
              <a:endCxn id="528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6" name="Google Shape;536;p29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537" name="Google Shape;537;p29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8" name="Google Shape;538;p29"/>
            <p:cNvCxnSpPr>
              <a:stCxn id="539" idx="0"/>
              <a:endCxn id="537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9"/>
            <p:cNvCxnSpPr>
              <a:stCxn id="537" idx="0"/>
              <a:endCxn id="541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9" name="Google Shape;539;p29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4" name="Google Shape;544;p29"/>
            <p:cNvCxnSpPr>
              <a:stCxn id="537" idx="3"/>
              <a:endCxn id="542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9"/>
            <p:cNvCxnSpPr>
              <a:stCxn id="537" idx="4"/>
              <a:endCxn id="543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6" name="Google Shape;546;p29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7" name="Google Shape;547;p29"/>
            <p:cNvCxnSpPr>
              <a:stCxn id="546" idx="0"/>
              <a:endCxn id="541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8" name="Google Shape;548;p29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9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550" name="Google Shape;550;p29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53" name="Google Shape;553;p29"/>
            <p:cNvCxnSpPr>
              <a:stCxn id="552" idx="0"/>
              <a:endCxn id="551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BART</a:t>
            </a:r>
            <a:endParaRPr/>
          </a:p>
        </p:txBody>
      </p:sp>
      <p:sp>
        <p:nvSpPr>
          <p:cNvPr id="559" name="Google Shape;559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BART graph a tree?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560" name="Google Shape;5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726750"/>
            <a:ext cx="5411875" cy="4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BART</a:t>
            </a:r>
            <a:endParaRPr/>
          </a:p>
        </p:txBody>
      </p:sp>
      <p:sp>
        <p:nvSpPr>
          <p:cNvPr id="566" name="Google Shape;566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BART graph a tree?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No, has one cycle.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San Bruno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SFO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Millbrae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567" name="Google Shape;5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726750"/>
            <a:ext cx="5411875" cy="4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/>
          <p:nvPr/>
        </p:nvSpPr>
        <p:spPr>
          <a:xfrm>
            <a:off x="1162875" y="2778950"/>
            <a:ext cx="1752600" cy="213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grpSp>
        <p:nvGrpSpPr>
          <p:cNvPr id="574" name="Google Shape;574;p32"/>
          <p:cNvGrpSpPr/>
          <p:nvPr/>
        </p:nvGrpSpPr>
        <p:grpSpPr>
          <a:xfrm>
            <a:off x="1320313" y="2901275"/>
            <a:ext cx="1430074" cy="1721325"/>
            <a:chOff x="4696588" y="2940275"/>
            <a:chExt cx="1430074" cy="1721325"/>
          </a:xfrm>
        </p:grpSpPr>
        <p:sp>
          <p:nvSpPr>
            <p:cNvPr id="575" name="Google Shape;575;p32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6" name="Google Shape;576;p32"/>
            <p:cNvCxnSpPr>
              <a:stCxn id="577" idx="1"/>
              <a:endCxn id="578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32"/>
            <p:cNvCxnSpPr>
              <a:stCxn id="578" idx="7"/>
              <a:endCxn id="575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32"/>
            <p:cNvCxnSpPr>
              <a:stCxn id="581" idx="1"/>
              <a:endCxn id="575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7" name="Google Shape;577;p32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2" name="Google Shape;582;p32"/>
            <p:cNvCxnSpPr>
              <a:stCxn id="581" idx="3"/>
              <a:endCxn id="577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1" name="Google Shape;581;p32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83" name="Google Shape;583;p32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edges that connect a vertex to itself, i.e. no “loops”.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graph below is simple, pink graphs are not.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3685950" y="2774651"/>
            <a:ext cx="1752600" cy="21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32"/>
          <p:cNvCxnSpPr>
            <a:stCxn id="586" idx="3"/>
            <a:endCxn id="587" idx="2"/>
          </p:cNvCxnSpPr>
          <p:nvPr/>
        </p:nvCxnSpPr>
        <p:spPr>
          <a:xfrm flipH="1" rot="-5400000">
            <a:off x="3873386" y="3952214"/>
            <a:ext cx="482100" cy="4146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8" name="Google Shape;588;p32"/>
          <p:cNvGrpSpPr/>
          <p:nvPr/>
        </p:nvGrpSpPr>
        <p:grpSpPr>
          <a:xfrm>
            <a:off x="3843388" y="2896963"/>
            <a:ext cx="1430074" cy="1721325"/>
            <a:chOff x="4696588" y="2940275"/>
            <a:chExt cx="1430074" cy="1721325"/>
          </a:xfrm>
        </p:grpSpPr>
        <p:sp>
          <p:nvSpPr>
            <p:cNvPr id="589" name="Google Shape;589;p32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0" name="Google Shape;590;p32"/>
            <p:cNvCxnSpPr>
              <a:stCxn id="586" idx="7"/>
              <a:endCxn id="589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32"/>
            <p:cNvCxnSpPr>
              <a:stCxn id="592" idx="1"/>
              <a:endCxn id="589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7" name="Google Shape;587;p32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3" name="Google Shape;593;p32"/>
            <p:cNvCxnSpPr>
              <a:stCxn id="592" idx="3"/>
              <a:endCxn id="587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2" name="Google Shape;592;p32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594" name="Google Shape;594;p32"/>
          <p:cNvCxnSpPr>
            <a:stCxn id="586" idx="6"/>
            <a:endCxn id="587" idx="0"/>
          </p:cNvCxnSpPr>
          <p:nvPr/>
        </p:nvCxnSpPr>
        <p:spPr>
          <a:xfrm>
            <a:off x="4278688" y="3764563"/>
            <a:ext cx="260700" cy="418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32"/>
          <p:cNvSpPr/>
          <p:nvPr/>
        </p:nvSpPr>
        <p:spPr>
          <a:xfrm>
            <a:off x="6221700" y="2770325"/>
            <a:ext cx="1752600" cy="21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6" name="Google Shape;596;p32"/>
          <p:cNvCxnSpPr>
            <a:stCxn id="597" idx="4"/>
            <a:endCxn id="597" idx="2"/>
          </p:cNvCxnSpPr>
          <p:nvPr/>
        </p:nvCxnSpPr>
        <p:spPr>
          <a:xfrm flipH="1" rot="5400000">
            <a:off x="6857563" y="4396475"/>
            <a:ext cx="217500" cy="217500"/>
          </a:xfrm>
          <a:prstGeom prst="curvedConnector4">
            <a:avLst>
              <a:gd fmla="val -109332" name="adj1"/>
              <a:gd fmla="val 20926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8" name="Google Shape;598;p32"/>
          <p:cNvGrpSpPr/>
          <p:nvPr/>
        </p:nvGrpSpPr>
        <p:grpSpPr>
          <a:xfrm>
            <a:off x="6379138" y="2892650"/>
            <a:ext cx="1430074" cy="1721325"/>
            <a:chOff x="4696588" y="2940275"/>
            <a:chExt cx="1430074" cy="1721325"/>
          </a:xfrm>
        </p:grpSpPr>
        <p:sp>
          <p:nvSpPr>
            <p:cNvPr id="599" name="Google Shape;599;p32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00" name="Google Shape;600;p32"/>
            <p:cNvCxnSpPr>
              <a:stCxn id="601" idx="7"/>
              <a:endCxn id="599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2"/>
            <p:cNvCxnSpPr>
              <a:stCxn id="603" idx="1"/>
              <a:endCxn id="599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7" name="Google Shape;597;p32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04" name="Google Shape;604;p32"/>
            <p:cNvCxnSpPr>
              <a:stCxn id="603" idx="3"/>
              <a:endCxn id="597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3" name="Google Shape;603;p32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605" name="Google Shape;605;p32"/>
          <p:cNvCxnSpPr>
            <a:stCxn id="601" idx="5"/>
            <a:endCxn id="597" idx="1"/>
          </p:cNvCxnSpPr>
          <p:nvPr/>
        </p:nvCxnSpPr>
        <p:spPr>
          <a:xfrm>
            <a:off x="6750690" y="3914152"/>
            <a:ext cx="170400" cy="32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sp>
        <p:nvSpPr>
          <p:cNvPr id="611" name="Google Shape;611;p33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edges that connect a vertex to itself, i.e. no “loops”.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</a:t>
            </a:r>
            <a:r>
              <a:rPr b="1" lang="en"/>
              <a:t>unless otherwise explicitly stated, all graphs will be simple</a:t>
            </a:r>
            <a:r>
              <a:rPr b="1" lang="en"/>
              <a:t>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when we say “graph”, we mean “simple graph.”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Types</a:t>
            </a: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1787775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2337350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2886926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2337350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21" name="Google Shape;621;p34"/>
          <p:cNvCxnSpPr>
            <a:stCxn id="617" idx="7"/>
            <a:endCxn id="618" idx="3"/>
          </p:cNvCxnSpPr>
          <p:nvPr/>
        </p:nvCxnSpPr>
        <p:spPr>
          <a:xfrm flipH="1" rot="10800000">
            <a:off x="2123221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34"/>
          <p:cNvCxnSpPr>
            <a:stCxn id="617" idx="5"/>
            <a:endCxn id="620" idx="1"/>
          </p:cNvCxnSpPr>
          <p:nvPr/>
        </p:nvCxnSpPr>
        <p:spPr>
          <a:xfrm>
            <a:off x="2123221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34"/>
          <p:cNvCxnSpPr>
            <a:stCxn id="618" idx="5"/>
            <a:endCxn id="619" idx="1"/>
          </p:cNvCxnSpPr>
          <p:nvPr/>
        </p:nvCxnSpPr>
        <p:spPr>
          <a:xfrm>
            <a:off x="2672797" y="15758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34"/>
          <p:cNvCxnSpPr>
            <a:stCxn id="620" idx="7"/>
            <a:endCxn id="619" idx="3"/>
          </p:cNvCxnSpPr>
          <p:nvPr/>
        </p:nvCxnSpPr>
        <p:spPr>
          <a:xfrm flipH="1" rot="10800000">
            <a:off x="2672797" y="21347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34"/>
          <p:cNvSpPr/>
          <p:nvPr/>
        </p:nvSpPr>
        <p:spPr>
          <a:xfrm>
            <a:off x="410831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465788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5207461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465788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29" name="Google Shape;629;p34"/>
          <p:cNvCxnSpPr>
            <a:stCxn id="625" idx="7"/>
            <a:endCxn id="626" idx="3"/>
          </p:cNvCxnSpPr>
          <p:nvPr/>
        </p:nvCxnSpPr>
        <p:spPr>
          <a:xfrm flipH="1" rot="10800000">
            <a:off x="4443757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4"/>
          <p:cNvCxnSpPr>
            <a:stCxn id="626" idx="5"/>
            <a:endCxn id="627" idx="1"/>
          </p:cNvCxnSpPr>
          <p:nvPr/>
        </p:nvCxnSpPr>
        <p:spPr>
          <a:xfrm>
            <a:off x="4993332" y="15758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4"/>
          <p:cNvCxnSpPr>
            <a:stCxn id="628" idx="7"/>
            <a:endCxn id="627" idx="3"/>
          </p:cNvCxnSpPr>
          <p:nvPr/>
        </p:nvCxnSpPr>
        <p:spPr>
          <a:xfrm flipH="1" rot="10800000">
            <a:off x="4993332" y="21347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34"/>
          <p:cNvSpPr/>
          <p:nvPr/>
        </p:nvSpPr>
        <p:spPr>
          <a:xfrm>
            <a:off x="5658483" y="124042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633" name="Google Shape;633;p34"/>
          <p:cNvCxnSpPr>
            <a:stCxn id="626" idx="6"/>
            <a:endCxn id="632" idx="2"/>
          </p:cNvCxnSpPr>
          <p:nvPr/>
        </p:nvCxnSpPr>
        <p:spPr>
          <a:xfrm>
            <a:off x="5050886" y="1436931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34"/>
          <p:cNvSpPr/>
          <p:nvPr/>
        </p:nvSpPr>
        <p:spPr>
          <a:xfrm>
            <a:off x="1787775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2337350" y="3278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36" name="Google Shape;636;p34"/>
          <p:cNvSpPr/>
          <p:nvPr/>
        </p:nvSpPr>
        <p:spPr>
          <a:xfrm>
            <a:off x="2886926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7" name="Google Shape;637;p34"/>
          <p:cNvSpPr/>
          <p:nvPr/>
        </p:nvSpPr>
        <p:spPr>
          <a:xfrm>
            <a:off x="2337350" y="4344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38" name="Google Shape;638;p34"/>
          <p:cNvCxnSpPr>
            <a:stCxn id="634" idx="7"/>
            <a:endCxn id="635" idx="3"/>
          </p:cNvCxnSpPr>
          <p:nvPr/>
        </p:nvCxnSpPr>
        <p:spPr>
          <a:xfrm flipH="1" rot="10800000">
            <a:off x="2123221" y="3613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34"/>
          <p:cNvCxnSpPr>
            <a:stCxn id="634" idx="5"/>
            <a:endCxn id="637" idx="1"/>
          </p:cNvCxnSpPr>
          <p:nvPr/>
        </p:nvCxnSpPr>
        <p:spPr>
          <a:xfrm>
            <a:off x="2123221" y="4172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34"/>
          <p:cNvCxnSpPr>
            <a:stCxn id="635" idx="5"/>
            <a:endCxn id="636" idx="1"/>
          </p:cNvCxnSpPr>
          <p:nvPr/>
        </p:nvCxnSpPr>
        <p:spPr>
          <a:xfrm>
            <a:off x="2672797" y="3614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34"/>
          <p:cNvCxnSpPr>
            <a:stCxn id="637" idx="7"/>
            <a:endCxn id="636" idx="3"/>
          </p:cNvCxnSpPr>
          <p:nvPr/>
        </p:nvCxnSpPr>
        <p:spPr>
          <a:xfrm flipH="1" rot="10800000">
            <a:off x="2672797" y="4172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2" name="Google Shape;642;p34"/>
          <p:cNvSpPr/>
          <p:nvPr/>
        </p:nvSpPr>
        <p:spPr>
          <a:xfrm>
            <a:off x="4383072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4932648" y="3278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5482223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4932648" y="4344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46" name="Google Shape;646;p34"/>
          <p:cNvCxnSpPr>
            <a:stCxn id="642" idx="7"/>
            <a:endCxn id="643" idx="3"/>
          </p:cNvCxnSpPr>
          <p:nvPr/>
        </p:nvCxnSpPr>
        <p:spPr>
          <a:xfrm flipH="1" rot="10800000">
            <a:off x="4718519" y="3613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4"/>
          <p:cNvCxnSpPr>
            <a:stCxn id="642" idx="5"/>
            <a:endCxn id="645" idx="1"/>
          </p:cNvCxnSpPr>
          <p:nvPr/>
        </p:nvCxnSpPr>
        <p:spPr>
          <a:xfrm>
            <a:off x="4718519" y="4172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4"/>
          <p:cNvCxnSpPr>
            <a:stCxn id="643" idx="5"/>
            <a:endCxn id="644" idx="1"/>
          </p:cNvCxnSpPr>
          <p:nvPr/>
        </p:nvCxnSpPr>
        <p:spPr>
          <a:xfrm>
            <a:off x="5268094" y="3614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4"/>
          <p:cNvCxnSpPr>
            <a:stCxn id="645" idx="7"/>
            <a:endCxn id="644" idx="3"/>
          </p:cNvCxnSpPr>
          <p:nvPr/>
        </p:nvCxnSpPr>
        <p:spPr>
          <a:xfrm flipH="1" rot="10800000">
            <a:off x="5268094" y="4172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34"/>
          <p:cNvSpPr txBox="1"/>
          <p:nvPr/>
        </p:nvSpPr>
        <p:spPr>
          <a:xfrm>
            <a:off x="73675" y="169535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4"/>
          <p:cNvSpPr txBox="1"/>
          <p:nvPr/>
        </p:nvSpPr>
        <p:spPr>
          <a:xfrm>
            <a:off x="150275" y="369990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4"/>
          <p:cNvSpPr txBox="1"/>
          <p:nvPr/>
        </p:nvSpPr>
        <p:spPr>
          <a:xfrm>
            <a:off x="1927550" y="553450"/>
            <a:ext cx="1403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4"/>
          <p:cNvSpPr txBox="1"/>
          <p:nvPr/>
        </p:nvSpPr>
        <p:spPr>
          <a:xfrm>
            <a:off x="4347975" y="541045"/>
            <a:ext cx="1645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Undirected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4"/>
          <p:cNvSpPr txBox="1"/>
          <p:nvPr/>
        </p:nvSpPr>
        <p:spPr>
          <a:xfrm>
            <a:off x="6597525" y="1513125"/>
            <a:ext cx="2383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With Edge Labels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7367123" y="213475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56" name="Google Shape;656;p34"/>
          <p:cNvSpPr/>
          <p:nvPr/>
        </p:nvSpPr>
        <p:spPr>
          <a:xfrm>
            <a:off x="7916698" y="26936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57" name="Google Shape;657;p34"/>
          <p:cNvSpPr/>
          <p:nvPr/>
        </p:nvSpPr>
        <p:spPr>
          <a:xfrm>
            <a:off x="7367123" y="320106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58" name="Google Shape;658;p34"/>
          <p:cNvCxnSpPr>
            <a:stCxn id="655" idx="5"/>
            <a:endCxn id="656" idx="1"/>
          </p:cNvCxnSpPr>
          <p:nvPr/>
        </p:nvCxnSpPr>
        <p:spPr>
          <a:xfrm>
            <a:off x="7702570" y="247020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4"/>
          <p:cNvCxnSpPr>
            <a:stCxn id="657" idx="7"/>
            <a:endCxn id="656" idx="3"/>
          </p:cNvCxnSpPr>
          <p:nvPr/>
        </p:nvCxnSpPr>
        <p:spPr>
          <a:xfrm flipH="1" rot="10800000">
            <a:off x="7702570" y="302911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34"/>
          <p:cNvSpPr/>
          <p:nvPr/>
        </p:nvSpPr>
        <p:spPr>
          <a:xfrm>
            <a:off x="8367721" y="2134750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661" name="Google Shape;661;p34"/>
          <p:cNvCxnSpPr>
            <a:stCxn id="655" idx="6"/>
            <a:endCxn id="660" idx="2"/>
          </p:cNvCxnSpPr>
          <p:nvPr/>
        </p:nvCxnSpPr>
        <p:spPr>
          <a:xfrm>
            <a:off x="7760123" y="2331256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34"/>
          <p:cNvSpPr/>
          <p:nvPr/>
        </p:nvSpPr>
        <p:spPr>
          <a:xfrm>
            <a:off x="6817548" y="26936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63" name="Google Shape;663;p34"/>
          <p:cNvSpPr txBox="1"/>
          <p:nvPr/>
        </p:nvSpPr>
        <p:spPr>
          <a:xfrm>
            <a:off x="7009550" y="23491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64" name="Google Shape;664;p34"/>
          <p:cNvCxnSpPr>
            <a:stCxn id="662" idx="7"/>
            <a:endCxn id="655" idx="3"/>
          </p:cNvCxnSpPr>
          <p:nvPr/>
        </p:nvCxnSpPr>
        <p:spPr>
          <a:xfrm flipH="1" rot="10800000">
            <a:off x="7152994" y="2470090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4"/>
          <p:cNvSpPr txBox="1"/>
          <p:nvPr/>
        </p:nvSpPr>
        <p:spPr>
          <a:xfrm>
            <a:off x="7653225" y="28140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6" name="Google Shape;666;p34"/>
          <p:cNvSpPr txBox="1"/>
          <p:nvPr/>
        </p:nvSpPr>
        <p:spPr>
          <a:xfrm>
            <a:off x="7928025" y="2038939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7" name="Google Shape;667;p34"/>
          <p:cNvSpPr txBox="1"/>
          <p:nvPr/>
        </p:nvSpPr>
        <p:spPr>
          <a:xfrm>
            <a:off x="7772992" y="2334528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sp>
        <p:nvSpPr>
          <p:cNvPr id="673" name="Google Shape;673;p35"/>
          <p:cNvSpPr txBox="1"/>
          <p:nvPr>
            <p:ph idx="1" type="body"/>
          </p:nvPr>
        </p:nvSpPr>
        <p:spPr>
          <a:xfrm>
            <a:off x="166800" y="480300"/>
            <a:ext cx="4724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Graph: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b="1" i="1" lang="en" sz="1700"/>
              <a:t>vertices</a:t>
            </a:r>
            <a:r>
              <a:rPr lang="en" sz="1700"/>
              <a:t>, a.k.a. </a:t>
            </a:r>
            <a:r>
              <a:rPr b="1" i="1" lang="en" sz="1700"/>
              <a:t>nodes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b="1" i="1" lang="en" sz="1700"/>
              <a:t>edges</a:t>
            </a:r>
            <a:r>
              <a:rPr lang="en" sz="1700"/>
              <a:t>: Pairs of vertices.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Vertices with an edge between are </a:t>
            </a:r>
            <a:r>
              <a:rPr b="1" i="1" lang="en" sz="1700"/>
              <a:t>adjacent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Optional: Vertices or edges may have </a:t>
            </a:r>
            <a:r>
              <a:rPr b="1" i="1" lang="en" sz="1700"/>
              <a:t>labels</a:t>
            </a:r>
            <a:r>
              <a:rPr lang="en" sz="1700"/>
              <a:t> (or </a:t>
            </a:r>
            <a:r>
              <a:rPr b="1" i="1" lang="en" sz="1700"/>
              <a:t>weights</a:t>
            </a:r>
            <a:r>
              <a:rPr lang="en" sz="1700"/>
              <a:t>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b="1" i="1" lang="en" sz="1700"/>
              <a:t>path</a:t>
            </a:r>
            <a:r>
              <a:rPr lang="en" sz="1700"/>
              <a:t> is a sequence of vertices connected by edges.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</a:t>
            </a:r>
            <a:r>
              <a:rPr b="1" i="1" lang="en" sz="1700"/>
              <a:t>simple path</a:t>
            </a:r>
            <a:r>
              <a:rPr lang="en" sz="1700"/>
              <a:t> is a path without repeated vertices.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b="1" i="1" lang="en" sz="1700"/>
              <a:t>cycle</a:t>
            </a:r>
            <a:r>
              <a:rPr lang="en" sz="1700"/>
              <a:t> is a path whose first and last vertices are the same.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graph with a cycle is ‘cyclic’.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vertices are </a:t>
            </a:r>
            <a:r>
              <a:rPr b="1" i="1" lang="en" sz="1700"/>
              <a:t>connected</a:t>
            </a:r>
            <a:r>
              <a:rPr lang="en" sz="1700"/>
              <a:t> if there is a path between them. If all vertices are connected, we say the graph is connected.</a:t>
            </a:r>
            <a:endParaRPr sz="1700"/>
          </a:p>
        </p:txBody>
      </p:sp>
      <p:pic>
        <p:nvPicPr>
          <p:cNvPr id="674" name="Google Shape;6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50" y="737925"/>
            <a:ext cx="34099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5"/>
          <p:cNvSpPr txBox="1"/>
          <p:nvPr/>
        </p:nvSpPr>
        <p:spPr>
          <a:xfrm>
            <a:off x="5685915" y="4757475"/>
            <a:ext cx="3504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from Algorithms 4th Edition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The Paris Metro</a:t>
            </a:r>
            <a:endParaRPr/>
          </a:p>
        </p:txBody>
      </p:sp>
      <p:sp>
        <p:nvSpPr>
          <p:cNvPr id="681" name="Google Shape;681;p3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schematic map of the Paris Metro is a graph: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Undirected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Cyclic (not a tree!)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Vertex-labeled (each has a color).</a:t>
            </a:r>
            <a:br>
              <a:rPr lang="en"/>
            </a:br>
            <a:endParaRPr/>
          </a:p>
        </p:txBody>
      </p:sp>
      <p:pic>
        <p:nvPicPr>
          <p:cNvPr id="682" name="Google Shape;6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(Reminder)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362638" y="294427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trees. Pink ones are not.</a:t>
            </a:r>
            <a:endParaRPr/>
          </a:p>
        </p:txBody>
      </p:sp>
      <p:grpSp>
        <p:nvGrpSpPr>
          <p:cNvPr id="46" name="Google Shape;46;p10"/>
          <p:cNvGrpSpPr/>
          <p:nvPr/>
        </p:nvGrpSpPr>
        <p:grpSpPr>
          <a:xfrm>
            <a:off x="4696588" y="2940275"/>
            <a:ext cx="1430074" cy="1721325"/>
            <a:chOff x="4696588" y="2940275"/>
            <a:chExt cx="1430074" cy="1721325"/>
          </a:xfrm>
        </p:grpSpPr>
        <p:sp>
          <p:nvSpPr>
            <p:cNvPr id="47" name="Google Shape;47;p10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" name="Google Shape;48;p10"/>
            <p:cNvCxnSpPr>
              <a:stCxn id="49" idx="1"/>
              <a:endCxn id="50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10"/>
            <p:cNvCxnSpPr>
              <a:stCxn id="50" idx="7"/>
              <a:endCxn id="47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10"/>
            <p:cNvCxnSpPr>
              <a:stCxn id="53" idx="1"/>
              <a:endCxn id="47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10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" name="Google Shape;54;p10"/>
            <p:cNvCxnSpPr>
              <a:stCxn id="53" idx="3"/>
              <a:endCxn id="49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" name="Google Shape;53;p10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5" name="Google Shape;55;p10"/>
          <p:cNvGrpSpPr/>
          <p:nvPr/>
        </p:nvGrpSpPr>
        <p:grpSpPr>
          <a:xfrm>
            <a:off x="6805488" y="2870888"/>
            <a:ext cx="1865374" cy="1790700"/>
            <a:chOff x="6805488" y="2870888"/>
            <a:chExt cx="1865374" cy="1790700"/>
          </a:xfrm>
        </p:grpSpPr>
        <p:sp>
          <p:nvSpPr>
            <p:cNvPr id="56" name="Google Shape;56;p10"/>
            <p:cNvSpPr/>
            <p:nvPr/>
          </p:nvSpPr>
          <p:spPr>
            <a:xfrm>
              <a:off x="77571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" name="Google Shape;57;p10"/>
            <p:cNvCxnSpPr>
              <a:stCxn id="58" idx="0"/>
              <a:endCxn id="59" idx="3"/>
            </p:cNvCxnSpPr>
            <p:nvPr/>
          </p:nvCxnSpPr>
          <p:spPr>
            <a:xfrm flipH="1" rot="10800000">
              <a:off x="70231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0"/>
            <p:cNvCxnSpPr>
              <a:stCxn id="59" idx="7"/>
              <a:endCxn id="56" idx="3"/>
            </p:cNvCxnSpPr>
            <p:nvPr/>
          </p:nvCxnSpPr>
          <p:spPr>
            <a:xfrm flipH="1" rot="10800000">
              <a:off x="76123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0"/>
            <p:cNvCxnSpPr>
              <a:stCxn id="62" idx="1"/>
              <a:endCxn id="56" idx="5"/>
            </p:cNvCxnSpPr>
            <p:nvPr/>
          </p:nvCxnSpPr>
          <p:spPr>
            <a:xfrm rot="10800000">
              <a:off x="81286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10"/>
            <p:cNvSpPr/>
            <p:nvPr/>
          </p:nvSpPr>
          <p:spPr>
            <a:xfrm>
              <a:off x="82355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72407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8054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3" name="Google Shape;63;p10"/>
            <p:cNvCxnSpPr>
              <a:stCxn id="58" idx="4"/>
              <a:endCxn id="56" idx="0"/>
            </p:cNvCxnSpPr>
            <p:nvPr/>
          </p:nvCxnSpPr>
          <p:spPr>
            <a:xfrm rot="-5400000">
              <a:off x="66035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" name="Google Shape;64;p10"/>
          <p:cNvGrpSpPr/>
          <p:nvPr/>
        </p:nvGrpSpPr>
        <p:grpSpPr>
          <a:xfrm>
            <a:off x="1318250" y="2924125"/>
            <a:ext cx="984900" cy="1767500"/>
            <a:chOff x="1318250" y="2924125"/>
            <a:chExt cx="984900" cy="1767500"/>
          </a:xfrm>
        </p:grpSpPr>
        <p:sp>
          <p:nvSpPr>
            <p:cNvPr id="65" name="Google Shape;65;p10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" name="Google Shape;66;p10"/>
            <p:cNvCxnSpPr>
              <a:stCxn id="67" idx="0"/>
              <a:endCxn id="65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0"/>
            <p:cNvCxnSpPr>
              <a:stCxn id="65" idx="0"/>
              <a:endCxn id="69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" name="Google Shape;67;p10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0" name="Google Shape;70;p10"/>
          <p:cNvGrpSpPr/>
          <p:nvPr/>
        </p:nvGrpSpPr>
        <p:grpSpPr>
          <a:xfrm>
            <a:off x="2507425" y="3046500"/>
            <a:ext cx="1943375" cy="1767500"/>
            <a:chOff x="2507425" y="3046500"/>
            <a:chExt cx="1943375" cy="1767500"/>
          </a:xfrm>
        </p:grpSpPr>
        <p:sp>
          <p:nvSpPr>
            <p:cNvPr id="71" name="Google Shape;71;p10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2" name="Google Shape;72;p10"/>
            <p:cNvCxnSpPr>
              <a:stCxn id="73" idx="0"/>
              <a:endCxn id="7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0"/>
            <p:cNvCxnSpPr>
              <a:stCxn id="71" idx="0"/>
              <a:endCxn id="75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10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8" name="Google Shape;78;p10"/>
            <p:cNvCxnSpPr>
              <a:stCxn id="71" idx="3"/>
              <a:endCxn id="7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0"/>
            <p:cNvCxnSpPr>
              <a:stCxn id="71" idx="4"/>
              <a:endCxn id="7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0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" name="Google Shape;81;p10"/>
            <p:cNvCxnSpPr>
              <a:stCxn id="80" idx="0"/>
              <a:endCxn id="7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0" y="98288"/>
            <a:ext cx="7482699" cy="46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7"/>
          <p:cNvSpPr txBox="1"/>
          <p:nvPr/>
        </p:nvSpPr>
        <p:spPr>
          <a:xfrm>
            <a:off x="290475" y="4723550"/>
            <a:ext cx="8537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captures ‘is-a-type-of’ relationship. Example: descent is-a-type-of movement.</a:t>
            </a:r>
            <a:endParaRPr/>
          </a:p>
        </p:txBody>
      </p:sp>
      <p:sp>
        <p:nvSpPr>
          <p:cNvPr id="689" name="Google Shape;689;p37"/>
          <p:cNvSpPr txBox="1"/>
          <p:nvPr/>
        </p:nvSpPr>
        <p:spPr>
          <a:xfrm>
            <a:off x="0" y="0"/>
            <a:ext cx="360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Directed Graph Example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7"/>
          <p:cNvSpPr txBox="1"/>
          <p:nvPr/>
        </p:nvSpPr>
        <p:spPr>
          <a:xfrm>
            <a:off x="7020500" y="133975"/>
            <a:ext cx="1989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tree!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paths from group_action to event.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Problems</a:t>
            </a:r>
            <a:endParaRPr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9"/>
          <p:cNvSpPr txBox="1"/>
          <p:nvPr>
            <p:ph idx="1" type="body"/>
          </p:nvPr>
        </p:nvSpPr>
        <p:spPr>
          <a:xfrm>
            <a:off x="243000" y="556500"/>
            <a:ext cx="84438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lots of interesting questions we can ask about a graph: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shortest route</a:t>
            </a:r>
            <a:r>
              <a:rPr lang="en"/>
              <a:t> from S to T</a:t>
            </a:r>
            <a:r>
              <a:rPr lang="en"/>
              <a:t>? What is the longest without cycles?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Are there cycles?</a:t>
            </a:r>
            <a:endParaRPr/>
          </a:p>
        </p:txBody>
      </p:sp>
      <p:pic>
        <p:nvPicPr>
          <p:cNvPr id="701" name="Google Shape;7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</a:t>
            </a:r>
            <a:endParaRPr/>
          </a:p>
        </p:txBody>
      </p:sp>
      <p:sp>
        <p:nvSpPr>
          <p:cNvPr id="703" name="Google Shape;703;p39"/>
          <p:cNvSpPr txBox="1"/>
          <p:nvPr>
            <p:ph idx="1" type="body"/>
          </p:nvPr>
        </p:nvSpPr>
        <p:spPr>
          <a:xfrm>
            <a:off x="243000" y="1543850"/>
            <a:ext cx="42522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tour you can take that only uses each node (station) exactly once?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tour that uses each edge exactly once?</a:t>
            </a:r>
            <a:endParaRPr/>
          </a:p>
        </p:txBody>
      </p:sp>
      <p:sp>
        <p:nvSpPr>
          <p:cNvPr id="704" name="Google Shape;704;p39"/>
          <p:cNvSpPr txBox="1"/>
          <p:nvPr/>
        </p:nvSpPr>
        <p:spPr>
          <a:xfrm>
            <a:off x="8493576" y="3122898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705" name="Google Shape;705;p39"/>
          <p:cNvCxnSpPr/>
          <p:nvPr/>
        </p:nvCxnSpPr>
        <p:spPr>
          <a:xfrm rot="10800000">
            <a:off x="8216901" y="3122898"/>
            <a:ext cx="3108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39"/>
          <p:cNvSpPr txBox="1"/>
          <p:nvPr/>
        </p:nvSpPr>
        <p:spPr>
          <a:xfrm>
            <a:off x="5261399" y="2857823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707" name="Google Shape;707;p39"/>
          <p:cNvCxnSpPr/>
          <p:nvPr/>
        </p:nvCxnSpPr>
        <p:spPr>
          <a:xfrm flipH="1" rot="10800000">
            <a:off x="5547799" y="2931298"/>
            <a:ext cx="7557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 More Theoretically</a:t>
            </a:r>
            <a:endParaRPr/>
          </a:p>
        </p:txBody>
      </p:sp>
      <p:sp>
        <p:nvSpPr>
          <p:cNvPr id="713" name="Google Shape;713;p40"/>
          <p:cNvSpPr txBox="1"/>
          <p:nvPr>
            <p:ph idx="1" type="body"/>
          </p:nvPr>
        </p:nvSpPr>
        <p:spPr>
          <a:xfrm>
            <a:off x="243000" y="556500"/>
            <a:ext cx="8685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 and their common names: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s-t Path</a:t>
            </a:r>
            <a:r>
              <a:rPr lang="en"/>
              <a:t>. Is there a path between vertices s and 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Connectivity. </a:t>
            </a:r>
            <a:r>
              <a:rPr lang="en"/>
              <a:t>Is the graph connected, i.e. is there a path between all vertices?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Biconnectivity. </a:t>
            </a:r>
            <a:r>
              <a:rPr lang="en"/>
              <a:t>Is there a vertex whose removal disconnects the graph?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Shortest s-t Path. </a:t>
            </a:r>
            <a:r>
              <a:rPr lang="en"/>
              <a:t>What is the shortest path between vertices s and 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Cycle Detection.</a:t>
            </a:r>
            <a:r>
              <a:rPr lang="en"/>
              <a:t> Does the graph contain any cycles?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Planarity</a:t>
            </a:r>
            <a:r>
              <a:rPr lang="en"/>
              <a:t>. Can you draw </a:t>
            </a:r>
            <a:r>
              <a:rPr lang="en"/>
              <a:t>the </a:t>
            </a:r>
            <a:r>
              <a:rPr lang="en"/>
              <a:t>graph on paper with no crossing edges?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Isomorphism</a:t>
            </a:r>
            <a:r>
              <a:rPr lang="en"/>
              <a:t>. Are two graphs isomorphic (the same graph in disguise)?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 can’t tell how difficult a graph problem is without very deep consideration.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 Difficulty</a:t>
            </a:r>
            <a:endParaRPr/>
          </a:p>
        </p:txBody>
      </p:sp>
      <p:sp>
        <p:nvSpPr>
          <p:cNvPr id="719" name="Google Shape;719;p41"/>
          <p:cNvSpPr txBox="1"/>
          <p:nvPr>
            <p:ph idx="1" type="body"/>
          </p:nvPr>
        </p:nvSpPr>
        <p:spPr>
          <a:xfrm>
            <a:off x="243000" y="556500"/>
            <a:ext cx="8685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Difficulty can be deceiving.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efficient Euler tour algorithm O(# edges) was found as early as 1873 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].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Despite decades of intense study, no efficient algorithm for a Hamilton tour exists. Best algorithms are exponential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are among the most mathematically rich areas of CS theory.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Depth-First Traversal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30" name="Google Shape;730;p43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</p:txBody>
      </p:sp>
      <p:sp>
        <p:nvSpPr>
          <p:cNvPr id="731" name="Google Shape;731;p4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4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33" name="Google Shape;733;p4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34" name="Google Shape;734;p4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35" name="Google Shape;735;p4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6" name="Google Shape;736;p4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37" name="Google Shape;737;p4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738" name="Google Shape;738;p4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39" name="Google Shape;739;p43"/>
          <p:cNvCxnSpPr>
            <a:stCxn id="731" idx="2"/>
            <a:endCxn id="73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3"/>
          <p:cNvCxnSpPr>
            <a:stCxn id="731" idx="3"/>
            <a:endCxn id="73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43"/>
          <p:cNvCxnSpPr>
            <a:stCxn id="733" idx="2"/>
            <a:endCxn id="73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43"/>
          <p:cNvCxnSpPr>
            <a:stCxn id="736" idx="2"/>
            <a:endCxn id="73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43"/>
          <p:cNvCxnSpPr>
            <a:stCxn id="736" idx="2"/>
            <a:endCxn id="73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43"/>
          <p:cNvCxnSpPr>
            <a:stCxn id="734" idx="2"/>
            <a:endCxn id="73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43"/>
          <p:cNvCxnSpPr>
            <a:stCxn id="732" idx="3"/>
            <a:endCxn id="73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43"/>
          <p:cNvCxnSpPr>
            <a:stCxn id="735" idx="2"/>
            <a:endCxn id="73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4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48" name="Google Shape;748;p43"/>
          <p:cNvCxnSpPr>
            <a:stCxn id="747" idx="3"/>
            <a:endCxn id="73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43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50" name="Google Shape;750;p43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56" name="Google Shape;756;p44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Try to come up with an algorithm for connected(s, t).</a:t>
            </a:r>
            <a:endParaRPr/>
          </a:p>
        </p:txBody>
      </p:sp>
      <p:sp>
        <p:nvSpPr>
          <p:cNvPr id="757" name="Google Shape;757;p4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8" name="Google Shape;758;p4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9" name="Google Shape;759;p4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60" name="Google Shape;760;p4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61" name="Google Shape;761;p4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62" name="Google Shape;762;p4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63" name="Google Shape;763;p4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764" name="Google Shape;764;p4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65" name="Google Shape;765;p44"/>
          <p:cNvCxnSpPr>
            <a:stCxn id="757" idx="2"/>
            <a:endCxn id="75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4"/>
          <p:cNvCxnSpPr>
            <a:stCxn id="757" idx="3"/>
            <a:endCxn id="76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44"/>
          <p:cNvCxnSpPr>
            <a:stCxn id="759" idx="2"/>
            <a:endCxn id="76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4"/>
          <p:cNvCxnSpPr>
            <a:stCxn id="762" idx="2"/>
            <a:endCxn id="763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44"/>
          <p:cNvCxnSpPr>
            <a:stCxn id="762" idx="2"/>
            <a:endCxn id="761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44"/>
          <p:cNvCxnSpPr>
            <a:stCxn id="760" idx="2"/>
            <a:endCxn id="76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44"/>
          <p:cNvCxnSpPr>
            <a:stCxn id="758" idx="3"/>
            <a:endCxn id="761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44"/>
          <p:cNvCxnSpPr>
            <a:stCxn id="761" idx="2"/>
            <a:endCxn id="764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4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74" name="Google Shape;774;p44"/>
          <p:cNvCxnSpPr>
            <a:stCxn id="773" idx="3"/>
            <a:endCxn id="757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" name="Google Shape;775;p44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76" name="Google Shape;776;p44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82" name="Google Shape;782;p45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</a:t>
            </a:r>
            <a:r>
              <a:rPr lang="en"/>
              <a:t>connected(s, 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783" name="Google Shape;783;p4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4" name="Google Shape;784;p4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85" name="Google Shape;785;p4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6" name="Google Shape;786;p4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87" name="Google Shape;787;p4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8" name="Google Shape;788;p4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89" name="Google Shape;789;p4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790" name="Google Shape;790;p4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91" name="Google Shape;791;p45"/>
          <p:cNvCxnSpPr>
            <a:stCxn id="783" idx="2"/>
            <a:endCxn id="78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45"/>
          <p:cNvCxnSpPr>
            <a:stCxn id="783" idx="3"/>
            <a:endCxn id="78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45"/>
          <p:cNvCxnSpPr>
            <a:stCxn id="785" idx="2"/>
            <a:endCxn id="78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45"/>
          <p:cNvCxnSpPr>
            <a:stCxn id="788" idx="2"/>
            <a:endCxn id="78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45"/>
          <p:cNvCxnSpPr>
            <a:stCxn id="788" idx="2"/>
            <a:endCxn id="78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45"/>
          <p:cNvCxnSpPr>
            <a:stCxn id="786" idx="2"/>
            <a:endCxn id="78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45"/>
          <p:cNvCxnSpPr>
            <a:stCxn id="784" idx="3"/>
            <a:endCxn id="78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45"/>
          <p:cNvCxnSpPr>
            <a:stCxn id="787" idx="2"/>
            <a:endCxn id="79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4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00" name="Google Shape;800;p45"/>
          <p:cNvCxnSpPr>
            <a:stCxn id="799" idx="3"/>
            <a:endCxn id="78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45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02" name="Google Shape;802;p45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08" name="Google Shape;808;p46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10" name="Google Shape;810;p4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11" name="Google Shape;811;p4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12" name="Google Shape;812;p4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13" name="Google Shape;813;p4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14" name="Google Shape;814;p4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15" name="Google Shape;815;p4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816" name="Google Shape;816;p4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17" name="Google Shape;817;p46"/>
          <p:cNvCxnSpPr>
            <a:stCxn id="809" idx="2"/>
            <a:endCxn id="81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46"/>
          <p:cNvCxnSpPr>
            <a:stCxn id="809" idx="3"/>
            <a:endCxn id="81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46"/>
          <p:cNvCxnSpPr>
            <a:stCxn id="811" idx="2"/>
            <a:endCxn id="81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6"/>
          <p:cNvCxnSpPr>
            <a:stCxn id="814" idx="2"/>
            <a:endCxn id="81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6"/>
          <p:cNvCxnSpPr>
            <a:stCxn id="814" idx="2"/>
            <a:endCxn id="81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6"/>
          <p:cNvCxnSpPr>
            <a:stCxn id="812" idx="2"/>
            <a:endCxn id="81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6"/>
          <p:cNvCxnSpPr>
            <a:stCxn id="810" idx="3"/>
            <a:endCxn id="81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6"/>
          <p:cNvCxnSpPr>
            <a:stCxn id="813" idx="2"/>
            <a:endCxn id="81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4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26" name="Google Shape;826;p46"/>
          <p:cNvCxnSpPr>
            <a:stCxn id="825" idx="3"/>
            <a:endCxn id="80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46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28" name="Google Shape;828;p46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 Definition (Reminder)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1055013" y="293605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rooted tree is a tree where we’ve chosen </a:t>
            </a:r>
            <a:r>
              <a:rPr lang="en"/>
              <a:t>one node as the “root”.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N except the root has exactly one parent, defined as the first node on the path from N to the root.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node with no child is called a leaf.</a:t>
            </a:r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>
            <a:off x="3717650" y="2936050"/>
            <a:ext cx="984900" cy="1767500"/>
            <a:chOff x="1318250" y="2924125"/>
            <a:chExt cx="984900" cy="1767500"/>
          </a:xfrm>
        </p:grpSpPr>
        <p:sp>
          <p:nvSpPr>
            <p:cNvPr id="90" name="Google Shape;90;p11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1" name="Google Shape;91;p11"/>
            <p:cNvCxnSpPr>
              <a:stCxn id="92" idx="0"/>
              <a:endCxn id="90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1"/>
            <p:cNvCxnSpPr>
              <a:stCxn id="90" idx="0"/>
              <a:endCxn id="94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Google Shape;92;p11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" name="Google Shape;95;p11"/>
          <p:cNvGrpSpPr/>
          <p:nvPr/>
        </p:nvGrpSpPr>
        <p:grpSpPr>
          <a:xfrm>
            <a:off x="5592625" y="3058425"/>
            <a:ext cx="1943375" cy="1767500"/>
            <a:chOff x="2507425" y="3046500"/>
            <a:chExt cx="1943375" cy="1767500"/>
          </a:xfrm>
        </p:grpSpPr>
        <p:sp>
          <p:nvSpPr>
            <p:cNvPr id="96" name="Google Shape;96;p11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" name="Google Shape;97;p11"/>
            <p:cNvCxnSpPr>
              <a:stCxn id="98" idx="0"/>
              <a:endCxn id="96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1"/>
            <p:cNvCxnSpPr>
              <a:stCxn id="96" idx="0"/>
              <a:endCxn id="100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Google Shape;98;p11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" name="Google Shape;103;p11"/>
            <p:cNvCxnSpPr>
              <a:stCxn id="96" idx="3"/>
              <a:endCxn id="101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1"/>
            <p:cNvCxnSpPr>
              <a:stCxn id="96" idx="4"/>
              <a:endCxn id="102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6" name="Google Shape;106;p11"/>
            <p:cNvCxnSpPr>
              <a:stCxn id="105" idx="0"/>
              <a:endCxn id="100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11"/>
          <p:cNvSpPr txBox="1"/>
          <p:nvPr/>
        </p:nvSpPr>
        <p:spPr>
          <a:xfrm>
            <a:off x="238750" y="3473775"/>
            <a:ext cx="36885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each of these: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the root.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is a child of A.     (and C of B)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a parent of B.    (and B of C)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34" name="Google Shape;834;p47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 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connected(0, 7):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0 == 7? No, so...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(connected(1, 7)) return true;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connected(1, 7):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1 == 7? No, so…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(connected(0, 7)) … ← Infinite loop.</a:t>
            </a:r>
            <a:endParaRPr/>
          </a:p>
        </p:txBody>
      </p:sp>
      <p:sp>
        <p:nvSpPr>
          <p:cNvPr id="835" name="Google Shape;835;p4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6" name="Google Shape;836;p4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38" name="Google Shape;838;p4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39" name="Google Shape;839;p4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40" name="Google Shape;840;p4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41" name="Google Shape;841;p4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842" name="Google Shape;842;p4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43" name="Google Shape;843;p47"/>
          <p:cNvCxnSpPr>
            <a:stCxn id="835" idx="2"/>
            <a:endCxn id="83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7"/>
          <p:cNvCxnSpPr>
            <a:stCxn id="835" idx="3"/>
            <a:endCxn id="83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7"/>
          <p:cNvCxnSpPr>
            <a:stCxn id="837" idx="2"/>
            <a:endCxn id="83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7"/>
          <p:cNvCxnSpPr>
            <a:stCxn id="840" idx="2"/>
            <a:endCxn id="84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7"/>
          <p:cNvCxnSpPr>
            <a:stCxn id="840" idx="2"/>
            <a:endCxn id="83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47"/>
          <p:cNvCxnSpPr>
            <a:stCxn id="838" idx="2"/>
            <a:endCxn id="83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47"/>
          <p:cNvCxnSpPr>
            <a:stCxn id="836" idx="3"/>
            <a:endCxn id="83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47"/>
          <p:cNvCxnSpPr>
            <a:stCxn id="839" idx="2"/>
            <a:endCxn id="84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4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52" name="Google Shape;852;p47"/>
          <p:cNvCxnSpPr>
            <a:stCxn id="851" idx="3"/>
            <a:endCxn id="83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47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54" name="Google Shape;854;p47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60" name="Google Shape;860;p48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fix it?</a:t>
            </a: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868" name="Google Shape;868;p4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69" name="Google Shape;869;p48"/>
          <p:cNvCxnSpPr>
            <a:stCxn id="861" idx="2"/>
            <a:endCxn id="86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8"/>
          <p:cNvCxnSpPr>
            <a:stCxn id="861" idx="3"/>
            <a:endCxn id="86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8"/>
          <p:cNvCxnSpPr>
            <a:stCxn id="863" idx="2"/>
            <a:endCxn id="86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48"/>
          <p:cNvCxnSpPr>
            <a:stCxn id="866" idx="2"/>
            <a:endCxn id="86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48"/>
          <p:cNvCxnSpPr>
            <a:stCxn id="866" idx="2"/>
            <a:endCxn id="86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8"/>
          <p:cNvCxnSpPr>
            <a:stCxn id="864" idx="2"/>
            <a:endCxn id="86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8"/>
          <p:cNvCxnSpPr>
            <a:stCxn id="862" idx="3"/>
            <a:endCxn id="86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8"/>
          <p:cNvCxnSpPr>
            <a:stCxn id="865" idx="2"/>
            <a:endCxn id="86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4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78" name="Google Shape;878;p48"/>
          <p:cNvCxnSpPr>
            <a:stCxn id="877" idx="3"/>
            <a:endCxn id="86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48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80" name="Google Shape;880;p48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86" name="Google Shape;886;p49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</a:t>
            </a:r>
            <a:r>
              <a:rPr lang="en"/>
              <a:t> </a:t>
            </a:r>
            <a:r>
              <a:rPr lang="en"/>
              <a:t>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 is same as before, but visit each vertex at most once.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Marking nodes prevents multiple visits.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Recursive s-t connectivity</a:t>
            </a:r>
            <a:r>
              <a:rPr lang="en"/>
              <a:t>.</a:t>
            </a:r>
            <a:endParaRPr/>
          </a:p>
        </p:txBody>
      </p:sp>
      <p:sp>
        <p:nvSpPr>
          <p:cNvPr id="887" name="Google Shape;887;p4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8" name="Google Shape;888;p4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9" name="Google Shape;889;p4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90" name="Google Shape;890;p4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1" name="Google Shape;891;p4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92" name="Google Shape;892;p4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93" name="Google Shape;893;p4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894" name="Google Shape;894;p4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95" name="Google Shape;895;p49"/>
          <p:cNvCxnSpPr>
            <a:stCxn id="887" idx="2"/>
            <a:endCxn id="88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9"/>
          <p:cNvCxnSpPr>
            <a:stCxn id="887" idx="3"/>
            <a:endCxn id="89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9"/>
          <p:cNvCxnSpPr>
            <a:stCxn id="889" idx="2"/>
            <a:endCxn id="89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9"/>
          <p:cNvCxnSpPr>
            <a:stCxn id="892" idx="2"/>
            <a:endCxn id="893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9"/>
          <p:cNvCxnSpPr>
            <a:stCxn id="892" idx="2"/>
            <a:endCxn id="891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9"/>
          <p:cNvCxnSpPr>
            <a:stCxn id="890" idx="2"/>
            <a:endCxn id="89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9"/>
          <p:cNvCxnSpPr>
            <a:stCxn id="888" idx="3"/>
            <a:endCxn id="891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9"/>
          <p:cNvCxnSpPr>
            <a:stCxn id="891" idx="2"/>
            <a:endCxn id="894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4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04" name="Google Shape;904;p49"/>
          <p:cNvCxnSpPr>
            <a:stCxn id="903" idx="3"/>
            <a:endCxn id="887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49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06" name="Google Shape;906;p49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912" name="Google Shape;912;p50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50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14" name="Google Shape;914;p50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15" name="Google Shape;915;p50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6" name="Google Shape;916;p50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17" name="Google Shape;917;p50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18" name="Google Shape;918;p50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919" name="Google Shape;919;p50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20" name="Google Shape;920;p50"/>
          <p:cNvCxnSpPr>
            <a:stCxn id="912" idx="2"/>
            <a:endCxn id="913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50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22" name="Google Shape;922;p50"/>
          <p:cNvCxnSpPr>
            <a:stCxn id="921" idx="2"/>
            <a:endCxn id="912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0"/>
          <p:cNvCxnSpPr>
            <a:stCxn id="913" idx="2"/>
            <a:endCxn id="916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0"/>
          <p:cNvCxnSpPr>
            <a:stCxn id="916" idx="2"/>
            <a:endCxn id="917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50"/>
          <p:cNvCxnSpPr>
            <a:stCxn id="921" idx="2"/>
            <a:endCxn id="914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0"/>
          <p:cNvCxnSpPr>
            <a:stCxn id="914" idx="2"/>
            <a:endCxn id="919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50"/>
          <p:cNvCxnSpPr>
            <a:stCxn id="915" idx="2"/>
            <a:endCxn id="919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50"/>
          <p:cNvCxnSpPr>
            <a:stCxn id="921" idx="2"/>
            <a:endCxn id="915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0"/>
          <p:cNvCxnSpPr>
            <a:stCxn id="921" idx="2"/>
            <a:endCxn id="918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50"/>
          <p:cNvSpPr txBox="1"/>
          <p:nvPr>
            <p:ph idx="1" type="body"/>
          </p:nvPr>
        </p:nvSpPr>
        <p:spPr>
          <a:xfrm>
            <a:off x="243000" y="556500"/>
            <a:ext cx="84438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931" name="Google Shape;931;p50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32" name="Google Shape;932;p50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938" name="Google Shape;938;p51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9" name="Google Shape;939;p51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40" name="Google Shape;940;p51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41" name="Google Shape;941;p51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42" name="Google Shape;942;p51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945" name="Google Shape;945;p51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46" name="Google Shape;946;p51"/>
          <p:cNvCxnSpPr>
            <a:stCxn id="938" idx="2"/>
            <a:endCxn id="939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51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48" name="Google Shape;948;p51"/>
          <p:cNvCxnSpPr>
            <a:stCxn id="947" idx="2"/>
            <a:endCxn id="938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51"/>
          <p:cNvCxnSpPr>
            <a:stCxn id="939" idx="2"/>
            <a:endCxn id="942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51"/>
          <p:cNvCxnSpPr>
            <a:stCxn id="942" idx="2"/>
            <a:endCxn id="943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51"/>
          <p:cNvCxnSpPr>
            <a:stCxn id="947" idx="2"/>
            <a:endCxn id="940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51"/>
          <p:cNvCxnSpPr>
            <a:stCxn id="940" idx="2"/>
            <a:endCxn id="945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51"/>
          <p:cNvCxnSpPr>
            <a:stCxn id="941" idx="2"/>
            <a:endCxn id="945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51"/>
          <p:cNvCxnSpPr>
            <a:stCxn id="947" idx="2"/>
            <a:endCxn id="941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51"/>
          <p:cNvCxnSpPr>
            <a:stCxn id="947" idx="2"/>
            <a:endCxn id="944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51"/>
          <p:cNvSpPr txBox="1"/>
          <p:nvPr>
            <p:ph idx="1" type="body"/>
          </p:nvPr>
        </p:nvSpPr>
        <p:spPr>
          <a:xfrm>
            <a:off x="243000" y="556500"/>
            <a:ext cx="84438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957" name="Google Shape;957;p51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8" name="Google Shape;958;p51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959" name="Google Shape;959;p51"/>
          <p:cNvCxnSpPr>
            <a:stCxn id="940" idx="1"/>
          </p:cNvCxnSpPr>
          <p:nvPr/>
        </p:nvCxnSpPr>
        <p:spPr>
          <a:xfrm flipH="1">
            <a:off x="2791757" y="3172380"/>
            <a:ext cx="1105800" cy="10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51"/>
          <p:cNvSpPr txBox="1"/>
          <p:nvPr/>
        </p:nvSpPr>
        <p:spPr>
          <a:xfrm>
            <a:off x="3352200" y="3916400"/>
            <a:ext cx="443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Entirely possible for 1’s subgraph to include 3!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still depth first, since we’re not using the edge 0-3 until the subgraph is explored.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" name="Google Shape;9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" y="183650"/>
            <a:ext cx="6490724" cy="2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450" y="2094725"/>
            <a:ext cx="2557625" cy="28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52"/>
          <p:cNvSpPr txBox="1"/>
          <p:nvPr/>
        </p:nvSpPr>
        <p:spPr>
          <a:xfrm>
            <a:off x="304800" y="3038400"/>
            <a:ext cx="59211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https://xkcd.com/761/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Depth First Search</a:t>
            </a:r>
            <a:endParaRPr/>
          </a:p>
        </p:txBody>
      </p:sp>
      <p:sp>
        <p:nvSpPr>
          <p:cNvPr id="973" name="Google Shape;973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 is a very powerful technique that can be used for many types of graph 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discuss an algorithm that computes a path to every vertex.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call this algorithm DepthFirstPaths.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DepthFirstPaths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4"/>
          <p:cNvSpPr txBox="1"/>
          <p:nvPr>
            <p:ph type="title"/>
          </p:nvPr>
        </p:nvSpPr>
        <p:spPr>
          <a:xfrm>
            <a:off x="928950" y="2160000"/>
            <a:ext cx="7286100" cy="8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Vs. Graph Traversals</a:t>
            </a:r>
            <a:endParaRPr sz="4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/>
              <a:t> Traversals</a:t>
            </a:r>
            <a:endParaRPr/>
          </a:p>
        </p:txBody>
      </p:sp>
      <p:sp>
        <p:nvSpPr>
          <p:cNvPr id="984" name="Google Shape;984;p55"/>
          <p:cNvSpPr txBox="1"/>
          <p:nvPr>
            <p:ph idx="1" type="body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985" name="Google Shape;985;p55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6" name="Google Shape;986;p55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7" name="Google Shape;987;p55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8" name="Google Shape;988;p55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9" name="Google Shape;989;p55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55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991;p55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2" name="Google Shape;992;p55"/>
          <p:cNvCxnSpPr>
            <a:stCxn id="985" idx="7"/>
            <a:endCxn id="987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55"/>
          <p:cNvCxnSpPr>
            <a:stCxn id="987" idx="5"/>
            <a:endCxn id="986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55"/>
          <p:cNvCxnSpPr>
            <a:stCxn id="989" idx="7"/>
            <a:endCxn id="990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55"/>
          <p:cNvCxnSpPr>
            <a:stCxn id="990" idx="5"/>
            <a:endCxn id="991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55"/>
          <p:cNvCxnSpPr>
            <a:stCxn id="988" idx="3"/>
            <a:endCxn id="987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55"/>
          <p:cNvCxnSpPr>
            <a:stCxn id="988" idx="5"/>
            <a:endCxn id="990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003" name="Google Shape;1003;p56"/>
          <p:cNvSpPr txBox="1"/>
          <p:nvPr>
            <p:ph idx="1" type="body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004" name="Google Shape;1004;p56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5" name="Google Shape;1005;p56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6" name="Google Shape;1006;p56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7" name="Google Shape;1007;p56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8" name="Google Shape;1008;p56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9" name="Google Shape;1009;p56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0" name="Google Shape;1010;p56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1" name="Google Shape;1011;p56"/>
          <p:cNvCxnSpPr>
            <a:stCxn id="1004" idx="7"/>
            <a:endCxn id="1006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56"/>
          <p:cNvCxnSpPr>
            <a:stCxn id="1006" idx="5"/>
            <a:endCxn id="1005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56"/>
          <p:cNvCxnSpPr>
            <a:stCxn id="1008" idx="7"/>
            <a:endCxn id="1009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56"/>
          <p:cNvCxnSpPr>
            <a:stCxn id="1009" idx="5"/>
            <a:endCxn id="1010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56"/>
          <p:cNvCxnSpPr>
            <a:stCxn id="1007" idx="3"/>
            <a:endCxn id="1006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56"/>
          <p:cNvCxnSpPr>
            <a:stCxn id="1007" idx="5"/>
            <a:endCxn id="1009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7" name="Google Shape;1017;p56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18" name="Google Shape;1018;p56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19" name="Google Shape;1019;p56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025" name="Google Shape;1025;p56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026" name="Google Shape;1026;p56"/>
            <p:cNvCxnSpPr>
              <a:stCxn id="1018" idx="2"/>
              <a:endCxn id="1019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56"/>
            <p:cNvCxnSpPr>
              <a:stCxn id="1018" idx="3"/>
              <a:endCxn id="1021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56"/>
            <p:cNvCxnSpPr>
              <a:stCxn id="1020" idx="2"/>
              <a:endCxn id="1021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56"/>
            <p:cNvCxnSpPr>
              <a:stCxn id="1023" idx="2"/>
              <a:endCxn id="1024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56"/>
            <p:cNvCxnSpPr>
              <a:stCxn id="1023" idx="2"/>
              <a:endCxn id="1022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56"/>
            <p:cNvCxnSpPr>
              <a:stCxn id="1021" idx="2"/>
              <a:endCxn id="1022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56"/>
            <p:cNvCxnSpPr>
              <a:stCxn id="1019" idx="3"/>
              <a:endCxn id="1022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56"/>
            <p:cNvCxnSpPr>
              <a:stCxn id="1022" idx="2"/>
              <a:endCxn id="1025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4" name="Google Shape;1034;p56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035" name="Google Shape;1035;p56"/>
            <p:cNvCxnSpPr>
              <a:stCxn id="1034" idx="3"/>
              <a:endCxn id="1018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6" name="Google Shape;1036;p56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037" name="Google Shape;1037;p56"/>
          <p:cNvSpPr txBox="1"/>
          <p:nvPr/>
        </p:nvSpPr>
        <p:spPr>
          <a:xfrm>
            <a:off x="250625" y="2608825"/>
            <a:ext cx="6562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just did in DepthFirstPaths is called “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DFS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to neighbors.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action was setting edgeTo.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edgeTo[1] was set before                               DFS calls to neighbors 2 and 4.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valid DFS preorder for this graph: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012543678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to the order of dfs calls.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trees as nodes in a specific data structure implementation: Search Trees, Tries, Heaps, Disjoint Sets, etc.</a:t>
            </a:r>
            <a:endParaRPr/>
          </a:p>
        </p:txBody>
      </p:sp>
      <p:pic>
        <p:nvPicPr>
          <p:cNvPr id="114" name="Google Shape;1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827" y="1379775"/>
            <a:ext cx="1472526" cy="19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821" y="1594250"/>
            <a:ext cx="1928750" cy="13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6777" y="3356100"/>
            <a:ext cx="4336250" cy="1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225" y="1468749"/>
            <a:ext cx="1439925" cy="1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043" name="Google Shape;1043;p57"/>
          <p:cNvSpPr txBox="1"/>
          <p:nvPr>
            <p:ph idx="1" type="body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044" name="Google Shape;1044;p57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5" name="Google Shape;1045;p57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6" name="Google Shape;1046;p57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7" name="Google Shape;1047;p57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8" name="Google Shape;1048;p57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Google Shape;1049;p57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57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51" name="Google Shape;1051;p57"/>
          <p:cNvCxnSpPr>
            <a:stCxn id="1044" idx="7"/>
            <a:endCxn id="1046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57"/>
          <p:cNvCxnSpPr>
            <a:stCxn id="1046" idx="5"/>
            <a:endCxn id="1045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57"/>
          <p:cNvCxnSpPr>
            <a:stCxn id="1048" idx="7"/>
            <a:endCxn id="1049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57"/>
          <p:cNvCxnSpPr>
            <a:stCxn id="1049" idx="5"/>
            <a:endCxn id="1050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57"/>
          <p:cNvCxnSpPr>
            <a:stCxn id="1047" idx="3"/>
            <a:endCxn id="1046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57"/>
          <p:cNvCxnSpPr>
            <a:stCxn id="1047" idx="5"/>
            <a:endCxn id="1049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7" name="Google Shape;1057;p57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58" name="Google Shape;1058;p57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066" name="Google Shape;1066;p57"/>
            <p:cNvCxnSpPr>
              <a:stCxn id="1058" idx="2"/>
              <a:endCxn id="1059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57"/>
            <p:cNvCxnSpPr>
              <a:stCxn id="1058" idx="3"/>
              <a:endCxn id="1061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57"/>
            <p:cNvCxnSpPr>
              <a:stCxn id="1060" idx="2"/>
              <a:endCxn id="1061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57"/>
            <p:cNvCxnSpPr>
              <a:stCxn id="1063" idx="2"/>
              <a:endCxn id="1064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57"/>
            <p:cNvCxnSpPr>
              <a:stCxn id="1063" idx="2"/>
              <a:endCxn id="1062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57"/>
            <p:cNvCxnSpPr>
              <a:stCxn id="1061" idx="2"/>
              <a:endCxn id="1062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57"/>
            <p:cNvCxnSpPr>
              <a:stCxn id="1059" idx="3"/>
              <a:endCxn id="1062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57"/>
            <p:cNvCxnSpPr>
              <a:stCxn id="1062" idx="2"/>
              <a:endCxn id="1065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4" name="Google Shape;1074;p57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075" name="Google Shape;1075;p57"/>
            <p:cNvCxnSpPr>
              <a:stCxn id="1074" idx="3"/>
              <a:endCxn id="1058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6" name="Google Shape;1076;p57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077" name="Google Shape;1077;p57"/>
          <p:cNvSpPr txBox="1"/>
          <p:nvPr/>
        </p:nvSpPr>
        <p:spPr>
          <a:xfrm>
            <a:off x="250625" y="2304025"/>
            <a:ext cx="6430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also do actions in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 Postorder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DFS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to neighbors.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dfs(s):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mark(s)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unmarked neighbor n of s, dfs(n)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for dfs(0) would be: 347685210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to the order of dfs returns.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083" name="Google Shape;1083;p58"/>
          <p:cNvSpPr txBox="1"/>
          <p:nvPr>
            <p:ph idx="1" type="body"/>
          </p:nvPr>
        </p:nvSpPr>
        <p:spPr>
          <a:xfrm>
            <a:off x="243000" y="556500"/>
            <a:ext cx="84438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084" name="Google Shape;1084;p58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5" name="Google Shape;1085;p58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6" name="Google Shape;1086;p58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7" name="Google Shape;1087;p58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8" name="Google Shape;1088;p58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9" name="Google Shape;1089;p58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0" name="Google Shape;1090;p58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1" name="Google Shape;1091;p58"/>
          <p:cNvCxnSpPr>
            <a:stCxn id="1084" idx="7"/>
            <a:endCxn id="1086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58"/>
          <p:cNvCxnSpPr>
            <a:stCxn id="1086" idx="5"/>
            <a:endCxn id="1085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58"/>
          <p:cNvCxnSpPr>
            <a:stCxn id="1088" idx="7"/>
            <a:endCxn id="1089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58"/>
          <p:cNvCxnSpPr>
            <a:stCxn id="1089" idx="5"/>
            <a:endCxn id="1090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58"/>
          <p:cNvCxnSpPr>
            <a:stCxn id="1087" idx="3"/>
            <a:endCxn id="1086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58"/>
          <p:cNvCxnSpPr>
            <a:stCxn id="1087" idx="5"/>
            <a:endCxn id="1089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58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98" name="Google Shape;1098;p58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9" name="Google Shape;1099;p58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100" name="Google Shape;1100;p58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101" name="Google Shape;1101;p58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102" name="Google Shape;1102;p58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103" name="Google Shape;1103;p58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104" name="Google Shape;1104;p58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105" name="Google Shape;1105;p58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106" name="Google Shape;1106;p58"/>
            <p:cNvCxnSpPr>
              <a:stCxn id="1098" idx="2"/>
              <a:endCxn id="1099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58"/>
            <p:cNvCxnSpPr>
              <a:stCxn id="1098" idx="3"/>
              <a:endCxn id="1101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58"/>
            <p:cNvCxnSpPr>
              <a:stCxn id="1100" idx="2"/>
              <a:endCxn id="1101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58"/>
            <p:cNvCxnSpPr>
              <a:stCxn id="1103" idx="2"/>
              <a:endCxn id="1104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58"/>
            <p:cNvCxnSpPr>
              <a:stCxn id="1103" idx="2"/>
              <a:endCxn id="1102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58"/>
            <p:cNvCxnSpPr>
              <a:stCxn id="1101" idx="2"/>
              <a:endCxn id="1102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58"/>
            <p:cNvCxnSpPr>
              <a:stCxn id="1099" idx="3"/>
              <a:endCxn id="1102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58"/>
            <p:cNvCxnSpPr>
              <a:stCxn id="1102" idx="2"/>
              <a:endCxn id="1105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4" name="Google Shape;1114;p58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115" name="Google Shape;1115;p58"/>
            <p:cNvCxnSpPr>
              <a:stCxn id="1114" idx="3"/>
              <a:endCxn id="1098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6" name="Google Shape;1116;p58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117" name="Google Shape;1117;p58"/>
          <p:cNvSpPr txBox="1"/>
          <p:nvPr/>
        </p:nvSpPr>
        <p:spPr>
          <a:xfrm>
            <a:off x="250625" y="2608825"/>
            <a:ext cx="6524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123" name="Google Shape;1123;p59"/>
          <p:cNvSpPr txBox="1"/>
          <p:nvPr>
            <p:ph idx="1" type="body"/>
          </p:nvPr>
        </p:nvSpPr>
        <p:spPr>
          <a:xfrm>
            <a:off x="243000" y="556500"/>
            <a:ext cx="84438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124" name="Google Shape;1124;p59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59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6" name="Google Shape;1126;p59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Google Shape;1127;p59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8" name="Google Shape;1128;p59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9" name="Google Shape;1129;p59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0" name="Google Shape;1130;p59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1" name="Google Shape;1131;p59"/>
          <p:cNvCxnSpPr>
            <a:stCxn id="1124" idx="7"/>
            <a:endCxn id="1126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59"/>
          <p:cNvCxnSpPr>
            <a:stCxn id="1126" idx="5"/>
            <a:endCxn id="1125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59"/>
          <p:cNvCxnSpPr>
            <a:stCxn id="1128" idx="7"/>
            <a:endCxn id="1129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59"/>
          <p:cNvCxnSpPr>
            <a:stCxn id="1129" idx="5"/>
            <a:endCxn id="1130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59"/>
          <p:cNvCxnSpPr>
            <a:stCxn id="1127" idx="3"/>
            <a:endCxn id="1126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59"/>
          <p:cNvCxnSpPr>
            <a:stCxn id="1127" idx="5"/>
            <a:endCxn id="1129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7" name="Google Shape;1137;p59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138" name="Google Shape;1138;p59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39" name="Google Shape;1139;p59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140" name="Google Shape;1140;p59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141" name="Google Shape;1141;p59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142" name="Google Shape;1142;p59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143" name="Google Shape;1143;p59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144" name="Google Shape;1144;p59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146" name="Google Shape;1146;p59"/>
            <p:cNvCxnSpPr>
              <a:stCxn id="1138" idx="2"/>
              <a:endCxn id="1139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59"/>
            <p:cNvCxnSpPr>
              <a:stCxn id="1138" idx="3"/>
              <a:endCxn id="1141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59"/>
            <p:cNvCxnSpPr>
              <a:stCxn id="1140" idx="2"/>
              <a:endCxn id="1141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59"/>
            <p:cNvCxnSpPr>
              <a:stCxn id="1143" idx="2"/>
              <a:endCxn id="1144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59"/>
            <p:cNvCxnSpPr>
              <a:stCxn id="1143" idx="2"/>
              <a:endCxn id="1142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59"/>
            <p:cNvCxnSpPr>
              <a:stCxn id="1141" idx="2"/>
              <a:endCxn id="1142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59"/>
            <p:cNvCxnSpPr>
              <a:stCxn id="1139" idx="3"/>
              <a:endCxn id="1142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59"/>
            <p:cNvCxnSpPr>
              <a:stCxn id="1142" idx="2"/>
              <a:endCxn id="1145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4" name="Google Shape;1154;p59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155" name="Google Shape;1155;p59"/>
            <p:cNvCxnSpPr>
              <a:stCxn id="1154" idx="3"/>
              <a:endCxn id="1138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6" name="Google Shape;1156;p59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157" name="Google Shape;1157;p59"/>
          <p:cNvSpPr txBox="1"/>
          <p:nvPr/>
        </p:nvSpPr>
        <p:spPr>
          <a:xfrm>
            <a:off x="2506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order: Act in order of distance from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stands for “breadth first search”.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Analogous to “level order”. Search is wide, not deep.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0 1 24 53 68 7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 Before Next Lecture</a:t>
            </a:r>
            <a:endParaRPr/>
          </a:p>
        </p:txBody>
      </p:sp>
      <p:sp>
        <p:nvSpPr>
          <p:cNvPr id="1163" name="Google Shape;1163;p60"/>
          <p:cNvSpPr txBox="1"/>
          <p:nvPr>
            <p:ph idx="1" type="body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length of the shortest path from s to all other vertices.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 a general algorithm.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discuss a solution in the next lecture.</a:t>
            </a:r>
            <a:endParaRPr/>
          </a:p>
        </p:txBody>
      </p:sp>
      <p:grpSp>
        <p:nvGrpSpPr>
          <p:cNvPr id="1164" name="Google Shape;1164;p60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1165" name="Google Shape;1165;p60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1173" name="Google Shape;1173;p60"/>
            <p:cNvCxnSpPr>
              <a:stCxn id="1165" idx="2"/>
              <a:endCxn id="1166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60"/>
            <p:cNvCxnSpPr>
              <a:stCxn id="1165" idx="3"/>
              <a:endCxn id="1168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60"/>
            <p:cNvCxnSpPr>
              <a:stCxn id="1167" idx="2"/>
              <a:endCxn id="1168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60"/>
            <p:cNvCxnSpPr>
              <a:stCxn id="1167" idx="3"/>
              <a:endCxn id="1170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60"/>
            <p:cNvCxnSpPr>
              <a:stCxn id="1170" idx="2"/>
              <a:endCxn id="1171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60"/>
            <p:cNvCxnSpPr>
              <a:stCxn id="1170" idx="2"/>
              <a:endCxn id="1169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60"/>
            <p:cNvCxnSpPr>
              <a:stCxn id="1168" idx="2"/>
              <a:endCxn id="1169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60"/>
            <p:cNvCxnSpPr>
              <a:stCxn id="1166" idx="3"/>
              <a:endCxn id="1169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60"/>
            <p:cNvCxnSpPr>
              <a:stCxn id="1169" idx="2"/>
              <a:endCxn id="1172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2" name="Google Shape;1182;p60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61"/>
          <p:cNvSpPr txBox="1"/>
          <p:nvPr>
            <p:ph type="title"/>
          </p:nvPr>
        </p:nvSpPr>
        <p:spPr>
          <a:xfrm>
            <a:off x="928950" y="2154300"/>
            <a:ext cx="7286100" cy="8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Summary</a:t>
            </a:r>
            <a:endParaRPr sz="4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93" name="Google Shape;1193;p6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 are a more general idea than a tree.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tree is a graph where there are no cycles and every vertex is connected.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 graph terms: Directed, Undirected, Cyclic, Acyclic, Path, Cycle.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vary widely in difficulty.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Common tool for solving almost all graph problems is traversal.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traversal is an order in which you visit / act upon vertices.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Tree traversals: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Preorder, inorder, postorder, level order.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Graph traversals: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 preorder, DFS postorder, BFS.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By performing actions / setting instance variables during a graph (or tree) traversal, you can solve problems like s-t connectivity or path finding.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rees are a more general concept.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Organization charts.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Family lineages* including phylogenetic trees.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MOH Training Manual for Management of Malaria.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50" y="2819225"/>
            <a:ext cx="4128651" cy="2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875" y="2057425"/>
            <a:ext cx="2401726" cy="2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 rotWithShape="1">
          <a:blip r:embed="rId5">
            <a:alphaModFix/>
          </a:blip>
          <a:srcRect b="0" l="-2070" r="2069" t="0"/>
          <a:stretch/>
        </p:blipFill>
        <p:spPr>
          <a:xfrm>
            <a:off x="6507900" y="635575"/>
            <a:ext cx="2024449" cy="2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69750" y="4225375"/>
            <a:ext cx="1362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Not all family lineages are trees!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File System Tree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you want to iterate over a tree. For example, suppose you want to find the total size of all files in a folder called 61b.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one might call “tree iteration” is</a:t>
            </a:r>
            <a:r>
              <a:rPr lang="en"/>
              <a:t> actually</a:t>
            </a:r>
            <a:r>
              <a:rPr lang="en"/>
              <a:t> called “tree traversal</a:t>
            </a:r>
            <a:r>
              <a:rPr lang="en"/>
              <a:t>.</a:t>
            </a:r>
            <a:r>
              <a:rPr lang="en"/>
              <a:t>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Unlike lists, there are many orders in which we might </a:t>
            </a:r>
            <a:r>
              <a:rPr b="1" lang="en"/>
              <a:t>visit</a:t>
            </a:r>
            <a:r>
              <a:rPr lang="en"/>
              <a:t> the nodes.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Each ordering is useful in different ways.</a:t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5127749" y="29500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hw1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4453700" y="3558300"/>
            <a:ext cx="116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synthesizer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932974" y="3558295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259849" y="355829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GuitarHeroLite.java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313899" y="4498820"/>
            <a:ext cx="9852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hw1.md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620975" y="449882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karplus-strong.png</a:t>
            </a:r>
            <a:endParaRPr/>
          </a:p>
        </p:txBody>
      </p:sp>
      <p:cxnSp>
        <p:nvCxnSpPr>
          <p:cNvPr id="140" name="Google Shape;140;p14"/>
          <p:cNvCxnSpPr>
            <a:stCxn id="134" idx="2"/>
            <a:endCxn id="135" idx="0"/>
          </p:cNvCxnSpPr>
          <p:nvPr/>
        </p:nvCxnSpPr>
        <p:spPr>
          <a:xfrm flipH="1">
            <a:off x="5037149" y="3323270"/>
            <a:ext cx="5832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stCxn id="134" idx="2"/>
            <a:endCxn id="136" idx="0"/>
          </p:cNvCxnSpPr>
          <p:nvPr/>
        </p:nvCxnSpPr>
        <p:spPr>
          <a:xfrm>
            <a:off x="5620349" y="3323270"/>
            <a:ext cx="8052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>
            <a:stCxn id="134" idx="2"/>
            <a:endCxn id="137" idx="0"/>
          </p:cNvCxnSpPr>
          <p:nvPr/>
        </p:nvCxnSpPr>
        <p:spPr>
          <a:xfrm>
            <a:off x="5620349" y="3323270"/>
            <a:ext cx="25023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>
            <a:stCxn id="136" idx="2"/>
            <a:endCxn id="138" idx="0"/>
          </p:cNvCxnSpPr>
          <p:nvPr/>
        </p:nvCxnSpPr>
        <p:spPr>
          <a:xfrm flipH="1">
            <a:off x="5806374" y="3931495"/>
            <a:ext cx="6192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>
            <a:stCxn id="136" idx="2"/>
            <a:endCxn id="139" idx="0"/>
          </p:cNvCxnSpPr>
          <p:nvPr/>
        </p:nvCxnSpPr>
        <p:spPr>
          <a:xfrm>
            <a:off x="6425574" y="3931495"/>
            <a:ext cx="10581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>
            <a:stCxn id="135" idx="2"/>
          </p:cNvCxnSpPr>
          <p:nvPr/>
        </p:nvCxnSpPr>
        <p:spPr>
          <a:xfrm flipH="1">
            <a:off x="4803650" y="3931500"/>
            <a:ext cx="233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>
            <a:stCxn id="135" idx="2"/>
          </p:cNvCxnSpPr>
          <p:nvPr/>
        </p:nvCxnSpPr>
        <p:spPr>
          <a:xfrm flipH="1">
            <a:off x="5021450" y="3931500"/>
            <a:ext cx="15600" cy="1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>
            <a:stCxn id="135" idx="2"/>
          </p:cNvCxnSpPr>
          <p:nvPr/>
        </p:nvCxnSpPr>
        <p:spPr>
          <a:xfrm>
            <a:off x="5037050" y="3931500"/>
            <a:ext cx="2229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 txBox="1"/>
          <p:nvPr/>
        </p:nvSpPr>
        <p:spPr>
          <a:xfrm>
            <a:off x="4730907" y="400949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3253085" y="23203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</a:t>
            </a:r>
            <a:endParaRPr/>
          </a:p>
        </p:txBody>
      </p:sp>
      <p:cxnSp>
        <p:nvCxnSpPr>
          <p:cNvPr id="150" name="Google Shape;150;p14"/>
          <p:cNvCxnSpPr>
            <a:stCxn id="149" idx="2"/>
            <a:endCxn id="134" idx="0"/>
          </p:cNvCxnSpPr>
          <p:nvPr/>
        </p:nvCxnSpPr>
        <p:spPr>
          <a:xfrm>
            <a:off x="3745685" y="2693520"/>
            <a:ext cx="18747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4"/>
          <p:cNvSpPr/>
          <p:nvPr/>
        </p:nvSpPr>
        <p:spPr>
          <a:xfrm>
            <a:off x="961259" y="29500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proj0</a:t>
            </a:r>
            <a:endParaRPr/>
          </a:p>
        </p:txBody>
      </p:sp>
      <p:cxnSp>
        <p:nvCxnSpPr>
          <p:cNvPr id="152" name="Google Shape;152;p14"/>
          <p:cNvCxnSpPr>
            <a:stCxn id="149" idx="2"/>
            <a:endCxn id="151" idx="0"/>
          </p:cNvCxnSpPr>
          <p:nvPr/>
        </p:nvCxnSpPr>
        <p:spPr>
          <a:xfrm flipH="1">
            <a:off x="1453985" y="2693520"/>
            <a:ext cx="22917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stCxn id="149" idx="2"/>
          </p:cNvCxnSpPr>
          <p:nvPr/>
        </p:nvCxnSpPr>
        <p:spPr>
          <a:xfrm flipH="1">
            <a:off x="3463685" y="2693520"/>
            <a:ext cx="2820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>
            <a:stCxn id="149" idx="2"/>
          </p:cNvCxnSpPr>
          <p:nvPr/>
        </p:nvCxnSpPr>
        <p:spPr>
          <a:xfrm>
            <a:off x="3745685" y="2693520"/>
            <a:ext cx="84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>
            <a:stCxn id="149" idx="2"/>
          </p:cNvCxnSpPr>
          <p:nvPr/>
        </p:nvCxnSpPr>
        <p:spPr>
          <a:xfrm>
            <a:off x="3745685" y="2693520"/>
            <a:ext cx="22590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4"/>
          <p:cNvSpPr/>
          <p:nvPr/>
        </p:nvSpPr>
        <p:spPr>
          <a:xfrm>
            <a:off x="1244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0805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158" name="Google Shape;158;p14"/>
          <p:cNvCxnSpPr>
            <a:stCxn id="151" idx="2"/>
            <a:endCxn id="156" idx="0"/>
          </p:cNvCxnSpPr>
          <p:nvPr/>
        </p:nvCxnSpPr>
        <p:spPr>
          <a:xfrm flipH="1">
            <a:off x="497759" y="3323270"/>
            <a:ext cx="9561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>
            <a:stCxn id="151" idx="2"/>
            <a:endCxn id="157" idx="0"/>
          </p:cNvCxnSpPr>
          <p:nvPr/>
        </p:nvCxnSpPr>
        <p:spPr>
          <a:xfrm>
            <a:off x="1453859" y="3323270"/>
            <a:ext cx="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>
            <a:stCxn id="151" idx="2"/>
          </p:cNvCxnSpPr>
          <p:nvPr/>
        </p:nvCxnSpPr>
        <p:spPr>
          <a:xfrm>
            <a:off x="1453859" y="3323270"/>
            <a:ext cx="1743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>
            <a:stCxn id="151" idx="2"/>
          </p:cNvCxnSpPr>
          <p:nvPr/>
        </p:nvCxnSpPr>
        <p:spPr>
          <a:xfrm>
            <a:off x="1453859" y="3323270"/>
            <a:ext cx="371400" cy="1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4"/>
          <p:cNvCxnSpPr>
            <a:stCxn id="156" idx="2"/>
          </p:cNvCxnSpPr>
          <p:nvPr/>
        </p:nvCxnSpPr>
        <p:spPr>
          <a:xfrm flipH="1">
            <a:off x="259259" y="3931495"/>
            <a:ext cx="2385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4"/>
          <p:cNvCxnSpPr>
            <a:stCxn id="156" idx="2"/>
          </p:cNvCxnSpPr>
          <p:nvPr/>
        </p:nvCxnSpPr>
        <p:spPr>
          <a:xfrm flipH="1">
            <a:off x="487259" y="3931495"/>
            <a:ext cx="105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4"/>
          <p:cNvCxnSpPr>
            <a:stCxn id="156" idx="2"/>
          </p:cNvCxnSpPr>
          <p:nvPr/>
        </p:nvCxnSpPr>
        <p:spPr>
          <a:xfrm>
            <a:off x="497759" y="3931495"/>
            <a:ext cx="197100" cy="1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>
            <a:stCxn id="157" idx="2"/>
          </p:cNvCxnSpPr>
          <p:nvPr/>
        </p:nvCxnSpPr>
        <p:spPr>
          <a:xfrm flipH="1">
            <a:off x="1182059" y="3931495"/>
            <a:ext cx="2718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>
            <a:stCxn id="157" idx="2"/>
          </p:cNvCxnSpPr>
          <p:nvPr/>
        </p:nvCxnSpPr>
        <p:spPr>
          <a:xfrm>
            <a:off x="1453859" y="3931495"/>
            <a:ext cx="84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4"/>
          <p:cNvCxnSpPr>
            <a:stCxn id="157" idx="2"/>
            <a:endCxn id="168" idx="0"/>
          </p:cNvCxnSpPr>
          <p:nvPr/>
        </p:nvCxnSpPr>
        <p:spPr>
          <a:xfrm>
            <a:off x="1453859" y="3931495"/>
            <a:ext cx="909300" cy="24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4"/>
          <p:cNvSpPr txBox="1"/>
          <p:nvPr/>
        </p:nvSpPr>
        <p:spPr>
          <a:xfrm>
            <a:off x="276654" y="399912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265224" y="4023475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690379" y="306277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3532899" y="272534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756050" y="4174025"/>
            <a:ext cx="12144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planets.txt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5280000" y="47814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23433 bytes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6583778" y="4794275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16180 bytes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7230750" y="38655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1251 bytes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1702649" y="4503473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851 bytes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243000" y="556500"/>
            <a:ext cx="8765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15"/>
          <p:cNvCxnSpPr>
            <a:stCxn id="183" idx="7"/>
            <a:endCxn id="185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1" name="Google Shape;191;p15"/>
          <p:cNvCxnSpPr>
            <a:stCxn id="185" idx="5"/>
            <a:endCxn id="184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5"/>
          <p:cNvCxnSpPr>
            <a:stCxn id="187" idx="7"/>
            <a:endCxn id="188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3" name="Google Shape;193;p15"/>
          <p:cNvCxnSpPr>
            <a:stCxn id="188" idx="5"/>
            <a:endCxn id="189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5"/>
          <p:cNvCxnSpPr>
            <a:stCxn id="186" idx="3"/>
            <a:endCxn id="185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5"/>
          <p:cNvCxnSpPr>
            <a:stCxn id="186" idx="5"/>
            <a:endCxn id="188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243000" y="556500"/>
            <a:ext cx="8765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 types: Preorder, Inorder, Postorder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(rough) idea: Traverse “deep nodes” (e.g. A) before shallow ones (e.g. F).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Traversing a node is different than “visiting” a node. See next slide.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16"/>
          <p:cNvCxnSpPr>
            <a:stCxn id="202" idx="7"/>
            <a:endCxn id="204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0" name="Google Shape;210;p16"/>
          <p:cNvCxnSpPr>
            <a:stCxn id="204" idx="5"/>
            <a:endCxn id="203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6"/>
          <p:cNvCxnSpPr>
            <a:stCxn id="206" idx="7"/>
            <a:endCxn id="207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2" name="Google Shape;212;p16"/>
          <p:cNvCxnSpPr>
            <a:stCxn id="207" idx="5"/>
            <a:endCxn id="208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6"/>
          <p:cNvCxnSpPr>
            <a:stCxn id="205" idx="3"/>
            <a:endCxn id="204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>
            <a:stCxn id="205" idx="5"/>
            <a:endCxn id="207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