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9" r:id="rId4"/>
    <p:sldId id="260" r:id="rId5"/>
    <p:sldId id="261" r:id="rId6"/>
    <p:sldId id="263" r:id="rId7"/>
    <p:sldId id="275" r:id="rId8"/>
    <p:sldId id="274" r:id="rId9"/>
    <p:sldId id="276" r:id="rId10"/>
    <p:sldId id="277" r:id="rId11"/>
    <p:sldId id="278" r:id="rId12"/>
    <p:sldId id="279" r:id="rId13"/>
    <p:sldId id="280" r:id="rId14"/>
    <p:sldId id="27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Quicksan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1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0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55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66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983839"/>
            <a:ext cx="6680400" cy="890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School Management</a:t>
            </a:r>
            <a:br>
              <a:rPr lang="en" dirty="0"/>
            </a:br>
            <a:r>
              <a:rPr lang="en" dirty="0"/>
              <a:t>System</a:t>
            </a:r>
            <a:endParaRPr dirty="0"/>
          </a:p>
        </p:txBody>
      </p:sp>
      <p:sp>
        <p:nvSpPr>
          <p:cNvPr id="3" name="Google Shape;71;p12">
            <a:extLst>
              <a:ext uri="{FF2B5EF4-FFF2-40B4-BE49-F238E27FC236}">
                <a16:creationId xmlns:a16="http://schemas.microsoft.com/office/drawing/2014/main" id="{4758ED38-F9E5-40A0-8C14-87DB8726D5F0}"/>
              </a:ext>
            </a:extLst>
          </p:cNvPr>
          <p:cNvSpPr txBox="1">
            <a:spLocks/>
          </p:cNvSpPr>
          <p:nvPr/>
        </p:nvSpPr>
        <p:spPr>
          <a:xfrm>
            <a:off x="1405943" y="3360390"/>
            <a:ext cx="6680400" cy="890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n-US" sz="1800" dirty="0"/>
              <a:t>Nurlybek Bekmukhanbet, Anna Belousova, </a:t>
            </a:r>
            <a:r>
              <a:rPr lang="en-US" sz="1800" dirty="0" err="1"/>
              <a:t>Cezmi</a:t>
            </a:r>
            <a:r>
              <a:rPr lang="en-US" sz="1800" dirty="0"/>
              <a:t> </a:t>
            </a:r>
            <a:r>
              <a:rPr lang="en-US" sz="1800" dirty="0" err="1"/>
              <a:t>Aktepe</a:t>
            </a:r>
            <a:endParaRPr lang="en-US" sz="1800" dirty="0"/>
          </a:p>
          <a:p>
            <a:r>
              <a:rPr lang="en-US" sz="1800" dirty="0"/>
              <a:t>Humber College</a:t>
            </a:r>
          </a:p>
          <a:p>
            <a:r>
              <a:rPr lang="en-US" sz="1800" dirty="0"/>
              <a:t>Data Structure and Design Patterns - ITE-5231-RNA</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D2D992A8-9FF4-4998-8E82-6EC15CCC7C8E}"/>
              </a:ext>
            </a:extLst>
          </p:cNvPr>
          <p:cNvPicPr>
            <a:picLocks noChangeAspect="1"/>
          </p:cNvPicPr>
          <p:nvPr/>
        </p:nvPicPr>
        <p:blipFill>
          <a:blip r:embed="rId2"/>
          <a:stretch>
            <a:fillRect/>
          </a:stretch>
        </p:blipFill>
        <p:spPr>
          <a:xfrm>
            <a:off x="169605" y="275962"/>
            <a:ext cx="8841658" cy="2830051"/>
          </a:xfrm>
          <a:prstGeom prst="rect">
            <a:avLst/>
          </a:prstGeom>
        </p:spPr>
      </p:pic>
      <p:sp>
        <p:nvSpPr>
          <p:cNvPr id="7" name="TextBox 6">
            <a:extLst>
              <a:ext uri="{FF2B5EF4-FFF2-40B4-BE49-F238E27FC236}">
                <a16:creationId xmlns:a16="http://schemas.microsoft.com/office/drawing/2014/main" id="{F98C4DC1-3F34-460E-A09F-5FF3C80A081D}"/>
              </a:ext>
            </a:extLst>
          </p:cNvPr>
          <p:cNvSpPr txBox="1"/>
          <p:nvPr/>
        </p:nvSpPr>
        <p:spPr>
          <a:xfrm>
            <a:off x="1406932" y="3287143"/>
            <a:ext cx="5362578" cy="276999"/>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The app asks user to select one of the options</a:t>
            </a:r>
          </a:p>
        </p:txBody>
      </p:sp>
    </p:spTree>
    <p:extLst>
      <p:ext uri="{BB962C8B-B14F-4D97-AF65-F5344CB8AC3E}">
        <p14:creationId xmlns:p14="http://schemas.microsoft.com/office/powerpoint/2010/main" val="12885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CEF2022A-0F86-4841-B7CD-0233D5D7F218}"/>
              </a:ext>
            </a:extLst>
          </p:cNvPr>
          <p:cNvPicPr>
            <a:picLocks noChangeAspect="1"/>
          </p:cNvPicPr>
          <p:nvPr/>
        </p:nvPicPr>
        <p:blipFill>
          <a:blip r:embed="rId2"/>
          <a:stretch>
            <a:fillRect/>
          </a:stretch>
        </p:blipFill>
        <p:spPr>
          <a:xfrm>
            <a:off x="64769" y="357251"/>
            <a:ext cx="6402399" cy="4461246"/>
          </a:xfrm>
          <a:prstGeom prst="rect">
            <a:avLst/>
          </a:prstGeom>
        </p:spPr>
      </p:pic>
      <p:sp>
        <p:nvSpPr>
          <p:cNvPr id="8" name="TextBox 7">
            <a:extLst>
              <a:ext uri="{FF2B5EF4-FFF2-40B4-BE49-F238E27FC236}">
                <a16:creationId xmlns:a16="http://schemas.microsoft.com/office/drawing/2014/main" id="{629197F4-638F-4234-8FCB-3DF400576B5B}"/>
              </a:ext>
            </a:extLst>
          </p:cNvPr>
          <p:cNvSpPr txBox="1"/>
          <p:nvPr/>
        </p:nvSpPr>
        <p:spPr>
          <a:xfrm>
            <a:off x="6650112" y="440704"/>
            <a:ext cx="2421745" cy="1169551"/>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If user selects 4 , the Average Calculation System will be executed.</a:t>
            </a:r>
          </a:p>
          <a:p>
            <a:pPr marL="0" lvl="0" indent="0" algn="l" rtl="0">
              <a:spcBef>
                <a:spcPts val="600"/>
              </a:spcBef>
              <a:spcAft>
                <a:spcPts val="0"/>
              </a:spcAft>
              <a:buNone/>
            </a:pPr>
            <a:endParaRPr lang="en-US" sz="1200" i="1" dirty="0">
              <a:solidFill>
                <a:schemeClr val="bg1"/>
              </a:solidFill>
              <a:latin typeface="Calibri" panose="020F0502020204030204" pitchFamily="34" charset="0"/>
              <a:cs typeface="Calibri" panose="020F0502020204030204" pitchFamily="34" charset="0"/>
            </a:endParaRP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system will ask some data input from user.</a:t>
            </a:r>
          </a:p>
        </p:txBody>
      </p:sp>
    </p:spTree>
    <p:extLst>
      <p:ext uri="{BB962C8B-B14F-4D97-AF65-F5344CB8AC3E}">
        <p14:creationId xmlns:p14="http://schemas.microsoft.com/office/powerpoint/2010/main" val="147372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Picture 2">
            <a:extLst>
              <a:ext uri="{FF2B5EF4-FFF2-40B4-BE49-F238E27FC236}">
                <a16:creationId xmlns:a16="http://schemas.microsoft.com/office/drawing/2014/main" id="{A3003F46-1F0D-414E-8441-50A154B892B6}"/>
              </a:ext>
            </a:extLst>
          </p:cNvPr>
          <p:cNvPicPr>
            <a:picLocks noChangeAspect="1"/>
          </p:cNvPicPr>
          <p:nvPr/>
        </p:nvPicPr>
        <p:blipFill rotWithShape="1">
          <a:blip r:embed="rId2"/>
          <a:srcRect t="4251" r="21274"/>
          <a:stretch/>
        </p:blipFill>
        <p:spPr>
          <a:xfrm>
            <a:off x="0" y="28486"/>
            <a:ext cx="5797826" cy="5115013"/>
          </a:xfrm>
          <a:prstGeom prst="rect">
            <a:avLst/>
          </a:prstGeom>
        </p:spPr>
      </p:pic>
      <p:sp>
        <p:nvSpPr>
          <p:cNvPr id="5" name="TextBox 4">
            <a:extLst>
              <a:ext uri="{FF2B5EF4-FFF2-40B4-BE49-F238E27FC236}">
                <a16:creationId xmlns:a16="http://schemas.microsoft.com/office/drawing/2014/main" id="{07CD07AC-2360-4636-A1D9-FBA634EC5820}"/>
              </a:ext>
            </a:extLst>
          </p:cNvPr>
          <p:cNvSpPr txBox="1"/>
          <p:nvPr/>
        </p:nvSpPr>
        <p:spPr>
          <a:xfrm>
            <a:off x="5943600" y="440704"/>
            <a:ext cx="3128257" cy="646331"/>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After collecting all data, The app will calculate the average and display a proper message to the users.</a:t>
            </a:r>
          </a:p>
        </p:txBody>
      </p:sp>
    </p:spTree>
    <p:extLst>
      <p:ext uri="{BB962C8B-B14F-4D97-AF65-F5344CB8AC3E}">
        <p14:creationId xmlns:p14="http://schemas.microsoft.com/office/powerpoint/2010/main" val="379991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24751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a:t>
            </a:r>
            <a:endParaRPr dirty="0"/>
          </a:p>
        </p:txBody>
      </p:sp>
      <p:sp>
        <p:nvSpPr>
          <p:cNvPr id="234" name="Google Shape;234;p29"/>
          <p:cNvSpPr txBox="1">
            <a:spLocks noGrp="1"/>
          </p:cNvSpPr>
          <p:nvPr>
            <p:ph type="body" idx="1"/>
          </p:nvPr>
        </p:nvSpPr>
        <p:spPr>
          <a:xfrm>
            <a:off x="1165475" y="1179281"/>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Factory and Singleton Patterns</a:t>
            </a:r>
          </a:p>
          <a:p>
            <a:pPr marL="0" lvl="0" indent="0" algn="l" rtl="0">
              <a:spcBef>
                <a:spcPts val="600"/>
              </a:spcBef>
              <a:spcAft>
                <a:spcPts val="0"/>
              </a:spcAft>
              <a:buNone/>
            </a:pPr>
            <a:r>
              <a:rPr lang="en-US" sz="1200" b="1" dirty="0"/>
              <a:t>Used to get Grade for the new Student.</a:t>
            </a:r>
            <a:endParaRPr sz="1200" dirty="0"/>
          </a:p>
        </p:txBody>
      </p:sp>
      <p:sp>
        <p:nvSpPr>
          <p:cNvPr id="235" name="Google Shape;235;p29"/>
          <p:cNvSpPr txBox="1">
            <a:spLocks noGrp="1"/>
          </p:cNvSpPr>
          <p:nvPr>
            <p:ph type="body" idx="2"/>
          </p:nvPr>
        </p:nvSpPr>
        <p:spPr>
          <a:xfrm>
            <a:off x="3692250" y="1179281"/>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Adapter Pattern</a:t>
            </a:r>
            <a:endParaRPr b="1" dirty="0"/>
          </a:p>
          <a:p>
            <a:pPr marL="0" lvl="0" indent="0" algn="l" rtl="0">
              <a:spcBef>
                <a:spcPts val="600"/>
              </a:spcBef>
              <a:spcAft>
                <a:spcPts val="0"/>
              </a:spcAft>
              <a:buNone/>
            </a:pPr>
            <a:r>
              <a:rPr lang="en-US" sz="1200" dirty="0"/>
              <a:t>U</a:t>
            </a:r>
            <a:r>
              <a:rPr lang="en" sz="1200" dirty="0"/>
              <a:t>sed to prove the question when student participated in the competition.</a:t>
            </a:r>
            <a:endParaRPr sz="1200" dirty="0"/>
          </a:p>
        </p:txBody>
      </p:sp>
      <p:sp>
        <p:nvSpPr>
          <p:cNvPr id="236" name="Google Shape;236;p29"/>
          <p:cNvSpPr txBox="1">
            <a:spLocks noGrp="1"/>
          </p:cNvSpPr>
          <p:nvPr>
            <p:ph type="body" idx="3"/>
          </p:nvPr>
        </p:nvSpPr>
        <p:spPr>
          <a:xfrm>
            <a:off x="6219025" y="1179281"/>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Dictionary</a:t>
            </a:r>
            <a:endParaRPr b="1" dirty="0"/>
          </a:p>
          <a:p>
            <a:pPr marL="0" lvl="0" indent="0" algn="l" rtl="0">
              <a:spcBef>
                <a:spcPts val="600"/>
              </a:spcBef>
              <a:spcAft>
                <a:spcPts val="0"/>
              </a:spcAft>
              <a:buNone/>
            </a:pPr>
            <a:r>
              <a:rPr lang="en-US" sz="1200" dirty="0"/>
              <a:t>Used to store question numbers and questions.</a:t>
            </a:r>
            <a:endParaRPr sz="1200" dirty="0"/>
          </a:p>
        </p:txBody>
      </p:sp>
      <p:sp>
        <p:nvSpPr>
          <p:cNvPr id="237" name="Google Shape;237;p29"/>
          <p:cNvSpPr txBox="1">
            <a:spLocks noGrp="1"/>
          </p:cNvSpPr>
          <p:nvPr>
            <p:ph type="body" idx="1"/>
          </p:nvPr>
        </p:nvSpPr>
        <p:spPr>
          <a:xfrm>
            <a:off x="1188424" y="2756452"/>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t>ArrayList</a:t>
            </a:r>
            <a:r>
              <a:rPr lang="en-US" b="1" dirty="0"/>
              <a:t> </a:t>
            </a:r>
            <a:endParaRPr b="1" dirty="0"/>
          </a:p>
          <a:p>
            <a:pPr marL="0" lvl="0" indent="0" algn="l" rtl="0">
              <a:spcBef>
                <a:spcPts val="600"/>
              </a:spcBef>
              <a:spcAft>
                <a:spcPts val="0"/>
              </a:spcAft>
              <a:buNone/>
            </a:pPr>
            <a:r>
              <a:rPr lang="en" sz="1200" dirty="0"/>
              <a:t>Used to store Student’s data.</a:t>
            </a:r>
            <a:endParaRPr sz="1200" dirty="0"/>
          </a:p>
        </p:txBody>
      </p:sp>
      <p:sp>
        <p:nvSpPr>
          <p:cNvPr id="270" name="Google Shape;270;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Google Shape;234;p29">
            <a:extLst>
              <a:ext uri="{FF2B5EF4-FFF2-40B4-BE49-F238E27FC236}">
                <a16:creationId xmlns:a16="http://schemas.microsoft.com/office/drawing/2014/main" id="{78996D50-817F-4FAA-8A1C-FB84300CE4EF}"/>
              </a:ext>
            </a:extLst>
          </p:cNvPr>
          <p:cNvSpPr txBox="1">
            <a:spLocks/>
          </p:cNvSpPr>
          <p:nvPr/>
        </p:nvSpPr>
        <p:spPr>
          <a:xfrm>
            <a:off x="3592024" y="2669913"/>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Decorator Pattern</a:t>
            </a:r>
          </a:p>
          <a:p>
            <a:pPr marL="0" indent="0">
              <a:buFont typeface="Quicksand"/>
              <a:buNone/>
            </a:pPr>
            <a:r>
              <a:rPr lang="en-US" sz="1200" b="1" dirty="0"/>
              <a:t>Used to calculate average mark of a student.</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OUTLINE</a:t>
            </a:r>
            <a:endParaRPr sz="2400" dirty="0"/>
          </a:p>
        </p:txBody>
      </p:sp>
      <p:sp>
        <p:nvSpPr>
          <p:cNvPr id="77" name="Google Shape;77;p13"/>
          <p:cNvSpPr txBox="1"/>
          <p:nvPr/>
        </p:nvSpPr>
        <p:spPr>
          <a:xfrm>
            <a:off x="1316211" y="1797126"/>
            <a:ext cx="3451800" cy="23940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Diagrams</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Execution</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Summary</a:t>
            </a:r>
            <a:endParaRPr sz="1800" dirty="0">
              <a:solidFill>
                <a:schemeClr val="accent1"/>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dirty="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Acceptance of a new student to the school. Check the grades and behavior. If grades are not good then enroll in the preparatory group. (Singleton and Factory patterns, dictionary and </a:t>
            </a:r>
            <a:r>
              <a:rPr lang="en-US" sz="1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a:t>
            </a:r>
            <a:r>
              <a:rPr lang="en-US" sz="14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rrayList</a:t>
            </a: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pic>
        <p:nvPicPr>
          <p:cNvPr id="5" name="Picture 4">
            <a:extLst>
              <a:ext uri="{FF2B5EF4-FFF2-40B4-BE49-F238E27FC236}">
                <a16:creationId xmlns:a16="http://schemas.microsoft.com/office/drawing/2014/main" id="{365006C4-7607-405C-9684-D179A7A0B2FA}"/>
              </a:ext>
            </a:extLst>
          </p:cNvPr>
          <p:cNvPicPr>
            <a:picLocks noChangeAspect="1"/>
          </p:cNvPicPr>
          <p:nvPr/>
        </p:nvPicPr>
        <p:blipFill>
          <a:blip r:embed="rId3"/>
          <a:stretch>
            <a:fillRect/>
          </a:stretch>
        </p:blipFill>
        <p:spPr>
          <a:xfrm>
            <a:off x="1696405" y="162318"/>
            <a:ext cx="6241922" cy="34685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06908"/>
            <a:ext cx="6700500" cy="475221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marR="0" indent="0">
              <a:lnSpc>
                <a:spcPct val="107000"/>
              </a:lnSpc>
              <a:spcBef>
                <a:spcPts val="0"/>
              </a:spcBef>
              <a:spcAft>
                <a:spcPts val="800"/>
              </a:spcAft>
              <a:buNone/>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Participate in competitions. For example, the competition consists of 2 stages. The first stage is the scientific part where you need to answer questions, the second is the proving part where student need to prove the question . </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we use the Adapter Pattern.</a:t>
            </a:r>
          </a:p>
          <a:p>
            <a:pPr marL="0" lvl="0" indent="0" algn="l" rtl="0">
              <a:spcBef>
                <a:spcPts val="600"/>
              </a:spcBef>
              <a:spcAft>
                <a:spcPts val="0"/>
              </a:spcAft>
              <a:buNone/>
            </a:pPr>
            <a:endParaRPr sz="1200" i="0" dirty="0">
              <a:solidFill>
                <a:schemeClr val="bg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4C087DC0-8F8D-4116-BF74-23282397FF8D}"/>
              </a:ext>
            </a:extLst>
          </p:cNvPr>
          <p:cNvPicPr>
            <a:picLocks noChangeAspect="1"/>
          </p:cNvPicPr>
          <p:nvPr/>
        </p:nvPicPr>
        <p:blipFill>
          <a:blip r:embed="rId3"/>
          <a:stretch>
            <a:fillRect/>
          </a:stretch>
        </p:blipFill>
        <p:spPr>
          <a:xfrm>
            <a:off x="1729678" y="184382"/>
            <a:ext cx="6507593" cy="29150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399103" y="293676"/>
            <a:ext cx="7317731" cy="45386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Execution.</a:t>
            </a:r>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Here we used factory method to get the grade for the student and singleton for that grades. Used </a:t>
            </a:r>
            <a:r>
              <a:rPr lang="en-US" sz="1400" dirty="0" err="1"/>
              <a:t>ArrayList</a:t>
            </a:r>
            <a:r>
              <a:rPr lang="en-US" sz="1400" dirty="0"/>
              <a:t> to store the current student data.  </a:t>
            </a:r>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0798752E-B309-49B2-96E2-4C063D5F6E40}"/>
              </a:ext>
            </a:extLst>
          </p:cNvPr>
          <p:cNvPicPr>
            <a:picLocks noChangeAspect="1"/>
          </p:cNvPicPr>
          <p:nvPr/>
        </p:nvPicPr>
        <p:blipFill>
          <a:blip r:embed="rId3"/>
          <a:stretch>
            <a:fillRect/>
          </a:stretch>
        </p:blipFill>
        <p:spPr>
          <a:xfrm>
            <a:off x="1493810" y="739519"/>
            <a:ext cx="7128315" cy="33532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r>
              <a:rPr lang="en-US" sz="1200" dirty="0"/>
              <a:t>Adapter Pattern used to prove the question. Student could explain but with adapter student could prove the question. Here we used dictionary for the questions.</a:t>
            </a:r>
            <a:endParaRPr sz="1200"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8A7738F0-10D4-494E-9E09-04EFF335F3FB}"/>
              </a:ext>
            </a:extLst>
          </p:cNvPr>
          <p:cNvPicPr>
            <a:picLocks noChangeAspect="1"/>
          </p:cNvPicPr>
          <p:nvPr/>
        </p:nvPicPr>
        <p:blipFill>
          <a:blip r:embed="rId3"/>
          <a:stretch>
            <a:fillRect/>
          </a:stretch>
        </p:blipFill>
        <p:spPr>
          <a:xfrm>
            <a:off x="1275973" y="555321"/>
            <a:ext cx="7497221"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pic>
        <p:nvPicPr>
          <p:cNvPr id="6" name="Picture 5">
            <a:extLst>
              <a:ext uri="{FF2B5EF4-FFF2-40B4-BE49-F238E27FC236}">
                <a16:creationId xmlns:a16="http://schemas.microsoft.com/office/drawing/2014/main" id="{60B20885-5077-4839-81CB-4C9B4FC83043}"/>
              </a:ext>
            </a:extLst>
          </p:cNvPr>
          <p:cNvPicPr>
            <a:picLocks noChangeAspect="1"/>
          </p:cNvPicPr>
          <p:nvPr/>
        </p:nvPicPr>
        <p:blipFill rotWithShape="1">
          <a:blip r:embed="rId3"/>
          <a:srcRect l="21741" t="11368" r="30815" b="31544"/>
          <a:stretch/>
        </p:blipFill>
        <p:spPr>
          <a:xfrm>
            <a:off x="1856509" y="209419"/>
            <a:ext cx="5430982" cy="3686759"/>
          </a:xfrm>
          <a:prstGeom prst="rect">
            <a:avLst/>
          </a:prstGeom>
        </p:spPr>
      </p:pic>
      <p:sp>
        <p:nvSpPr>
          <p:cNvPr id="7" name="TextBox 6">
            <a:extLst>
              <a:ext uri="{FF2B5EF4-FFF2-40B4-BE49-F238E27FC236}">
                <a16:creationId xmlns:a16="http://schemas.microsoft.com/office/drawing/2014/main" id="{D2D0DD6B-1965-491C-BAC3-66877E81121B}"/>
              </a:ext>
            </a:extLst>
          </p:cNvPr>
          <p:cNvSpPr txBox="1"/>
          <p:nvPr/>
        </p:nvSpPr>
        <p:spPr>
          <a:xfrm rot="16200000">
            <a:off x="-1421454" y="2310140"/>
            <a:ext cx="3505779" cy="523220"/>
          </a:xfrm>
          <a:prstGeom prst="rect">
            <a:avLst/>
          </a:prstGeom>
          <a:noFill/>
        </p:spPr>
        <p:txBody>
          <a:bodyPr wrap="square">
            <a:spAutoFit/>
          </a:bodyPr>
          <a:lstStyle/>
          <a:p>
            <a:pPr>
              <a:spcBef>
                <a:spcPts val="600"/>
              </a:spcBef>
            </a:pPr>
            <a:r>
              <a:rPr lang="en-US" sz="2800" b="1" dirty="0">
                <a:solidFill>
                  <a:schemeClr val="accent1"/>
                </a:solidFill>
                <a:latin typeface="+mj-lt"/>
              </a:rPr>
              <a:t>Strategy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165474" y="3955674"/>
            <a:ext cx="7718221" cy="954107"/>
          </a:xfrm>
          <a:prstGeom prst="rect">
            <a:avLst/>
          </a:prstGeom>
          <a:noFill/>
        </p:spPr>
        <p:txBody>
          <a:bodyPr wrap="square">
            <a:spAutoFit/>
          </a:bodyPr>
          <a:lstStyle/>
          <a:p>
            <a:pPr marL="0" lvl="0" indent="0" algn="l" rtl="0">
              <a:spcBef>
                <a:spcPts val="600"/>
              </a:spcBef>
              <a:spcAft>
                <a:spcPts val="0"/>
              </a:spcAft>
              <a:buNone/>
            </a:pPr>
            <a:r>
              <a:rPr lang="en-US" i="1" dirty="0">
                <a:solidFill>
                  <a:schemeClr val="bg1"/>
                </a:solidFill>
                <a:latin typeface="Calibri" panose="020F0502020204030204" pitchFamily="34" charset="0"/>
                <a:cs typeface="Calibri" panose="020F0502020204030204" pitchFamily="34" charset="0"/>
              </a:rPr>
              <a:t>Strategy</a:t>
            </a:r>
            <a:r>
              <a:rPr lang="en-US" sz="1400" i="1" dirty="0">
                <a:solidFill>
                  <a:schemeClr val="bg1"/>
                </a:solidFill>
                <a:latin typeface="Calibri" panose="020F0502020204030204" pitchFamily="34" charset="0"/>
                <a:cs typeface="Calibri" panose="020F0502020204030204" pitchFamily="34" charset="0"/>
              </a:rPr>
              <a:t> Pattern used for calculation the total salary of employee. The user have to provide the name of employee, salary rate and hire date. The first it will count the total work experience of employee(SYSDATE –hire date), from which will depend the bonus of current employee. </a:t>
            </a:r>
            <a:r>
              <a:rPr lang="en-US" i="1" dirty="0">
                <a:solidFill>
                  <a:schemeClr val="bg1"/>
                </a:solidFill>
                <a:latin typeface="Calibri" panose="020F0502020204030204" pitchFamily="34" charset="0"/>
                <a:cs typeface="Calibri" panose="020F0502020204030204" pitchFamily="34" charset="0"/>
              </a:rPr>
              <a:t>We have three strategy of calculation, also we apply the Dictionary and List data structure.</a:t>
            </a:r>
            <a:endParaRPr lang="en-US" sz="1400"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89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r>
              <a:rPr lang="en-US" sz="1200" dirty="0"/>
              <a:t>.</a:t>
            </a:r>
            <a:endParaRPr sz="1200"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2" name="Picture 11">
            <a:extLst>
              <a:ext uri="{FF2B5EF4-FFF2-40B4-BE49-F238E27FC236}">
                <a16:creationId xmlns:a16="http://schemas.microsoft.com/office/drawing/2014/main" id="{5A9FC707-B00D-4BAF-898B-E44E4AA931F0}"/>
              </a:ext>
            </a:extLst>
          </p:cNvPr>
          <p:cNvPicPr>
            <a:picLocks noChangeAspect="1"/>
          </p:cNvPicPr>
          <p:nvPr/>
        </p:nvPicPr>
        <p:blipFill rotWithShape="1">
          <a:blip r:embed="rId3"/>
          <a:srcRect l="8334" t="9023" r="41363" b="11920"/>
          <a:stretch/>
        </p:blipFill>
        <p:spPr>
          <a:xfrm>
            <a:off x="1165474" y="243681"/>
            <a:ext cx="5249181" cy="4640467"/>
          </a:xfrm>
          <a:prstGeom prst="rect">
            <a:avLst/>
          </a:prstGeom>
        </p:spPr>
      </p:pic>
    </p:spTree>
    <p:extLst>
      <p:ext uri="{BB962C8B-B14F-4D97-AF65-F5344CB8AC3E}">
        <p14:creationId xmlns:p14="http://schemas.microsoft.com/office/powerpoint/2010/main" val="298574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7" name="TextBox 6">
            <a:extLst>
              <a:ext uri="{FF2B5EF4-FFF2-40B4-BE49-F238E27FC236}">
                <a16:creationId xmlns:a16="http://schemas.microsoft.com/office/drawing/2014/main" id="{D2D0DD6B-1965-491C-BAC3-66877E81121B}"/>
              </a:ext>
            </a:extLst>
          </p:cNvPr>
          <p:cNvSpPr txBox="1"/>
          <p:nvPr/>
        </p:nvSpPr>
        <p:spPr>
          <a:xfrm rot="16200000">
            <a:off x="-1561317" y="2310140"/>
            <a:ext cx="3875059" cy="523220"/>
          </a:xfrm>
          <a:prstGeom prst="rect">
            <a:avLst/>
          </a:prstGeom>
          <a:noFill/>
        </p:spPr>
        <p:txBody>
          <a:bodyPr wrap="square">
            <a:spAutoFit/>
          </a:bodyPr>
          <a:lstStyle/>
          <a:p>
            <a:pPr>
              <a:spcBef>
                <a:spcPts val="600"/>
              </a:spcBef>
            </a:pPr>
            <a:r>
              <a:rPr lang="en-US" sz="2800" b="1" dirty="0">
                <a:solidFill>
                  <a:schemeClr val="accent1"/>
                </a:solidFill>
                <a:latin typeface="+mj-lt"/>
              </a:rPr>
              <a:t>Decorator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001351" y="175233"/>
            <a:ext cx="2277290" cy="2231380"/>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pattern is used to calculate average mark of a student in one course. </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includes various classes and an Interface.</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module collects input data from user and calculate average mark.</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automatically displays the average mark</a:t>
            </a:r>
          </a:p>
        </p:txBody>
      </p:sp>
      <p:pic>
        <p:nvPicPr>
          <p:cNvPr id="4" name="Picture 3" descr="Diagram&#10;&#10;Description automatically generated">
            <a:extLst>
              <a:ext uri="{FF2B5EF4-FFF2-40B4-BE49-F238E27FC236}">
                <a16:creationId xmlns:a16="http://schemas.microsoft.com/office/drawing/2014/main" id="{E40BB2D4-4CF5-4B56-B3DA-B1005CE40A4B}"/>
              </a:ext>
            </a:extLst>
          </p:cNvPr>
          <p:cNvPicPr>
            <a:picLocks noChangeAspect="1"/>
          </p:cNvPicPr>
          <p:nvPr/>
        </p:nvPicPr>
        <p:blipFill>
          <a:blip r:embed="rId3"/>
          <a:stretch>
            <a:fillRect/>
          </a:stretch>
        </p:blipFill>
        <p:spPr>
          <a:xfrm>
            <a:off x="3204898" y="-6075"/>
            <a:ext cx="5939102" cy="5143500"/>
          </a:xfrm>
          <a:prstGeom prst="rect">
            <a:avLst/>
          </a:prstGeom>
        </p:spPr>
      </p:pic>
    </p:spTree>
    <p:extLst>
      <p:ext uri="{BB962C8B-B14F-4D97-AF65-F5344CB8AC3E}">
        <p14:creationId xmlns:p14="http://schemas.microsoft.com/office/powerpoint/2010/main" val="2212651938"/>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413</Words>
  <Application>Microsoft Office PowerPoint</Application>
  <PresentationFormat>On-screen Show (16:9)</PresentationFormat>
  <Paragraphs>111</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Quicksand</vt:lpstr>
      <vt:lpstr>Arial</vt:lpstr>
      <vt:lpstr>Eleanor template</vt:lpstr>
      <vt:lpstr>School Management System</vt:lpstr>
      <vt:lpstr>OUTLINE</vt:lpstr>
      <vt:lpstr>Acceptance of a new student to the school. Check the grades and behavior. If grades are not good then enroll in the preparatory group. (Singleton and Factory patterns, dictionary and ArrayList)  </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Anna</dc:creator>
  <cp:lastModifiedBy>Cezmi Aktepe</cp:lastModifiedBy>
  <cp:revision>40</cp:revision>
  <dcterms:modified xsi:type="dcterms:W3CDTF">2021-04-27T22:22:45Z</dcterms:modified>
</cp:coreProperties>
</file>