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9" r:id="rId4"/>
    <p:sldId id="260" r:id="rId5"/>
    <p:sldId id="261" r:id="rId6"/>
    <p:sldId id="263" r:id="rId7"/>
    <p:sldId id="275" r:id="rId8"/>
    <p:sldId id="274" r:id="rId9"/>
    <p:sldId id="280" r:id="rId10"/>
    <p:sldId id="281" r:id="rId11"/>
    <p:sldId id="282" r:id="rId12"/>
    <p:sldId id="283" r:id="rId13"/>
    <p:sldId id="284" r:id="rId14"/>
    <p:sldId id="27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Quicksa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6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55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78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983839"/>
            <a:ext cx="6680400" cy="89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School Management</a:t>
            </a:r>
            <a:br>
              <a:rPr lang="en" dirty="0"/>
            </a:br>
            <a:r>
              <a:rPr lang="en" dirty="0"/>
              <a:t>System</a:t>
            </a:r>
            <a:endParaRPr dirty="0"/>
          </a:p>
        </p:txBody>
      </p:sp>
      <p:sp>
        <p:nvSpPr>
          <p:cNvPr id="3" name="Google Shape;71;p12">
            <a:extLst>
              <a:ext uri="{FF2B5EF4-FFF2-40B4-BE49-F238E27FC236}">
                <a16:creationId xmlns:a16="http://schemas.microsoft.com/office/drawing/2014/main" id="{4758ED38-F9E5-40A0-8C14-87DB8726D5F0}"/>
              </a:ext>
            </a:extLst>
          </p:cNvPr>
          <p:cNvSpPr txBox="1">
            <a:spLocks/>
          </p:cNvSpPr>
          <p:nvPr/>
        </p:nvSpPr>
        <p:spPr>
          <a:xfrm>
            <a:off x="1405943" y="3360390"/>
            <a:ext cx="6680400" cy="89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1800" dirty="0"/>
              <a:t>Nurlybek Bekmukhanbet, Anna Belousova, </a:t>
            </a:r>
            <a:r>
              <a:rPr lang="en-US" sz="1800" dirty="0" err="1"/>
              <a:t>Cezmi</a:t>
            </a:r>
            <a:r>
              <a:rPr lang="en-US" sz="1800" dirty="0"/>
              <a:t> </a:t>
            </a:r>
            <a:r>
              <a:rPr lang="en-US" sz="1800" dirty="0" err="1"/>
              <a:t>Aktepe</a:t>
            </a:r>
            <a:endParaRPr lang="en-US" sz="1800" dirty="0"/>
          </a:p>
          <a:p>
            <a:r>
              <a:rPr lang="en-US" sz="1800" dirty="0"/>
              <a:t>Humber College</a:t>
            </a:r>
          </a:p>
          <a:p>
            <a:r>
              <a:rPr lang="en-US" sz="1800" dirty="0"/>
              <a:t>Data Structure and Design Patterns - ITE-5231-RNA</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7" name="TextBox 6">
            <a:extLst>
              <a:ext uri="{FF2B5EF4-FFF2-40B4-BE49-F238E27FC236}">
                <a16:creationId xmlns:a16="http://schemas.microsoft.com/office/drawing/2014/main" id="{D2D0DD6B-1965-491C-BAC3-66877E81121B}"/>
              </a:ext>
            </a:extLst>
          </p:cNvPr>
          <p:cNvSpPr txBox="1"/>
          <p:nvPr/>
        </p:nvSpPr>
        <p:spPr>
          <a:xfrm rot="16200000">
            <a:off x="-1561317" y="2310140"/>
            <a:ext cx="3875059" cy="523220"/>
          </a:xfrm>
          <a:prstGeom prst="rect">
            <a:avLst/>
          </a:prstGeom>
          <a:noFill/>
        </p:spPr>
        <p:txBody>
          <a:bodyPr wrap="square">
            <a:spAutoFit/>
          </a:bodyPr>
          <a:lstStyle/>
          <a:p>
            <a:pPr>
              <a:spcBef>
                <a:spcPts val="600"/>
              </a:spcBef>
            </a:pPr>
            <a:r>
              <a:rPr lang="en-US" sz="2800" b="1" dirty="0">
                <a:solidFill>
                  <a:schemeClr val="accent1"/>
                </a:solidFill>
                <a:latin typeface="+mj-lt"/>
              </a:rPr>
              <a:t>Decorator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001351" y="175233"/>
            <a:ext cx="2277290" cy="2231380"/>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pattern is used to calculate average mark of a student in one course. </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includes various classes and an Interface.</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module collects input data from user and calculate average mark.</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automatically displays the average mark</a:t>
            </a:r>
          </a:p>
        </p:txBody>
      </p:sp>
      <p:pic>
        <p:nvPicPr>
          <p:cNvPr id="4" name="Picture 3" descr="Diagram&#10;&#10;Description automatically generated">
            <a:extLst>
              <a:ext uri="{FF2B5EF4-FFF2-40B4-BE49-F238E27FC236}">
                <a16:creationId xmlns:a16="http://schemas.microsoft.com/office/drawing/2014/main" id="{E40BB2D4-4CF5-4B56-B3DA-B1005CE40A4B}"/>
              </a:ext>
            </a:extLst>
          </p:cNvPr>
          <p:cNvPicPr>
            <a:picLocks noChangeAspect="1"/>
          </p:cNvPicPr>
          <p:nvPr/>
        </p:nvPicPr>
        <p:blipFill>
          <a:blip r:embed="rId3"/>
          <a:stretch>
            <a:fillRect/>
          </a:stretch>
        </p:blipFill>
        <p:spPr>
          <a:xfrm>
            <a:off x="3204898" y="-6075"/>
            <a:ext cx="5939102" cy="5143500"/>
          </a:xfrm>
          <a:prstGeom prst="rect">
            <a:avLst/>
          </a:prstGeom>
        </p:spPr>
      </p:pic>
    </p:spTree>
    <p:extLst>
      <p:ext uri="{BB962C8B-B14F-4D97-AF65-F5344CB8AC3E}">
        <p14:creationId xmlns:p14="http://schemas.microsoft.com/office/powerpoint/2010/main" val="259750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B9C51559-6FEF-41D1-8E08-9EAC36E77614}"/>
              </a:ext>
            </a:extLst>
          </p:cNvPr>
          <p:cNvPicPr>
            <a:picLocks noChangeAspect="1"/>
          </p:cNvPicPr>
          <p:nvPr/>
        </p:nvPicPr>
        <p:blipFill>
          <a:blip r:embed="rId2"/>
          <a:stretch>
            <a:fillRect/>
          </a:stretch>
        </p:blipFill>
        <p:spPr>
          <a:xfrm>
            <a:off x="2414412" y="0"/>
            <a:ext cx="4315175" cy="5143500"/>
          </a:xfrm>
          <a:prstGeom prst="rect">
            <a:avLst/>
          </a:prstGeom>
        </p:spPr>
      </p:pic>
    </p:spTree>
    <p:extLst>
      <p:ext uri="{BB962C8B-B14F-4D97-AF65-F5344CB8AC3E}">
        <p14:creationId xmlns:p14="http://schemas.microsoft.com/office/powerpoint/2010/main" val="351734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ADEF7ABD-5C29-4260-8127-737ABA6D66A2}"/>
              </a:ext>
            </a:extLst>
          </p:cNvPr>
          <p:cNvPicPr>
            <a:picLocks noChangeAspect="1"/>
          </p:cNvPicPr>
          <p:nvPr/>
        </p:nvPicPr>
        <p:blipFill>
          <a:blip r:embed="rId2"/>
          <a:stretch>
            <a:fillRect/>
          </a:stretch>
        </p:blipFill>
        <p:spPr>
          <a:xfrm>
            <a:off x="2750344" y="0"/>
            <a:ext cx="3643312" cy="5143500"/>
          </a:xfrm>
          <a:prstGeom prst="rect">
            <a:avLst/>
          </a:prstGeom>
        </p:spPr>
      </p:pic>
    </p:spTree>
    <p:extLst>
      <p:ext uri="{BB962C8B-B14F-4D97-AF65-F5344CB8AC3E}">
        <p14:creationId xmlns:p14="http://schemas.microsoft.com/office/powerpoint/2010/main" val="307905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5D7232C3-F74E-4F8D-95B0-2A57F6905277}"/>
              </a:ext>
            </a:extLst>
          </p:cNvPr>
          <p:cNvPicPr>
            <a:picLocks noChangeAspect="1"/>
          </p:cNvPicPr>
          <p:nvPr/>
        </p:nvPicPr>
        <p:blipFill>
          <a:blip r:embed="rId2"/>
          <a:stretch>
            <a:fillRect/>
          </a:stretch>
        </p:blipFill>
        <p:spPr>
          <a:xfrm>
            <a:off x="2190417" y="737931"/>
            <a:ext cx="4763165" cy="3667637"/>
          </a:xfrm>
          <a:prstGeom prst="rect">
            <a:avLst/>
          </a:prstGeom>
        </p:spPr>
      </p:pic>
    </p:spTree>
    <p:extLst>
      <p:ext uri="{BB962C8B-B14F-4D97-AF65-F5344CB8AC3E}">
        <p14:creationId xmlns:p14="http://schemas.microsoft.com/office/powerpoint/2010/main" val="46358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0" name="Google Shape;233;p29">
            <a:extLst>
              <a:ext uri="{FF2B5EF4-FFF2-40B4-BE49-F238E27FC236}">
                <a16:creationId xmlns:a16="http://schemas.microsoft.com/office/drawing/2014/main" id="{5DC25D0D-6E99-4CBC-ADCE-82A4D1C850E2}"/>
              </a:ext>
            </a:extLst>
          </p:cNvPr>
          <p:cNvSpPr txBox="1">
            <a:spLocks noGrp="1"/>
          </p:cNvSpPr>
          <p:nvPr>
            <p:ph type="title"/>
          </p:nvPr>
        </p:nvSpPr>
        <p:spPr>
          <a:xfrm>
            <a:off x="1039105" y="308314"/>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Summary</a:t>
            </a:r>
            <a:endParaRPr sz="3600" b="1" dirty="0"/>
          </a:p>
        </p:txBody>
      </p:sp>
      <p:sp>
        <p:nvSpPr>
          <p:cNvPr id="31" name="Google Shape;234;p29">
            <a:extLst>
              <a:ext uri="{FF2B5EF4-FFF2-40B4-BE49-F238E27FC236}">
                <a16:creationId xmlns:a16="http://schemas.microsoft.com/office/drawing/2014/main" id="{AEAE2560-4657-487A-B3F1-FAADB51B3D19}"/>
              </a:ext>
            </a:extLst>
          </p:cNvPr>
          <p:cNvSpPr txBox="1">
            <a:spLocks noGrp="1"/>
          </p:cNvSpPr>
          <p:nvPr>
            <p:ph type="body" idx="1"/>
          </p:nvPr>
        </p:nvSpPr>
        <p:spPr>
          <a:xfrm>
            <a:off x="6393907" y="155866"/>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Factory and Singleton Patterns</a:t>
            </a:r>
          </a:p>
          <a:p>
            <a:pPr marL="0" lvl="0" indent="0" algn="l" rtl="0">
              <a:spcBef>
                <a:spcPts val="600"/>
              </a:spcBef>
              <a:spcAft>
                <a:spcPts val="0"/>
              </a:spcAft>
              <a:buNone/>
            </a:pPr>
            <a:r>
              <a:rPr lang="en-US" sz="1200" dirty="0"/>
              <a:t>Used to get Grade for the new Student.</a:t>
            </a:r>
            <a:endParaRPr sz="1200" dirty="0"/>
          </a:p>
        </p:txBody>
      </p:sp>
      <p:sp>
        <p:nvSpPr>
          <p:cNvPr id="32" name="Google Shape;235;p29">
            <a:extLst>
              <a:ext uri="{FF2B5EF4-FFF2-40B4-BE49-F238E27FC236}">
                <a16:creationId xmlns:a16="http://schemas.microsoft.com/office/drawing/2014/main" id="{A441850C-D6EB-4420-97C6-78539E98EF13}"/>
              </a:ext>
            </a:extLst>
          </p:cNvPr>
          <p:cNvSpPr txBox="1">
            <a:spLocks noGrp="1"/>
          </p:cNvSpPr>
          <p:nvPr>
            <p:ph type="body" idx="2"/>
          </p:nvPr>
        </p:nvSpPr>
        <p:spPr>
          <a:xfrm>
            <a:off x="1039105" y="1603718"/>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Adapter Pattern</a:t>
            </a:r>
            <a:endParaRPr b="1" dirty="0"/>
          </a:p>
          <a:p>
            <a:pPr marL="0" lvl="0" indent="0" algn="l" rtl="0">
              <a:spcBef>
                <a:spcPts val="600"/>
              </a:spcBef>
              <a:spcAft>
                <a:spcPts val="0"/>
              </a:spcAft>
              <a:buNone/>
            </a:pPr>
            <a:r>
              <a:rPr lang="en-US" sz="1200" dirty="0"/>
              <a:t>U</a:t>
            </a:r>
            <a:r>
              <a:rPr lang="en" sz="1200" dirty="0"/>
              <a:t>sed to prove the question when student participated in the competition.</a:t>
            </a:r>
            <a:endParaRPr sz="1200" dirty="0"/>
          </a:p>
        </p:txBody>
      </p:sp>
      <p:sp>
        <p:nvSpPr>
          <p:cNvPr id="33" name="Google Shape;236;p29">
            <a:extLst>
              <a:ext uri="{FF2B5EF4-FFF2-40B4-BE49-F238E27FC236}">
                <a16:creationId xmlns:a16="http://schemas.microsoft.com/office/drawing/2014/main" id="{FE18DED5-87D2-42F1-9465-6154CA790F9A}"/>
              </a:ext>
            </a:extLst>
          </p:cNvPr>
          <p:cNvSpPr txBox="1">
            <a:spLocks noGrp="1"/>
          </p:cNvSpPr>
          <p:nvPr>
            <p:ph type="body" idx="3"/>
          </p:nvPr>
        </p:nvSpPr>
        <p:spPr>
          <a:xfrm>
            <a:off x="6511671" y="3048481"/>
            <a:ext cx="2403600" cy="17867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Dictionary</a:t>
            </a:r>
            <a:endParaRPr b="1" dirty="0"/>
          </a:p>
          <a:p>
            <a:pPr marL="0" lvl="0" indent="0" algn="l" rtl="0">
              <a:spcBef>
                <a:spcPts val="600"/>
              </a:spcBef>
              <a:spcAft>
                <a:spcPts val="0"/>
              </a:spcAft>
              <a:buNone/>
            </a:pPr>
            <a:r>
              <a:rPr lang="en-US" sz="1200" dirty="0"/>
              <a:t>1. Used to store question numbers and questions.</a:t>
            </a:r>
          </a:p>
          <a:p>
            <a:pPr marL="0" lvl="0" indent="0" algn="l" rtl="0">
              <a:spcBef>
                <a:spcPts val="600"/>
              </a:spcBef>
              <a:spcAft>
                <a:spcPts val="0"/>
              </a:spcAft>
              <a:buNone/>
            </a:pPr>
            <a:r>
              <a:rPr lang="en-US" sz="1200" dirty="0"/>
              <a:t> 2. Used to store last name of employee(key) and total salary(value)</a:t>
            </a:r>
            <a:endParaRPr sz="1200" dirty="0"/>
          </a:p>
        </p:txBody>
      </p:sp>
      <p:sp>
        <p:nvSpPr>
          <p:cNvPr id="34" name="Google Shape;237;p29">
            <a:extLst>
              <a:ext uri="{FF2B5EF4-FFF2-40B4-BE49-F238E27FC236}">
                <a16:creationId xmlns:a16="http://schemas.microsoft.com/office/drawing/2014/main" id="{22C3585C-A311-418A-97B5-2EE5222C91E3}"/>
              </a:ext>
            </a:extLst>
          </p:cNvPr>
          <p:cNvSpPr txBox="1">
            <a:spLocks/>
          </p:cNvSpPr>
          <p:nvPr/>
        </p:nvSpPr>
        <p:spPr>
          <a:xfrm>
            <a:off x="3649007" y="3914060"/>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err="1"/>
              <a:t>ArrayList</a:t>
            </a:r>
            <a:r>
              <a:rPr lang="en-US" b="1" dirty="0"/>
              <a:t> </a:t>
            </a:r>
          </a:p>
          <a:p>
            <a:pPr marL="0" indent="0">
              <a:buFont typeface="Quicksand"/>
              <a:buNone/>
            </a:pPr>
            <a:r>
              <a:rPr lang="en-US" sz="1200" dirty="0"/>
              <a:t>Used to store Student’s data.</a:t>
            </a:r>
          </a:p>
        </p:txBody>
      </p:sp>
      <p:sp>
        <p:nvSpPr>
          <p:cNvPr id="35" name="Google Shape;270;p29">
            <a:extLst>
              <a:ext uri="{FF2B5EF4-FFF2-40B4-BE49-F238E27FC236}">
                <a16:creationId xmlns:a16="http://schemas.microsoft.com/office/drawing/2014/main" id="{B7B1EAFF-B439-4428-99C4-998716846198}"/>
              </a:ext>
            </a:extLst>
          </p:cNvPr>
          <p:cNvSpPr txBox="1">
            <a:spLocks/>
          </p:cNvSpPr>
          <p:nvPr/>
        </p:nvSpPr>
        <p:spPr>
          <a:xfrm>
            <a:off x="8523157" y="4752131"/>
            <a:ext cx="548700" cy="31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1pPr>
            <a:lvl2pPr marR="0" lvl="1"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2pPr>
            <a:lvl3pPr marR="0" lvl="2"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3pPr>
            <a:lvl4pPr marR="0" lvl="3"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4pPr>
            <a:lvl5pPr marR="0" lvl="4"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5pPr>
            <a:lvl6pPr marR="0" lvl="5"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6pPr>
            <a:lvl7pPr marR="0" lvl="6"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7pPr>
            <a:lvl8pPr marR="0" lvl="7"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8pPr>
            <a:lvl9pPr marR="0" lvl="8"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9pPr>
          </a:lstStyle>
          <a:p>
            <a:fld id="{00000000-1234-1234-1234-123412341234}" type="slidenum">
              <a:rPr lang="en" smtClean="0"/>
              <a:pPr/>
              <a:t>14</a:t>
            </a:fld>
            <a:endParaRPr lang="en"/>
          </a:p>
        </p:txBody>
      </p:sp>
      <p:sp>
        <p:nvSpPr>
          <p:cNvPr id="36" name="Google Shape;234;p29">
            <a:extLst>
              <a:ext uri="{FF2B5EF4-FFF2-40B4-BE49-F238E27FC236}">
                <a16:creationId xmlns:a16="http://schemas.microsoft.com/office/drawing/2014/main" id="{B5A1C311-2D34-4B57-B26F-AA80AD097C1F}"/>
              </a:ext>
            </a:extLst>
          </p:cNvPr>
          <p:cNvSpPr txBox="1">
            <a:spLocks/>
          </p:cNvSpPr>
          <p:nvPr/>
        </p:nvSpPr>
        <p:spPr>
          <a:xfrm>
            <a:off x="36490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Strategy Pattern</a:t>
            </a:r>
          </a:p>
          <a:p>
            <a:pPr marL="0" indent="0">
              <a:buFont typeface="Quicksand"/>
              <a:buNone/>
            </a:pPr>
            <a:r>
              <a:rPr lang="en-US" sz="1200" dirty="0"/>
              <a:t>Used to calculate bonus and total salary of employees.</a:t>
            </a:r>
          </a:p>
        </p:txBody>
      </p:sp>
      <p:sp>
        <p:nvSpPr>
          <p:cNvPr id="37" name="Google Shape;234;p29">
            <a:extLst>
              <a:ext uri="{FF2B5EF4-FFF2-40B4-BE49-F238E27FC236}">
                <a16:creationId xmlns:a16="http://schemas.microsoft.com/office/drawing/2014/main" id="{4A39618D-E276-4258-A0DA-1DCEB4D9675C}"/>
              </a:ext>
            </a:extLst>
          </p:cNvPr>
          <p:cNvSpPr txBox="1">
            <a:spLocks/>
          </p:cNvSpPr>
          <p:nvPr/>
        </p:nvSpPr>
        <p:spPr>
          <a:xfrm>
            <a:off x="63939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accent1"/>
              </a:buClr>
              <a:buSzPts val="1800"/>
            </a:pPr>
            <a:r>
              <a:rPr lang="en-US" sz="1800" b="1" dirty="0">
                <a:solidFill>
                  <a:schemeClr val="lt1"/>
                </a:solidFill>
                <a:latin typeface="Quicksand"/>
                <a:sym typeface="Quicksand"/>
              </a:rPr>
              <a:t>Decorator Pattern</a:t>
            </a:r>
          </a:p>
          <a:p>
            <a:pPr>
              <a:spcBef>
                <a:spcPts val="600"/>
              </a:spcBef>
              <a:buClr>
                <a:schemeClr val="accent1"/>
              </a:buClr>
              <a:buSzPts val="1800"/>
            </a:pPr>
            <a:r>
              <a:rPr lang="en-US" sz="1200" dirty="0">
                <a:solidFill>
                  <a:schemeClr val="lt1"/>
                </a:solidFill>
                <a:latin typeface="Quicksand"/>
                <a:sym typeface="Quicksand"/>
              </a:rPr>
              <a:t>Used to calculate average mark of a student.</a:t>
            </a:r>
          </a:p>
        </p:txBody>
      </p:sp>
      <p:sp>
        <p:nvSpPr>
          <p:cNvPr id="38" name="Google Shape;237;p29">
            <a:extLst>
              <a:ext uri="{FF2B5EF4-FFF2-40B4-BE49-F238E27FC236}">
                <a16:creationId xmlns:a16="http://schemas.microsoft.com/office/drawing/2014/main" id="{5016BCE8-AA2C-4CAB-B0AB-0A3E92E8C1CF}"/>
              </a:ext>
            </a:extLst>
          </p:cNvPr>
          <p:cNvSpPr txBox="1">
            <a:spLocks/>
          </p:cNvSpPr>
          <p:nvPr/>
        </p:nvSpPr>
        <p:spPr>
          <a:xfrm>
            <a:off x="4166854" y="2899839"/>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List </a:t>
            </a:r>
          </a:p>
          <a:p>
            <a:pPr marL="0" indent="0">
              <a:buFont typeface="Quicksand"/>
              <a:buNone/>
            </a:pPr>
            <a:r>
              <a:rPr lang="en-US" sz="1200" dirty="0"/>
              <a:t>Used to store total salary of employees</a:t>
            </a:r>
          </a:p>
        </p:txBody>
      </p:sp>
      <p:sp>
        <p:nvSpPr>
          <p:cNvPr id="39" name="Google Shape;237;p29">
            <a:extLst>
              <a:ext uri="{FF2B5EF4-FFF2-40B4-BE49-F238E27FC236}">
                <a16:creationId xmlns:a16="http://schemas.microsoft.com/office/drawing/2014/main" id="{9F708FC4-010F-4B4C-964A-A0411F512AFA}"/>
              </a:ext>
            </a:extLst>
          </p:cNvPr>
          <p:cNvSpPr txBox="1">
            <a:spLocks/>
          </p:cNvSpPr>
          <p:nvPr/>
        </p:nvSpPr>
        <p:spPr>
          <a:xfrm>
            <a:off x="3709663" y="743904"/>
            <a:ext cx="1995064" cy="707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Patterns</a:t>
            </a:r>
            <a:endParaRPr lang="en-US" sz="3200" dirty="0">
              <a:solidFill>
                <a:schemeClr val="accent1"/>
              </a:solidFill>
            </a:endParaRPr>
          </a:p>
        </p:txBody>
      </p:sp>
      <p:sp>
        <p:nvSpPr>
          <p:cNvPr id="40" name="Google Shape;237;p29">
            <a:extLst>
              <a:ext uri="{FF2B5EF4-FFF2-40B4-BE49-F238E27FC236}">
                <a16:creationId xmlns:a16="http://schemas.microsoft.com/office/drawing/2014/main" id="{034994D7-CAA5-45C0-A3DF-11A1945076DD}"/>
              </a:ext>
            </a:extLst>
          </p:cNvPr>
          <p:cNvSpPr txBox="1">
            <a:spLocks/>
          </p:cNvSpPr>
          <p:nvPr/>
        </p:nvSpPr>
        <p:spPr>
          <a:xfrm>
            <a:off x="890015" y="2993777"/>
            <a:ext cx="3349476" cy="782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Data Structure</a:t>
            </a:r>
            <a:endParaRPr lang="en-US" sz="3200" dirty="0">
              <a:solidFill>
                <a:schemeClr val="accent1"/>
              </a:solidFill>
            </a:endParaRPr>
          </a:p>
        </p:txBody>
      </p:sp>
      <p:sp>
        <p:nvSpPr>
          <p:cNvPr id="14" name="Google Shape;236;p29">
            <a:extLst>
              <a:ext uri="{FF2B5EF4-FFF2-40B4-BE49-F238E27FC236}">
                <a16:creationId xmlns:a16="http://schemas.microsoft.com/office/drawing/2014/main" id="{3E1B5AEC-B05D-464C-A1C1-6FEA853D9B16}"/>
              </a:ext>
            </a:extLst>
          </p:cNvPr>
          <p:cNvSpPr txBox="1">
            <a:spLocks/>
          </p:cNvSpPr>
          <p:nvPr/>
        </p:nvSpPr>
        <p:spPr>
          <a:xfrm>
            <a:off x="1026245" y="3861431"/>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CA" b="1" dirty="0" err="1"/>
              <a:t>Hashtable</a:t>
            </a:r>
            <a:endParaRPr lang="en-CA" b="1" dirty="0"/>
          </a:p>
          <a:p>
            <a:pPr marL="0" indent="0">
              <a:buFont typeface="Quicksand"/>
              <a:buNone/>
            </a:pPr>
            <a:r>
              <a:rPr lang="en-CA" sz="1200" dirty="0"/>
              <a:t>Used to store roll number and average of students.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OUTLINE</a:t>
            </a:r>
            <a:endParaRPr sz="2400" dirty="0"/>
          </a:p>
        </p:txBody>
      </p:sp>
      <p:sp>
        <p:nvSpPr>
          <p:cNvPr id="77" name="Google Shape;77;p13"/>
          <p:cNvSpPr txBox="1"/>
          <p:nvPr/>
        </p:nvSpPr>
        <p:spPr>
          <a:xfrm>
            <a:off x="1316211" y="1797126"/>
            <a:ext cx="3451800" cy="23940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Diagrams</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Execution</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Summary</a:t>
            </a:r>
            <a:endParaRPr sz="18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3995359"/>
            <a:ext cx="6767100" cy="914422"/>
          </a:xfrm>
        </p:spPr>
        <p:txBody>
          <a:bodyPr/>
          <a:lstStyle/>
          <a:p>
            <a:pPr>
              <a:lnSpc>
                <a:spcPct val="150000"/>
              </a:lnSpc>
            </a:pP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Acceptance of a new student to the school. Check the grades and behavior. If grades are not good then enroll in the preparatory group. (Singleton and Factory patterns,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Dictionary and </a:t>
            </a:r>
            <a:r>
              <a:rPr lang="en-US" sz="1400" b="1" i="1" dirty="0" err="1">
                <a:latin typeface="Calibri" panose="020F0502020204030204" pitchFamily="34" charset="0"/>
                <a:ea typeface="Calibri" panose="020F0502020204030204" pitchFamily="34" charset="0"/>
                <a:cs typeface="Times New Roman" panose="02020603050405020304" pitchFamily="18" charset="0"/>
              </a:rPr>
              <a:t>A</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rrayList</a:t>
            </a: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ru-RU" dirty="0"/>
          </a:p>
        </p:txBody>
      </p:sp>
      <p:pic>
        <p:nvPicPr>
          <p:cNvPr id="5" name="Picture 4">
            <a:extLst>
              <a:ext uri="{FF2B5EF4-FFF2-40B4-BE49-F238E27FC236}">
                <a16:creationId xmlns:a16="http://schemas.microsoft.com/office/drawing/2014/main" id="{365006C4-7607-405C-9684-D179A7A0B2FA}"/>
              </a:ext>
            </a:extLst>
          </p:cNvPr>
          <p:cNvPicPr>
            <a:picLocks noChangeAspect="1"/>
          </p:cNvPicPr>
          <p:nvPr/>
        </p:nvPicPr>
        <p:blipFill>
          <a:blip r:embed="rId3"/>
          <a:stretch>
            <a:fillRect/>
          </a:stretch>
        </p:blipFill>
        <p:spPr>
          <a:xfrm>
            <a:off x="1786089" y="189016"/>
            <a:ext cx="6241922" cy="3468584"/>
          </a:xfrm>
          <a:prstGeom prst="rect">
            <a:avLst/>
          </a:prstGeom>
        </p:spPr>
      </p:pic>
      <p:sp>
        <p:nvSpPr>
          <p:cNvPr id="7" name="TextBox 6">
            <a:extLst>
              <a:ext uri="{FF2B5EF4-FFF2-40B4-BE49-F238E27FC236}">
                <a16:creationId xmlns:a16="http://schemas.microsoft.com/office/drawing/2014/main" id="{F6140C3A-276A-411A-AB1B-8E1A849FB189}"/>
              </a:ext>
            </a:extLst>
          </p:cNvPr>
          <p:cNvSpPr txBox="1"/>
          <p:nvPr/>
        </p:nvSpPr>
        <p:spPr>
          <a:xfrm rot="16200000">
            <a:off x="-2242713" y="2310139"/>
            <a:ext cx="5143503" cy="523220"/>
          </a:xfrm>
          <a:prstGeom prst="rect">
            <a:avLst/>
          </a:prstGeom>
          <a:noFill/>
        </p:spPr>
        <p:txBody>
          <a:bodyPr wrap="square">
            <a:spAutoFit/>
          </a:bodyPr>
          <a:lstStyle/>
          <a:p>
            <a:pPr algn="ctr">
              <a:spcBef>
                <a:spcPts val="600"/>
              </a:spcBef>
            </a:pPr>
            <a:r>
              <a:rPr lang="en-US" sz="2800" b="1" dirty="0">
                <a:solidFill>
                  <a:schemeClr val="accent1"/>
                </a:solidFill>
                <a:latin typeface="+mj-lt"/>
              </a:rPr>
              <a:t>Factory, Singleton Patterns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06908"/>
            <a:ext cx="6700500" cy="475221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marR="0" indent="0">
              <a:lnSpc>
                <a:spcPct val="107000"/>
              </a:lnSpc>
              <a:spcBef>
                <a:spcPts val="0"/>
              </a:spcBef>
              <a:spcAft>
                <a:spcPts val="800"/>
              </a:spcAft>
              <a:buNone/>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Participate in competitions. For example, the competition consists of 2 stages. The first stage is the scientific part where you need to answer questions, the second is the proving part where student need to prove the question . </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we use the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Adapter</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Pattern</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Dictionary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well.</a:t>
            </a:r>
            <a:endPar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1200" i="0" dirty="0">
              <a:solidFill>
                <a:schemeClr val="bg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C087DC0-8F8D-4116-BF74-23282397FF8D}"/>
              </a:ext>
            </a:extLst>
          </p:cNvPr>
          <p:cNvPicPr>
            <a:picLocks noChangeAspect="1"/>
          </p:cNvPicPr>
          <p:nvPr/>
        </p:nvPicPr>
        <p:blipFill>
          <a:blip r:embed="rId3"/>
          <a:stretch>
            <a:fillRect/>
          </a:stretch>
        </p:blipFill>
        <p:spPr>
          <a:xfrm>
            <a:off x="1729678" y="184382"/>
            <a:ext cx="6507593" cy="2915026"/>
          </a:xfrm>
          <a:prstGeom prst="rect">
            <a:avLst/>
          </a:prstGeom>
        </p:spPr>
      </p:pic>
      <p:sp>
        <p:nvSpPr>
          <p:cNvPr id="6" name="TextBox 5">
            <a:extLst>
              <a:ext uri="{FF2B5EF4-FFF2-40B4-BE49-F238E27FC236}">
                <a16:creationId xmlns:a16="http://schemas.microsoft.com/office/drawing/2014/main" id="{163107F2-04A1-4F0B-89E0-0427EFD17BE1}"/>
              </a:ext>
            </a:extLst>
          </p:cNvPr>
          <p:cNvSpPr txBox="1"/>
          <p:nvPr/>
        </p:nvSpPr>
        <p:spPr>
          <a:xfrm rot="16200000">
            <a:off x="-2055735" y="2272105"/>
            <a:ext cx="5067431" cy="523220"/>
          </a:xfrm>
          <a:prstGeom prst="rect">
            <a:avLst/>
          </a:prstGeom>
          <a:noFill/>
        </p:spPr>
        <p:txBody>
          <a:bodyPr wrap="square">
            <a:spAutoFit/>
          </a:bodyPr>
          <a:lstStyle/>
          <a:p>
            <a:pPr algn="ctr">
              <a:spcBef>
                <a:spcPts val="600"/>
              </a:spcBef>
            </a:pPr>
            <a:r>
              <a:rPr lang="en-US" sz="2800" b="1" dirty="0">
                <a:solidFill>
                  <a:schemeClr val="accent1"/>
                </a:solidFill>
                <a:latin typeface="+mj-lt"/>
              </a:rPr>
              <a:t>Adapter     Pattern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399103" y="293676"/>
            <a:ext cx="7317731" cy="45386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Execution.</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lnSpc>
                <a:spcPct val="150000"/>
              </a:lnSpc>
              <a:spcBef>
                <a:spcPts val="600"/>
              </a:spcBef>
              <a:spcAft>
                <a:spcPts val="0"/>
              </a:spcAft>
              <a:buNone/>
            </a:pPr>
            <a:r>
              <a:rPr lang="en-US" sz="1200" i="1" dirty="0">
                <a:latin typeface="Calibri" panose="020F0502020204030204" pitchFamily="34" charset="0"/>
                <a:cs typeface="Calibri" panose="020F0502020204030204" pitchFamily="34" charset="0"/>
              </a:rPr>
              <a:t>Here we used Factory method to get the grade for the student and Singleton for that grades. Used </a:t>
            </a:r>
            <a:r>
              <a:rPr lang="en-US" sz="1200" b="1" i="1" dirty="0" err="1">
                <a:solidFill>
                  <a:schemeClr val="accent1"/>
                </a:solidFill>
                <a:latin typeface="Calibri" panose="020F0502020204030204" pitchFamily="34" charset="0"/>
                <a:cs typeface="Calibri" panose="020F0502020204030204" pitchFamily="34" charset="0"/>
              </a:rPr>
              <a:t>ArrayList</a:t>
            </a:r>
            <a:r>
              <a:rPr lang="en-US" sz="1200" i="1" dirty="0">
                <a:latin typeface="Calibri" panose="020F0502020204030204" pitchFamily="34" charset="0"/>
                <a:cs typeface="Calibri" panose="020F0502020204030204" pitchFamily="34" charset="0"/>
              </a:rPr>
              <a:t> to store the current student data.  </a:t>
            </a:r>
          </a:p>
          <a:p>
            <a:pPr marL="0" lvl="0" indent="0" algn="l" rtl="0">
              <a:spcBef>
                <a:spcPts val="600"/>
              </a:spcBef>
              <a:spcAft>
                <a:spcPts val="0"/>
              </a:spcAft>
              <a:buNone/>
            </a:pPr>
            <a:endParaRPr lang="en-US" sz="2400" i="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60F36A68-49F2-47D3-BD52-2B2A46482372}"/>
              </a:ext>
            </a:extLst>
          </p:cNvPr>
          <p:cNvPicPr>
            <a:picLocks noChangeAspect="1"/>
          </p:cNvPicPr>
          <p:nvPr/>
        </p:nvPicPr>
        <p:blipFill>
          <a:blip r:embed="rId3"/>
          <a:stretch>
            <a:fillRect/>
          </a:stretch>
        </p:blipFill>
        <p:spPr>
          <a:xfrm>
            <a:off x="1544800" y="820957"/>
            <a:ext cx="6251539" cy="3287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lnSpc>
                <a:spcPct val="150000"/>
              </a:lnSpc>
              <a:spcBef>
                <a:spcPts val="60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sym typeface="Arial"/>
              </a:rPr>
              <a:t>Adapter Pattern used to prove the question. Student could explain but with adapter student could prove the question. Here we used dictionary for the questions.</a:t>
            </a:r>
            <a:endParaRPr sz="1200" i="1" dirty="0">
              <a:solidFill>
                <a:schemeClr val="bg1"/>
              </a:solidFill>
              <a:latin typeface="Calibri" panose="020F0502020204030204" pitchFamily="34" charset="0"/>
              <a:cs typeface="Calibri" panose="020F0502020204030204" pitchFamily="34" charset="0"/>
              <a:sym typeface="Arial"/>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09B3B321-7967-446F-8F03-6696B6566723}"/>
              </a:ext>
            </a:extLst>
          </p:cNvPr>
          <p:cNvPicPr>
            <a:picLocks noChangeAspect="1"/>
          </p:cNvPicPr>
          <p:nvPr/>
        </p:nvPicPr>
        <p:blipFill>
          <a:blip r:embed="rId3"/>
          <a:stretch>
            <a:fillRect/>
          </a:stretch>
        </p:blipFill>
        <p:spPr>
          <a:xfrm>
            <a:off x="1217935" y="793654"/>
            <a:ext cx="7557255" cy="1609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6" name="Picture 5">
            <a:extLst>
              <a:ext uri="{FF2B5EF4-FFF2-40B4-BE49-F238E27FC236}">
                <a16:creationId xmlns:a16="http://schemas.microsoft.com/office/drawing/2014/main" id="{60B20885-5077-4839-81CB-4C9B4FC83043}"/>
              </a:ext>
            </a:extLst>
          </p:cNvPr>
          <p:cNvPicPr>
            <a:picLocks noChangeAspect="1"/>
          </p:cNvPicPr>
          <p:nvPr/>
        </p:nvPicPr>
        <p:blipFill rotWithShape="1">
          <a:blip r:embed="rId3"/>
          <a:srcRect l="21741" t="11368" r="30815" b="31544"/>
          <a:stretch/>
        </p:blipFill>
        <p:spPr>
          <a:xfrm>
            <a:off x="3640875" y="726639"/>
            <a:ext cx="5430982" cy="3686759"/>
          </a:xfrm>
          <a:prstGeom prst="rect">
            <a:avLst/>
          </a:prstGeom>
        </p:spPr>
      </p:pic>
      <p:sp>
        <p:nvSpPr>
          <p:cNvPr id="7" name="TextBox 6">
            <a:extLst>
              <a:ext uri="{FF2B5EF4-FFF2-40B4-BE49-F238E27FC236}">
                <a16:creationId xmlns:a16="http://schemas.microsoft.com/office/drawing/2014/main" id="{D2D0DD6B-1965-491C-BAC3-66877E81121B}"/>
              </a:ext>
            </a:extLst>
          </p:cNvPr>
          <p:cNvSpPr txBox="1"/>
          <p:nvPr/>
        </p:nvSpPr>
        <p:spPr>
          <a:xfrm rot="16200000">
            <a:off x="-1421454" y="2310140"/>
            <a:ext cx="3505779" cy="523220"/>
          </a:xfrm>
          <a:prstGeom prst="rect">
            <a:avLst/>
          </a:prstGeom>
          <a:noFill/>
        </p:spPr>
        <p:txBody>
          <a:bodyPr wrap="square">
            <a:spAutoFit/>
          </a:bodyPr>
          <a:lstStyle/>
          <a:p>
            <a:pPr>
              <a:spcBef>
                <a:spcPts val="600"/>
              </a:spcBef>
            </a:pPr>
            <a:r>
              <a:rPr lang="en-US" sz="2800" b="1" dirty="0">
                <a:solidFill>
                  <a:schemeClr val="accent1"/>
                </a:solidFill>
                <a:latin typeface="+mj-lt"/>
              </a:rPr>
              <a:t>Strategy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245052" y="1000653"/>
            <a:ext cx="2201181" cy="3323987"/>
          </a:xfrm>
          <a:prstGeom prst="rect">
            <a:avLst/>
          </a:prstGeom>
          <a:noFill/>
        </p:spPr>
        <p:txBody>
          <a:bodyPr wrap="square">
            <a:spAutoFit/>
          </a:bodyPr>
          <a:lstStyle/>
          <a:p>
            <a:pPr marL="0" lvl="0" indent="0" algn="l" rtl="0">
              <a:spcBef>
                <a:spcPts val="600"/>
              </a:spcBef>
              <a:spcAft>
                <a:spcPts val="0"/>
              </a:spcAft>
              <a:buNone/>
            </a:pPr>
            <a:r>
              <a:rPr lang="en-US" i="1" dirty="0">
                <a:solidFill>
                  <a:schemeClr val="bg1"/>
                </a:solidFill>
                <a:latin typeface="Calibri" panose="020F0502020204030204" pitchFamily="34" charset="0"/>
                <a:cs typeface="Calibri" panose="020F0502020204030204" pitchFamily="34" charset="0"/>
              </a:rPr>
              <a:t>Strategy</a:t>
            </a:r>
            <a:r>
              <a:rPr lang="en-US" sz="1400" i="1" dirty="0">
                <a:solidFill>
                  <a:schemeClr val="bg1"/>
                </a:solidFill>
                <a:latin typeface="Calibri" panose="020F0502020204030204" pitchFamily="34" charset="0"/>
                <a:cs typeface="Calibri" panose="020F0502020204030204" pitchFamily="34" charset="0"/>
              </a:rPr>
              <a:t> Pattern used for calculation the total salary of employee. The user have to provide the name of employee, salary  and hire date. The first it will count the total work experience of employee(SYSDATE –hire date), from which will depend the bonus of current employee. </a:t>
            </a:r>
            <a:r>
              <a:rPr lang="en-US" i="1" dirty="0">
                <a:solidFill>
                  <a:schemeClr val="bg1"/>
                </a:solidFill>
                <a:latin typeface="Calibri" panose="020F0502020204030204" pitchFamily="34" charset="0"/>
                <a:cs typeface="Calibri" panose="020F0502020204030204" pitchFamily="34" charset="0"/>
              </a:rPr>
              <a:t>We have three strategy of calculation, also we apply the </a:t>
            </a:r>
            <a:r>
              <a:rPr lang="en-US" b="1" i="1" dirty="0">
                <a:solidFill>
                  <a:schemeClr val="accent1"/>
                </a:solidFill>
                <a:latin typeface="Calibri" panose="020F0502020204030204" pitchFamily="34" charset="0"/>
                <a:cs typeface="Calibri" panose="020F0502020204030204" pitchFamily="34" charset="0"/>
              </a:rPr>
              <a:t>Dictionary</a:t>
            </a:r>
            <a:r>
              <a:rPr lang="en-US" i="1" dirty="0">
                <a:solidFill>
                  <a:schemeClr val="accent1"/>
                </a:solidFill>
                <a:latin typeface="Calibri" panose="020F0502020204030204" pitchFamily="34" charset="0"/>
                <a:cs typeface="Calibri" panose="020F0502020204030204" pitchFamily="34" charset="0"/>
              </a:rPr>
              <a:t> </a:t>
            </a:r>
            <a:r>
              <a:rPr lang="en-US" i="1" dirty="0">
                <a:solidFill>
                  <a:schemeClr val="bg1"/>
                </a:solidFill>
                <a:latin typeface="Calibri" panose="020F0502020204030204" pitchFamily="34" charset="0"/>
                <a:cs typeface="Calibri" panose="020F0502020204030204" pitchFamily="34" charset="0"/>
              </a:rPr>
              <a:t>and </a:t>
            </a:r>
            <a:r>
              <a:rPr lang="en-US" b="1" i="1" dirty="0">
                <a:solidFill>
                  <a:schemeClr val="accent1"/>
                </a:solidFill>
                <a:latin typeface="Calibri" panose="020F0502020204030204" pitchFamily="34" charset="0"/>
                <a:cs typeface="Calibri" panose="020F0502020204030204" pitchFamily="34" charset="0"/>
              </a:rPr>
              <a:t>List</a:t>
            </a:r>
            <a:r>
              <a:rPr lang="en-US" i="1" dirty="0">
                <a:solidFill>
                  <a:schemeClr val="bg1"/>
                </a:solidFill>
                <a:latin typeface="Calibri" panose="020F0502020204030204" pitchFamily="34" charset="0"/>
                <a:cs typeface="Calibri" panose="020F0502020204030204" pitchFamily="34" charset="0"/>
              </a:rPr>
              <a:t> data structure.</a:t>
            </a:r>
            <a:endParaRPr lang="en-US" sz="14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D83728B1-DA63-4D47-9EF3-06817679D2ED}"/>
              </a:ext>
            </a:extLst>
          </p:cNvPr>
          <p:cNvPicPr>
            <a:picLocks noChangeAspect="1"/>
          </p:cNvPicPr>
          <p:nvPr/>
        </p:nvPicPr>
        <p:blipFill rotWithShape="1">
          <a:blip r:embed="rId3"/>
          <a:srcRect l="7197" t="2694" r="53869" b="59865"/>
          <a:stretch/>
        </p:blipFill>
        <p:spPr>
          <a:xfrm>
            <a:off x="1109447" y="381001"/>
            <a:ext cx="6287856" cy="3401290"/>
          </a:xfrm>
          <a:prstGeom prst="rect">
            <a:avLst/>
          </a:prstGeom>
        </p:spPr>
      </p:pic>
      <p:sp>
        <p:nvSpPr>
          <p:cNvPr id="7" name="TextBox 6">
            <a:extLst>
              <a:ext uri="{FF2B5EF4-FFF2-40B4-BE49-F238E27FC236}">
                <a16:creationId xmlns:a16="http://schemas.microsoft.com/office/drawing/2014/main" id="{A2EE0219-5914-465F-87A6-1536DE02CB81}"/>
              </a:ext>
            </a:extLst>
          </p:cNvPr>
          <p:cNvSpPr txBox="1"/>
          <p:nvPr/>
        </p:nvSpPr>
        <p:spPr>
          <a:xfrm>
            <a:off x="7451389" y="364182"/>
            <a:ext cx="1570154" cy="3941720"/>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If the user’s choice is 3, the program will ask to enter information about the employee, salary, and hire date, and after it will display the bonus (which will be calculated based upon the hire date) and total salary of the employee. Then, the program will offer to add employee yet. </a:t>
            </a:r>
          </a:p>
        </p:txBody>
      </p:sp>
    </p:spTree>
    <p:extLst>
      <p:ext uri="{BB962C8B-B14F-4D97-AF65-F5344CB8AC3E}">
        <p14:creationId xmlns:p14="http://schemas.microsoft.com/office/powerpoint/2010/main" val="29857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88332A40-A216-4522-92A4-A0022AAC9EE1}"/>
              </a:ext>
            </a:extLst>
          </p:cNvPr>
          <p:cNvPicPr>
            <a:picLocks noChangeAspect="1"/>
          </p:cNvPicPr>
          <p:nvPr/>
        </p:nvPicPr>
        <p:blipFill rotWithShape="1">
          <a:blip r:embed="rId3"/>
          <a:srcRect l="7197" t="39731" r="61526" b="14683"/>
          <a:stretch/>
        </p:blipFill>
        <p:spPr>
          <a:xfrm>
            <a:off x="1191746" y="437135"/>
            <a:ext cx="5263345" cy="4314996"/>
          </a:xfrm>
          <a:prstGeom prst="rect">
            <a:avLst/>
          </a:prstGeom>
        </p:spPr>
      </p:pic>
      <p:sp>
        <p:nvSpPr>
          <p:cNvPr id="5" name="TextBox 4">
            <a:extLst>
              <a:ext uri="{FF2B5EF4-FFF2-40B4-BE49-F238E27FC236}">
                <a16:creationId xmlns:a16="http://schemas.microsoft.com/office/drawing/2014/main" id="{7F5A271E-F432-443B-9A27-FA3A5487C74D}"/>
              </a:ext>
            </a:extLst>
          </p:cNvPr>
          <p:cNvSpPr txBox="1"/>
          <p:nvPr/>
        </p:nvSpPr>
        <p:spPr>
          <a:xfrm>
            <a:off x="6594763" y="1708884"/>
            <a:ext cx="2092067" cy="2556726"/>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After adding employees it will display the list of employees with total salary(we used </a:t>
            </a:r>
            <a:r>
              <a:rPr lang="en-US" sz="1200" b="1" i="1" dirty="0">
                <a:solidFill>
                  <a:schemeClr val="accent1"/>
                </a:solidFill>
                <a:latin typeface="Calibri" panose="020F0502020204030204" pitchFamily="34" charset="0"/>
                <a:cs typeface="Calibri" panose="020F0502020204030204" pitchFamily="34" charset="0"/>
              </a:rPr>
              <a:t>Dictionary</a:t>
            </a:r>
            <a:r>
              <a:rPr lang="en-US" sz="1200" i="1" dirty="0">
                <a:solidFill>
                  <a:schemeClr val="accent1"/>
                </a:solidFill>
                <a:latin typeface="Calibri" panose="020F0502020204030204" pitchFamily="34" charset="0"/>
                <a:cs typeface="Calibri" panose="020F0502020204030204" pitchFamily="34" charset="0"/>
              </a:rPr>
              <a:t> </a:t>
            </a:r>
            <a:r>
              <a:rPr lang="en-US" sz="1200" i="1" dirty="0">
                <a:solidFill>
                  <a:schemeClr val="bg1"/>
                </a:solidFill>
                <a:latin typeface="Calibri" panose="020F0502020204030204" pitchFamily="34" charset="0"/>
                <a:cs typeface="Calibri" panose="020F0502020204030204" pitchFamily="34" charset="0"/>
              </a:rPr>
              <a:t>in this case), the total salary of all employees, and average salary as well.  For storing salary of each employee we have used the </a:t>
            </a:r>
            <a:r>
              <a:rPr lang="en-US" sz="1200" b="1" i="1" dirty="0">
                <a:solidFill>
                  <a:schemeClr val="accent1"/>
                </a:solidFill>
                <a:latin typeface="Calibri" panose="020F0502020204030204" pitchFamily="34" charset="0"/>
                <a:cs typeface="Calibri" panose="020F0502020204030204" pitchFamily="34" charset="0"/>
              </a:rPr>
              <a:t>List.</a:t>
            </a:r>
          </a:p>
        </p:txBody>
      </p:sp>
    </p:spTree>
    <p:extLst>
      <p:ext uri="{BB962C8B-B14F-4D97-AF65-F5344CB8AC3E}">
        <p14:creationId xmlns:p14="http://schemas.microsoft.com/office/powerpoint/2010/main" val="1598547283"/>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529</Words>
  <Application>Microsoft Office PowerPoint</Application>
  <PresentationFormat>On-screen Show (16:9)</PresentationFormat>
  <Paragraphs>118</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Quicksand</vt:lpstr>
      <vt:lpstr>Calibri</vt:lpstr>
      <vt:lpstr>Times New Roman</vt:lpstr>
      <vt:lpstr>Arial</vt:lpstr>
      <vt:lpstr>Eleanor template</vt:lpstr>
      <vt:lpstr>School Management System</vt:lpstr>
      <vt:lpstr>OUTLINE</vt:lpstr>
      <vt:lpstr>Acceptance of a new student to the school. Check the grades and behavior. If grades are not good then enroll in the preparatory group. (Singleton and Factory patterns, Dictionary and ArrayList) </vt:lpstr>
      <vt:lpstr>PowerPoint Presentation</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Anna</dc:creator>
  <cp:lastModifiedBy>Anna Belousova</cp:lastModifiedBy>
  <cp:revision>52</cp:revision>
  <dcterms:modified xsi:type="dcterms:W3CDTF">2021-04-29T10:12:12Z</dcterms:modified>
</cp:coreProperties>
</file>