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boldItalic.fntdata"/><Relationship Id="rId10" Type="http://schemas.openxmlformats.org/officeDocument/2006/relationships/font" Target="fonts/Roboto-italic.fntdata"/><Relationship Id="rId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6b55d83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6b55d83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6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892400" y="728600"/>
            <a:ext cx="5359200" cy="17121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fr">
                <a:solidFill>
                  <a:srgbClr val="FFFFFF"/>
                </a:solidFill>
                <a:latin typeface="Roboto"/>
                <a:ea typeface="Roboto"/>
                <a:cs typeface="Roboto"/>
                <a:sym typeface="Roboto"/>
              </a:rPr>
              <a:t>GITHUB</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b="1">
              <a:solidFill>
                <a:srgbClr val="FFF2CC"/>
              </a:solidFill>
            </a:endParaRPr>
          </a:p>
        </p:txBody>
      </p:sp>
      <p:sp>
        <p:nvSpPr>
          <p:cNvPr id="55" name="Google Shape;55;p13"/>
          <p:cNvSpPr txBox="1"/>
          <p:nvPr>
            <p:ph idx="1" type="subTitle"/>
          </p:nvPr>
        </p:nvSpPr>
        <p:spPr>
          <a:xfrm>
            <a:off x="2618950" y="2571750"/>
            <a:ext cx="5359200" cy="772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fr" sz="2400">
                <a:solidFill>
                  <a:srgbClr val="073763"/>
                </a:solidFill>
                <a:latin typeface="Roboto"/>
                <a:ea typeface="Roboto"/>
                <a:cs typeface="Roboto"/>
                <a:sym typeface="Roboto"/>
              </a:rPr>
              <a:t>Qu’est ce que c’est?</a:t>
            </a:r>
            <a:endParaRPr sz="2400">
              <a:solidFill>
                <a:srgbClr val="073763"/>
              </a:solidFill>
              <a:latin typeface="Roboto"/>
              <a:ea typeface="Roboto"/>
              <a:cs typeface="Roboto"/>
              <a:sym typeface="Roboto"/>
            </a:endParaRPr>
          </a:p>
        </p:txBody>
      </p:sp>
      <p:pic>
        <p:nvPicPr>
          <p:cNvPr id="56" name="Google Shape;56;p13"/>
          <p:cNvPicPr preferRelativeResize="0"/>
          <p:nvPr/>
        </p:nvPicPr>
        <p:blipFill>
          <a:blip r:embed="rId4">
            <a:alphaModFix/>
          </a:blip>
          <a:stretch>
            <a:fillRect/>
          </a:stretch>
        </p:blipFill>
        <p:spPr>
          <a:xfrm>
            <a:off x="6689925" y="3946600"/>
            <a:ext cx="513101" cy="500526"/>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
                                            <p:txEl>
                                              <p:pRg end="0" st="0"/>
                                            </p:txEl>
                                          </p:spTgt>
                                        </p:tgtEl>
                                        <p:attrNameLst>
                                          <p:attrName>style.visibility</p:attrName>
                                        </p:attrNameLst>
                                      </p:cBhvr>
                                      <p:to>
                                        <p:strVal val="visible"/>
                                      </p:to>
                                    </p:set>
                                    <p:animEffect filter="fade" transition="in">
                                      <p:cBhvr>
                                        <p:cTn dur="1000"/>
                                        <p:tgtEl>
                                          <p:spTgt spid="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idx="1" type="body"/>
          </p:nvPr>
        </p:nvSpPr>
        <p:spPr>
          <a:xfrm>
            <a:off x="2062950" y="758875"/>
            <a:ext cx="5019900" cy="2832900"/>
          </a:xfrm>
          <a:prstGeom prst="rect">
            <a:avLst/>
          </a:prstGeom>
          <a:solidFill>
            <a:srgbClr val="FFFFFF">
              <a:alpha val="65380"/>
            </a:srgbClr>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1600"/>
              </a:spcAft>
              <a:buNone/>
            </a:pPr>
            <a:r>
              <a:rPr lang="fr">
                <a:solidFill>
                  <a:srgbClr val="434343"/>
                </a:solidFill>
              </a:rPr>
              <a:t>GitHub est un service en ligne qui permet d'héberger ses repositories de code. GitHub est un outil gratuit pour héberger du code open source, et propose également des plans payants pour les projets de code privés. C'est le numéro 1 mondial et il héberge plus d'une dizaine de millions de repositories !</a:t>
            </a:r>
            <a:endParaRPr>
              <a:solidFill>
                <a:srgbClr val="434343"/>
              </a:solidFill>
            </a:endParaRPr>
          </a:p>
        </p:txBody>
      </p:sp>
      <p:pic>
        <p:nvPicPr>
          <p:cNvPr id="62" name="Google Shape;62;p14"/>
          <p:cNvPicPr preferRelativeResize="0"/>
          <p:nvPr/>
        </p:nvPicPr>
        <p:blipFill>
          <a:blip r:embed="rId4">
            <a:alphaModFix/>
          </a:blip>
          <a:stretch>
            <a:fillRect/>
          </a:stretch>
        </p:blipFill>
        <p:spPr>
          <a:xfrm>
            <a:off x="6579950" y="3083700"/>
            <a:ext cx="397375" cy="3876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