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p:regular r:id="rId19"/>
      <p:bold r:id="rId20"/>
      <p:italic r:id="rId21"/>
      <p:boldItalic r:id="rId22"/>
    </p:embeddedFont>
    <p:embeddedFont>
      <p:font typeface="Montserrat"/>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05c8045a7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05c8045a7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05c8045a7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05c8045a7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05c8045a7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05c8045a7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05c8045a7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05c8045a7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fb33d58e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fb33d58e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05c8045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05c8045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05c8045a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05c8045a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05c8045a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05c8045a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05c8045a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05c8045a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05c8045a7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05c8045a7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05c8045a7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05c8045a7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05c8045a7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05c8045a7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DATA VISUALIZATION</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BY: CANICRATES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79472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From the above graph, it is clearly stated that the reach for the age group of 25-34 is the lowest followed by the age </a:t>
            </a:r>
            <a:r>
              <a:rPr lang="en"/>
              <a:t>group of 13-17 and then the age group of 18-24. They have secured the first three places of the prize possession just like runners in a marathon.</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1719800" y="152400"/>
            <a:ext cx="5704392"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311700" y="439350"/>
            <a:ext cx="8520600" cy="4129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From the above graph, it is clearly stated that the reach for the age group of 25-34 is the highest followed by the age group of 13-17 and then the age group of 18-24. They have secured the first three places of the prize possession just like runners in a marathon from the order of </a:t>
            </a:r>
            <a:r>
              <a:rPr lang="en"/>
              <a:t>highest</a:t>
            </a:r>
            <a:r>
              <a:rPr lang="en"/>
              <a:t> to lowest.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7" name="Google Shape;127;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Overall, Campaign 3 is chosen b</a:t>
            </a:r>
            <a:r>
              <a:rPr lang="en"/>
              <a:t>ecause it has minimum reach for all the 3 age groups with a simultaneous high value for cost per result. </a:t>
            </a:r>
            <a:endParaRPr/>
          </a:p>
          <a:p>
            <a:pPr indent="-342900" lvl="0" marL="457200" rtl="0" algn="l">
              <a:spcBef>
                <a:spcPts val="0"/>
              </a:spcBef>
              <a:spcAft>
                <a:spcPts val="0"/>
              </a:spcAft>
              <a:buSzPts val="1800"/>
              <a:buChar char="●"/>
            </a:pPr>
            <a:r>
              <a:rPr lang="en"/>
              <a:t>This cost per result (CPR), cost per unique click (CPC) for each click is very expensive and moreover when this much is provided for an ad with less number of reach within a single country, then the company is not profited overall. Hence, it represents loss and has to be removed from the campaign.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CHARTER </a:t>
            </a:r>
            <a:endParaRPr/>
          </a:p>
        </p:txBody>
      </p:sp>
      <p:sp>
        <p:nvSpPr>
          <p:cNvPr id="65" name="Google Shape;65;p14"/>
          <p:cNvSpPr txBox="1"/>
          <p:nvPr>
            <p:ph idx="1" type="body"/>
          </p:nvPr>
        </p:nvSpPr>
        <p:spPr>
          <a:xfrm>
            <a:off x="311700" y="1234075"/>
            <a:ext cx="8520600" cy="356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000"/>
              <a:t>’</a:t>
            </a:r>
            <a:r>
              <a:rPr lang="en" sz="6400"/>
              <a:t>To fulfil the needs of our sponsor through a tangible project plan in a collaborative and positive team dynamic’.</a:t>
            </a:r>
            <a:endParaRPr sz="6400"/>
          </a:p>
          <a:p>
            <a:pPr indent="0" lvl="0" marL="0" rtl="0" algn="l">
              <a:spcBef>
                <a:spcPts val="1200"/>
              </a:spcBef>
              <a:spcAft>
                <a:spcPts val="0"/>
              </a:spcAft>
              <a:buNone/>
            </a:pPr>
            <a:r>
              <a:rPr b="1" lang="en" sz="6400"/>
              <a:t>TEAM LEAD</a:t>
            </a:r>
            <a:r>
              <a:rPr lang="en" sz="6400"/>
              <a:t> - ABHISHEK KUMAR - represents team to sponsor, via email and on calls, to minimize communication errors.</a:t>
            </a:r>
            <a:endParaRPr sz="6400"/>
          </a:p>
          <a:p>
            <a:pPr indent="0" lvl="0" marL="0" rtl="0" algn="l">
              <a:spcBef>
                <a:spcPts val="1200"/>
              </a:spcBef>
              <a:spcAft>
                <a:spcPts val="0"/>
              </a:spcAft>
              <a:buNone/>
            </a:pPr>
            <a:r>
              <a:rPr b="1" lang="en" sz="6400"/>
              <a:t>PROJECT MANAGER</a:t>
            </a:r>
            <a:r>
              <a:rPr lang="en" sz="6400"/>
              <a:t> - VIJAY VARSHINI LAKSHMI NARAYANAN - provides guidance and draws out insight from other team members, ensures that the project execution remains on track.</a:t>
            </a:r>
            <a:endParaRPr sz="6400"/>
          </a:p>
          <a:p>
            <a:pPr indent="0" lvl="0" marL="0" rtl="0" algn="l">
              <a:spcBef>
                <a:spcPts val="1200"/>
              </a:spcBef>
              <a:spcAft>
                <a:spcPts val="0"/>
              </a:spcAft>
              <a:buNone/>
            </a:pPr>
            <a:r>
              <a:rPr b="1" lang="en" sz="6400"/>
              <a:t>PROJECT SCRIBE</a:t>
            </a:r>
            <a:r>
              <a:rPr lang="en" sz="6400"/>
              <a:t> - NIRALI HIRPARA - responsible to taking meeting minutes and distributing notes/assignments. Can assist Team Lead in drafting emails and communication between sponsor and group.</a:t>
            </a:r>
            <a:endParaRPr sz="6400"/>
          </a:p>
          <a:p>
            <a:pPr indent="0" lvl="0" marL="0" rtl="0" algn="l">
              <a:spcBef>
                <a:spcPts val="1200"/>
              </a:spcBef>
              <a:spcAft>
                <a:spcPts val="0"/>
              </a:spcAft>
              <a:buNone/>
            </a:pPr>
            <a:r>
              <a:rPr b="1" lang="en" sz="6400"/>
              <a:t>PROJECT LEAD</a:t>
            </a:r>
            <a:r>
              <a:rPr lang="en" sz="6400"/>
              <a:t> - TAHIRA KANWAL, NARLA AKHILA - responsible for holding the group accountable for meeting deadlines and ensures that the project deliverables are being met.</a:t>
            </a:r>
            <a:endParaRPr sz="6400"/>
          </a:p>
          <a:p>
            <a:pPr indent="0" lvl="0" marL="0" rtl="0" algn="l">
              <a:spcBef>
                <a:spcPts val="1200"/>
              </a:spcBef>
              <a:spcAft>
                <a:spcPts val="0"/>
              </a:spcAft>
              <a:buNone/>
            </a:pPr>
            <a:r>
              <a:t/>
            </a:r>
            <a:endParaRPr b="1" sz="6400">
              <a:latin typeface="Times New Roman"/>
              <a:ea typeface="Times New Roman"/>
              <a:cs typeface="Times New Roman"/>
              <a:sym typeface="Times New Roman"/>
            </a:endParaRPr>
          </a:p>
          <a:p>
            <a:pPr indent="0" lvl="0" marL="0" rtl="0" algn="l">
              <a:spcBef>
                <a:spcPts val="1200"/>
              </a:spcBef>
              <a:spcAft>
                <a:spcPts val="1200"/>
              </a:spcAft>
              <a:buNone/>
            </a:pPr>
            <a:r>
              <a:t/>
            </a:r>
            <a:endParaRPr b="1"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SuperHero U</a:t>
            </a:r>
            <a:endParaRPr/>
          </a:p>
        </p:txBody>
      </p:sp>
      <p:sp>
        <p:nvSpPr>
          <p:cNvPr id="71" name="Google Shape;71;p15"/>
          <p:cNvSpPr txBox="1"/>
          <p:nvPr>
            <p:ph idx="1" type="body"/>
          </p:nvPr>
        </p:nvSpPr>
        <p:spPr>
          <a:xfrm>
            <a:off x="311700" y="1234075"/>
            <a:ext cx="8578500" cy="3573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272627"/>
              </a:buClr>
              <a:buSzPts val="1600"/>
              <a:buChar char="●"/>
            </a:pPr>
            <a:r>
              <a:rPr lang="en" sz="1600">
                <a:solidFill>
                  <a:srgbClr val="272627"/>
                </a:solidFill>
                <a:highlight>
                  <a:srgbClr val="FFFFFF"/>
                </a:highlight>
              </a:rPr>
              <a:t>Superhero U was an endeavor to empower imaginative and fervent young minds to make the best possible use of their skills and creativity.</a:t>
            </a:r>
            <a:endParaRPr sz="1600">
              <a:solidFill>
                <a:srgbClr val="272627"/>
              </a:solidFill>
              <a:highlight>
                <a:srgbClr val="FFFFFF"/>
              </a:highlight>
            </a:endParaRPr>
          </a:p>
          <a:p>
            <a:pPr indent="-330200" lvl="0" marL="457200" rtl="0" algn="l">
              <a:spcBef>
                <a:spcPts val="0"/>
              </a:spcBef>
              <a:spcAft>
                <a:spcPts val="0"/>
              </a:spcAft>
              <a:buClr>
                <a:srgbClr val="272627"/>
              </a:buClr>
              <a:buSzPts val="1600"/>
              <a:buFont typeface="Arial"/>
              <a:buChar char="●"/>
            </a:pPr>
            <a:r>
              <a:rPr lang="en" sz="1600">
                <a:solidFill>
                  <a:srgbClr val="272627"/>
                </a:solidFill>
                <a:highlight>
                  <a:srgbClr val="FFFFFF"/>
                </a:highlight>
              </a:rPr>
              <a:t>Influenced by the UN's mission :-</a:t>
            </a:r>
            <a:r>
              <a:rPr b="1" i="1" lang="en" sz="1600">
                <a:solidFill>
                  <a:srgbClr val="272627"/>
                </a:solidFill>
                <a:highlight>
                  <a:srgbClr val="FFFFFF"/>
                </a:highlight>
              </a:rPr>
              <a:t>“to promote prosperity while protecting the planet”</a:t>
            </a:r>
            <a:endParaRPr b="1" i="1" sz="1600">
              <a:solidFill>
                <a:srgbClr val="272627"/>
              </a:solidFill>
              <a:highlight>
                <a:srgbClr val="FFFFFF"/>
              </a:highlight>
            </a:endParaRPr>
          </a:p>
          <a:p>
            <a:pPr indent="-330200" lvl="0" marL="457200" rtl="0" algn="l">
              <a:spcBef>
                <a:spcPts val="0"/>
              </a:spcBef>
              <a:spcAft>
                <a:spcPts val="0"/>
              </a:spcAft>
              <a:buClr>
                <a:srgbClr val="272627"/>
              </a:buClr>
              <a:buSzPts val="1600"/>
              <a:buFont typeface="Times New Roman"/>
              <a:buChar char="●"/>
            </a:pPr>
            <a:r>
              <a:rPr lang="en" sz="1600">
                <a:solidFill>
                  <a:srgbClr val="272627"/>
                </a:solidFill>
                <a:highlight>
                  <a:srgbClr val="FFFFFF"/>
                </a:highlight>
              </a:rPr>
              <a:t>Superhero U was a competitive event that was targeted towards providing an encouraging and equal educational opportunity to the budding stars. </a:t>
            </a:r>
            <a:endParaRPr sz="1600">
              <a:solidFill>
                <a:srgbClr val="272627"/>
              </a:solidFill>
              <a:highlight>
                <a:srgbClr val="FFFFFF"/>
              </a:highlight>
            </a:endParaRPr>
          </a:p>
          <a:p>
            <a:pPr indent="-330200" lvl="0" marL="457200" rtl="0" algn="l">
              <a:spcBef>
                <a:spcPts val="0"/>
              </a:spcBef>
              <a:spcAft>
                <a:spcPts val="0"/>
              </a:spcAft>
              <a:buClr>
                <a:srgbClr val="272627"/>
              </a:buClr>
              <a:buSzPts val="1600"/>
              <a:buChar char="●"/>
            </a:pPr>
            <a:r>
              <a:rPr lang="en" sz="1700">
                <a:solidFill>
                  <a:srgbClr val="272627"/>
                </a:solidFill>
                <a:highlight>
                  <a:srgbClr val="FFFFFF"/>
                </a:highlight>
                <a:latin typeface="Times New Roman"/>
                <a:ea typeface="Times New Roman"/>
                <a:cs typeface="Times New Roman"/>
                <a:sym typeface="Times New Roman"/>
              </a:rPr>
              <a:t>The competitors joined ‘Superhero U’ as individuals or in teams.</a:t>
            </a:r>
            <a:endParaRPr sz="1600">
              <a:solidFill>
                <a:srgbClr val="272627"/>
              </a:solidFill>
              <a:highlight>
                <a:srgbClr val="FFFFFF"/>
              </a:highlight>
            </a:endParaRPr>
          </a:p>
          <a:p>
            <a:pPr indent="0" lvl="0" marL="0" rtl="0" algn="l">
              <a:spcBef>
                <a:spcPts val="1200"/>
              </a:spcBef>
              <a:spcAft>
                <a:spcPts val="0"/>
              </a:spcAft>
              <a:buNone/>
            </a:pPr>
            <a:r>
              <a:rPr lang="en" sz="1600">
                <a:solidFill>
                  <a:srgbClr val="272627"/>
                </a:solidFill>
                <a:highlight>
                  <a:srgbClr val="FFFFFF"/>
                </a:highlight>
              </a:rPr>
              <a:t> ‘Superhero U’ was conducted in three rounds –</a:t>
            </a:r>
            <a:endParaRPr sz="1600">
              <a:solidFill>
                <a:srgbClr val="272627"/>
              </a:solidFill>
              <a:highlight>
                <a:srgbClr val="FFFFFF"/>
              </a:highlight>
            </a:endParaRPr>
          </a:p>
          <a:p>
            <a:pPr indent="-330200" lvl="0" marL="457200" rtl="0" algn="l">
              <a:spcBef>
                <a:spcPts val="1200"/>
              </a:spcBef>
              <a:spcAft>
                <a:spcPts val="0"/>
              </a:spcAft>
              <a:buClr>
                <a:srgbClr val="272627"/>
              </a:buClr>
              <a:buSzPts val="1600"/>
              <a:buChar char="●"/>
            </a:pPr>
            <a:r>
              <a:rPr lang="en" sz="1600">
                <a:solidFill>
                  <a:srgbClr val="272627"/>
                </a:solidFill>
                <a:highlight>
                  <a:srgbClr val="FFFFFF"/>
                </a:highlight>
              </a:rPr>
              <a:t>Preliminary, </a:t>
            </a:r>
            <a:endParaRPr sz="1600">
              <a:solidFill>
                <a:srgbClr val="272627"/>
              </a:solidFill>
              <a:highlight>
                <a:srgbClr val="FFFFFF"/>
              </a:highlight>
            </a:endParaRPr>
          </a:p>
          <a:p>
            <a:pPr indent="-330200" lvl="0" marL="457200" rtl="0" algn="l">
              <a:spcBef>
                <a:spcPts val="0"/>
              </a:spcBef>
              <a:spcAft>
                <a:spcPts val="0"/>
              </a:spcAft>
              <a:buClr>
                <a:srgbClr val="272627"/>
              </a:buClr>
              <a:buSzPts val="1600"/>
              <a:buChar char="●"/>
            </a:pPr>
            <a:r>
              <a:rPr lang="en" sz="1600">
                <a:solidFill>
                  <a:srgbClr val="272627"/>
                </a:solidFill>
                <a:highlight>
                  <a:srgbClr val="FFFFFF"/>
                </a:highlight>
              </a:rPr>
              <a:t>Semi-final </a:t>
            </a:r>
            <a:endParaRPr sz="1600">
              <a:solidFill>
                <a:srgbClr val="272627"/>
              </a:solidFill>
              <a:highlight>
                <a:srgbClr val="FFFFFF"/>
              </a:highlight>
            </a:endParaRPr>
          </a:p>
          <a:p>
            <a:pPr indent="-330200" lvl="0" marL="457200" rtl="0" algn="l">
              <a:spcBef>
                <a:spcPts val="0"/>
              </a:spcBef>
              <a:spcAft>
                <a:spcPts val="0"/>
              </a:spcAft>
              <a:buClr>
                <a:srgbClr val="272627"/>
              </a:buClr>
              <a:buSzPts val="1600"/>
              <a:buChar char="●"/>
            </a:pPr>
            <a:r>
              <a:rPr lang="en" sz="1600">
                <a:solidFill>
                  <a:srgbClr val="272627"/>
                </a:solidFill>
                <a:highlight>
                  <a:srgbClr val="FFFFFF"/>
                </a:highlight>
              </a:rPr>
              <a:t>and Final</a:t>
            </a:r>
            <a:endParaRPr sz="1600">
              <a:solidFill>
                <a:srgbClr val="272627"/>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FACEBOOK AD</a:t>
            </a:r>
            <a:endParaRPr/>
          </a:p>
          <a:p>
            <a:pPr indent="0" lvl="0" marL="0" rtl="0" algn="l">
              <a:spcBef>
                <a:spcPts val="0"/>
              </a:spcBef>
              <a:spcAft>
                <a:spcPts val="0"/>
              </a:spcAft>
              <a:buNone/>
            </a:pPr>
            <a:r>
              <a:t/>
            </a:r>
            <a:endParaRPr/>
          </a:p>
        </p:txBody>
      </p:sp>
      <p:sp>
        <p:nvSpPr>
          <p:cNvPr id="77" name="Google Shape;77;p16"/>
          <p:cNvSpPr txBox="1"/>
          <p:nvPr>
            <p:ph idx="1" type="body"/>
          </p:nvPr>
        </p:nvSpPr>
        <p:spPr>
          <a:xfrm>
            <a:off x="311700" y="1114650"/>
            <a:ext cx="8520600" cy="3454200"/>
          </a:xfrm>
          <a:prstGeom prst="rect">
            <a:avLst/>
          </a:prstGeom>
        </p:spPr>
        <p:txBody>
          <a:bodyPr anchorCtr="0" anchor="t" bIns="91425" lIns="91425" spcFirstLastPara="1" rIns="91425" wrap="square" tIns="91425">
            <a:normAutofit fontScale="70000" lnSpcReduction="20000"/>
          </a:bodyPr>
          <a:lstStyle/>
          <a:p>
            <a:pPr indent="-339112" lvl="0" marL="457200" rtl="0" algn="l">
              <a:spcBef>
                <a:spcPts val="0"/>
              </a:spcBef>
              <a:spcAft>
                <a:spcPts val="0"/>
              </a:spcAft>
              <a:buClr>
                <a:srgbClr val="272627"/>
              </a:buClr>
              <a:buSzPct val="100000"/>
              <a:buChar char="●"/>
            </a:pPr>
            <a:r>
              <a:rPr lang="en" sz="2486">
                <a:solidFill>
                  <a:srgbClr val="272627"/>
                </a:solidFill>
                <a:highlight>
                  <a:srgbClr val="FFFFFF"/>
                </a:highlight>
              </a:rPr>
              <a:t>Facebook contains ads that help pay for the service. This allows businesses, such as GlobalShala, to pay for Facebook ad campaigns.</a:t>
            </a:r>
            <a:endParaRPr sz="2486">
              <a:solidFill>
                <a:srgbClr val="272627"/>
              </a:solidFill>
              <a:highlight>
                <a:srgbClr val="FFFFFF"/>
              </a:highlight>
            </a:endParaRPr>
          </a:p>
          <a:p>
            <a:pPr indent="-339112" lvl="0" marL="457200" rtl="0" algn="l">
              <a:spcBef>
                <a:spcPts val="0"/>
              </a:spcBef>
              <a:spcAft>
                <a:spcPts val="0"/>
              </a:spcAft>
              <a:buClr>
                <a:srgbClr val="272627"/>
              </a:buClr>
              <a:buSzPct val="100000"/>
              <a:buChar char="●"/>
            </a:pPr>
            <a:r>
              <a:rPr lang="en" sz="2486">
                <a:solidFill>
                  <a:srgbClr val="272627"/>
                </a:solidFill>
                <a:highlight>
                  <a:srgbClr val="FFFFFF"/>
                </a:highlight>
              </a:rPr>
              <a:t>The data is collect in facebook ad of user who click any part of campaign tab.</a:t>
            </a:r>
            <a:endParaRPr sz="2486">
              <a:solidFill>
                <a:srgbClr val="272627"/>
              </a:solidFill>
              <a:highlight>
                <a:srgbClr val="FFFFFF"/>
              </a:highlight>
            </a:endParaRPr>
          </a:p>
          <a:p>
            <a:pPr indent="0" lvl="0" marL="457200" rtl="0" algn="l">
              <a:spcBef>
                <a:spcPts val="1200"/>
              </a:spcBef>
              <a:spcAft>
                <a:spcPts val="0"/>
              </a:spcAft>
              <a:buNone/>
            </a:pPr>
            <a:r>
              <a:rPr lang="en" sz="2486">
                <a:solidFill>
                  <a:srgbClr val="272627"/>
                </a:solidFill>
                <a:highlight>
                  <a:srgbClr val="FFFFFF"/>
                </a:highlight>
              </a:rPr>
              <a:t>Some of the terms like:- </a:t>
            </a:r>
            <a:endParaRPr sz="2486">
              <a:solidFill>
                <a:srgbClr val="272627"/>
              </a:solidFill>
              <a:highlight>
                <a:srgbClr val="FFFFFF"/>
              </a:highlight>
            </a:endParaRPr>
          </a:p>
          <a:p>
            <a:pPr indent="-339112" lvl="0" marL="457200" rtl="0" algn="l">
              <a:spcBef>
                <a:spcPts val="1200"/>
              </a:spcBef>
              <a:spcAft>
                <a:spcPts val="0"/>
              </a:spcAft>
              <a:buClr>
                <a:srgbClr val="272627"/>
              </a:buClr>
              <a:buSzPct val="100000"/>
              <a:buAutoNum type="arabicPeriod"/>
            </a:pPr>
            <a:r>
              <a:rPr lang="en" sz="2486">
                <a:solidFill>
                  <a:srgbClr val="272627"/>
                </a:solidFill>
                <a:highlight>
                  <a:srgbClr val="FFFFFF"/>
                </a:highlight>
              </a:rPr>
              <a:t>Click</a:t>
            </a:r>
            <a:endParaRPr sz="2486">
              <a:solidFill>
                <a:srgbClr val="272627"/>
              </a:solidFill>
              <a:highlight>
                <a:srgbClr val="FFFFFF"/>
              </a:highlight>
            </a:endParaRPr>
          </a:p>
          <a:p>
            <a:pPr indent="-339112" lvl="0" marL="457200" rtl="0" algn="l">
              <a:spcBef>
                <a:spcPts val="0"/>
              </a:spcBef>
              <a:spcAft>
                <a:spcPts val="0"/>
              </a:spcAft>
              <a:buClr>
                <a:srgbClr val="272627"/>
              </a:buClr>
              <a:buSzPct val="100000"/>
              <a:buAutoNum type="arabicPeriod"/>
            </a:pPr>
            <a:r>
              <a:rPr lang="en" sz="2486">
                <a:solidFill>
                  <a:srgbClr val="272627"/>
                </a:solidFill>
                <a:highlight>
                  <a:srgbClr val="FFFFFF"/>
                </a:highlight>
              </a:rPr>
              <a:t>Unique click</a:t>
            </a:r>
            <a:endParaRPr sz="2486">
              <a:solidFill>
                <a:srgbClr val="272627"/>
              </a:solidFill>
              <a:highlight>
                <a:srgbClr val="FFFFFF"/>
              </a:highlight>
            </a:endParaRPr>
          </a:p>
          <a:p>
            <a:pPr indent="-339112" lvl="0" marL="457200" rtl="0" algn="l">
              <a:spcBef>
                <a:spcPts val="0"/>
              </a:spcBef>
              <a:spcAft>
                <a:spcPts val="0"/>
              </a:spcAft>
              <a:buClr>
                <a:srgbClr val="272627"/>
              </a:buClr>
              <a:buSzPct val="100000"/>
              <a:buAutoNum type="arabicPeriod"/>
            </a:pPr>
            <a:r>
              <a:rPr lang="en" sz="2486">
                <a:solidFill>
                  <a:srgbClr val="272627"/>
                </a:solidFill>
                <a:highlight>
                  <a:srgbClr val="FFFFFF"/>
                </a:highlight>
              </a:rPr>
              <a:t>Unique Link click</a:t>
            </a:r>
            <a:endParaRPr sz="2486">
              <a:solidFill>
                <a:srgbClr val="272627"/>
              </a:solidFill>
              <a:highlight>
                <a:srgbClr val="FFFFFF"/>
              </a:highlight>
            </a:endParaRPr>
          </a:p>
          <a:p>
            <a:pPr indent="-339112" lvl="0" marL="457200" rtl="0" algn="l">
              <a:spcBef>
                <a:spcPts val="0"/>
              </a:spcBef>
              <a:spcAft>
                <a:spcPts val="0"/>
              </a:spcAft>
              <a:buClr>
                <a:srgbClr val="272627"/>
              </a:buClr>
              <a:buSzPct val="100000"/>
              <a:buAutoNum type="arabicPeriod"/>
            </a:pPr>
            <a:r>
              <a:rPr lang="en" sz="2486">
                <a:solidFill>
                  <a:srgbClr val="272627"/>
                </a:solidFill>
                <a:highlight>
                  <a:srgbClr val="FFFFFF"/>
                </a:highlight>
              </a:rPr>
              <a:t>Click Through rate</a:t>
            </a:r>
            <a:endParaRPr sz="2486">
              <a:solidFill>
                <a:srgbClr val="272627"/>
              </a:solidFill>
              <a:highlight>
                <a:srgbClr val="FFFFFF"/>
              </a:highlight>
            </a:endParaRPr>
          </a:p>
          <a:p>
            <a:pPr indent="-339112" lvl="0" marL="457200" rtl="0" algn="l">
              <a:spcBef>
                <a:spcPts val="0"/>
              </a:spcBef>
              <a:spcAft>
                <a:spcPts val="0"/>
              </a:spcAft>
              <a:buClr>
                <a:srgbClr val="272627"/>
              </a:buClr>
              <a:buSzPct val="100000"/>
              <a:buAutoNum type="arabicPeriod"/>
            </a:pPr>
            <a:r>
              <a:rPr lang="en" sz="2486">
                <a:solidFill>
                  <a:srgbClr val="272627"/>
                </a:solidFill>
                <a:highlight>
                  <a:srgbClr val="FFFFFF"/>
                </a:highlight>
              </a:rPr>
              <a:t>Unique click through rate</a:t>
            </a:r>
            <a:endParaRPr sz="2486">
              <a:solidFill>
                <a:srgbClr val="272627"/>
              </a:solidFill>
              <a:highlight>
                <a:srgbClr val="FFFFFF"/>
              </a:highlight>
            </a:endParaRPr>
          </a:p>
          <a:p>
            <a:pPr indent="0" lvl="0" marL="914400" rtl="0" algn="l">
              <a:spcBef>
                <a:spcPts val="1200"/>
              </a:spcBef>
              <a:spcAft>
                <a:spcPts val="0"/>
              </a:spcAft>
              <a:buNone/>
            </a:pPr>
            <a:r>
              <a:t/>
            </a:r>
            <a:endParaRPr sz="1850">
              <a:solidFill>
                <a:srgbClr val="272627"/>
              </a:solidFill>
              <a:highlight>
                <a:srgbClr val="FFFFFF"/>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1850">
              <a:solidFill>
                <a:srgbClr val="272627"/>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FACEBOOK AD LOOK LIKE</a:t>
            </a:r>
            <a:endParaRPr/>
          </a:p>
        </p:txBody>
      </p:sp>
      <p:pic>
        <p:nvPicPr>
          <p:cNvPr id="83" name="Google Shape;83;p17"/>
          <p:cNvPicPr preferRelativeResize="0"/>
          <p:nvPr/>
        </p:nvPicPr>
        <p:blipFill>
          <a:blip r:embed="rId3">
            <a:alphaModFix/>
          </a:blip>
          <a:stretch>
            <a:fillRect/>
          </a:stretch>
        </p:blipFill>
        <p:spPr>
          <a:xfrm>
            <a:off x="4512324" y="655550"/>
            <a:ext cx="4319973" cy="4322099"/>
          </a:xfrm>
          <a:prstGeom prst="rect">
            <a:avLst/>
          </a:prstGeom>
          <a:noFill/>
          <a:ln>
            <a:noFill/>
          </a:ln>
        </p:spPr>
      </p:pic>
      <p:sp>
        <p:nvSpPr>
          <p:cNvPr id="84" name="Google Shape;84;p17"/>
          <p:cNvSpPr txBox="1"/>
          <p:nvPr/>
        </p:nvSpPr>
        <p:spPr>
          <a:xfrm>
            <a:off x="228300" y="1126350"/>
            <a:ext cx="3975000" cy="289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lang="en" sz="1650">
                <a:solidFill>
                  <a:srgbClr val="272627"/>
                </a:solidFill>
                <a:highlight>
                  <a:srgbClr val="FFFFFF"/>
                </a:highlight>
                <a:latin typeface="Playfair Display"/>
                <a:ea typeface="Playfair Display"/>
                <a:cs typeface="Playfair Display"/>
                <a:sym typeface="Playfair Display"/>
              </a:rPr>
              <a:t>These ads have several parts:</a:t>
            </a:r>
            <a:endParaRPr sz="1650">
              <a:solidFill>
                <a:srgbClr val="272627"/>
              </a:solidFill>
              <a:highlight>
                <a:srgbClr val="FFFFFF"/>
              </a:highlight>
              <a:latin typeface="Playfair Display"/>
              <a:ea typeface="Playfair Display"/>
              <a:cs typeface="Playfair Display"/>
              <a:sym typeface="Playfair Display"/>
            </a:endParaRPr>
          </a:p>
          <a:p>
            <a:pPr indent="-333375" lvl="0" marL="698500" rtl="0" algn="l">
              <a:lnSpc>
                <a:spcPct val="115000"/>
              </a:lnSpc>
              <a:spcBef>
                <a:spcPts val="900"/>
              </a:spcBef>
              <a:spcAft>
                <a:spcPts val="0"/>
              </a:spcAft>
              <a:buClr>
                <a:srgbClr val="272627"/>
              </a:buClr>
              <a:buSzPts val="1650"/>
              <a:buFont typeface="Playfair Display"/>
              <a:buAutoNum type="arabicPeriod"/>
            </a:pPr>
            <a:r>
              <a:rPr lang="en" sz="1650">
                <a:solidFill>
                  <a:srgbClr val="272627"/>
                </a:solidFill>
                <a:highlight>
                  <a:srgbClr val="FFFFFF"/>
                </a:highlight>
                <a:latin typeface="Playfair Display"/>
                <a:ea typeface="Playfair Display"/>
                <a:cs typeface="Playfair Display"/>
                <a:sym typeface="Playfair Display"/>
              </a:rPr>
              <a:t>A profile picture and profile name that links to GlobalShala’s profile page.</a:t>
            </a:r>
            <a:endParaRPr sz="1650">
              <a:solidFill>
                <a:srgbClr val="272627"/>
              </a:solidFill>
              <a:highlight>
                <a:srgbClr val="FFFFFF"/>
              </a:highlight>
              <a:latin typeface="Playfair Display"/>
              <a:ea typeface="Playfair Display"/>
              <a:cs typeface="Playfair Display"/>
              <a:sym typeface="Playfair Display"/>
            </a:endParaRPr>
          </a:p>
          <a:p>
            <a:pPr indent="-333375" lvl="0" marL="698500" rtl="0" algn="l">
              <a:lnSpc>
                <a:spcPct val="115000"/>
              </a:lnSpc>
              <a:spcBef>
                <a:spcPts val="0"/>
              </a:spcBef>
              <a:spcAft>
                <a:spcPts val="0"/>
              </a:spcAft>
              <a:buClr>
                <a:srgbClr val="272627"/>
              </a:buClr>
              <a:buSzPts val="1650"/>
              <a:buFont typeface="Playfair Display"/>
              <a:buAutoNum type="arabicPeriod"/>
            </a:pPr>
            <a:r>
              <a:rPr lang="en" sz="1650">
                <a:solidFill>
                  <a:srgbClr val="272627"/>
                </a:solidFill>
                <a:highlight>
                  <a:srgbClr val="FFFFFF"/>
                </a:highlight>
                <a:latin typeface="Playfair Display"/>
                <a:ea typeface="Playfair Display"/>
                <a:cs typeface="Playfair Display"/>
                <a:sym typeface="Playfair Display"/>
              </a:rPr>
              <a:t>Some descriptive text.</a:t>
            </a:r>
            <a:endParaRPr sz="1650">
              <a:solidFill>
                <a:srgbClr val="272627"/>
              </a:solidFill>
              <a:highlight>
                <a:srgbClr val="FFFFFF"/>
              </a:highlight>
              <a:latin typeface="Playfair Display"/>
              <a:ea typeface="Playfair Display"/>
              <a:cs typeface="Playfair Display"/>
              <a:sym typeface="Playfair Display"/>
            </a:endParaRPr>
          </a:p>
          <a:p>
            <a:pPr indent="-333375" lvl="0" marL="698500" rtl="0" algn="l">
              <a:lnSpc>
                <a:spcPct val="115000"/>
              </a:lnSpc>
              <a:spcBef>
                <a:spcPts val="0"/>
              </a:spcBef>
              <a:spcAft>
                <a:spcPts val="0"/>
              </a:spcAft>
              <a:buClr>
                <a:srgbClr val="272627"/>
              </a:buClr>
              <a:buSzPts val="1650"/>
              <a:buFont typeface="Playfair Display"/>
              <a:buAutoNum type="arabicPeriod"/>
            </a:pPr>
            <a:r>
              <a:rPr lang="en" sz="1650">
                <a:solidFill>
                  <a:srgbClr val="272627"/>
                </a:solidFill>
                <a:highlight>
                  <a:srgbClr val="FFFFFF"/>
                </a:highlight>
                <a:latin typeface="Playfair Display"/>
                <a:ea typeface="Playfair Display"/>
                <a:cs typeface="Playfair Display"/>
                <a:sym typeface="Playfair Display"/>
              </a:rPr>
              <a:t>An image that, in this case, links to the Superhero U website.</a:t>
            </a:r>
            <a:endParaRPr sz="1650">
              <a:solidFill>
                <a:srgbClr val="272627"/>
              </a:solidFill>
              <a:highlight>
                <a:srgbClr val="FFFFFF"/>
              </a:highlight>
              <a:latin typeface="Playfair Display"/>
              <a:ea typeface="Playfair Display"/>
              <a:cs typeface="Playfair Display"/>
              <a:sym typeface="Playfair Display"/>
            </a:endParaRPr>
          </a:p>
          <a:p>
            <a:pPr indent="-333375" lvl="0" marL="698500" rtl="0" algn="l">
              <a:lnSpc>
                <a:spcPct val="115000"/>
              </a:lnSpc>
              <a:spcBef>
                <a:spcPts val="0"/>
              </a:spcBef>
              <a:spcAft>
                <a:spcPts val="0"/>
              </a:spcAft>
              <a:buClr>
                <a:srgbClr val="272627"/>
              </a:buClr>
              <a:buSzPts val="1650"/>
              <a:buFont typeface="Playfair Display"/>
              <a:buAutoNum type="arabicPeriod"/>
            </a:pPr>
            <a:r>
              <a:rPr lang="en" sz="1650">
                <a:solidFill>
                  <a:srgbClr val="272627"/>
                </a:solidFill>
                <a:highlight>
                  <a:srgbClr val="FFFFFF"/>
                </a:highlight>
                <a:latin typeface="Playfair Display"/>
                <a:ea typeface="Playfair Display"/>
                <a:cs typeface="Playfair Display"/>
                <a:sym typeface="Playfair Display"/>
              </a:rPr>
              <a:t>Buttons to like, comment, and share the ad.</a:t>
            </a:r>
            <a:endParaRPr sz="1650">
              <a:solidFill>
                <a:srgbClr val="272627"/>
              </a:solidFill>
              <a:highlight>
                <a:srgbClr val="FFFFFF"/>
              </a:highlight>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SUPERHERO U AD CAMPAIGN</a:t>
            </a:r>
            <a:endParaRPr/>
          </a:p>
        </p:txBody>
      </p:sp>
      <p:sp>
        <p:nvSpPr>
          <p:cNvPr id="90" name="Google Shape;90;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47500" lnSpcReduction="10000"/>
          </a:bodyPr>
          <a:lstStyle/>
          <a:p>
            <a:pPr indent="0" lvl="0" marL="0" rtl="0" algn="just">
              <a:lnSpc>
                <a:spcPct val="136363"/>
              </a:lnSpc>
              <a:spcBef>
                <a:spcPts val="2000"/>
              </a:spcBef>
              <a:spcAft>
                <a:spcPts val="0"/>
              </a:spcAft>
              <a:buNone/>
            </a:pPr>
            <a:r>
              <a:rPr lang="en" sz="2550">
                <a:solidFill>
                  <a:srgbClr val="111111"/>
                </a:solidFill>
                <a:highlight>
                  <a:srgbClr val="FFFFFF"/>
                </a:highlight>
              </a:rPr>
              <a:t>Superhero U ad campaign was an endeavor to inspire </a:t>
            </a:r>
            <a:r>
              <a:rPr lang="en" sz="2550">
                <a:solidFill>
                  <a:srgbClr val="111111"/>
                </a:solidFill>
                <a:highlight>
                  <a:srgbClr val="FFFFFF"/>
                </a:highlight>
              </a:rPr>
              <a:t>students</a:t>
            </a:r>
            <a:r>
              <a:rPr lang="en" sz="2550">
                <a:solidFill>
                  <a:srgbClr val="111111"/>
                </a:solidFill>
                <a:highlight>
                  <a:srgbClr val="FFFFFF"/>
                </a:highlight>
              </a:rPr>
              <a:t> inventiveness and intensify their imagination to envision how to make the world a better place, Influenced by the UN’s mission “to promote prosperity while protecting the planet”.</a:t>
            </a:r>
            <a:endParaRPr sz="2550">
              <a:solidFill>
                <a:srgbClr val="111111"/>
              </a:solidFill>
              <a:highlight>
                <a:srgbClr val="FFFFFF"/>
              </a:highlight>
            </a:endParaRPr>
          </a:p>
          <a:p>
            <a:pPr indent="0" lvl="0" marL="0" rtl="0" algn="just">
              <a:lnSpc>
                <a:spcPct val="136363"/>
              </a:lnSpc>
              <a:spcBef>
                <a:spcPts val="2000"/>
              </a:spcBef>
              <a:spcAft>
                <a:spcPts val="0"/>
              </a:spcAft>
              <a:buNone/>
            </a:pPr>
            <a:r>
              <a:rPr lang="en" sz="2550">
                <a:solidFill>
                  <a:srgbClr val="222222"/>
                </a:solidFill>
                <a:highlight>
                  <a:srgbClr val="FFFFFF"/>
                </a:highlight>
              </a:rPr>
              <a:t>Pre-college and college students were asked to invent a “superhero” capable of tackling one of the global social challenges outlined in the United Nations Sustainable Development Goals (SDGs) for 2030.</a:t>
            </a:r>
            <a:endParaRPr sz="2550">
              <a:solidFill>
                <a:srgbClr val="222222"/>
              </a:solidFill>
              <a:highlight>
                <a:srgbClr val="FFFFFF"/>
              </a:highlight>
            </a:endParaRPr>
          </a:p>
          <a:p>
            <a:pPr indent="0" lvl="0" marL="0" rtl="0" algn="just">
              <a:lnSpc>
                <a:spcPct val="136363"/>
              </a:lnSpc>
              <a:spcBef>
                <a:spcPts val="2000"/>
              </a:spcBef>
              <a:spcAft>
                <a:spcPts val="0"/>
              </a:spcAft>
              <a:buNone/>
            </a:pPr>
            <a:r>
              <a:rPr lang="en" sz="2550">
                <a:solidFill>
                  <a:srgbClr val="222222"/>
                </a:solidFill>
                <a:highlight>
                  <a:srgbClr val="FFFFFF"/>
                </a:highlight>
              </a:rPr>
              <a:t>Individuals and groups employed descriptions, drawings, illustrations, animations, and multimedia presentations to bring their creations to life. Five key SDG themes emerged: peace, prosperity, people, planet, and partnerships. The superheroes were designed to cultivate a force of forward-thinking and social entrepreneurship.</a:t>
            </a:r>
            <a:endParaRPr sz="2550">
              <a:solidFill>
                <a:srgbClr val="222222"/>
              </a:solidFill>
              <a:highlight>
                <a:srgbClr val="FFFFFF"/>
              </a:highlight>
            </a:endParaRPr>
          </a:p>
          <a:p>
            <a:pPr indent="0" lvl="0" marL="0" rtl="0" algn="just">
              <a:lnSpc>
                <a:spcPct val="136363"/>
              </a:lnSpc>
              <a:spcBef>
                <a:spcPts val="2000"/>
              </a:spcBef>
              <a:spcAft>
                <a:spcPts val="0"/>
              </a:spcAft>
              <a:buClr>
                <a:schemeClr val="dk2"/>
              </a:buClr>
              <a:buSzPct val="95652"/>
              <a:buFont typeface="Arial"/>
              <a:buNone/>
            </a:pPr>
            <a:r>
              <a:t/>
            </a:r>
            <a:endParaRPr sz="1150">
              <a:solidFill>
                <a:srgbClr val="222222"/>
              </a:solidFill>
              <a:highlight>
                <a:srgbClr val="FFFFFF"/>
              </a:highlight>
              <a:latin typeface="Arial"/>
              <a:ea typeface="Arial"/>
              <a:cs typeface="Arial"/>
              <a:sym typeface="Arial"/>
            </a:endParaRPr>
          </a:p>
          <a:p>
            <a:pPr indent="0" lvl="0" marL="0" rtl="0" algn="l">
              <a:spcBef>
                <a:spcPts val="13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CAMPAIGN ANALYSIS</a:t>
            </a:r>
            <a:endParaRPr/>
          </a:p>
        </p:txBody>
      </p:sp>
      <p:sp>
        <p:nvSpPr>
          <p:cNvPr id="96" name="Google Shape;96;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chose ‘Campaign 3’ as the campaign that needs to be discontinued </a:t>
            </a:r>
            <a:r>
              <a:rPr lang="en"/>
              <a:t>because</a:t>
            </a:r>
            <a:r>
              <a:rPr lang="en"/>
              <a:t> of two factors. They are:</a:t>
            </a:r>
            <a:endParaRPr/>
          </a:p>
          <a:p>
            <a:pPr indent="0" lvl="0" marL="457200" rtl="0" algn="l">
              <a:spcBef>
                <a:spcPts val="1200"/>
              </a:spcBef>
              <a:spcAft>
                <a:spcPts val="0"/>
              </a:spcAft>
              <a:buNone/>
            </a:pPr>
            <a:r>
              <a:rPr b="1" lang="en"/>
              <a:t>Number of reach &amp;</a:t>
            </a:r>
            <a:endParaRPr b="1"/>
          </a:p>
          <a:p>
            <a:pPr indent="0" lvl="0" marL="457200" rtl="0" algn="l">
              <a:spcBef>
                <a:spcPts val="1200"/>
              </a:spcBef>
              <a:spcAft>
                <a:spcPts val="0"/>
              </a:spcAft>
              <a:buNone/>
            </a:pPr>
            <a:r>
              <a:rPr b="1" lang="en"/>
              <a:t>Cost per result</a:t>
            </a:r>
            <a:endParaRPr b="1"/>
          </a:p>
          <a:p>
            <a:pPr indent="-342900" lvl="0" marL="457200" rtl="0" algn="l">
              <a:spcBef>
                <a:spcPts val="1200"/>
              </a:spcBef>
              <a:spcAft>
                <a:spcPts val="0"/>
              </a:spcAft>
              <a:buSzPts val="1800"/>
              <a:buChar char="●"/>
            </a:pPr>
            <a:r>
              <a:rPr lang="en"/>
              <a:t>The number of reach for each individual age group is very less compared to the other campaign’s number of reaches.</a:t>
            </a:r>
            <a:endParaRPr/>
          </a:p>
          <a:p>
            <a:pPr indent="-342900" lvl="0" marL="457200" rtl="0" algn="l">
              <a:spcBef>
                <a:spcPts val="0"/>
              </a:spcBef>
              <a:spcAft>
                <a:spcPts val="0"/>
              </a:spcAft>
              <a:buSzPts val="1800"/>
              <a:buChar char="●"/>
            </a:pPr>
            <a:r>
              <a:rPr lang="en"/>
              <a:t>The Cost per result for each individual group is high, when summed for many days could give an amount equal to an Audi Car.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311700" y="375050"/>
            <a:ext cx="8520600" cy="447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 Hence, the </a:t>
            </a:r>
            <a:r>
              <a:rPr lang="en"/>
              <a:t>number of reach is not directionally proportional to the cost per result, which does not allow the ad page to encounter any profit, just like how a simple current is not directly proportional to its potential difference across them. If one increases, the other factor automatically decreases.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Users will not be interested in such scenarios and hence it is better to discontinue the particular ad campaign to save the event popularity and integrity.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The age group here acts as the independent variable and the number of reach and cost per result are the dependent variables which change according to the age groups.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221475" y="150025"/>
            <a:ext cx="6247324" cy="4764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