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7" r:id="rId6"/>
    <p:sldId id="269" r:id="rId7"/>
    <p:sldId id="271" r:id="rId8"/>
    <p:sldId id="257" r:id="rId9"/>
    <p:sldId id="268" r:id="rId10"/>
    <p:sldId id="258" r:id="rId11"/>
    <p:sldId id="270" r:id="rId12"/>
    <p:sldId id="260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2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8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8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2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9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25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41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8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7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11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7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7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1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8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18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1754-A899-47D6-B37B-202DA65FD52D}" type="datetimeFigureOut">
              <a:rPr lang="en-AU" smtClean="0"/>
              <a:t>27/05/2021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497C-9629-420C-B554-8B800B561C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chest-xray-pneumonia" TargetMode="External"/><Relationship Id="rId2" Type="http://schemas.openxmlformats.org/officeDocument/2006/relationships/hyperlink" Target="https://github.com/ieee8023/covid-chestxray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tawsifurrahman/covid19-radiography-databa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5BABB-7747-4023-A9EC-D25D087D1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1" b="2548"/>
          <a:stretch/>
        </p:blipFill>
        <p:spPr>
          <a:xfrm>
            <a:off x="-12496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DB6FC-374F-420E-BCB3-86E71E03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 dirty="0">
                <a:solidFill>
                  <a:srgbClr val="FFFFFF"/>
                </a:solidFill>
              </a:rPr>
              <a:t>Using </a:t>
            </a:r>
            <a:r>
              <a:rPr lang="en-AU" sz="5200" dirty="0" err="1">
                <a:solidFill>
                  <a:srgbClr val="FFFFFF"/>
                </a:solidFill>
              </a:rPr>
              <a:t>CnNs</a:t>
            </a:r>
            <a:r>
              <a:rPr lang="en-AU" sz="5200" dirty="0">
                <a:solidFill>
                  <a:srgbClr val="FFFFFF"/>
                </a:solidFill>
              </a:rPr>
              <a:t> on </a:t>
            </a:r>
            <a:r>
              <a:rPr lang="en-AU" sz="5200" dirty="0" err="1">
                <a:solidFill>
                  <a:srgbClr val="FFFFFF"/>
                </a:solidFill>
              </a:rPr>
              <a:t>X-rAys</a:t>
            </a:r>
            <a:r>
              <a:rPr lang="en-AU" sz="5200" dirty="0">
                <a:solidFill>
                  <a:srgbClr val="FFFFFF"/>
                </a:solidFill>
              </a:rPr>
              <a:t> to </a:t>
            </a:r>
            <a:r>
              <a:rPr lang="en-AU" sz="5200" dirty="0" err="1">
                <a:solidFill>
                  <a:srgbClr val="FFFFFF"/>
                </a:solidFill>
              </a:rPr>
              <a:t>DiAGNOSE</a:t>
            </a:r>
            <a:r>
              <a:rPr lang="en-AU" sz="5200" dirty="0">
                <a:solidFill>
                  <a:srgbClr val="FFFFFF"/>
                </a:solidFill>
              </a:rPr>
              <a:t>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60115-2D4A-49A3-9412-C6F08173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611" y="449876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By Nicolas </a:t>
            </a:r>
            <a:r>
              <a:rPr lang="en-AU" dirty="0" err="1">
                <a:solidFill>
                  <a:srgbClr val="FFFFFF"/>
                </a:solidFill>
              </a:rPr>
              <a:t>Michellsi</a:t>
            </a:r>
            <a:r>
              <a:rPr lang="en-AU" dirty="0">
                <a:solidFill>
                  <a:srgbClr val="FFFFFF"/>
                </a:solidFill>
              </a:rPr>
              <a:t> and </a:t>
            </a:r>
            <a:r>
              <a:rPr lang="en-AU" dirty="0" err="1">
                <a:solidFill>
                  <a:srgbClr val="FFFFFF"/>
                </a:solidFill>
              </a:rPr>
              <a:t>Guangyu</a:t>
            </a:r>
            <a:r>
              <a:rPr lang="en-AU" dirty="0">
                <a:solidFill>
                  <a:srgbClr val="FFFF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2266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109-0832-4604-A43C-5E0A06B2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41" y="901532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Network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ADC3-9C77-4435-A1E1-E7F06F10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y_true_list</a:t>
            </a:r>
            <a:r>
              <a:rPr lang="en-US" dirty="0"/>
              <a:t>, </a:t>
            </a:r>
            <a:r>
              <a:rPr lang="en-US" dirty="0" err="1"/>
              <a:t>y_pred_list</a:t>
            </a:r>
            <a:r>
              <a:rPr lang="en-US" dirty="0"/>
              <a:t>))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0       0.97      0.96      0.96       100</a:t>
            </a:r>
          </a:p>
          <a:p>
            <a:r>
              <a:rPr lang="en-US" dirty="0"/>
              <a:t>           1       0.88      0.95      0.91       100</a:t>
            </a:r>
          </a:p>
          <a:p>
            <a:r>
              <a:rPr lang="en-US" dirty="0"/>
              <a:t>           2       0.95      0.88      0.91       100</a:t>
            </a:r>
          </a:p>
          <a:p>
            <a:endParaRPr lang="en-US" dirty="0"/>
          </a:p>
          <a:p>
            <a:r>
              <a:rPr lang="en-US" dirty="0"/>
              <a:t>    accuracy                           0.93       300</a:t>
            </a:r>
          </a:p>
          <a:p>
            <a:r>
              <a:rPr lang="en-US" dirty="0"/>
              <a:t>   macro avg       0.93      0.93      0.93       300</a:t>
            </a:r>
          </a:p>
          <a:p>
            <a:r>
              <a:rPr lang="en-US" dirty="0"/>
              <a:t>weighted avg       0.93      0.93      0.93       300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599847-9914-4A2A-9377-874BA24C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32" y="2372063"/>
            <a:ext cx="4890868" cy="41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32A1-486A-4916-A1BC-891B4D57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3FEB-F32B-48A9-9488-C086AC06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4E241-6A41-40DF-A8E8-5DCDA2E6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8" y="2140063"/>
            <a:ext cx="8721076" cy="25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109-0832-4604-A43C-5E0A06B2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41" y="901532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ADC3-9C77-4435-A1E1-E7F06F10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71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850C-0924-4728-9548-5CD5DCBD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01532"/>
            <a:ext cx="9887147" cy="1293028"/>
          </a:xfrm>
        </p:spPr>
        <p:txBody>
          <a:bodyPr/>
          <a:lstStyle/>
          <a:p>
            <a:pPr algn="l"/>
            <a:r>
              <a:rPr lang="en-AU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39E7-672E-40DB-A70E-5454209F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99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850C-0924-4728-9548-5CD5DCBD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01532"/>
            <a:ext cx="9887147" cy="1293028"/>
          </a:xfrm>
        </p:spPr>
        <p:txBody>
          <a:bodyPr/>
          <a:lstStyle/>
          <a:p>
            <a:pPr algn="l"/>
            <a:r>
              <a:rPr lang="en-AU" dirty="0"/>
              <a:t>Limitations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39E7-672E-40DB-A70E-5454209F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29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91CD-E49D-454C-B3D2-6F746C9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312" y="901532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0912-67F3-44A5-9B30-90A2E7A2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7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688-806C-4E88-9531-146CB5B9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79" y="227045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Problem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2595-916A-459B-93E7-4A488A64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62" y="1798634"/>
            <a:ext cx="7468386" cy="4024125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More than 160 million COVID cases globally</a:t>
            </a:r>
          </a:p>
          <a:p>
            <a:r>
              <a:rPr lang="en-AU" sz="2800" dirty="0"/>
              <a:t>Places enormous burden on hospital system</a:t>
            </a:r>
          </a:p>
          <a:p>
            <a:r>
              <a:rPr lang="en-AU" sz="2800" dirty="0"/>
              <a:t>Efficient triaging of patients essential</a:t>
            </a:r>
          </a:p>
          <a:p>
            <a:r>
              <a:rPr lang="en-AU" sz="2800" dirty="0"/>
              <a:t>Pneumonia and COVID-19 share similar symptom profile </a:t>
            </a:r>
          </a:p>
          <a:p>
            <a:r>
              <a:rPr lang="en-AU" sz="2800" dirty="0"/>
              <a:t>Need effective form of discrimination in cases where direct testing is too slow</a:t>
            </a:r>
          </a:p>
        </p:txBody>
      </p:sp>
      <p:pic>
        <p:nvPicPr>
          <p:cNvPr id="1026" name="Picture 2" descr="Tracking COVID-19 vaccines and therapeutics | McKinsey">
            <a:extLst>
              <a:ext uri="{FF2B5EF4-FFF2-40B4-BE49-F238E27FC236}">
                <a16:creationId xmlns:a16="http://schemas.microsoft.com/office/drawing/2014/main" id="{70729B00-0558-4B9A-B6EC-2A8848A7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48" y="1634765"/>
            <a:ext cx="3738514" cy="37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7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794-26A4-4290-A741-5E4E6D84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07" y="777275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FC61-D0B2-4813-A3C1-9F66E2B1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213862" cy="4024125"/>
          </a:xfrm>
        </p:spPr>
        <p:txBody>
          <a:bodyPr/>
          <a:lstStyle/>
          <a:p>
            <a:r>
              <a:rPr lang="en-AU" dirty="0"/>
              <a:t>Develop a CNN to classify between normal, pneumonia and COVID-19 lungs</a:t>
            </a:r>
          </a:p>
        </p:txBody>
      </p:sp>
    </p:spTree>
    <p:extLst>
      <p:ext uri="{BB962C8B-B14F-4D97-AF65-F5344CB8AC3E}">
        <p14:creationId xmlns:p14="http://schemas.microsoft.com/office/powerpoint/2010/main" val="57653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FA29D-7932-4C10-9D94-76F13F2D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Data preparation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0E663-A4FC-472D-9B62-076FB2C3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</a:rPr>
              <a:t>Train: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  <a:hlinkClick r:id="rId2"/>
            </a:endParaRPr>
          </a:p>
          <a:p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COVID Chest X-ray Dataset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008ABC"/>
                </a:solidFill>
                <a:latin typeface="Inter"/>
              </a:rPr>
              <a:t>Cov19 images (all of the images in this data set are used for train) (300)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Chest X-ray Dataset (Pneumonia)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008ABC"/>
                </a:solidFill>
                <a:latin typeface="Inter"/>
              </a:rPr>
              <a:t>Normal and pneumonia images (300 each)</a:t>
            </a:r>
          </a:p>
          <a:p>
            <a:pPr marL="0" indent="0">
              <a:buNone/>
            </a:pPr>
            <a:endParaRPr lang="en-US" dirty="0">
              <a:solidFill>
                <a:srgbClr val="008ABC"/>
              </a:solidFill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ABC"/>
                </a:solidFill>
                <a:latin typeface="Inter"/>
              </a:rPr>
              <a:t>0.2 for validation</a:t>
            </a:r>
          </a:p>
          <a:p>
            <a:pPr marL="0" indent="0">
              <a:buNone/>
            </a:pPr>
            <a:endParaRPr lang="en-US" dirty="0">
              <a:solidFill>
                <a:srgbClr val="008ABC"/>
              </a:solidFill>
              <a:latin typeface="Inter"/>
            </a:endParaRPr>
          </a:p>
          <a:p>
            <a:r>
              <a:rPr lang="en-US" dirty="0">
                <a:solidFill>
                  <a:srgbClr val="008ABC"/>
                </a:solidFill>
                <a:latin typeface="Inter"/>
              </a:rPr>
              <a:t>Test:</a:t>
            </a:r>
          </a:p>
          <a:p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Chest X-ray Dataset (Pneumonia)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008ABC"/>
                </a:solidFill>
                <a:latin typeface="Inter"/>
              </a:rPr>
              <a:t>Normal and pneumonia images (100)</a:t>
            </a:r>
          </a:p>
          <a:p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COVID-19 Radiography Database</a:t>
            </a:r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008ABC"/>
                </a:solidFill>
                <a:latin typeface="Inter"/>
              </a:rPr>
              <a:t>Cov19 images (100)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C9D306-B1E1-43AC-B930-F5DBFA312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419" y="2057401"/>
            <a:ext cx="2657475" cy="1990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16CE7-2F4F-4AD0-9B06-061AD350E0E2}"/>
              </a:ext>
            </a:extLst>
          </p:cNvPr>
          <p:cNvSpPr txBox="1"/>
          <p:nvPr/>
        </p:nvSpPr>
        <p:spPr>
          <a:xfrm>
            <a:off x="8945367" y="4185285"/>
            <a:ext cx="2995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Classes in the train data</a:t>
            </a:r>
          </a:p>
        </p:txBody>
      </p:sp>
    </p:spTree>
    <p:extLst>
      <p:ext uri="{BB962C8B-B14F-4D97-AF65-F5344CB8AC3E}">
        <p14:creationId xmlns:p14="http://schemas.microsoft.com/office/powerpoint/2010/main" val="10953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A6EF-8AE9-4D7F-A9DB-570315BF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Data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1680A-4568-42EE-A971-67E7ED35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80428" cy="4024125"/>
          </a:xfrm>
        </p:spPr>
        <p:txBody>
          <a:bodyPr/>
          <a:lstStyle/>
          <a:p>
            <a:r>
              <a:rPr lang="en-US" dirty="0"/>
              <a:t>To get a brief idea how data looks like: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DD0589-7733-425A-B31E-73E1DE6E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28" y="764373"/>
            <a:ext cx="6061531" cy="57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D0AC9-5DF2-44DC-A5DA-8FEC23C5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Data preprocess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451C9-4F1F-45D3-B3D7-65BF4A9C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training data and test data we resize images into 150*150 and centralize them.</a:t>
            </a:r>
          </a:p>
          <a:p>
            <a:r>
              <a:rPr lang="en-US" dirty="0"/>
              <a:t>For the training data, we do a random rotation and horizontal flip to make the images more general. (prevent the network learning irregularity)</a:t>
            </a:r>
          </a:p>
          <a:p>
            <a:r>
              <a:rPr lang="en-US" dirty="0"/>
              <a:t>For the test data, we do not rotate or flip the images.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A44D88-0A22-410B-BC0D-7DDB8271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59" y="4094590"/>
            <a:ext cx="9436780" cy="26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DFD59-0147-4941-9390-A26DDD7D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E02B3-CAA6-41D8-9B22-A2922744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Normalization is used to prevent the model facing vanishing gradients. 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mean_nums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[0.485, 0.456, 0.406]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std_nums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[0.229, 0.224, 0.225]</a:t>
            </a:r>
          </a:p>
          <a:p>
            <a:r>
              <a:rPr lang="en-US" dirty="0"/>
              <a:t>This is a normally used value for mean and std for each RGB channel.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https://forums.fast.ai/t/is-normalizing-the-input-image-by-imagenet-mean-and-std-really-necessary/51338</a:t>
            </a:r>
          </a:p>
        </p:txBody>
      </p:sp>
    </p:spTree>
    <p:extLst>
      <p:ext uri="{BB962C8B-B14F-4D97-AF65-F5344CB8AC3E}">
        <p14:creationId xmlns:p14="http://schemas.microsoft.com/office/powerpoint/2010/main" val="20472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688-806C-4E88-9531-146CB5B9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96" y="901532"/>
            <a:ext cx="8610600" cy="1293028"/>
          </a:xfrm>
        </p:spPr>
        <p:txBody>
          <a:bodyPr/>
          <a:lstStyle/>
          <a:p>
            <a:pPr algn="l"/>
            <a:r>
              <a:rPr lang="en-AU" dirty="0"/>
              <a:t>CNN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2595-916A-459B-93E7-4A488A64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https://arxiv.org/pdf/1608.06993.pdf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C38F0-0729-4479-8812-04E24855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48" y="2723873"/>
            <a:ext cx="6667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8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8E540-88B6-494A-BE31-05064310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A8D5F-EFD5-4707-9E48-EF530C27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</a:t>
            </a:r>
          </a:p>
          <a:p>
            <a:r>
              <a:rPr lang="en-US" dirty="0"/>
              <a:t>Batch size = 8</a:t>
            </a:r>
          </a:p>
          <a:p>
            <a:r>
              <a:rPr lang="en-US" dirty="0"/>
              <a:t>Epoch =10</a:t>
            </a:r>
          </a:p>
          <a:p>
            <a:r>
              <a:rPr lang="en-US" dirty="0"/>
              <a:t>Best epoch=8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35D2B-61DC-4805-BD80-142E1117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07" y="3429000"/>
            <a:ext cx="3962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87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275</TotalTime>
  <Words>368</Words>
  <Application>Microsoft Office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Inter</vt:lpstr>
      <vt:lpstr>Arial</vt:lpstr>
      <vt:lpstr>Century Gothic</vt:lpstr>
      <vt:lpstr>Courier New</vt:lpstr>
      <vt:lpstr>Vapor Trail</vt:lpstr>
      <vt:lpstr>Using CnNs on X-rAys to DiAGNOSE COVID-19</vt:lpstr>
      <vt:lpstr>Problem and significance</vt:lpstr>
      <vt:lpstr>Goals</vt:lpstr>
      <vt:lpstr>Data preparation</vt:lpstr>
      <vt:lpstr>Data overview</vt:lpstr>
      <vt:lpstr>Data preprocess</vt:lpstr>
      <vt:lpstr>PowerPoint 演示文稿</vt:lpstr>
      <vt:lpstr>CNN Design choices</vt:lpstr>
      <vt:lpstr>training</vt:lpstr>
      <vt:lpstr>Network performance</vt:lpstr>
      <vt:lpstr>PowerPoint 演示文稿</vt:lpstr>
      <vt:lpstr>EXAMPLE Application</vt:lpstr>
      <vt:lpstr>Model limitations</vt:lpstr>
      <vt:lpstr>Limitations and ISSUES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CnNs on X-rAys to DiAGNOSE COVID-18</dc:title>
  <dc:creator>Nicolas M</dc:creator>
  <cp:lastModifiedBy>Guangyu Zhang</cp:lastModifiedBy>
  <cp:revision>18</cp:revision>
  <dcterms:created xsi:type="dcterms:W3CDTF">2021-05-23T20:55:44Z</dcterms:created>
  <dcterms:modified xsi:type="dcterms:W3CDTF">2021-05-27T08:24:16Z</dcterms:modified>
</cp:coreProperties>
</file>