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4" r:id="rId44"/>
    <p:sldId id="316" r:id="rId45"/>
    <p:sldId id="261" r:id="rId46"/>
    <p:sldId id="283"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9130"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18.06.2017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and by extension I mean instruction set extension. WKM is an opposite to the BKM (or best known methods) and means, of course , worst known methods.</a:t>
            </a:r>
          </a:p>
          <a:p>
            <a:r>
              <a:rPr lang="en-GB" dirty="0"/>
              <a:t>Today I going to talk about mistakes that can be done (and usually done) with SGX enclave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 – and you can define word “interesting” as you like</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in this very moment</a:t>
            </a:r>
            <a:r>
              <a:rPr lang="en-US" baseline="0" dirty="0"/>
              <a:t> (at least in countries were Sunday is a working day)</a:t>
            </a:r>
            <a:r>
              <a:rPr lang="en-US" dirty="0"/>
              <a:t> – and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endParaRPr lang="en-US" dirty="0"/>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really successful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part of changes in threat model </a:t>
            </a:r>
            <a:r>
              <a:rPr lang="mr-IN" dirty="0"/>
              <a:t>–</a:t>
            </a:r>
            <a:r>
              <a:rPr lang="en-US" baseline="0" dirty="0"/>
              <a:t> timing attacks are getting more and more important and this is a</a:t>
            </a:r>
            <a:r>
              <a:rPr lang="en-US" dirty="0"/>
              <a:t> very</a:t>
            </a:r>
            <a:r>
              <a:rPr lang="en-US" baseline="0" dirty="0"/>
              <a:t> </a:t>
            </a:r>
            <a:r>
              <a:rPr lang="en-US" dirty="0"/>
              <a:t>special case</a:t>
            </a:r>
            <a:r>
              <a:rPr lang="en-US" baseline="0" dirty="0"/>
              <a:t> </a:t>
            </a:r>
            <a:r>
              <a:rPr lang="mr-IN" dirty="0"/>
              <a:t>–</a:t>
            </a:r>
            <a:r>
              <a:rPr lang="en-US" dirty="0"/>
              <a:t> but you are more then welcome to explore this direction, it works.</a:t>
            </a:r>
          </a:p>
          <a:p>
            <a:r>
              <a:rPr lang="en-US" dirty="0"/>
              <a:t>There are some articles published recently about it . I keeping this long and exact quote from the SGX enclave writers guide here</a:t>
            </a:r>
            <a:r>
              <a:rPr lang="en-US" baseline="0" dirty="0"/>
              <a:t> for those that can not hear me and will be reading the presentation.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p>
          <a:p>
            <a:endParaRPr lang="en-US" dirty="0"/>
          </a:p>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a:p>
            <a:r>
              <a:rPr lang="en-US" dirty="0"/>
              <a:t>Let me translate it from </a:t>
            </a:r>
            <a:r>
              <a:rPr lang="en-US" baseline="0" dirty="0"/>
              <a:t>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The following </a:t>
            </a:r>
            <a:r>
              <a:rPr lang="en-US" dirty="0" err="1"/>
              <a:t>skillz</a:t>
            </a:r>
            <a:r>
              <a:rPr lang="en-US" dirty="0"/>
              <a:t> are required for SGX enclaves reviewing:</a:t>
            </a:r>
          </a:p>
          <a:p>
            <a:endParaRPr lang="en-US" dirty="0"/>
          </a:p>
          <a:p>
            <a:r>
              <a:rPr lang="en-US" dirty="0"/>
              <a:t>Code review, both in source and binary level (meaning – old good reverse engineering), will be much more productive.</a:t>
            </a:r>
          </a:p>
          <a:p>
            <a:r>
              <a:rPr lang="en-US" dirty="0"/>
              <a:t>Dumb fuzzing, and</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things really make all </a:t>
            </a:r>
            <a:r>
              <a:rPr lang="en-US" dirty="0" err="1"/>
              <a:t>thi</a:t>
            </a:r>
            <a:r>
              <a:rPr lang="en-US" dirty="0"/>
              <a:t> situation different:</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r>
              <a:rPr lang="en-US" dirty="0"/>
              <a:t>Just try to imagine – you calling a support of specific hardware vendor and asking a question – does this specific system supports SGX on BIOS level.</a:t>
            </a:r>
          </a:p>
          <a:p>
            <a:r>
              <a:rPr lang="en-US" dirty="0"/>
              <a:t>They obviously don’t understand the question, and trying to clarify it: and they don’t ask what is SGX, they ask what is BIOS </a:t>
            </a:r>
            <a:r>
              <a:rPr lang="en-US" dirty="0">
                <a:sym typeface="Wingdings" panose="05000000000000000000" pitchFamily="2" charset="2"/>
              </a:rPr>
              <a:t></a:t>
            </a:r>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Architectural enclaves (quoting, licensing and provisioning) are mostly related to enclave licensing and attestation features.</a:t>
            </a:r>
          </a:p>
          <a:p>
            <a:r>
              <a:rPr lang="en-US" dirty="0"/>
              <a:t>          SDK is actually for building the enclave and the application	</a:t>
            </a:r>
          </a:p>
          <a:p>
            <a:pPr lvl="1"/>
            <a:r>
              <a:rPr lang="en-US" dirty="0" err="1"/>
              <a:t>aesm_service</a:t>
            </a:r>
            <a:r>
              <a:rPr lang="en-US" dirty="0"/>
              <a:t> is intended to orchestrate all of them</a:t>
            </a:r>
          </a:p>
          <a:p>
            <a:endParaRPr lang="en-US" dirty="0"/>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r>
              <a:rPr lang="en-US" dirty="0"/>
              <a:t>As you remember the enclave works with ring 3 privileges and can not execute system calls:</a:t>
            </a:r>
          </a:p>
          <a:p>
            <a:r>
              <a:rPr lang="en-US" dirty="0" err="1"/>
              <a:t>Ocalls</a:t>
            </a:r>
            <a:r>
              <a:rPr lang="en-US" dirty="0"/>
              <a:t> are intended to provide this service, but it requires leaving the enclave.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add OCALL to this picture: (call to untrusted service such as open file, which should require transfer from ring3 to ring 0), it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the link is here (</a:t>
            </a:r>
            <a:r>
              <a:rPr lang="en-US" u="sng" dirty="0"/>
              <a:t>mention if it is public for now</a:t>
            </a:r>
            <a:r>
              <a:rPr lang="en-US" dirty="0"/>
              <a:t>):</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 because of licensing issues.</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these mistakes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itself and its SDK. There are a lot of good people that made a lot of presentations about it.</a:t>
            </a:r>
          </a:p>
          <a:p>
            <a:r>
              <a:rPr lang="en-US" baseline="0" dirty="0"/>
              <a:t>In addition I’ll try to avoid spoilers in the details of specific WKMs implementation.</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python script thing that gives all files encrypted according to configuration</a:t>
            </a:r>
          </a:p>
          <a:p>
            <a:pPr lvl="1"/>
            <a:r>
              <a:rPr lang="en-US" dirty="0"/>
              <a:t>SSL with self-signed certificates (sha1 of the certificate is checked inside the enclave)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I added some public domain cartoons as a  media examples (At least I downloaded these cartoons from the internet site with this claim)</a:t>
            </a:r>
          </a:p>
          <a:p>
            <a:pPr lvl="1"/>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endParaRPr lang="en-US" dirty="0"/>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Please do not expect too much implementation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very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instruction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a:p>
            <a:r>
              <a:rPr lang="en-US" dirty="0"/>
              <a:t>During the conference somebody mentioned “Bad design guard” </a:t>
            </a:r>
            <a:r>
              <a:rPr lang="mr-IN" dirty="0"/>
              <a:t>–</a:t>
            </a:r>
            <a:r>
              <a:rPr lang="en-US" dirty="0"/>
              <a:t> so wee really need</a:t>
            </a:r>
            <a:r>
              <a:rPr lang="en-US" baseline="0" dirty="0"/>
              <a:t> it </a:t>
            </a:r>
            <a:r>
              <a:rPr lang="en-US" baseline="0" dirty="0">
                <a:sym typeface="Wingdings"/>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either find yourself, or contact me for the solution or wait until it will be published.</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code of the DVSE  </a:t>
            </a:r>
          </a:p>
          <a:p>
            <a:r>
              <a:rPr lang="en-US" baseline="0" dirty="0"/>
              <a:t>8 – Show the </a:t>
            </a:r>
            <a:r>
              <a:rPr lang="en-US" baseline="0" dirty="0" err="1"/>
              <a:t>memcpy</a:t>
            </a:r>
            <a:r>
              <a:rPr lang="en-US" baseline="0" dirty="0"/>
              <a:t> </a:t>
            </a:r>
          </a:p>
          <a:p>
            <a:r>
              <a:rPr lang="en-US" baseline="0" dirty="0"/>
              <a:t>9 – Show the enclave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10 </a:t>
            </a:r>
            <a:r>
              <a:rPr lang="mr-IN" baseline="0" dirty="0"/>
              <a:t>–</a:t>
            </a:r>
            <a:r>
              <a:rPr lang="en-US" baseline="0" dirty="0"/>
              <a:t> Show (show shortcuts: we using for the same EDL and even the same class for ECALLS, but the OCALLS are changed). Show generated files for Untrusted part.</a:t>
            </a:r>
          </a:p>
          <a:p>
            <a:r>
              <a:rPr lang="en-US" baseline="0" dirty="0"/>
              <a:t>11  - Run it</a:t>
            </a:r>
          </a:p>
          <a:p>
            <a:r>
              <a:rPr lang="en-US" baseline="0" dirty="0"/>
              <a:t>12 – Show found coupons</a:t>
            </a:r>
          </a:p>
          <a:p>
            <a:r>
              <a:rPr lang="en-US" baseline="0" dirty="0"/>
              <a:t>13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 Here you have a lot of secrets.</a:t>
            </a:r>
          </a:p>
          <a:p>
            <a:r>
              <a:rPr lang="en-US" baseline="0" dirty="0"/>
              <a:t>2 – Standard vulnerabilities (and it can be found by fuzzing)</a:t>
            </a:r>
          </a:p>
          <a:p>
            <a:endParaRPr lang="en-US" baseline="0" dirty="0"/>
          </a:p>
          <a:p>
            <a:r>
              <a:rPr lang="en-US" baseline="0" dirty="0"/>
              <a:t>This vulnerability probably looks a bit artificial, but I have a really good reason for showing it:</a:t>
            </a:r>
          </a:p>
          <a:p>
            <a:endParaRPr lang="en-US" baseline="0" dirty="0"/>
          </a:p>
          <a:p>
            <a:r>
              <a:rPr lang="en-US" baseline="0" dirty="0"/>
              <a:t>1 </a:t>
            </a:r>
            <a:r>
              <a:rPr lang="mr-IN" baseline="0" dirty="0"/>
              <a:t>–</a:t>
            </a:r>
            <a:r>
              <a:rPr lang="en-US" baseline="0" dirty="0"/>
              <a:t> As an example of how small and harmless issue can undermine all the security model </a:t>
            </a:r>
          </a:p>
          <a:p>
            <a:r>
              <a:rPr lang="en-US" baseline="0" dirty="0"/>
              <a:t>	There is a proverb in Russian, “don’t put all the eggs to the same basket”, with very clear meaning: don’t place all of your valuables at the same place.</a:t>
            </a:r>
          </a:p>
          <a:p>
            <a:r>
              <a:rPr lang="en-US" baseline="0" dirty="0"/>
              <a:t>	In the boundaries of this analogy any kind of secure enclave, and it </a:t>
            </a:r>
            <a:r>
              <a:rPr lang="en-US" baseline="0" dirty="0" err="1"/>
              <a:t>doesn</a:t>
            </a:r>
            <a:r>
              <a:rPr lang="mr-IN" baseline="0" dirty="0"/>
              <a:t>’</a:t>
            </a:r>
            <a:r>
              <a:rPr lang="en-US" baseline="0" dirty="0"/>
              <a:t>t matter how exactly it is implemented, is a basket with eggs. </a:t>
            </a:r>
          </a:p>
          <a:p>
            <a:r>
              <a:rPr lang="en-US" baseline="0" dirty="0"/>
              <a:t>	Once you drop it </a:t>
            </a:r>
            <a:r>
              <a:rPr lang="mr-IN" baseline="0" dirty="0"/>
              <a:t>–</a:t>
            </a:r>
            <a:r>
              <a:rPr lang="en-US" baseline="0" dirty="0"/>
              <a:t> you break everything.</a:t>
            </a:r>
          </a:p>
          <a:p>
            <a:r>
              <a:rPr lang="en-US" baseline="0" dirty="0"/>
              <a:t>2 </a:t>
            </a:r>
            <a:r>
              <a:rPr lang="mr-IN" baseline="0" dirty="0"/>
              <a:t>–</a:t>
            </a:r>
            <a:r>
              <a:rPr lang="en-US" baseline="0" dirty="0"/>
              <a:t> I had seen similar things in real life enclaves. They were a bit more complicated, but it is an exercise, after all.</a:t>
            </a:r>
          </a:p>
          <a:p>
            <a:endParaRPr lang="en-US" baseline="0" dirty="0"/>
          </a:p>
          <a:p>
            <a:r>
              <a:rPr lang="en-US" baseline="0" dirty="0"/>
              <a: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a:p>
            <a:r>
              <a:rPr lang="en-US" dirty="0"/>
              <a:t>Let’s speak for a moment about prevention of these bugs.</a:t>
            </a:r>
          </a:p>
          <a:p>
            <a:r>
              <a:rPr lang="en-US" dirty="0"/>
              <a:t>Surprisingly automatic</a:t>
            </a:r>
            <a:r>
              <a:rPr lang="en-US" baseline="0" dirty="0"/>
              <a:t> code analysis tools </a:t>
            </a:r>
            <a:r>
              <a:rPr lang="mr-IN" baseline="0" dirty="0"/>
              <a:t>–</a:t>
            </a:r>
            <a:r>
              <a:rPr lang="en-US" baseline="0" dirty="0"/>
              <a:t> such as </a:t>
            </a:r>
            <a:r>
              <a:rPr lang="en-US" baseline="0" dirty="0" err="1"/>
              <a:t>Klocwork</a:t>
            </a:r>
            <a:r>
              <a:rPr lang="en-US" baseline="0" dirty="0"/>
              <a:t> - may give a good result if used with nightly builds every day.</a:t>
            </a:r>
          </a:p>
          <a:p>
            <a:r>
              <a:rPr lang="en-US" baseline="0" dirty="0"/>
              <a:t>Manual review of all possible things gives best results </a:t>
            </a:r>
            <a:r>
              <a:rPr lang="mr-IN" baseline="0" dirty="0"/>
              <a:t>–</a:t>
            </a:r>
            <a:r>
              <a:rPr lang="en-US" baseline="0" dirty="0"/>
              <a:t> but with the results we have a problem:</a:t>
            </a:r>
          </a:p>
          <a:p>
            <a:r>
              <a:rPr lang="en-US" baseline="0" dirty="0"/>
              <a:t> - the review should be conducted by very much qualified people</a:t>
            </a:r>
          </a:p>
          <a:p>
            <a:r>
              <a:rPr lang="en-US" baseline="0" dirty="0"/>
              <a:t> - It is still probabilistic process, and something will always be overlooked</a:t>
            </a:r>
            <a:endParaRPr lang="en-US" dirty="0"/>
          </a:p>
          <a:p>
            <a:r>
              <a:rPr lang="en-US" dirty="0"/>
              <a:t>As for fuzzing - </a:t>
            </a:r>
          </a:p>
          <a:p>
            <a:r>
              <a:rPr lang="en-US" dirty="0"/>
              <a:t>Nothing new here except of old good and dumb enclave fuzzing – there are no tools that allow to use something more complicated.</a:t>
            </a:r>
          </a:p>
          <a:p>
            <a:r>
              <a:rPr lang="en-US" dirty="0"/>
              <a:t>The only hope here is that good enclave is small</a:t>
            </a:r>
            <a:r>
              <a:rPr lang="en-US" baseline="0" dirty="0"/>
              <a:t> </a:t>
            </a:r>
            <a:r>
              <a:rPr lang="mr-IN" baseline="0" dirty="0"/>
              <a:t>–</a:t>
            </a:r>
            <a:r>
              <a:rPr lang="en-US" baseline="0" dirty="0"/>
              <a:t> and missing information can be obtained by code review. </a:t>
            </a:r>
            <a:endParaRPr lang="en-US" dirty="0"/>
          </a:p>
          <a:p>
            <a:endParaRPr lang="en-US" dirty="0"/>
          </a:p>
          <a:p>
            <a:r>
              <a:rPr lang="en-US" dirty="0"/>
              <a:t>Again “Bad design guard” to rescue </a:t>
            </a:r>
            <a:r>
              <a:rPr lang="mr-IN" dirty="0"/>
              <a:t>…</a:t>
            </a:r>
            <a:r>
              <a:rPr lang="en-US" dirty="0"/>
              <a:t> We definitely need it here.</a:t>
            </a:r>
          </a:p>
          <a:p>
            <a:r>
              <a:rPr lang="en-US" dirty="0"/>
              <a:t>In addition I think that symbolic execution may be interesting in this context, but I didn’t use it myself for this purpose.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All this presentation is intended also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 (</a:t>
            </a:r>
            <a:r>
              <a:rPr lang="en-US" dirty="0" err="1"/>
              <a:t>SkyLake</a:t>
            </a:r>
            <a:r>
              <a:rPr lang="en-US" dirty="0"/>
              <a:t> and </a:t>
            </a:r>
            <a:r>
              <a:rPr lang="en-US" dirty="0" err="1"/>
              <a:t>CabyLake</a:t>
            </a:r>
            <a:r>
              <a:rPr lang="en-US" dirty="0"/>
              <a:t> for now)</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 such as BIOS, OS, hypervisor, SMM and Management Engine.</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a:p>
            <a:r>
              <a:rPr lang="en-US" dirty="0"/>
              <a:t>This is the first solution I know about where “security anchor” code is not “privileged”, which is definitely right thing</a:t>
            </a:r>
          </a:p>
          <a:p>
            <a:endParaRPr lang="en-US" dirty="0"/>
          </a:p>
          <a:p>
            <a:r>
              <a:rPr lang="en-US" dirty="0"/>
              <a:t>And I think I reviewed enough SGX enclaves during my work @Intel  to be able to make some (hopefully representative) conclusions about common mistakes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application’s security anchor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In addition SGX enclave is able to use unique cryptographic keys derived from processor specific fuses, enclave measurements and some other things (which means that the same enclave will not be able to decrypt the data encrypted on other system).</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the part of mandatory platform </a:t>
            </a:r>
            <a:r>
              <a:rPr lang="en-US" dirty="0" err="1"/>
              <a:t>woftware</a:t>
            </a:r>
            <a:r>
              <a:rPr lang="en-US" dirty="0"/>
              <a:t>,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also known as Memory Encryption Engine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witter.com/wireshrink" TargetMode="External"/><Relationship Id="rId2" Type="http://schemas.openxmlformats.org/officeDocument/2006/relationships/hyperlink" Target="mailto:wireshrink@gmail.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pPr lvl="1"/>
            <a:r>
              <a:rPr lang="en-US" dirty="0"/>
              <a:t>I added some public domain cartoons as a  media examples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Writing crypto code all alone (call your crypto PhD to avoid this)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r>
              <a:rPr lang="en-US" dirty="0"/>
              <a:t> </a:t>
            </a:r>
          </a:p>
          <a:p>
            <a:r>
              <a:rPr lang="en-US" dirty="0"/>
              <a:t>Manual architecture, code, crypto, and build review (reminder </a:t>
            </a:r>
            <a:r>
              <a:rPr lang="mr-IN" dirty="0"/>
              <a:t>–</a:t>
            </a:r>
            <a:r>
              <a:rPr lang="en-US" dirty="0"/>
              <a:t> code is usually small)</a:t>
            </a:r>
          </a:p>
          <a:p>
            <a:r>
              <a:rPr lang="en-US" dirty="0"/>
              <a:t>Fuzzing the enclave (with a kind help of edger8r tool, both from OCALL and ECALL sides)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210673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1100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 and news about DVSE will appear there)</a:t>
            </a:r>
          </a:p>
        </p:txBody>
      </p:sp>
      <p:sp>
        <p:nvSpPr>
          <p:cNvPr id="4" name="מציין מיקום של מספר שקופית 3">
            <a:extLst>
              <a:ext uri="{FF2B5EF4-FFF2-40B4-BE49-F238E27FC236}">
                <a16:creationId xmlns:a16="http://schemas.microsoft.com/office/drawing/2014/main"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about common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62071</TotalTime>
  <Words>6835</Words>
  <Application>Microsoft Office PowerPoint</Application>
  <PresentationFormat>מסך רחב</PresentationFormat>
  <Paragraphs>776</Paragraphs>
  <Slides>53</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53</vt:i4>
      </vt:variant>
    </vt:vector>
  </HeadingPairs>
  <TitlesOfParts>
    <vt:vector size="60"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BTW, Intel opened a bug bounty program </vt:lpstr>
      <vt:lpstr>Future work (order doesn’t matter)</vt:lpstr>
      <vt:lpstr>enclave – USEFUL links</vt:lpstr>
      <vt:lpstr>Special thanks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279</cp:revision>
  <dcterms:created xsi:type="dcterms:W3CDTF">2017-04-14T20:36:45Z</dcterms:created>
  <dcterms:modified xsi:type="dcterms:W3CDTF">2017-06-18T14:09:39Z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