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54D01E-4AE5-4B4E-AB2E-AC775B127CD4}">
  <a:tblStyle styleId="{0754D01E-4AE5-4B4E-AB2E-AC775B127CD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c45d7569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c45d7569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c45d7569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c45d756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c45d7569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c45d756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c45d7569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c45d756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c45d7569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c45d756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c3a4510c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c3a4510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c45d7569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c45d7569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c45d7569b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c45d756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2F5496"/>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lvl1pPr>
            <a:lvl2pPr lvl="1" algn="ctr">
              <a:lnSpc>
                <a:spcPct val="90000"/>
              </a:lnSpc>
              <a:spcBef>
                <a:spcPts val="500"/>
              </a:spcBef>
              <a:spcAft>
                <a:spcPts val="0"/>
              </a:spcAft>
              <a:buClr>
                <a:srgbClr val="757070"/>
              </a:buClr>
              <a:buSzPts val="2000"/>
              <a:buNone/>
              <a:defRPr sz="2000"/>
            </a:lvl2pPr>
            <a:lvl3pPr lvl="2" algn="ctr">
              <a:lnSpc>
                <a:spcPct val="90000"/>
              </a:lnSpc>
              <a:spcBef>
                <a:spcPts val="500"/>
              </a:spcBef>
              <a:spcAft>
                <a:spcPts val="0"/>
              </a:spcAft>
              <a:buClr>
                <a:srgbClr val="AEABAB"/>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757070"/>
              </a:buClr>
              <a:buSzPts val="1800"/>
              <a:buChar char="•"/>
              <a:defRPr/>
            </a:lvl2pPr>
            <a:lvl3pPr indent="-342900" lvl="2" marL="1371600" algn="l">
              <a:lnSpc>
                <a:spcPct val="90000"/>
              </a:lnSpc>
              <a:spcBef>
                <a:spcPts val="500"/>
              </a:spcBef>
              <a:spcAft>
                <a:spcPts val="0"/>
              </a:spcAft>
              <a:buClr>
                <a:srgbClr val="AEABAB"/>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757070"/>
              </a:buClr>
              <a:buSzPts val="1800"/>
              <a:buChar char="•"/>
              <a:defRPr/>
            </a:lvl2pPr>
            <a:lvl3pPr indent="-342900" lvl="2" marL="1371600" algn="l">
              <a:lnSpc>
                <a:spcPct val="90000"/>
              </a:lnSpc>
              <a:spcBef>
                <a:spcPts val="500"/>
              </a:spcBef>
              <a:spcAft>
                <a:spcPts val="0"/>
              </a:spcAft>
              <a:buClr>
                <a:srgbClr val="AEABAB"/>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757070"/>
              </a:buClr>
              <a:buSzPts val="1800"/>
              <a:buChar char="•"/>
              <a:defRPr/>
            </a:lvl2pPr>
            <a:lvl3pPr indent="-342900" lvl="2" marL="1371600" algn="l">
              <a:lnSpc>
                <a:spcPct val="90000"/>
              </a:lnSpc>
              <a:spcBef>
                <a:spcPts val="500"/>
              </a:spcBef>
              <a:spcAft>
                <a:spcPts val="0"/>
              </a:spcAft>
              <a:buClr>
                <a:srgbClr val="AEABAB"/>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F5496"/>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757070"/>
              </a:buClr>
              <a:buSzPts val="1800"/>
              <a:buChar char="•"/>
              <a:defRPr/>
            </a:lvl2pPr>
            <a:lvl3pPr indent="-342900" lvl="2" marL="1371600" algn="l">
              <a:lnSpc>
                <a:spcPct val="90000"/>
              </a:lnSpc>
              <a:spcBef>
                <a:spcPts val="500"/>
              </a:spcBef>
              <a:spcAft>
                <a:spcPts val="0"/>
              </a:spcAft>
              <a:buClr>
                <a:srgbClr val="AEABAB"/>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757070"/>
              </a:buClr>
              <a:buSzPts val="1800"/>
              <a:buChar char="•"/>
              <a:defRPr/>
            </a:lvl2pPr>
            <a:lvl3pPr indent="-342900" lvl="2" marL="1371600" algn="l">
              <a:lnSpc>
                <a:spcPct val="90000"/>
              </a:lnSpc>
              <a:spcBef>
                <a:spcPts val="500"/>
              </a:spcBef>
              <a:spcAft>
                <a:spcPts val="0"/>
              </a:spcAft>
              <a:buClr>
                <a:srgbClr val="AEABAB"/>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b="1" sz="2400"/>
            </a:lvl1pPr>
            <a:lvl2pPr indent="-228600" lvl="1" marL="914400" algn="l">
              <a:lnSpc>
                <a:spcPct val="90000"/>
              </a:lnSpc>
              <a:spcBef>
                <a:spcPts val="500"/>
              </a:spcBef>
              <a:spcAft>
                <a:spcPts val="0"/>
              </a:spcAft>
              <a:buClr>
                <a:srgbClr val="757070"/>
              </a:buClr>
              <a:buSzPts val="2000"/>
              <a:buNone/>
              <a:defRPr b="1" sz="2000"/>
            </a:lvl2pPr>
            <a:lvl3pPr indent="-228600" lvl="2" marL="1371600" algn="l">
              <a:lnSpc>
                <a:spcPct val="90000"/>
              </a:lnSpc>
              <a:spcBef>
                <a:spcPts val="500"/>
              </a:spcBef>
              <a:spcAft>
                <a:spcPts val="0"/>
              </a:spcAft>
              <a:buClr>
                <a:srgbClr val="AEABAB"/>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757070"/>
              </a:buClr>
              <a:buSzPts val="1800"/>
              <a:buChar char="•"/>
              <a:defRPr/>
            </a:lvl2pPr>
            <a:lvl3pPr indent="-342900" lvl="2" marL="1371600" algn="l">
              <a:lnSpc>
                <a:spcPct val="90000"/>
              </a:lnSpc>
              <a:spcBef>
                <a:spcPts val="500"/>
              </a:spcBef>
              <a:spcAft>
                <a:spcPts val="0"/>
              </a:spcAft>
              <a:buClr>
                <a:srgbClr val="AEABAB"/>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b="1" sz="2400"/>
            </a:lvl1pPr>
            <a:lvl2pPr indent="-228600" lvl="1" marL="914400" algn="l">
              <a:lnSpc>
                <a:spcPct val="90000"/>
              </a:lnSpc>
              <a:spcBef>
                <a:spcPts val="500"/>
              </a:spcBef>
              <a:spcAft>
                <a:spcPts val="0"/>
              </a:spcAft>
              <a:buClr>
                <a:srgbClr val="757070"/>
              </a:buClr>
              <a:buSzPts val="2000"/>
              <a:buNone/>
              <a:defRPr b="1" sz="2000"/>
            </a:lvl2pPr>
            <a:lvl3pPr indent="-228600" lvl="2" marL="1371600" algn="l">
              <a:lnSpc>
                <a:spcPct val="90000"/>
              </a:lnSpc>
              <a:spcBef>
                <a:spcPts val="500"/>
              </a:spcBef>
              <a:spcAft>
                <a:spcPts val="0"/>
              </a:spcAft>
              <a:buClr>
                <a:srgbClr val="AEABAB"/>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757070"/>
              </a:buClr>
              <a:buSzPts val="1800"/>
              <a:buChar char="•"/>
              <a:defRPr/>
            </a:lvl2pPr>
            <a:lvl3pPr indent="-342900" lvl="2" marL="1371600" algn="l">
              <a:lnSpc>
                <a:spcPct val="90000"/>
              </a:lnSpc>
              <a:spcBef>
                <a:spcPts val="500"/>
              </a:spcBef>
              <a:spcAft>
                <a:spcPts val="0"/>
              </a:spcAft>
              <a:buClr>
                <a:srgbClr val="AEABAB"/>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F5496"/>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757070"/>
              </a:buClr>
              <a:buSzPts val="2800"/>
              <a:buChar char="•"/>
              <a:defRPr sz="2800"/>
            </a:lvl2pPr>
            <a:lvl3pPr indent="-381000" lvl="2" marL="1371600" algn="l">
              <a:lnSpc>
                <a:spcPct val="90000"/>
              </a:lnSpc>
              <a:spcBef>
                <a:spcPts val="500"/>
              </a:spcBef>
              <a:spcAft>
                <a:spcPts val="0"/>
              </a:spcAft>
              <a:buClr>
                <a:srgbClr val="AEABAB"/>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757070"/>
              </a:buClr>
              <a:buSzPts val="1400"/>
              <a:buNone/>
              <a:defRPr sz="1400"/>
            </a:lvl2pPr>
            <a:lvl3pPr indent="-228600" lvl="2" marL="1371600" algn="l">
              <a:lnSpc>
                <a:spcPct val="90000"/>
              </a:lnSpc>
              <a:spcBef>
                <a:spcPts val="500"/>
              </a:spcBef>
              <a:spcAft>
                <a:spcPts val="0"/>
              </a:spcAft>
              <a:buClr>
                <a:srgbClr val="AEABAB"/>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F5496"/>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757070"/>
              </a:buClr>
              <a:buSzPts val="1400"/>
              <a:buNone/>
              <a:defRPr sz="1400"/>
            </a:lvl2pPr>
            <a:lvl3pPr indent="-228600" lvl="2" marL="1371600" algn="l">
              <a:lnSpc>
                <a:spcPct val="90000"/>
              </a:lnSpc>
              <a:spcBef>
                <a:spcPts val="500"/>
              </a:spcBef>
              <a:spcAft>
                <a:spcPts val="0"/>
              </a:spcAft>
              <a:buClr>
                <a:srgbClr val="AEABAB"/>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F5496"/>
              </a:buClr>
              <a:buSzPts val="4400"/>
              <a:buFont typeface="Calibri"/>
              <a:buNone/>
              <a:defRPr b="0" i="0" sz="4400" u="none" cap="none" strike="noStrike">
                <a:solidFill>
                  <a:srgbClr val="2F549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Arial"/>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757070"/>
              </a:buClr>
              <a:buSzPts val="2400"/>
              <a:buFont typeface="Arial"/>
              <a:buChar char="•"/>
              <a:defRPr b="0" i="0" sz="2400" u="none" cap="none" strike="noStrike">
                <a:solidFill>
                  <a:srgbClr val="757070"/>
                </a:solidFill>
                <a:latin typeface="Calibri"/>
                <a:ea typeface="Calibri"/>
                <a:cs typeface="Calibri"/>
                <a:sym typeface="Calibri"/>
              </a:defRPr>
            </a:lvl2pPr>
            <a:lvl3pPr indent="-355600" lvl="2" marL="1371600" marR="0" rtl="0" algn="l">
              <a:lnSpc>
                <a:spcPct val="90000"/>
              </a:lnSpc>
              <a:spcBef>
                <a:spcPts val="500"/>
              </a:spcBef>
              <a:spcAft>
                <a:spcPts val="0"/>
              </a:spcAft>
              <a:buClr>
                <a:srgbClr val="AEABAB"/>
              </a:buClr>
              <a:buSzPts val="2000"/>
              <a:buFont typeface="Arial"/>
              <a:buChar char="•"/>
              <a:defRPr b="0" i="0" sz="2000" u="none" cap="none" strike="noStrike">
                <a:solidFill>
                  <a:srgbClr val="AEABAB"/>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687629" y="1863508"/>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F5496"/>
              </a:buClr>
              <a:buSzPts val="6000"/>
              <a:buFont typeface="Calibri"/>
              <a:buNone/>
            </a:pPr>
            <a:r>
              <a:rPr lang="en-IN"/>
              <a:t>SMART IRRIGATION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WEED DETECTION FROM RICE</a:t>
            </a:r>
            <a:endParaRPr/>
          </a:p>
        </p:txBody>
      </p:sp>
      <p:sp>
        <p:nvSpPr>
          <p:cNvPr id="138" name="Google Shape;138;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9" name="Google Shape;139;p22"/>
          <p:cNvPicPr preferRelativeResize="0"/>
          <p:nvPr/>
        </p:nvPicPr>
        <p:blipFill>
          <a:blip r:embed="rId3">
            <a:alphaModFix/>
          </a:blip>
          <a:stretch>
            <a:fillRect/>
          </a:stretch>
        </p:blipFill>
        <p:spPr>
          <a:xfrm>
            <a:off x="838200" y="1825625"/>
            <a:ext cx="4726650" cy="3260775"/>
          </a:xfrm>
          <a:prstGeom prst="rect">
            <a:avLst/>
          </a:prstGeom>
          <a:noFill/>
          <a:ln>
            <a:noFill/>
          </a:ln>
        </p:spPr>
      </p:pic>
      <p:pic>
        <p:nvPicPr>
          <p:cNvPr id="140" name="Google Shape;140;p22"/>
          <p:cNvPicPr preferRelativeResize="0"/>
          <p:nvPr/>
        </p:nvPicPr>
        <p:blipFill>
          <a:blip r:embed="rId4">
            <a:alphaModFix/>
          </a:blip>
          <a:stretch>
            <a:fillRect/>
          </a:stretch>
        </p:blipFill>
        <p:spPr>
          <a:xfrm>
            <a:off x="6741775" y="1825625"/>
            <a:ext cx="4612026" cy="3260774"/>
          </a:xfrm>
          <a:prstGeom prst="rect">
            <a:avLst/>
          </a:prstGeom>
          <a:noFill/>
          <a:ln>
            <a:noFill/>
          </a:ln>
        </p:spPr>
      </p:pic>
      <p:sp>
        <p:nvSpPr>
          <p:cNvPr id="141" name="Google Shape;141;p22"/>
          <p:cNvSpPr txBox="1"/>
          <p:nvPr/>
        </p:nvSpPr>
        <p:spPr>
          <a:xfrm>
            <a:off x="1205850" y="5363125"/>
            <a:ext cx="4359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000">
                <a:latin typeface="Calibri"/>
                <a:ea typeface="Calibri"/>
                <a:cs typeface="Calibri"/>
                <a:sym typeface="Calibri"/>
              </a:rPr>
              <a:t>Rice</a:t>
            </a:r>
            <a:endParaRPr sz="2000">
              <a:latin typeface="Calibri"/>
              <a:ea typeface="Calibri"/>
              <a:cs typeface="Calibri"/>
              <a:sym typeface="Calibri"/>
            </a:endParaRPr>
          </a:p>
        </p:txBody>
      </p:sp>
      <p:sp>
        <p:nvSpPr>
          <p:cNvPr id="142" name="Google Shape;142;p22"/>
          <p:cNvSpPr txBox="1"/>
          <p:nvPr/>
        </p:nvSpPr>
        <p:spPr>
          <a:xfrm>
            <a:off x="6977338" y="5378575"/>
            <a:ext cx="4140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800">
                <a:latin typeface="Calibri"/>
                <a:ea typeface="Calibri"/>
                <a:cs typeface="Calibri"/>
                <a:sym typeface="Calibri"/>
              </a:rPr>
              <a:t>Weed</a:t>
            </a:r>
            <a:endParaRPr sz="1800">
              <a:latin typeface="Calibri"/>
              <a:ea typeface="Calibri"/>
              <a:cs typeface="Calibri"/>
              <a:sym typeface="Calibri"/>
            </a:endParaRPr>
          </a:p>
        </p:txBody>
      </p:sp>
      <p:sp>
        <p:nvSpPr>
          <p:cNvPr id="143" name="Google Shape;143;p22"/>
          <p:cNvSpPr txBox="1"/>
          <p:nvPr/>
        </p:nvSpPr>
        <p:spPr>
          <a:xfrm>
            <a:off x="2361150" y="6311625"/>
            <a:ext cx="68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THE LABELS ARE FROM MODEL, THAT WE HAVE TRAINED</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IRRIGATION SCHEDULING MODELS</a:t>
            </a:r>
            <a:endParaRPr/>
          </a:p>
        </p:txBody>
      </p:sp>
      <p:sp>
        <p:nvSpPr>
          <p:cNvPr id="149" name="Google Shape;149;p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lang="en-IN"/>
              <a:t>Xgboost </a:t>
            </a:r>
            <a:endParaRPr/>
          </a:p>
          <a:p>
            <a:pPr indent="-342900" lvl="0" marL="457200" rtl="0" algn="l">
              <a:spcBef>
                <a:spcPts val="0"/>
              </a:spcBef>
              <a:spcAft>
                <a:spcPts val="0"/>
              </a:spcAft>
              <a:buSzPts val="1800"/>
              <a:buAutoNum type="arabicPeriod"/>
            </a:pPr>
            <a:r>
              <a:rPr lang="en-IN"/>
              <a:t>SVMs</a:t>
            </a:r>
            <a:endParaRPr/>
          </a:p>
          <a:p>
            <a:pPr indent="-342900" lvl="0" marL="457200" rtl="0" algn="l">
              <a:spcBef>
                <a:spcPts val="0"/>
              </a:spcBef>
              <a:spcAft>
                <a:spcPts val="0"/>
              </a:spcAft>
              <a:buSzPts val="1800"/>
              <a:buAutoNum type="arabicPeriod"/>
            </a:pPr>
            <a:r>
              <a:rPr lang="en-IN"/>
              <a:t>LSTM Based Architecture</a:t>
            </a:r>
            <a:endParaRPr/>
          </a:p>
        </p:txBody>
      </p:sp>
      <p:pic>
        <p:nvPicPr>
          <p:cNvPr id="150" name="Google Shape;150;p23"/>
          <p:cNvPicPr preferRelativeResize="0"/>
          <p:nvPr/>
        </p:nvPicPr>
        <p:blipFill>
          <a:blip r:embed="rId3">
            <a:alphaModFix/>
          </a:blip>
          <a:stretch>
            <a:fillRect/>
          </a:stretch>
        </p:blipFill>
        <p:spPr>
          <a:xfrm>
            <a:off x="5617075" y="2637850"/>
            <a:ext cx="5650075" cy="3538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838200" y="1159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YOLO-V5 TO DETECT BIRDS</a:t>
            </a:r>
            <a:endParaRPr/>
          </a:p>
        </p:txBody>
      </p:sp>
      <p:pic>
        <p:nvPicPr>
          <p:cNvPr id="156" name="Google Shape;156;p24"/>
          <p:cNvPicPr preferRelativeResize="0"/>
          <p:nvPr/>
        </p:nvPicPr>
        <p:blipFill>
          <a:blip r:embed="rId3">
            <a:alphaModFix/>
          </a:blip>
          <a:stretch>
            <a:fillRect/>
          </a:stretch>
        </p:blipFill>
        <p:spPr>
          <a:xfrm>
            <a:off x="0" y="1232350"/>
            <a:ext cx="5011175" cy="4813975"/>
          </a:xfrm>
          <a:prstGeom prst="rect">
            <a:avLst/>
          </a:prstGeom>
          <a:noFill/>
          <a:ln>
            <a:noFill/>
          </a:ln>
        </p:spPr>
      </p:pic>
      <p:pic>
        <p:nvPicPr>
          <p:cNvPr id="157" name="Google Shape;157;p24"/>
          <p:cNvPicPr preferRelativeResize="0"/>
          <p:nvPr/>
        </p:nvPicPr>
        <p:blipFill>
          <a:blip r:embed="rId4">
            <a:alphaModFix/>
          </a:blip>
          <a:stretch>
            <a:fillRect/>
          </a:stretch>
        </p:blipFill>
        <p:spPr>
          <a:xfrm>
            <a:off x="5599325" y="1505700"/>
            <a:ext cx="6493351" cy="4693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DETECTING SOIL MOISTURE FROM IMAGES</a:t>
            </a:r>
            <a:endParaRPr/>
          </a:p>
        </p:txBody>
      </p:sp>
      <p:sp>
        <p:nvSpPr>
          <p:cNvPr id="163" name="Google Shape;163;p2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A neural network was trained, to predict soil moisture from different images.</a:t>
            </a:r>
            <a:endParaRPr/>
          </a:p>
          <a:p>
            <a:pPr indent="0" lvl="0" marL="0" rtl="0" algn="l">
              <a:spcBef>
                <a:spcPts val="1000"/>
              </a:spcBef>
              <a:spcAft>
                <a:spcPts val="0"/>
              </a:spcAft>
              <a:buNone/>
            </a:pPr>
            <a:r>
              <a:rPr lang="en-IN"/>
              <a:t> </a:t>
            </a:r>
            <a:endParaRPr/>
          </a:p>
          <a:p>
            <a:pPr indent="0" lvl="0" marL="0" rtl="0" algn="l">
              <a:spcBef>
                <a:spcPts val="1000"/>
              </a:spcBef>
              <a:spcAft>
                <a:spcPts val="0"/>
              </a:spcAft>
              <a:buNone/>
            </a:pPr>
            <a:r>
              <a:t/>
            </a:r>
            <a:endParaRPr/>
          </a:p>
        </p:txBody>
      </p:sp>
      <p:sp>
        <p:nvSpPr>
          <p:cNvPr id="164" name="Google Shape;164;p25"/>
          <p:cNvSpPr txBox="1"/>
          <p:nvPr/>
        </p:nvSpPr>
        <p:spPr>
          <a:xfrm>
            <a:off x="375675" y="5980000"/>
            <a:ext cx="113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              Soil_moisture: 1 (Low)						Soil_moisture : 2 (Mid)              					Soil_moisture: 3 (high)</a:t>
            </a:r>
            <a:endParaRPr>
              <a:latin typeface="Calibri"/>
              <a:ea typeface="Calibri"/>
              <a:cs typeface="Calibri"/>
              <a:sym typeface="Calibri"/>
            </a:endParaRPr>
          </a:p>
        </p:txBody>
      </p:sp>
      <p:pic>
        <p:nvPicPr>
          <p:cNvPr id="165" name="Google Shape;165;p25"/>
          <p:cNvPicPr preferRelativeResize="0"/>
          <p:nvPr/>
        </p:nvPicPr>
        <p:blipFill rotWithShape="1">
          <a:blip r:embed="rId3">
            <a:alphaModFix/>
          </a:blip>
          <a:srcRect b="0" l="-3618" r="14060" t="0"/>
          <a:stretch/>
        </p:blipFill>
        <p:spPr>
          <a:xfrm>
            <a:off x="4603775" y="3123650"/>
            <a:ext cx="2645900" cy="2681100"/>
          </a:xfrm>
          <a:prstGeom prst="rect">
            <a:avLst/>
          </a:prstGeom>
          <a:noFill/>
          <a:ln>
            <a:noFill/>
          </a:ln>
        </p:spPr>
      </p:pic>
      <p:pic>
        <p:nvPicPr>
          <p:cNvPr id="166" name="Google Shape;166;p25"/>
          <p:cNvPicPr preferRelativeResize="0"/>
          <p:nvPr/>
        </p:nvPicPr>
        <p:blipFill>
          <a:blip r:embed="rId4">
            <a:alphaModFix/>
          </a:blip>
          <a:stretch>
            <a:fillRect/>
          </a:stretch>
        </p:blipFill>
        <p:spPr>
          <a:xfrm>
            <a:off x="8688075" y="3134425"/>
            <a:ext cx="2709775" cy="2716700"/>
          </a:xfrm>
          <a:prstGeom prst="rect">
            <a:avLst/>
          </a:prstGeom>
          <a:noFill/>
          <a:ln>
            <a:noFill/>
          </a:ln>
        </p:spPr>
      </p:pic>
      <p:pic>
        <p:nvPicPr>
          <p:cNvPr id="167" name="Google Shape;167;p25"/>
          <p:cNvPicPr preferRelativeResize="0"/>
          <p:nvPr/>
        </p:nvPicPr>
        <p:blipFill rotWithShape="1">
          <a:blip r:embed="rId5">
            <a:alphaModFix/>
          </a:blip>
          <a:srcRect b="1909" l="0" r="0" t="-1910"/>
          <a:stretch/>
        </p:blipFill>
        <p:spPr>
          <a:xfrm>
            <a:off x="1021600" y="3077275"/>
            <a:ext cx="2613300" cy="277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IN"/>
              <a:t>Additional Work Yet To Be Undertaken in future</a:t>
            </a:r>
            <a:endParaRPr/>
          </a:p>
        </p:txBody>
      </p:sp>
      <p:sp>
        <p:nvSpPr>
          <p:cNvPr id="173" name="Google Shape;17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IN"/>
              <a:t>Data Collection for the following :</a:t>
            </a:r>
            <a:endParaRPr/>
          </a:p>
          <a:p>
            <a:pPr indent="-342900" lvl="0" marL="457200" rtl="0" algn="l">
              <a:lnSpc>
                <a:spcPct val="90000"/>
              </a:lnSpc>
              <a:spcBef>
                <a:spcPts val="0"/>
              </a:spcBef>
              <a:spcAft>
                <a:spcPts val="0"/>
              </a:spcAft>
              <a:buSzPts val="1800"/>
              <a:buChar char="-"/>
            </a:pPr>
            <a:r>
              <a:rPr lang="en-IN"/>
              <a:t>Soil Moisture for images</a:t>
            </a:r>
            <a:endParaRPr/>
          </a:p>
          <a:p>
            <a:pPr indent="-342900" lvl="0" marL="457200" rtl="0" algn="l">
              <a:lnSpc>
                <a:spcPct val="90000"/>
              </a:lnSpc>
              <a:spcBef>
                <a:spcPts val="0"/>
              </a:spcBef>
              <a:spcAft>
                <a:spcPts val="0"/>
              </a:spcAft>
              <a:buSzPts val="1800"/>
              <a:buChar char="-"/>
            </a:pPr>
            <a:r>
              <a:rPr lang="en-IN"/>
              <a:t>Bird Repelling</a:t>
            </a:r>
            <a:endParaRPr/>
          </a:p>
          <a:p>
            <a:pPr indent="-342900" lvl="0" marL="457200" rtl="0" algn="l">
              <a:lnSpc>
                <a:spcPct val="90000"/>
              </a:lnSpc>
              <a:spcBef>
                <a:spcPts val="0"/>
              </a:spcBef>
              <a:spcAft>
                <a:spcPts val="0"/>
              </a:spcAft>
              <a:buSzPts val="1800"/>
              <a:buChar char="-"/>
            </a:pPr>
            <a:r>
              <a:rPr lang="en-IN"/>
              <a:t>Irrigation Scheduling</a:t>
            </a:r>
            <a:endParaRPr/>
          </a:p>
          <a:p>
            <a:pPr indent="-342900" lvl="0" marL="457200" rtl="0" algn="l">
              <a:lnSpc>
                <a:spcPct val="90000"/>
              </a:lnSpc>
              <a:spcBef>
                <a:spcPts val="0"/>
              </a:spcBef>
              <a:spcAft>
                <a:spcPts val="0"/>
              </a:spcAft>
              <a:buClr>
                <a:schemeClr val="dk1"/>
              </a:buClr>
              <a:buSzPts val="1800"/>
              <a:buAutoNum type="arabicPeriod"/>
            </a:pPr>
            <a:r>
              <a:rPr lang="en-IN"/>
              <a:t>Irrigation and harvesting of the farm based on the </a:t>
            </a:r>
            <a:r>
              <a:rPr b="1" lang="en-IN"/>
              <a:t>leaf moisture</a:t>
            </a:r>
            <a:r>
              <a:rPr lang="en-IN"/>
              <a:t>.</a:t>
            </a:r>
            <a:endParaRPr/>
          </a:p>
          <a:p>
            <a:pPr indent="0" lvl="0" marL="0" rtl="0" algn="l">
              <a:lnSpc>
                <a:spcPct val="90000"/>
              </a:lnSpc>
              <a:spcBef>
                <a:spcPts val="0"/>
              </a:spcBef>
              <a:spcAft>
                <a:spcPts val="0"/>
              </a:spcAft>
              <a:buNone/>
            </a:pPr>
            <a:r>
              <a:rPr lang="en-IN">
                <a:solidFill>
                  <a:schemeClr val="dk1"/>
                </a:solidFill>
              </a:rPr>
              <a:t>This project is giving satisfactory results according to batch scale. However, we plan to continue working on it so that we can scale up the solution to commercialize it and make it more feasible for the farmers. We also plan on developing a frequency-based bird-repelling device from the dataset we have.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IN"/>
              <a:t>Challenges Faced</a:t>
            </a:r>
            <a:endParaRPr/>
          </a:p>
        </p:txBody>
      </p:sp>
      <p:sp>
        <p:nvSpPr>
          <p:cNvPr id="179" name="Google Shape;17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3F3F3F"/>
              </a:buClr>
              <a:buSzPts val="2800"/>
              <a:buChar char="•"/>
            </a:pPr>
            <a:r>
              <a:rPr b="1" lang="en-IN"/>
              <a:t>Weed detection</a:t>
            </a:r>
            <a:r>
              <a:rPr lang="en-IN"/>
              <a:t> is only possible for two rows of a plants; one directly in front and one </a:t>
            </a:r>
            <a:r>
              <a:rPr lang="en-IN"/>
              <a:t>directly</a:t>
            </a:r>
            <a:r>
              <a:rPr lang="en-IN"/>
              <a:t> behind the </a:t>
            </a:r>
            <a:r>
              <a:rPr lang="en-IN"/>
              <a:t>conveyor</a:t>
            </a:r>
            <a:r>
              <a:rPr lang="en-IN"/>
              <a:t> </a:t>
            </a:r>
            <a:r>
              <a:rPr lang="en-IN"/>
              <a:t>belt</a:t>
            </a:r>
            <a:r>
              <a:rPr lang="en-IN"/>
              <a:t>  . As the camera is </a:t>
            </a:r>
            <a:r>
              <a:rPr lang="en-IN"/>
              <a:t>constrained</a:t>
            </a:r>
            <a:r>
              <a:rPr lang="en-IN"/>
              <a:t> to move only in the xz plane (above/below the plane and along the length of the field), hence the weed detection, which is being done by inputting the images of the crops, will be done for only the row which the camera is observing, and not the other rows.</a:t>
            </a:r>
            <a:endParaRPr/>
          </a:p>
          <a:p>
            <a:pPr indent="-165100" lvl="0" marL="228600" rtl="0" algn="l">
              <a:lnSpc>
                <a:spcPct val="90000"/>
              </a:lnSpc>
              <a:spcBef>
                <a:spcPts val="0"/>
              </a:spcBef>
              <a:spcAft>
                <a:spcPts val="0"/>
              </a:spcAft>
              <a:buSzPts val="1800"/>
              <a:buChar char="•"/>
            </a:pPr>
            <a:r>
              <a:rPr lang="en-IN"/>
              <a:t>We were unable to prepare a sufficient irrigation scheduling </a:t>
            </a:r>
            <a:r>
              <a:rPr b="1" lang="en-IN"/>
              <a:t>dataset </a:t>
            </a:r>
            <a:r>
              <a:rPr lang="en-IN"/>
              <a:t>because of lack of expertise in the field of horticulture and lack of time.</a:t>
            </a:r>
            <a:endParaRPr/>
          </a:p>
          <a:p>
            <a:pPr indent="-165100" lvl="0" marL="228600" rtl="0" algn="l">
              <a:lnSpc>
                <a:spcPct val="90000"/>
              </a:lnSpc>
              <a:spcBef>
                <a:spcPts val="0"/>
              </a:spcBef>
              <a:spcAft>
                <a:spcPts val="0"/>
              </a:spcAft>
              <a:buSzPts val="1800"/>
              <a:buChar char="•"/>
            </a:pPr>
            <a:r>
              <a:rPr lang="en-IN"/>
              <a:t>We</a:t>
            </a:r>
            <a:r>
              <a:rPr lang="en-IN"/>
              <a:t> are assuming that the </a:t>
            </a:r>
            <a:r>
              <a:rPr b="1" lang="en-IN"/>
              <a:t>conveyor </a:t>
            </a:r>
            <a:r>
              <a:rPr lang="en-IN"/>
              <a:t>belt we will be setting up will be resistant to wear and tear.</a:t>
            </a:r>
            <a:endParaRPr/>
          </a:p>
          <a:p>
            <a:pPr indent="-165100" lvl="0" marL="228600" rtl="0" algn="l">
              <a:lnSpc>
                <a:spcPct val="90000"/>
              </a:lnSpc>
              <a:spcBef>
                <a:spcPts val="0"/>
              </a:spcBef>
              <a:spcAft>
                <a:spcPts val="0"/>
              </a:spcAft>
              <a:buSzPts val="1800"/>
              <a:buChar char="•"/>
            </a:pPr>
            <a:r>
              <a:rPr lang="en-IN"/>
              <a:t>We will be developing a system for repelling the birds which will emit sounds based on the frequency which they despise. However, a very limited dataset is available for bird repelling.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IN"/>
              <a:t>Details Team Members</a:t>
            </a:r>
            <a:endParaRPr/>
          </a:p>
        </p:txBody>
      </p:sp>
      <p:graphicFrame>
        <p:nvGraphicFramePr>
          <p:cNvPr id="90" name="Google Shape;90;p14"/>
          <p:cNvGraphicFramePr/>
          <p:nvPr/>
        </p:nvGraphicFramePr>
        <p:xfrm>
          <a:off x="1083372" y="1907897"/>
          <a:ext cx="3000000" cy="3000000"/>
        </p:xfrm>
        <a:graphic>
          <a:graphicData uri="http://schemas.openxmlformats.org/drawingml/2006/table">
            <a:tbl>
              <a:tblPr bandRow="1" firstRow="1">
                <a:noFill/>
                <a:tableStyleId>{0754D01E-4AE5-4B4E-AB2E-AC775B127CD4}</a:tableStyleId>
              </a:tblPr>
              <a:tblGrid>
                <a:gridCol w="637850"/>
                <a:gridCol w="3070825"/>
                <a:gridCol w="1515850"/>
                <a:gridCol w="1261575"/>
                <a:gridCol w="3613600"/>
              </a:tblGrid>
              <a:tr h="770575">
                <a:tc>
                  <a:txBody>
                    <a:bodyPr/>
                    <a:lstStyle/>
                    <a:p>
                      <a:pPr indent="0" lvl="0" marL="0" marR="0" rtl="0" algn="l">
                        <a:spcBef>
                          <a:spcPts val="0"/>
                        </a:spcBef>
                        <a:spcAft>
                          <a:spcPts val="0"/>
                        </a:spcAft>
                        <a:buNone/>
                      </a:pPr>
                      <a:r>
                        <a:rPr lang="en-IN" sz="1800" u="none" cap="none" strike="noStrike"/>
                        <a:t>Sr. No.</a:t>
                      </a:r>
                      <a:endParaRPr/>
                    </a:p>
                  </a:txBody>
                  <a:tcPr marT="45725" marB="45725" marR="91450" marL="91450"/>
                </a:tc>
                <a:tc>
                  <a:txBody>
                    <a:bodyPr/>
                    <a:lstStyle/>
                    <a:p>
                      <a:pPr indent="0" lvl="0" marL="0" marR="0" rtl="0" algn="l">
                        <a:spcBef>
                          <a:spcPts val="0"/>
                        </a:spcBef>
                        <a:spcAft>
                          <a:spcPts val="0"/>
                        </a:spcAft>
                        <a:buNone/>
                      </a:pPr>
                      <a:r>
                        <a:rPr lang="en-IN" sz="1800"/>
                        <a:t>Name</a:t>
                      </a:r>
                      <a:endParaRPr/>
                    </a:p>
                  </a:txBody>
                  <a:tcPr marT="45725" marB="45725" marR="91450" marL="91450"/>
                </a:tc>
                <a:tc>
                  <a:txBody>
                    <a:bodyPr/>
                    <a:lstStyle/>
                    <a:p>
                      <a:pPr indent="0" lvl="0" marL="0" marR="0" rtl="0" algn="l">
                        <a:spcBef>
                          <a:spcPts val="0"/>
                        </a:spcBef>
                        <a:spcAft>
                          <a:spcPts val="0"/>
                        </a:spcAft>
                        <a:buNone/>
                      </a:pPr>
                      <a:r>
                        <a:rPr lang="en-IN" sz="1800"/>
                        <a:t>Degree program</a:t>
                      </a:r>
                      <a:endParaRPr/>
                    </a:p>
                  </a:txBody>
                  <a:tcPr marT="45725" marB="45725" marR="91450" marL="91450"/>
                </a:tc>
                <a:tc>
                  <a:txBody>
                    <a:bodyPr/>
                    <a:lstStyle/>
                    <a:p>
                      <a:pPr indent="0" lvl="0" marL="0" marR="0" rtl="0" algn="l">
                        <a:spcBef>
                          <a:spcPts val="0"/>
                        </a:spcBef>
                        <a:spcAft>
                          <a:spcPts val="0"/>
                        </a:spcAft>
                        <a:buNone/>
                      </a:pPr>
                      <a:r>
                        <a:rPr lang="en-IN" sz="1800"/>
                        <a:t>Year</a:t>
                      </a:r>
                      <a:endParaRPr/>
                    </a:p>
                  </a:txBody>
                  <a:tcPr marT="45725" marB="45725" marR="91450" marL="91450"/>
                </a:tc>
                <a:tc>
                  <a:txBody>
                    <a:bodyPr/>
                    <a:lstStyle/>
                    <a:p>
                      <a:pPr indent="0" lvl="0" marL="0" marR="0" rtl="0" algn="l">
                        <a:spcBef>
                          <a:spcPts val="0"/>
                        </a:spcBef>
                        <a:spcAft>
                          <a:spcPts val="0"/>
                        </a:spcAft>
                        <a:buNone/>
                      </a:pPr>
                      <a:r>
                        <a:rPr lang="en-IN" sz="1800"/>
                        <a:t>Institution</a:t>
                      </a:r>
                      <a:endParaRPr/>
                    </a:p>
                  </a:txBody>
                  <a:tcPr marT="45725" marB="45725" marR="91450" marL="91450"/>
                </a:tc>
              </a:tr>
              <a:tr h="770575">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Harshit</a:t>
                      </a:r>
                      <a:endParaRPr sz="1800"/>
                    </a:p>
                  </a:txBody>
                  <a:tcPr marT="45725" marB="45725" marR="91450" marL="91450"/>
                </a:tc>
                <a:tc>
                  <a:txBody>
                    <a:bodyPr/>
                    <a:lstStyle/>
                    <a:p>
                      <a:pPr indent="0" lvl="0" marL="0" marR="0" rtl="0" algn="l">
                        <a:spcBef>
                          <a:spcPts val="0"/>
                        </a:spcBef>
                        <a:spcAft>
                          <a:spcPts val="0"/>
                        </a:spcAft>
                        <a:buNone/>
                      </a:pPr>
                      <a:r>
                        <a:rPr lang="en-IN" sz="1800"/>
                        <a:t>Mechanical engineering</a:t>
                      </a:r>
                      <a:endParaRPr sz="1800"/>
                    </a:p>
                  </a:txBody>
                  <a:tcPr marT="45725" marB="45725" marR="91450" marL="91450"/>
                </a:tc>
                <a:tc>
                  <a:txBody>
                    <a:bodyPr/>
                    <a:lstStyle/>
                    <a:p>
                      <a:pPr indent="0" lvl="0" marL="0" marR="0" rtl="0" algn="l">
                        <a:spcBef>
                          <a:spcPts val="0"/>
                        </a:spcBef>
                        <a:spcAft>
                          <a:spcPts val="0"/>
                        </a:spcAft>
                        <a:buNone/>
                      </a:pPr>
                      <a:r>
                        <a:rPr lang="en-IN" sz="1800"/>
                        <a:t>2020</a:t>
                      </a:r>
                      <a:endParaRPr sz="1800"/>
                    </a:p>
                  </a:txBody>
                  <a:tcPr marT="45725" marB="45725" marR="91450" marL="91450"/>
                </a:tc>
                <a:tc>
                  <a:txBody>
                    <a:bodyPr/>
                    <a:lstStyle/>
                    <a:p>
                      <a:pPr indent="0" lvl="0" marL="0" marR="0" rtl="0" algn="l">
                        <a:spcBef>
                          <a:spcPts val="0"/>
                        </a:spcBef>
                        <a:spcAft>
                          <a:spcPts val="0"/>
                        </a:spcAft>
                        <a:buNone/>
                      </a:pPr>
                      <a:r>
                        <a:rPr lang="en-IN" sz="1800"/>
                        <a:t>IIT Jammu</a:t>
                      </a:r>
                      <a:endParaRPr sz="1800"/>
                    </a:p>
                  </a:txBody>
                  <a:tcPr marT="45725" marB="45725" marR="91450" marL="91450"/>
                </a:tc>
              </a:tr>
              <a:tr h="440325">
                <a:tc>
                  <a:txBody>
                    <a:bodyPr/>
                    <a:lstStyle/>
                    <a:p>
                      <a:pPr indent="0" lvl="0" marL="0" marR="0" rtl="0" algn="l">
                        <a:spcBef>
                          <a:spcPts val="0"/>
                        </a:spcBef>
                        <a:spcAft>
                          <a:spcPts val="0"/>
                        </a:spcAft>
                        <a:buNone/>
                      </a:pPr>
                      <a:r>
                        <a:rPr lang="en-IN" sz="1800"/>
                        <a:t>2</a:t>
                      </a:r>
                      <a:endParaRPr sz="1800"/>
                    </a:p>
                  </a:txBody>
                  <a:tcPr marT="45725" marB="45725" marR="91450" marL="91450"/>
                </a:tc>
                <a:tc>
                  <a:txBody>
                    <a:bodyPr/>
                    <a:lstStyle/>
                    <a:p>
                      <a:pPr indent="0" lvl="0" marL="0" marR="0" rtl="0" algn="l">
                        <a:spcBef>
                          <a:spcPts val="0"/>
                        </a:spcBef>
                        <a:spcAft>
                          <a:spcPts val="0"/>
                        </a:spcAft>
                        <a:buNone/>
                      </a:pPr>
                      <a:r>
                        <a:rPr lang="en-IN" sz="1800"/>
                        <a:t>Sauhaard Batra</a:t>
                      </a:r>
                      <a:endParaRPr sz="1800"/>
                    </a:p>
                  </a:txBody>
                  <a:tcPr marT="45725" marB="45725" marR="91450" marL="91450"/>
                </a:tc>
                <a:tc>
                  <a:txBody>
                    <a:bodyPr/>
                    <a:lstStyle/>
                    <a:p>
                      <a:pPr indent="0" lvl="0" marL="0" marR="0" rtl="0" algn="l">
                        <a:spcBef>
                          <a:spcPts val="0"/>
                        </a:spcBef>
                        <a:spcAft>
                          <a:spcPts val="0"/>
                        </a:spcAft>
                        <a:buNone/>
                      </a:pPr>
                      <a:r>
                        <a:rPr lang="en-IN" sz="1800"/>
                        <a:t>CSE</a:t>
                      </a:r>
                      <a:endParaRPr sz="1800"/>
                    </a:p>
                  </a:txBody>
                  <a:tcPr marT="45725" marB="45725" marR="91450" marL="91450"/>
                </a:tc>
                <a:tc>
                  <a:txBody>
                    <a:bodyPr/>
                    <a:lstStyle/>
                    <a:p>
                      <a:pPr indent="0" lvl="0" marL="0" marR="0" rtl="0" algn="l">
                        <a:spcBef>
                          <a:spcPts val="0"/>
                        </a:spcBef>
                        <a:spcAft>
                          <a:spcPts val="0"/>
                        </a:spcAft>
                        <a:buNone/>
                      </a:pPr>
                      <a:r>
                        <a:rPr lang="en-IN" sz="1800"/>
                        <a:t>2020</a:t>
                      </a:r>
                      <a:endParaRPr sz="1800"/>
                    </a:p>
                  </a:txBody>
                  <a:tcPr marT="45725" marB="45725" marR="91450" marL="91450"/>
                </a:tc>
                <a:tc>
                  <a:txBody>
                    <a:bodyPr/>
                    <a:lstStyle/>
                    <a:p>
                      <a:pPr indent="0" lvl="0" marL="0" marR="0" rtl="0" algn="l">
                        <a:spcBef>
                          <a:spcPts val="0"/>
                        </a:spcBef>
                        <a:spcAft>
                          <a:spcPts val="0"/>
                        </a:spcAft>
                        <a:buNone/>
                      </a:pPr>
                      <a:r>
                        <a:rPr lang="en-IN" sz="1800"/>
                        <a:t>IIT Jammu</a:t>
                      </a:r>
                      <a:endParaRPr sz="1800"/>
                    </a:p>
                  </a:txBody>
                  <a:tcPr marT="45725" marB="45725" marR="91450" marL="91450"/>
                </a:tc>
              </a:tr>
              <a:tr h="770575">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Kshitij Gera</a:t>
                      </a:r>
                      <a:endParaRPr sz="1800"/>
                    </a:p>
                  </a:txBody>
                  <a:tcPr marT="45725" marB="45725" marR="91450" marL="91450"/>
                </a:tc>
                <a:tc>
                  <a:txBody>
                    <a:bodyPr/>
                    <a:lstStyle/>
                    <a:p>
                      <a:pPr indent="0" lvl="0" marL="0" marR="0" rtl="0" algn="l">
                        <a:spcBef>
                          <a:spcPts val="0"/>
                        </a:spcBef>
                        <a:spcAft>
                          <a:spcPts val="0"/>
                        </a:spcAft>
                        <a:buNone/>
                      </a:pPr>
                      <a:r>
                        <a:rPr lang="en-IN" sz="1800"/>
                        <a:t>Mechanical engineering</a:t>
                      </a:r>
                      <a:endParaRPr sz="1800"/>
                    </a:p>
                  </a:txBody>
                  <a:tcPr marT="45725" marB="45725" marR="91450" marL="91450"/>
                </a:tc>
                <a:tc>
                  <a:txBody>
                    <a:bodyPr/>
                    <a:lstStyle/>
                    <a:p>
                      <a:pPr indent="0" lvl="0" marL="0" marR="0" rtl="0" algn="l">
                        <a:spcBef>
                          <a:spcPts val="0"/>
                        </a:spcBef>
                        <a:spcAft>
                          <a:spcPts val="0"/>
                        </a:spcAft>
                        <a:buNone/>
                      </a:pPr>
                      <a:r>
                        <a:rPr lang="en-IN" sz="1800"/>
                        <a:t>2020</a:t>
                      </a:r>
                      <a:endParaRPr sz="1800"/>
                    </a:p>
                  </a:txBody>
                  <a:tcPr marT="45725" marB="45725" marR="91450" marL="91450"/>
                </a:tc>
                <a:tc>
                  <a:txBody>
                    <a:bodyPr/>
                    <a:lstStyle/>
                    <a:p>
                      <a:pPr indent="0" lvl="0" marL="0" marR="0" rtl="0" algn="l">
                        <a:spcBef>
                          <a:spcPts val="0"/>
                        </a:spcBef>
                        <a:spcAft>
                          <a:spcPts val="0"/>
                        </a:spcAft>
                        <a:buNone/>
                      </a:pPr>
                      <a:r>
                        <a:rPr lang="en-IN" sz="1800"/>
                        <a:t>IIT Jammu</a:t>
                      </a:r>
                      <a:endParaRPr sz="1800"/>
                    </a:p>
                  </a:txBody>
                  <a:tcPr marT="45725" marB="45725" marR="91450" marL="91450"/>
                </a:tc>
              </a:tr>
              <a:tr h="770575">
                <a:tc>
                  <a:txBody>
                    <a:bodyPr/>
                    <a:lstStyle/>
                    <a:p>
                      <a:pPr indent="0" lvl="0" marL="0" marR="0" rtl="0" algn="l">
                        <a:spcBef>
                          <a:spcPts val="0"/>
                        </a:spcBef>
                        <a:spcAft>
                          <a:spcPts val="0"/>
                        </a:spcAft>
                        <a:buNone/>
                      </a:pPr>
                      <a:r>
                        <a:rPr lang="en-IN" sz="1800"/>
                        <a:t>4</a:t>
                      </a:r>
                      <a:endParaRPr sz="1800"/>
                    </a:p>
                  </a:txBody>
                  <a:tcPr marT="45725" marB="45725" marR="91450" marL="91450"/>
                </a:tc>
                <a:tc>
                  <a:txBody>
                    <a:bodyPr/>
                    <a:lstStyle/>
                    <a:p>
                      <a:pPr indent="0" lvl="0" marL="0" marR="0" rtl="0" algn="l">
                        <a:spcBef>
                          <a:spcPts val="0"/>
                        </a:spcBef>
                        <a:spcAft>
                          <a:spcPts val="0"/>
                        </a:spcAft>
                        <a:buNone/>
                      </a:pPr>
                      <a:r>
                        <a:rPr lang="en-IN" sz="1800"/>
                        <a:t>Hardik Choudhary</a:t>
                      </a:r>
                      <a:endParaRPr sz="1800"/>
                    </a:p>
                  </a:txBody>
                  <a:tcPr marT="45725" marB="45725" marR="91450" marL="91450"/>
                </a:tc>
                <a:tc>
                  <a:txBody>
                    <a:bodyPr/>
                    <a:lstStyle/>
                    <a:p>
                      <a:pPr indent="0" lvl="0" marL="0" marR="0" rtl="0" algn="l">
                        <a:spcBef>
                          <a:spcPts val="0"/>
                        </a:spcBef>
                        <a:spcAft>
                          <a:spcPts val="0"/>
                        </a:spcAft>
                        <a:buNone/>
                      </a:pPr>
                      <a:r>
                        <a:rPr lang="en-IN" sz="1800"/>
                        <a:t>Mechanical engineering</a:t>
                      </a:r>
                      <a:endParaRPr sz="1800"/>
                    </a:p>
                  </a:txBody>
                  <a:tcPr marT="45725" marB="45725" marR="91450" marL="91450"/>
                </a:tc>
                <a:tc>
                  <a:txBody>
                    <a:bodyPr/>
                    <a:lstStyle/>
                    <a:p>
                      <a:pPr indent="0" lvl="0" marL="0" marR="0" rtl="0" algn="l">
                        <a:spcBef>
                          <a:spcPts val="0"/>
                        </a:spcBef>
                        <a:spcAft>
                          <a:spcPts val="0"/>
                        </a:spcAft>
                        <a:buNone/>
                      </a:pPr>
                      <a:r>
                        <a:rPr lang="en-IN" sz="1800"/>
                        <a:t>2020</a:t>
                      </a:r>
                      <a:endParaRPr sz="1800"/>
                    </a:p>
                  </a:txBody>
                  <a:tcPr marT="45725" marB="45725" marR="91450" marL="91450"/>
                </a:tc>
                <a:tc>
                  <a:txBody>
                    <a:bodyPr/>
                    <a:lstStyle/>
                    <a:p>
                      <a:pPr indent="0" lvl="0" marL="0" marR="0" rtl="0" algn="l">
                        <a:spcBef>
                          <a:spcPts val="0"/>
                        </a:spcBef>
                        <a:spcAft>
                          <a:spcPts val="0"/>
                        </a:spcAft>
                        <a:buNone/>
                      </a:pPr>
                      <a:r>
                        <a:rPr lang="en-IN" sz="1800"/>
                        <a:t>IIT Jammu</a:t>
                      </a:r>
                      <a:endParaRPr sz="1800"/>
                    </a:p>
                  </a:txBody>
                  <a:tcPr marT="45725" marB="45725" marR="91450" marL="91450"/>
                </a:tc>
              </a:tr>
              <a:tr h="770575">
                <a:tc>
                  <a:txBody>
                    <a:bodyPr/>
                    <a:lstStyle/>
                    <a:p>
                      <a:pPr indent="0" lvl="0" marL="0" marR="0" rtl="0" algn="l">
                        <a:spcBef>
                          <a:spcPts val="0"/>
                        </a:spcBef>
                        <a:spcAft>
                          <a:spcPts val="0"/>
                        </a:spcAft>
                        <a:buNone/>
                      </a:pPr>
                      <a:r>
                        <a:rPr lang="en-IN" sz="1800"/>
                        <a:t>5. </a:t>
                      </a:r>
                      <a:endParaRPr sz="1800"/>
                    </a:p>
                  </a:txBody>
                  <a:tcPr marT="45725" marB="45725" marR="91450" marL="91450"/>
                </a:tc>
                <a:tc>
                  <a:txBody>
                    <a:bodyPr/>
                    <a:lstStyle/>
                    <a:p>
                      <a:pPr indent="0" lvl="0" marL="0" marR="0" rtl="0" algn="l">
                        <a:spcBef>
                          <a:spcPts val="0"/>
                        </a:spcBef>
                        <a:spcAft>
                          <a:spcPts val="0"/>
                        </a:spcAft>
                        <a:buNone/>
                      </a:pPr>
                      <a:r>
                        <a:rPr lang="en-IN" sz="1800"/>
                        <a:t>Ashutosh Chauhan</a:t>
                      </a:r>
                      <a:endParaRPr sz="1800"/>
                    </a:p>
                  </a:txBody>
                  <a:tcPr marT="45725" marB="45725" marR="91450" marL="91450"/>
                </a:tc>
                <a:tc>
                  <a:txBody>
                    <a:bodyPr/>
                    <a:lstStyle/>
                    <a:p>
                      <a:pPr indent="0" lvl="0" marL="0" marR="0" rtl="0" algn="l">
                        <a:spcBef>
                          <a:spcPts val="0"/>
                        </a:spcBef>
                        <a:spcAft>
                          <a:spcPts val="0"/>
                        </a:spcAft>
                        <a:buNone/>
                      </a:pPr>
                      <a:r>
                        <a:rPr lang="en-IN" sz="1800"/>
                        <a:t>Electrical Engineering</a:t>
                      </a:r>
                      <a:endParaRPr sz="1800"/>
                    </a:p>
                  </a:txBody>
                  <a:tcPr marT="45725" marB="45725" marR="91450" marL="91450"/>
                </a:tc>
                <a:tc>
                  <a:txBody>
                    <a:bodyPr/>
                    <a:lstStyle/>
                    <a:p>
                      <a:pPr indent="0" lvl="0" marL="0" marR="0" rtl="0" algn="l">
                        <a:spcBef>
                          <a:spcPts val="0"/>
                        </a:spcBef>
                        <a:spcAft>
                          <a:spcPts val="0"/>
                        </a:spcAft>
                        <a:buNone/>
                      </a:pPr>
                      <a:r>
                        <a:rPr lang="en-IN" sz="1800"/>
                        <a:t>2020</a:t>
                      </a:r>
                      <a:endParaRPr sz="1800"/>
                    </a:p>
                  </a:txBody>
                  <a:tcPr marT="45725" marB="45725" marR="91450" marL="91450"/>
                </a:tc>
                <a:tc>
                  <a:txBody>
                    <a:bodyPr/>
                    <a:lstStyle/>
                    <a:p>
                      <a:pPr indent="0" lvl="0" marL="0" marR="0" rtl="0" algn="l">
                        <a:spcBef>
                          <a:spcPts val="0"/>
                        </a:spcBef>
                        <a:spcAft>
                          <a:spcPts val="0"/>
                        </a:spcAft>
                        <a:buNone/>
                      </a:pPr>
                      <a:r>
                        <a:rPr lang="en-IN" sz="1800"/>
                        <a:t>IIT JAMMU</a:t>
                      </a:r>
                      <a:endParaRPr sz="180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IN"/>
              <a:t>The Problem</a:t>
            </a:r>
            <a:endParaRPr/>
          </a:p>
        </p:txBody>
      </p:sp>
      <p:sp>
        <p:nvSpPr>
          <p:cNvPr id="96" name="Google Shape;96;p15"/>
          <p:cNvSpPr txBox="1"/>
          <p:nvPr>
            <p:ph idx="1" type="body"/>
          </p:nvPr>
        </p:nvSpPr>
        <p:spPr>
          <a:xfrm>
            <a:off x="838200" y="1758100"/>
            <a:ext cx="10515600" cy="4419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None/>
            </a:pPr>
            <a:r>
              <a:t/>
            </a:r>
            <a:endParaRPr/>
          </a:p>
          <a:p>
            <a:pPr indent="0" lvl="0" marL="0" rtl="0" algn="l">
              <a:spcBef>
                <a:spcPts val="0"/>
              </a:spcBef>
              <a:spcAft>
                <a:spcPts val="0"/>
              </a:spcAft>
              <a:buClr>
                <a:schemeClr val="dk1"/>
              </a:buClr>
              <a:buSzPct val="39285"/>
              <a:buFont typeface="Arial"/>
              <a:buNone/>
            </a:pPr>
            <a:r>
              <a:rPr lang="en-IN"/>
              <a:t>The irrigation system in India is more or less underdeveloped. It is natural that richer farmers will not compromise in investments for better crop yields, and the poor will try to find the cheapest way out, however, even then, the methods being employed do not deliver to their full potential, resulting in a loss of time and energy. The water distribution among the crops might not be equitable as well.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en-IN"/>
              <a:t>We are thus trying to develop a smarter irrigation system to</a:t>
            </a:r>
            <a:r>
              <a:rPr b="1" lang="en-IN"/>
              <a:t> minimise energy losses</a:t>
            </a:r>
            <a:r>
              <a:rPr lang="en-IN"/>
              <a:t> and </a:t>
            </a:r>
            <a:r>
              <a:rPr b="1" lang="en-IN"/>
              <a:t>water consumption</a:t>
            </a:r>
            <a:r>
              <a:rPr lang="en-IN"/>
              <a:t> along with optimising the water flow rate according to the requirement of the crops.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IN"/>
              <a:t>Along with this, we are adding a few additional tweaks which will </a:t>
            </a:r>
            <a:r>
              <a:rPr b="1" lang="en-IN"/>
              <a:t>detect </a:t>
            </a:r>
            <a:r>
              <a:rPr lang="en-IN"/>
              <a:t>both the </a:t>
            </a:r>
            <a:r>
              <a:rPr b="1" lang="en-IN"/>
              <a:t>presence of weeds</a:t>
            </a:r>
            <a:r>
              <a:rPr lang="en-IN"/>
              <a:t> on our field as well as the </a:t>
            </a:r>
            <a:r>
              <a:rPr b="1" lang="en-IN"/>
              <a:t>presence of birds</a:t>
            </a:r>
            <a:r>
              <a:rPr lang="en-IN"/>
              <a:t> which might damage our crop. This will make our system more versatile and further reduce the pressure on the farmers.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IN"/>
              <a:t>Idea</a:t>
            </a:r>
            <a:endParaRPr/>
          </a:p>
        </p:txBody>
      </p:sp>
      <p:sp>
        <p:nvSpPr>
          <p:cNvPr id="102" name="Google Shape;10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90000"/>
              </a:lnSpc>
              <a:spcBef>
                <a:spcPts val="1000"/>
              </a:spcBef>
              <a:spcAft>
                <a:spcPts val="0"/>
              </a:spcAft>
              <a:buNone/>
            </a:pPr>
            <a:r>
              <a:rPr lang="en-IN"/>
              <a:t>The </a:t>
            </a:r>
            <a:r>
              <a:rPr lang="en-IN"/>
              <a:t>traditional irrigation systems</a:t>
            </a:r>
            <a:r>
              <a:rPr lang="en-IN"/>
              <a:t> require the farmers’ </a:t>
            </a:r>
            <a:r>
              <a:rPr lang="en-IN"/>
              <a:t>attention at all times. This is an inefficient system and even then, the possibility of over-irrigation and under-irrigation remains which can ruin the healthy growth of the crop. Eventually, sensors were introduced for irrigation schedule and the innovation was largely successful.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en-IN"/>
              <a:t>However, irrigation scheduling using sensors is both a temporary and a costly solution. The sensors, as they are kept exposed to the outside environment, remain vulnerable to climatic factors as well as external interference from animals. Hence we decided to do the irrigation scheduling on an </a:t>
            </a:r>
            <a:r>
              <a:rPr b="1" lang="en-IN"/>
              <a:t>image-based algorithm</a:t>
            </a:r>
            <a:r>
              <a:rPr lang="en-IN"/>
              <a:t>. The camera which will be taking the pictures of the field will be cheaper as the wider scope of resolution will mitigate the requirement for multiple sensors. Aside from that, the camera will be placed on a </a:t>
            </a:r>
            <a:r>
              <a:rPr b="1" lang="en-IN"/>
              <a:t>movable platform</a:t>
            </a:r>
            <a:r>
              <a:rPr lang="en-IN"/>
              <a:t> and therefore will be less affected by external factors. Hence the system will have a longer life than the sensor-based system.</a:t>
            </a:r>
            <a:endParaRPr/>
          </a:p>
          <a:p>
            <a:pPr indent="-50800" lvl="0" marL="228600" rtl="0" algn="l">
              <a:lnSpc>
                <a:spcPct val="90000"/>
              </a:lnSpc>
              <a:spcBef>
                <a:spcPts val="1000"/>
              </a:spcBef>
              <a:spcAft>
                <a:spcPts val="0"/>
              </a:spcAft>
              <a:buClr>
                <a:srgbClr val="3F3F3F"/>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IN"/>
              <a:t>Target Market &amp; Opportunity </a:t>
            </a:r>
            <a:endParaRPr/>
          </a:p>
        </p:txBody>
      </p:sp>
      <p:sp>
        <p:nvSpPr>
          <p:cNvPr id="108" name="Google Shape;10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50000"/>
              </a:lnSpc>
              <a:spcBef>
                <a:spcPts val="0"/>
              </a:spcBef>
              <a:spcAft>
                <a:spcPts val="0"/>
              </a:spcAft>
              <a:buClr>
                <a:srgbClr val="24292D"/>
              </a:buClr>
              <a:buSzPts val="2800"/>
              <a:buChar char="•"/>
            </a:pPr>
            <a:r>
              <a:rPr b="0" i="0" lang="en-IN">
                <a:solidFill>
                  <a:srgbClr val="24292D"/>
                </a:solidFill>
                <a:latin typeface="Open Sans"/>
                <a:ea typeface="Open Sans"/>
                <a:cs typeface="Open Sans"/>
                <a:sym typeface="Open Sans"/>
              </a:rPr>
              <a:t>This is where you tell the story about the scope and scale of the problem you are solving. </a:t>
            </a:r>
            <a:endParaRPr/>
          </a:p>
          <a:p>
            <a:pPr indent="-266700" lvl="1" marL="685800" rtl="0" algn="l">
              <a:lnSpc>
                <a:spcPct val="150000"/>
              </a:lnSpc>
              <a:spcBef>
                <a:spcPts val="500"/>
              </a:spcBef>
              <a:spcAft>
                <a:spcPts val="0"/>
              </a:spcAft>
              <a:buClr>
                <a:srgbClr val="24292D"/>
              </a:buClr>
              <a:buSzPts val="2400"/>
              <a:buChar char="•"/>
            </a:pPr>
            <a:r>
              <a:rPr lang="en-IN">
                <a:solidFill>
                  <a:srgbClr val="24292D"/>
                </a:solidFill>
                <a:latin typeface="Open Sans"/>
                <a:ea typeface="Open Sans"/>
                <a:cs typeface="Open Sans"/>
                <a:sym typeface="Open Sans"/>
              </a:rPr>
              <a:t>User segments: People involved in the </a:t>
            </a:r>
            <a:r>
              <a:rPr b="1" lang="en-IN">
                <a:solidFill>
                  <a:srgbClr val="24292D"/>
                </a:solidFill>
                <a:latin typeface="Open Sans"/>
                <a:ea typeface="Open Sans"/>
                <a:cs typeface="Open Sans"/>
                <a:sym typeface="Open Sans"/>
              </a:rPr>
              <a:t>agricultural sector</a:t>
            </a:r>
            <a:r>
              <a:rPr lang="en-IN">
                <a:solidFill>
                  <a:srgbClr val="24292D"/>
                </a:solidFill>
                <a:latin typeface="Open Sans"/>
                <a:ea typeface="Open Sans"/>
                <a:cs typeface="Open Sans"/>
                <a:sym typeface="Open Sans"/>
              </a:rPr>
              <a:t> </a:t>
            </a:r>
            <a:endParaRPr/>
          </a:p>
          <a:p>
            <a:pPr indent="-266700" lvl="1" marL="685800" rtl="0" algn="l">
              <a:lnSpc>
                <a:spcPct val="150000"/>
              </a:lnSpc>
              <a:spcBef>
                <a:spcPts val="500"/>
              </a:spcBef>
              <a:spcAft>
                <a:spcPts val="0"/>
              </a:spcAft>
              <a:buClr>
                <a:srgbClr val="24292D"/>
              </a:buClr>
              <a:buSzPts val="2400"/>
              <a:buChar char="•"/>
            </a:pPr>
            <a:r>
              <a:rPr lang="en-IN">
                <a:solidFill>
                  <a:srgbClr val="24292D"/>
                </a:solidFill>
                <a:latin typeface="Open Sans"/>
                <a:ea typeface="Open Sans"/>
                <a:cs typeface="Open Sans"/>
                <a:sym typeface="Open Sans"/>
              </a:rPr>
              <a:t>Geographical regions: The regions where </a:t>
            </a:r>
            <a:r>
              <a:rPr b="1" lang="en-IN">
                <a:solidFill>
                  <a:srgbClr val="24292D"/>
                </a:solidFill>
                <a:latin typeface="Open Sans"/>
                <a:ea typeface="Open Sans"/>
                <a:cs typeface="Open Sans"/>
                <a:sym typeface="Open Sans"/>
              </a:rPr>
              <a:t>water scarcity </a:t>
            </a:r>
            <a:r>
              <a:rPr lang="en-IN">
                <a:solidFill>
                  <a:srgbClr val="24292D"/>
                </a:solidFill>
                <a:latin typeface="Open Sans"/>
                <a:ea typeface="Open Sans"/>
                <a:cs typeface="Open Sans"/>
                <a:sym typeface="Open Sans"/>
              </a:rPr>
              <a:t>and lack of electricity become a serious hindrance to efficient farming methods, for example, Rajasthan.</a:t>
            </a:r>
            <a:endParaRPr/>
          </a:p>
          <a:p>
            <a:pPr indent="-266700" lvl="1" marL="685800" rtl="0" algn="l">
              <a:lnSpc>
                <a:spcPct val="150000"/>
              </a:lnSpc>
              <a:spcBef>
                <a:spcPts val="500"/>
              </a:spcBef>
              <a:spcAft>
                <a:spcPts val="0"/>
              </a:spcAft>
              <a:buClr>
                <a:srgbClr val="24292D"/>
              </a:buClr>
              <a:buSzPts val="2400"/>
              <a:buChar char="•"/>
            </a:pPr>
            <a:r>
              <a:rPr lang="en-IN">
                <a:solidFill>
                  <a:srgbClr val="24292D"/>
                </a:solidFill>
                <a:latin typeface="Open Sans"/>
                <a:ea typeface="Open Sans"/>
                <a:cs typeface="Open Sans"/>
                <a:sym typeface="Open Sans"/>
              </a:rPr>
              <a:t>Idea of potential market size – Nearly every </a:t>
            </a:r>
            <a:r>
              <a:rPr b="1" lang="en-IN">
                <a:solidFill>
                  <a:srgbClr val="24292D"/>
                </a:solidFill>
                <a:latin typeface="Open Sans"/>
                <a:ea typeface="Open Sans"/>
                <a:cs typeface="Open Sans"/>
                <a:sym typeface="Open Sans"/>
              </a:rPr>
              <a:t>farmer </a:t>
            </a:r>
            <a:r>
              <a:rPr lang="en-IN">
                <a:solidFill>
                  <a:srgbClr val="24292D"/>
                </a:solidFill>
                <a:latin typeface="Open Sans"/>
                <a:ea typeface="Open Sans"/>
                <a:cs typeface="Open Sans"/>
                <a:sym typeface="Open Sans"/>
              </a:rPr>
              <a:t>will get benefit from this product, Expected market size = 10 million.</a:t>
            </a:r>
            <a:endParaRPr>
              <a:solidFill>
                <a:srgbClr val="24292D"/>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WORK DONE</a:t>
            </a:r>
            <a:endParaRPr/>
          </a:p>
        </p:txBody>
      </p:sp>
      <p:sp>
        <p:nvSpPr>
          <p:cNvPr id="114" name="Google Shape;114;p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10000"/>
          </a:bodyPr>
          <a:lstStyle/>
          <a:p>
            <a:pPr indent="-387191" lvl="0" marL="457200" rtl="0" algn="l">
              <a:lnSpc>
                <a:spcPct val="115000"/>
              </a:lnSpc>
              <a:spcBef>
                <a:spcPts val="0"/>
              </a:spcBef>
              <a:spcAft>
                <a:spcPts val="0"/>
              </a:spcAft>
              <a:buClr>
                <a:schemeClr val="dk1"/>
              </a:buClr>
              <a:buSzPct val="100000"/>
              <a:buAutoNum type="arabicPeriod"/>
            </a:pPr>
            <a:r>
              <a:rPr lang="en-IN" sz="2700">
                <a:solidFill>
                  <a:schemeClr val="dk1"/>
                </a:solidFill>
                <a:latin typeface="Arial"/>
                <a:ea typeface="Arial"/>
                <a:cs typeface="Arial"/>
                <a:sym typeface="Arial"/>
              </a:rPr>
              <a:t>Dataset of soil moisture from images, we have 60 different images with the soil moisture </a:t>
            </a:r>
            <a:endParaRPr sz="2700">
              <a:solidFill>
                <a:schemeClr val="dk1"/>
              </a:solidFill>
              <a:latin typeface="Arial"/>
              <a:ea typeface="Arial"/>
              <a:cs typeface="Arial"/>
              <a:sym typeface="Arial"/>
            </a:endParaRPr>
          </a:p>
          <a:p>
            <a:pPr indent="-387191" lvl="0" marL="457200" rtl="0" algn="l">
              <a:lnSpc>
                <a:spcPct val="115000"/>
              </a:lnSpc>
              <a:spcBef>
                <a:spcPts val="0"/>
              </a:spcBef>
              <a:spcAft>
                <a:spcPts val="0"/>
              </a:spcAft>
              <a:buClr>
                <a:schemeClr val="dk1"/>
              </a:buClr>
              <a:buSzPct val="100000"/>
              <a:buFont typeface="Arial"/>
              <a:buAutoNum type="arabicPeriod"/>
            </a:pPr>
            <a:r>
              <a:rPr lang="en-IN" sz="2700">
                <a:solidFill>
                  <a:schemeClr val="dk1"/>
                </a:solidFill>
                <a:latin typeface="Arial"/>
                <a:ea typeface="Arial"/>
                <a:cs typeface="Arial"/>
                <a:sym typeface="Arial"/>
              </a:rPr>
              <a:t>Model to detect the presence of bird from the image, which will be used to trigger the repelling system based on a certain “frequency”.</a:t>
            </a:r>
            <a:endParaRPr sz="2700">
              <a:solidFill>
                <a:schemeClr val="dk1"/>
              </a:solidFill>
              <a:latin typeface="Arial"/>
              <a:ea typeface="Arial"/>
              <a:cs typeface="Arial"/>
              <a:sym typeface="Arial"/>
            </a:endParaRPr>
          </a:p>
          <a:p>
            <a:pPr indent="-387191" lvl="0" marL="457200" rtl="0" algn="l">
              <a:lnSpc>
                <a:spcPct val="115000"/>
              </a:lnSpc>
              <a:spcBef>
                <a:spcPts val="0"/>
              </a:spcBef>
              <a:spcAft>
                <a:spcPts val="0"/>
              </a:spcAft>
              <a:buClr>
                <a:schemeClr val="dk1"/>
              </a:buClr>
              <a:buSzPct val="100000"/>
              <a:buFont typeface="Arial"/>
              <a:buAutoNum type="arabicPeriod"/>
            </a:pPr>
            <a:r>
              <a:rPr lang="en-IN" sz="2700">
                <a:solidFill>
                  <a:schemeClr val="dk1"/>
                </a:solidFill>
                <a:latin typeface="Arial"/>
                <a:ea typeface="Arial"/>
                <a:cs typeface="Arial"/>
                <a:sym typeface="Arial"/>
              </a:rPr>
              <a:t>Model for irrigation scheduling, using xgboost with score of 0.94 . Dataset is taken from kaggle (trained for paddy)</a:t>
            </a:r>
            <a:endParaRPr sz="2700">
              <a:solidFill>
                <a:schemeClr val="dk1"/>
              </a:solidFill>
              <a:latin typeface="Arial"/>
              <a:ea typeface="Arial"/>
              <a:cs typeface="Arial"/>
              <a:sym typeface="Arial"/>
            </a:endParaRPr>
          </a:p>
          <a:p>
            <a:pPr indent="-387191" lvl="0" marL="457200" rtl="0" algn="l">
              <a:lnSpc>
                <a:spcPct val="115000"/>
              </a:lnSpc>
              <a:spcBef>
                <a:spcPts val="0"/>
              </a:spcBef>
              <a:spcAft>
                <a:spcPts val="0"/>
              </a:spcAft>
              <a:buClr>
                <a:schemeClr val="dk1"/>
              </a:buClr>
              <a:buSzPct val="100000"/>
              <a:buAutoNum type="arabicPeriod"/>
            </a:pPr>
            <a:r>
              <a:rPr lang="en-IN" sz="2700">
                <a:solidFill>
                  <a:schemeClr val="dk1"/>
                </a:solidFill>
                <a:latin typeface="Arial"/>
                <a:ea typeface="Arial"/>
                <a:cs typeface="Arial"/>
                <a:sym typeface="Arial"/>
              </a:rPr>
              <a:t>Weather api is used to take temperature and humidity data.</a:t>
            </a:r>
            <a:endParaRPr sz="2700">
              <a:solidFill>
                <a:schemeClr val="dk1"/>
              </a:solidFill>
              <a:latin typeface="Arial"/>
              <a:ea typeface="Arial"/>
              <a:cs typeface="Arial"/>
              <a:sym typeface="Arial"/>
            </a:endParaRPr>
          </a:p>
          <a:p>
            <a:pPr indent="-387191" lvl="0" marL="457200" rtl="0" algn="l">
              <a:lnSpc>
                <a:spcPct val="115000"/>
              </a:lnSpc>
              <a:spcBef>
                <a:spcPts val="0"/>
              </a:spcBef>
              <a:spcAft>
                <a:spcPts val="0"/>
              </a:spcAft>
              <a:buClr>
                <a:schemeClr val="dk1"/>
              </a:buClr>
              <a:buSzPct val="100000"/>
              <a:buAutoNum type="arabicPeriod"/>
            </a:pPr>
            <a:r>
              <a:rPr lang="en-IN" sz="2700">
                <a:solidFill>
                  <a:schemeClr val="dk1"/>
                </a:solidFill>
                <a:latin typeface="Arial"/>
                <a:ea typeface="Arial"/>
                <a:cs typeface="Arial"/>
                <a:sym typeface="Arial"/>
              </a:rPr>
              <a:t>Web app has been developed to display various parameters.</a:t>
            </a:r>
            <a:endParaRPr sz="2700">
              <a:solidFill>
                <a:schemeClr val="dk1"/>
              </a:solidFill>
              <a:latin typeface="Arial"/>
              <a:ea typeface="Arial"/>
              <a:cs typeface="Arial"/>
              <a:sym typeface="Arial"/>
            </a:endParaRPr>
          </a:p>
          <a:p>
            <a:pPr indent="-387191" lvl="0" marL="457200" rtl="0" algn="l">
              <a:lnSpc>
                <a:spcPct val="115000"/>
              </a:lnSpc>
              <a:spcBef>
                <a:spcPts val="0"/>
              </a:spcBef>
              <a:spcAft>
                <a:spcPts val="0"/>
              </a:spcAft>
              <a:buClr>
                <a:schemeClr val="dk1"/>
              </a:buClr>
              <a:buSzPct val="100000"/>
              <a:buAutoNum type="arabicPeriod"/>
            </a:pPr>
            <a:r>
              <a:rPr lang="en-IN" sz="2700">
                <a:solidFill>
                  <a:schemeClr val="dk1"/>
                </a:solidFill>
                <a:latin typeface="Arial"/>
                <a:ea typeface="Arial"/>
                <a:cs typeface="Arial"/>
                <a:sym typeface="Arial"/>
              </a:rPr>
              <a:t>Detection of weeds for paddy.</a:t>
            </a:r>
            <a:endParaRPr sz="2700">
              <a:solidFill>
                <a:schemeClr val="dk1"/>
              </a:solidFill>
              <a:latin typeface="Arial"/>
              <a:ea typeface="Arial"/>
              <a:cs typeface="Arial"/>
              <a:sym typeface="Arial"/>
            </a:endParaRPr>
          </a:p>
          <a:p>
            <a:pPr indent="-387191" lvl="0" marL="457200" rtl="0" algn="l">
              <a:lnSpc>
                <a:spcPct val="115000"/>
              </a:lnSpc>
              <a:spcBef>
                <a:spcPts val="0"/>
              </a:spcBef>
              <a:spcAft>
                <a:spcPts val="0"/>
              </a:spcAft>
              <a:buClr>
                <a:schemeClr val="dk1"/>
              </a:buClr>
              <a:buSzPct val="100000"/>
              <a:buFont typeface="Arial"/>
              <a:buAutoNum type="arabicPeriod"/>
            </a:pPr>
            <a:r>
              <a:rPr lang="en-IN" sz="2700">
                <a:solidFill>
                  <a:schemeClr val="dk1"/>
                </a:solidFill>
                <a:latin typeface="Arial"/>
                <a:ea typeface="Arial"/>
                <a:cs typeface="Arial"/>
                <a:sym typeface="Arial"/>
              </a:rPr>
              <a:t>PCB Consisting of sensors (not to be included in the final prototype)</a:t>
            </a:r>
            <a:endParaRPr sz="27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838200" y="365125"/>
            <a:ext cx="10515600" cy="69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lang="en-IN" sz="2800">
                <a:solidFill>
                  <a:schemeClr val="dk1"/>
                </a:solidFill>
                <a:latin typeface="Arial"/>
                <a:ea typeface="Arial"/>
                <a:cs typeface="Arial"/>
                <a:sym typeface="Arial"/>
              </a:rPr>
              <a:t>DESCRIPTION OF DESIGN</a:t>
            </a:r>
            <a:endParaRPr/>
          </a:p>
        </p:txBody>
      </p:sp>
      <p:sp>
        <p:nvSpPr>
          <p:cNvPr id="120" name="Google Shape;120;p19"/>
          <p:cNvSpPr txBox="1"/>
          <p:nvPr>
            <p:ph idx="1" type="body"/>
          </p:nvPr>
        </p:nvSpPr>
        <p:spPr>
          <a:xfrm>
            <a:off x="838200" y="1322200"/>
            <a:ext cx="10515600" cy="48546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Arial"/>
                <a:ea typeface="Arial"/>
                <a:cs typeface="Arial"/>
                <a:sym typeface="Arial"/>
              </a:rPr>
              <a:t>The board will have the following devices:</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IN" sz="1800">
                <a:solidFill>
                  <a:schemeClr val="dk1"/>
                </a:solidFill>
                <a:latin typeface="Arial"/>
                <a:ea typeface="Arial"/>
                <a:cs typeface="Arial"/>
                <a:sym typeface="Arial"/>
              </a:rPr>
              <a:t>a) </a:t>
            </a:r>
            <a:r>
              <a:rPr b="1" lang="en-IN" sz="1800">
                <a:solidFill>
                  <a:schemeClr val="dk1"/>
                </a:solidFill>
                <a:latin typeface="Arial"/>
                <a:ea typeface="Arial"/>
                <a:cs typeface="Arial"/>
                <a:sym typeface="Arial"/>
              </a:rPr>
              <a:t>Camera</a:t>
            </a:r>
            <a:r>
              <a:rPr lang="en-IN" sz="1800">
                <a:solidFill>
                  <a:schemeClr val="dk1"/>
                </a:solidFill>
                <a:latin typeface="Arial"/>
                <a:ea typeface="Arial"/>
                <a:cs typeface="Arial"/>
                <a:sym typeface="Arial"/>
              </a:rPr>
              <a:t>: A wide scale and high resolution camera which will capture images of crops over a big area. It will also detect the presence of unidentified crops and birds in the field, whose existence is a threat to the proper growth of the crop.</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IN" sz="1800">
                <a:solidFill>
                  <a:schemeClr val="dk1"/>
                </a:solidFill>
                <a:latin typeface="Arial"/>
                <a:ea typeface="Arial"/>
                <a:cs typeface="Arial"/>
                <a:sym typeface="Arial"/>
              </a:rPr>
              <a:t>b) </a:t>
            </a:r>
            <a:r>
              <a:rPr b="1" lang="en-IN" sz="1800">
                <a:solidFill>
                  <a:schemeClr val="dk1"/>
                </a:solidFill>
                <a:latin typeface="Arial"/>
                <a:ea typeface="Arial"/>
                <a:cs typeface="Arial"/>
                <a:sym typeface="Arial"/>
              </a:rPr>
              <a:t>ESP32</a:t>
            </a:r>
            <a:r>
              <a:rPr lang="en-IN" sz="1800">
                <a:solidFill>
                  <a:schemeClr val="dk1"/>
                </a:solidFill>
                <a:latin typeface="Arial"/>
                <a:ea typeface="Arial"/>
                <a:cs typeface="Arial"/>
                <a:sym typeface="Arial"/>
              </a:rPr>
              <a:t>: To do communication, send signals through WIFI.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IN" sz="1800">
                <a:solidFill>
                  <a:schemeClr val="dk1"/>
                </a:solidFill>
                <a:latin typeface="Arial"/>
                <a:ea typeface="Arial"/>
                <a:cs typeface="Arial"/>
                <a:sym typeface="Arial"/>
              </a:rPr>
              <a:t>The structure will be mounted using 2 PVC pipes, each 5 m in length, separated by an approximate distance of 100 m. One nylon rope (100 m again) will join the upper ends of the two pipes. The board will be joined to the conveyor nylon rope using another nylon rope which will have free movement in the z direction because of an attached pulley. A DC motor powered by electromagnets will be attached to the end connecting the rope to the </a:t>
            </a:r>
            <a:r>
              <a:rPr lang="en-IN" sz="1800">
                <a:solidFill>
                  <a:schemeClr val="dk1"/>
                </a:solidFill>
                <a:latin typeface="Arial"/>
                <a:ea typeface="Arial"/>
                <a:cs typeface="Arial"/>
                <a:sym typeface="Arial"/>
              </a:rPr>
              <a:t>conveyor</a:t>
            </a:r>
            <a:r>
              <a:rPr lang="en-IN" sz="1800">
                <a:solidFill>
                  <a:schemeClr val="dk1"/>
                </a:solidFill>
                <a:latin typeface="Arial"/>
                <a:ea typeface="Arial"/>
                <a:cs typeface="Arial"/>
                <a:sym typeface="Arial"/>
              </a:rPr>
              <a:t> rope to allow for the free movement of the board along the x direction. </a:t>
            </a:r>
            <a:endParaRPr sz="1800">
              <a:solidFill>
                <a:schemeClr val="dk1"/>
              </a:solidFill>
              <a:latin typeface="Arial"/>
              <a:ea typeface="Arial"/>
              <a:cs typeface="Arial"/>
              <a:sym typeface="Arial"/>
            </a:endParaRPr>
          </a:p>
          <a:p>
            <a:pPr indent="0" lvl="0" marL="0" rtl="0" algn="l">
              <a:lnSpc>
                <a:spcPct val="115000"/>
              </a:lnSpc>
              <a:spcBef>
                <a:spcPts val="1200"/>
              </a:spcBef>
              <a:spcAft>
                <a:spcPts val="1200"/>
              </a:spcAft>
              <a:buNone/>
            </a:pPr>
            <a:r>
              <a:rPr lang="en-IN" sz="1800">
                <a:solidFill>
                  <a:schemeClr val="dk1"/>
                </a:solidFill>
                <a:latin typeface="Arial"/>
                <a:ea typeface="Arial"/>
                <a:cs typeface="Arial"/>
                <a:sym typeface="Arial"/>
              </a:rPr>
              <a:t>The overall structure will be place somewhat diagonally across the field to allow the camera to capture the crops in the maximum area.</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DESIGN OF PROTOTYPE ON FARM</a:t>
            </a:r>
            <a:endParaRPr/>
          </a:p>
        </p:txBody>
      </p:sp>
      <p:pic>
        <p:nvPicPr>
          <p:cNvPr id="126" name="Google Shape;126;p20"/>
          <p:cNvPicPr preferRelativeResize="0"/>
          <p:nvPr/>
        </p:nvPicPr>
        <p:blipFill>
          <a:blip r:embed="rId3">
            <a:alphaModFix/>
          </a:blip>
          <a:stretch>
            <a:fillRect/>
          </a:stretch>
        </p:blipFill>
        <p:spPr>
          <a:xfrm>
            <a:off x="1050550" y="1772625"/>
            <a:ext cx="10413350" cy="452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11725" y="47500"/>
            <a:ext cx="10942200" cy="752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                                 WEB APP</a:t>
            </a:r>
            <a:endParaRPr/>
          </a:p>
        </p:txBody>
      </p:sp>
      <p:pic>
        <p:nvPicPr>
          <p:cNvPr id="132" name="Google Shape;132;p21"/>
          <p:cNvPicPr preferRelativeResize="0"/>
          <p:nvPr/>
        </p:nvPicPr>
        <p:blipFill>
          <a:blip r:embed="rId3">
            <a:alphaModFix/>
          </a:blip>
          <a:stretch>
            <a:fillRect/>
          </a:stretch>
        </p:blipFill>
        <p:spPr>
          <a:xfrm>
            <a:off x="117625" y="681750"/>
            <a:ext cx="11869175" cy="6023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