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
      <p:font typeface="Comforta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Comfortaa-bold.fntdata"/><Relationship Id="rId10" Type="http://schemas.openxmlformats.org/officeDocument/2006/relationships/slide" Target="slides/slide5.xml"/><Relationship Id="rId21" Type="http://schemas.openxmlformats.org/officeDocument/2006/relationships/font" Target="fonts/Comfortaa-regular.fntdata"/><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18c2328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18c2328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18c2328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18c2328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400"/>
              <a:t>Cloud based model for the analysis and sharing health</a:t>
            </a:r>
            <a:endParaRPr sz="2400"/>
          </a:p>
          <a:p>
            <a:pPr indent="0" lvl="0" marL="0" rtl="0" algn="l">
              <a:spcBef>
                <a:spcPts val="0"/>
              </a:spcBef>
              <a:spcAft>
                <a:spcPts val="0"/>
              </a:spcAft>
              <a:buClr>
                <a:schemeClr val="dk2"/>
              </a:buClr>
              <a:buSzPts val="1100"/>
              <a:buFont typeface="Arial"/>
              <a:buNone/>
            </a:pPr>
            <a:r>
              <a:rPr lang="en" sz="2400"/>
              <a:t>information of patients across various hospitals and provide</a:t>
            </a:r>
            <a:endParaRPr sz="2400"/>
          </a:p>
          <a:p>
            <a:pPr indent="0" lvl="0" marL="0" rtl="0" algn="l">
              <a:spcBef>
                <a:spcPts val="0"/>
              </a:spcBef>
              <a:spcAft>
                <a:spcPts val="0"/>
              </a:spcAft>
              <a:buClr>
                <a:schemeClr val="dk2"/>
              </a:buClr>
              <a:buSzPts val="1100"/>
              <a:buFont typeface="Arial"/>
              <a:buNone/>
            </a:pPr>
            <a:r>
              <a:rPr lang="en" sz="2400"/>
              <a:t>good health opportunities to the patients.</a:t>
            </a:r>
            <a:endParaRPr sz="2400"/>
          </a:p>
          <a:p>
            <a:pPr indent="0" lvl="0" marL="0" rtl="0" algn="l">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79" name="Google Shape;79;p14"/>
          <p:cNvSpPr txBox="1"/>
          <p:nvPr/>
        </p:nvSpPr>
        <p:spPr>
          <a:xfrm>
            <a:off x="2855550" y="1627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Ideas</a:t>
            </a:r>
            <a:endParaRPr b="1" sz="3000">
              <a:solidFill>
                <a:schemeClr val="lt2"/>
              </a:solidFill>
              <a:latin typeface="Raleway"/>
              <a:ea typeface="Raleway"/>
              <a:cs typeface="Raleway"/>
              <a:sym typeface="Raleway"/>
            </a:endParaRPr>
          </a:p>
        </p:txBody>
      </p:sp>
      <p:sp>
        <p:nvSpPr>
          <p:cNvPr id="80" name="Google Shape;80;p14"/>
          <p:cNvSpPr txBox="1"/>
          <p:nvPr>
            <p:ph idx="4294967295" type="body"/>
          </p:nvPr>
        </p:nvSpPr>
        <p:spPr>
          <a:xfrm>
            <a:off x="2922575" y="925324"/>
            <a:ext cx="3432900" cy="38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Raleway"/>
                <a:ea typeface="Raleway"/>
                <a:cs typeface="Raleway"/>
                <a:sym typeface="Raleway"/>
              </a:rPr>
              <a:t>Health for Everyone using Cloud .</a:t>
            </a:r>
            <a:endParaRPr b="1" sz="1300">
              <a:latin typeface="Raleway"/>
              <a:ea typeface="Raleway"/>
              <a:cs typeface="Raleway"/>
              <a:sym typeface="Raleway"/>
            </a:endParaRPr>
          </a:p>
          <a:p>
            <a:pPr indent="0" lvl="0" marL="0" rtl="0" algn="l">
              <a:spcBef>
                <a:spcPts val="1600"/>
              </a:spcBef>
              <a:spcAft>
                <a:spcPts val="0"/>
              </a:spcAft>
              <a:buNone/>
            </a:pPr>
            <a:r>
              <a:rPr b="1" lang="en" sz="1300">
                <a:latin typeface="Raleway"/>
                <a:ea typeface="Raleway"/>
                <a:cs typeface="Raleway"/>
                <a:sym typeface="Raleway"/>
              </a:rPr>
              <a:t>Health history of everyone on cloud. </a:t>
            </a:r>
            <a:endParaRPr b="1" sz="1300">
              <a:latin typeface="Raleway"/>
              <a:ea typeface="Raleway"/>
              <a:cs typeface="Raleway"/>
              <a:sym typeface="Raleway"/>
            </a:endParaRPr>
          </a:p>
          <a:p>
            <a:pPr indent="0" lvl="0" marL="0" rtl="0" algn="l">
              <a:spcBef>
                <a:spcPts val="1600"/>
              </a:spcBef>
              <a:spcAft>
                <a:spcPts val="0"/>
              </a:spcAft>
              <a:buNone/>
            </a:pPr>
            <a:r>
              <a:rPr b="1" lang="en" sz="1500">
                <a:latin typeface="Raleway"/>
                <a:ea typeface="Raleway"/>
                <a:cs typeface="Raleway"/>
                <a:sym typeface="Raleway"/>
              </a:rPr>
              <a:t>Features :</a:t>
            </a:r>
            <a:endParaRPr b="1" sz="15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200">
                <a:solidFill>
                  <a:schemeClr val="dk1"/>
                </a:solidFill>
                <a:latin typeface="Raleway"/>
                <a:ea typeface="Raleway"/>
                <a:cs typeface="Raleway"/>
                <a:sym typeface="Raleway"/>
              </a:rPr>
              <a:t>Unique ID :</a:t>
            </a:r>
            <a:endParaRPr b="1" sz="1200">
              <a:solidFill>
                <a:schemeClr val="dk1"/>
              </a:solidFill>
              <a:latin typeface="Raleway"/>
              <a:ea typeface="Raleway"/>
              <a:cs typeface="Raleway"/>
              <a:sym typeface="Raleway"/>
            </a:endParaRPr>
          </a:p>
          <a:p>
            <a:pPr indent="0" lvl="0" marL="457200" rtl="0" algn="l">
              <a:spcBef>
                <a:spcPts val="1000"/>
              </a:spcBef>
              <a:spcAft>
                <a:spcPts val="0"/>
              </a:spcAft>
              <a:buNone/>
            </a:pPr>
            <a:r>
              <a:rPr lang="en" sz="1000">
                <a:latin typeface="Raleway"/>
                <a:ea typeface="Raleway"/>
                <a:cs typeface="Raleway"/>
                <a:sym typeface="Raleway"/>
              </a:rPr>
              <a:t>Every patient will be given unique ID on which is all information will be present .</a:t>
            </a:r>
            <a:endParaRPr sz="10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 Patient Treatment</a:t>
            </a:r>
            <a:endParaRPr b="1" sz="1200">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lang="en" sz="1200">
                <a:solidFill>
                  <a:schemeClr val="dk1"/>
                </a:solidFill>
                <a:latin typeface="Raleway"/>
                <a:ea typeface="Raleway"/>
                <a:cs typeface="Raleway"/>
                <a:sym typeface="Raleway"/>
              </a:rPr>
              <a:t>	</a:t>
            </a:r>
            <a:r>
              <a:rPr lang="en" sz="1000">
                <a:latin typeface="Raleway"/>
                <a:ea typeface="Raleway"/>
                <a:cs typeface="Raleway"/>
                <a:sym typeface="Raleway"/>
              </a:rPr>
              <a:t>Physicians will be able to counsel patient and    will be able to upload information regarding treatment or  their prescription  on unique ID of patient which will be further available to all doctors over world .</a:t>
            </a:r>
            <a:endParaRPr sz="1000">
              <a:latin typeface="Raleway"/>
              <a:ea typeface="Raleway"/>
              <a:cs typeface="Raleway"/>
              <a:sym typeface="Raleway"/>
            </a:endParaRPr>
          </a:p>
          <a:p>
            <a:pPr indent="0" lvl="0" marL="457200" rtl="0" algn="l">
              <a:spcBef>
                <a:spcPts val="1000"/>
              </a:spcBef>
              <a:spcAft>
                <a:spcPts val="1000"/>
              </a:spcAft>
              <a:buNone/>
            </a:pPr>
            <a:r>
              <a:t/>
            </a:r>
            <a:endParaRPr sz="10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6" name="Google Shape;86;p15"/>
          <p:cNvSpPr txBox="1"/>
          <p:nvPr/>
        </p:nvSpPr>
        <p:spPr>
          <a:xfrm>
            <a:off x="2855550" y="1627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Ideas</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922575" y="925324"/>
            <a:ext cx="3432900" cy="38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Raleway"/>
                <a:ea typeface="Raleway"/>
                <a:cs typeface="Raleway"/>
                <a:sym typeface="Raleway"/>
              </a:rPr>
              <a:t>Features :</a:t>
            </a:r>
            <a:endParaRPr b="1" sz="15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200">
                <a:solidFill>
                  <a:schemeClr val="dk1"/>
                </a:solidFill>
                <a:latin typeface="Raleway"/>
                <a:ea typeface="Raleway"/>
                <a:cs typeface="Raleway"/>
                <a:sym typeface="Raleway"/>
              </a:rPr>
              <a:t>Patient Scheduling</a:t>
            </a:r>
            <a:br>
              <a:rPr lang="en" sz="1200">
                <a:latin typeface="Raleway"/>
                <a:ea typeface="Raleway"/>
                <a:cs typeface="Raleway"/>
                <a:sym typeface="Raleway"/>
              </a:rPr>
            </a:br>
            <a:r>
              <a:rPr lang="en" sz="1000">
                <a:latin typeface="Raleway"/>
                <a:ea typeface="Raleway"/>
                <a:cs typeface="Raleway"/>
                <a:sym typeface="Raleway"/>
              </a:rPr>
              <a:t>With patient scheduling patients can schedule their appointments by simply logging into their accounts.</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Discuss directly with doctors</a:t>
            </a:r>
            <a:endParaRPr b="1" sz="1200">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lang="en" sz="1200">
                <a:solidFill>
                  <a:schemeClr val="dk1"/>
                </a:solidFill>
                <a:latin typeface="Raleway"/>
                <a:ea typeface="Raleway"/>
                <a:cs typeface="Raleway"/>
                <a:sym typeface="Raleway"/>
              </a:rPr>
              <a:t>	</a:t>
            </a:r>
            <a:r>
              <a:rPr lang="en" sz="1000">
                <a:latin typeface="Raleway"/>
                <a:ea typeface="Raleway"/>
                <a:cs typeface="Raleway"/>
                <a:sym typeface="Raleway"/>
              </a:rPr>
              <a:t>If there will be some medical emergency , patient needs urgent advice of doctor . Patient will be able to consult  with  Discuss feature , vice versa doctor can counsel a particular patient online if he/she felt important .</a:t>
            </a:r>
            <a:endParaRPr b="1" sz="12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b="1" sz="1200">
              <a:solidFill>
                <a:schemeClr val="dk1"/>
              </a:solidFill>
              <a:latin typeface="Raleway"/>
              <a:ea typeface="Raleway"/>
              <a:cs typeface="Raleway"/>
              <a:sym typeface="Raleway"/>
            </a:endParaRPr>
          </a:p>
          <a:p>
            <a:pPr indent="0" lvl="0" marL="0" rtl="0" algn="l">
              <a:spcBef>
                <a:spcPts val="1000"/>
              </a:spcBef>
              <a:spcAft>
                <a:spcPts val="0"/>
              </a:spcAft>
              <a:buNone/>
            </a:pPr>
            <a:r>
              <a:t/>
            </a:r>
            <a:endParaRPr sz="1000">
              <a:latin typeface="Raleway"/>
              <a:ea typeface="Raleway"/>
              <a:cs typeface="Raleway"/>
              <a:sym typeface="Raleway"/>
            </a:endParaRPr>
          </a:p>
          <a:p>
            <a:pPr indent="0" lvl="0" marL="457200" rtl="0" algn="l">
              <a:spcBef>
                <a:spcPts val="1000"/>
              </a:spcBef>
              <a:spcAft>
                <a:spcPts val="1000"/>
              </a:spcAft>
              <a:buNone/>
            </a:pPr>
            <a:r>
              <a:t/>
            </a:r>
            <a:endParaRPr b="1" sz="120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93" name="Google Shape;93;p16"/>
          <p:cNvSpPr txBox="1"/>
          <p:nvPr/>
        </p:nvSpPr>
        <p:spPr>
          <a:xfrm>
            <a:off x="2855550" y="1627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Ideas</a:t>
            </a:r>
            <a:endParaRPr b="1" sz="3000">
              <a:solidFill>
                <a:schemeClr val="lt2"/>
              </a:solidFill>
              <a:latin typeface="Raleway"/>
              <a:ea typeface="Raleway"/>
              <a:cs typeface="Raleway"/>
              <a:sym typeface="Raleway"/>
            </a:endParaRPr>
          </a:p>
        </p:txBody>
      </p:sp>
      <p:sp>
        <p:nvSpPr>
          <p:cNvPr id="94" name="Google Shape;94;p16"/>
          <p:cNvSpPr txBox="1"/>
          <p:nvPr>
            <p:ph idx="4294967295" type="body"/>
          </p:nvPr>
        </p:nvSpPr>
        <p:spPr>
          <a:xfrm>
            <a:off x="2922575" y="925324"/>
            <a:ext cx="3432900" cy="38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Raleway"/>
                <a:ea typeface="Raleway"/>
                <a:cs typeface="Raleway"/>
                <a:sym typeface="Raleway"/>
              </a:rPr>
              <a:t>Features :</a:t>
            </a:r>
            <a:endParaRPr b="1" sz="1200">
              <a:solidFill>
                <a:schemeClr val="dk1"/>
              </a:solidFill>
              <a:latin typeface="Raleway"/>
              <a:ea typeface="Raleway"/>
              <a:cs typeface="Raleway"/>
              <a:sym typeface="Raleway"/>
            </a:endParaRPr>
          </a:p>
          <a:p>
            <a:pPr indent="-304800" lvl="0" marL="457200" rtl="0" algn="l">
              <a:spcBef>
                <a:spcPts val="16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Profile</a:t>
            </a:r>
            <a:endParaRPr b="1" sz="1200">
              <a:solidFill>
                <a:schemeClr val="dk1"/>
              </a:solidFill>
              <a:latin typeface="Raleway"/>
              <a:ea typeface="Raleway"/>
              <a:cs typeface="Raleway"/>
              <a:sym typeface="Raleway"/>
            </a:endParaRPr>
          </a:p>
          <a:p>
            <a:pPr indent="0" lvl="0" marL="0" rtl="0" algn="l">
              <a:spcBef>
                <a:spcPts val="1000"/>
              </a:spcBef>
              <a:spcAft>
                <a:spcPts val="0"/>
              </a:spcAft>
              <a:buNone/>
            </a:pPr>
            <a:r>
              <a:rPr lang="en" sz="1000">
                <a:latin typeface="Raleway"/>
                <a:ea typeface="Raleway"/>
                <a:cs typeface="Raleway"/>
                <a:sym typeface="Raleway"/>
              </a:rPr>
              <a:t>There will profile section for both doctors and patients .They’ll be able to see mutual profiles . So patients can see expertise of Doctors and doctors can see personal information of patient like contact no / address , age etc .</a:t>
            </a:r>
            <a:endParaRPr sz="10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Graphical Analysis</a:t>
            </a:r>
            <a:endParaRPr b="1" sz="1200">
              <a:solidFill>
                <a:schemeClr val="dk1"/>
              </a:solidFill>
              <a:latin typeface="Raleway"/>
              <a:ea typeface="Raleway"/>
              <a:cs typeface="Raleway"/>
              <a:sym typeface="Raleway"/>
            </a:endParaRPr>
          </a:p>
          <a:p>
            <a:pPr indent="0" lvl="0" marL="0" rtl="0" algn="l">
              <a:spcBef>
                <a:spcPts val="1000"/>
              </a:spcBef>
              <a:spcAft>
                <a:spcPts val="1000"/>
              </a:spcAft>
              <a:buNone/>
            </a:pPr>
            <a:r>
              <a:rPr lang="en" sz="1000">
                <a:latin typeface="Raleway"/>
                <a:ea typeface="Raleway"/>
                <a:cs typeface="Raleway"/>
                <a:sym typeface="Raleway"/>
              </a:rPr>
              <a:t>Provides overall visualisation of the severity of the health conditions occurred during patients lifetime.</a:t>
            </a:r>
            <a:endParaRPr sz="10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38675" y="81587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a:t>
            </a:r>
            <a:r>
              <a:rPr lang="en"/>
              <a:t> Details</a:t>
            </a:r>
            <a:br>
              <a:rPr lang="en"/>
            </a:br>
            <a:r>
              <a:rPr lang="en" sz="4100">
                <a:solidFill>
                  <a:schemeClr val="accent5"/>
                </a:solidFill>
              </a:rPr>
              <a:t>Technology Stack : MERN stack</a:t>
            </a:r>
            <a:endParaRPr sz="4100">
              <a:solidFill>
                <a:schemeClr val="accent5"/>
              </a:solidFill>
            </a:endParaRPr>
          </a:p>
          <a:p>
            <a:pPr indent="0" lvl="0" marL="0" rtl="0" algn="l">
              <a:spcBef>
                <a:spcPts val="0"/>
              </a:spcBef>
              <a:spcAft>
                <a:spcPts val="0"/>
              </a:spcAft>
              <a:buNone/>
            </a:pPr>
            <a:r>
              <a:t/>
            </a:r>
            <a:endParaRPr sz="4100">
              <a:solidFill>
                <a:schemeClr val="accent5"/>
              </a:solidFill>
            </a:endParaRPr>
          </a:p>
          <a:p>
            <a:pPr indent="0" lvl="0" marL="0" rtl="0" algn="l">
              <a:spcBef>
                <a:spcPts val="0"/>
              </a:spcBef>
              <a:spcAft>
                <a:spcPts val="0"/>
              </a:spcAft>
              <a:buNone/>
            </a:pPr>
            <a:r>
              <a:rPr lang="en" sz="2400">
                <a:solidFill>
                  <a:schemeClr val="accent5"/>
                </a:solidFill>
              </a:rPr>
              <a:t>Libraries Required: React, Chart.js</a:t>
            </a:r>
            <a:br>
              <a:rPr lang="en" sz="2400">
                <a:solidFill>
                  <a:schemeClr val="accent5"/>
                </a:solidFill>
              </a:rPr>
            </a:br>
            <a:r>
              <a:rPr lang="en" sz="2400">
                <a:solidFill>
                  <a:schemeClr val="accent5"/>
                </a:solidFill>
              </a:rPr>
              <a:t>Backend: Nodejs , express</a:t>
            </a:r>
            <a:br>
              <a:rPr lang="en" sz="2400">
                <a:solidFill>
                  <a:schemeClr val="accent5"/>
                </a:solidFill>
              </a:rPr>
            </a:br>
            <a:r>
              <a:rPr lang="en" sz="2400">
                <a:solidFill>
                  <a:schemeClr val="accent5"/>
                </a:solidFill>
              </a:rPr>
              <a:t>Database : Mongodb Atlas</a:t>
            </a:r>
            <a:br>
              <a:rPr lang="en" sz="4100">
                <a:solidFill>
                  <a:schemeClr val="accent5"/>
                </a:solidFill>
              </a:rPr>
            </a:br>
            <a:endParaRPr sz="14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60850" y="369250"/>
            <a:ext cx="8622300" cy="47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Advantages</a:t>
            </a:r>
            <a:endParaRPr/>
          </a:p>
          <a:p>
            <a:pPr indent="-381000" lvl="0" marL="457200" rtl="0" algn="l">
              <a:spcBef>
                <a:spcPts val="1000"/>
              </a:spcBef>
              <a:spcAft>
                <a:spcPts val="0"/>
              </a:spcAft>
              <a:buSzPts val="2400"/>
              <a:buChar char="●"/>
            </a:pPr>
            <a:r>
              <a:rPr b="0" lang="en" sz="2400"/>
              <a:t>Hospitals have access to patient’s medical history which helps to minimize the number of tests required to diagnose the condition</a:t>
            </a:r>
            <a:endParaRPr b="0" sz="2400"/>
          </a:p>
          <a:p>
            <a:pPr indent="-381000" lvl="0" marL="457200" rtl="0" algn="l">
              <a:spcBef>
                <a:spcPts val="0"/>
              </a:spcBef>
              <a:spcAft>
                <a:spcPts val="0"/>
              </a:spcAft>
              <a:buSzPts val="2400"/>
              <a:buChar char="●"/>
            </a:pPr>
            <a:r>
              <a:rPr b="0" lang="en" sz="2400"/>
              <a:t>Treatment process becomes organised and coordinated</a:t>
            </a:r>
            <a:endParaRPr b="0" sz="2400"/>
          </a:p>
          <a:p>
            <a:pPr indent="-381000" lvl="0" marL="457200" rtl="0" algn="l">
              <a:spcBef>
                <a:spcPts val="0"/>
              </a:spcBef>
              <a:spcAft>
                <a:spcPts val="0"/>
              </a:spcAft>
              <a:buSzPts val="2400"/>
              <a:buChar char="●"/>
            </a:pPr>
            <a:r>
              <a:rPr b="0" lang="en" sz="2400"/>
              <a:t>Reduces paperwork by making all records computerized</a:t>
            </a:r>
            <a:endParaRPr b="0" sz="2400"/>
          </a:p>
          <a:p>
            <a:pPr indent="-381000" lvl="0" marL="457200" rtl="0" algn="l">
              <a:spcBef>
                <a:spcPts val="0"/>
              </a:spcBef>
              <a:spcAft>
                <a:spcPts val="0"/>
              </a:spcAft>
              <a:buSzPts val="2400"/>
              <a:buChar char="●"/>
            </a:pPr>
            <a:r>
              <a:rPr b="0" lang="en" sz="2400"/>
              <a:t>Patients and doctors can discuss the problems anytime anywhere, thereby reducing the number of hospital visits of the patient</a:t>
            </a:r>
            <a:endParaRPr b="0" sz="2400"/>
          </a:p>
          <a:p>
            <a:pPr indent="-381000" lvl="0" marL="457200" rtl="0" algn="l">
              <a:spcBef>
                <a:spcPts val="0"/>
              </a:spcBef>
              <a:spcAft>
                <a:spcPts val="0"/>
              </a:spcAft>
              <a:buSzPts val="2400"/>
              <a:buChar char="●"/>
            </a:pPr>
            <a:r>
              <a:rPr b="0" lang="en" sz="2400"/>
              <a:t>Overall improved Patient Care and Satisfaction</a:t>
            </a:r>
            <a:endParaRPr b="0"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0" name="Google Shape;110;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1" name="Google Shape;111;p19"/>
          <p:cNvSpPr txBox="1"/>
          <p:nvPr/>
        </p:nvSpPr>
        <p:spPr>
          <a:xfrm>
            <a:off x="2855550" y="6957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FF9900"/>
                </a:solidFill>
                <a:latin typeface="Raleway"/>
                <a:ea typeface="Raleway"/>
                <a:cs typeface="Raleway"/>
                <a:sym typeface="Raleway"/>
              </a:rPr>
              <a:t>Conclusion</a:t>
            </a:r>
            <a:endParaRPr b="1" sz="3000">
              <a:solidFill>
                <a:srgbClr val="FF9900"/>
              </a:solidFill>
              <a:latin typeface="Raleway"/>
              <a:ea typeface="Raleway"/>
              <a:cs typeface="Raleway"/>
              <a:sym typeface="Raleway"/>
            </a:endParaRPr>
          </a:p>
        </p:txBody>
      </p:sp>
      <p:sp>
        <p:nvSpPr>
          <p:cNvPr id="112" name="Google Shape;112;p19"/>
          <p:cNvSpPr txBox="1"/>
          <p:nvPr>
            <p:ph idx="4294967295" type="body"/>
          </p:nvPr>
        </p:nvSpPr>
        <p:spPr>
          <a:xfrm>
            <a:off x="2790450" y="1320900"/>
            <a:ext cx="3563100" cy="3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i="1" sz="1300">
              <a:latin typeface="Comfortaa"/>
              <a:ea typeface="Comfortaa"/>
              <a:cs typeface="Comfortaa"/>
              <a:sym typeface="Comfortaa"/>
            </a:endParaRPr>
          </a:p>
          <a:p>
            <a:pPr indent="0" lvl="0" marL="0" rtl="0" algn="l">
              <a:spcBef>
                <a:spcPts val="1600"/>
              </a:spcBef>
              <a:spcAft>
                <a:spcPts val="0"/>
              </a:spcAft>
              <a:buNone/>
            </a:pPr>
            <a:r>
              <a:rPr b="1" lang="en" sz="1400">
                <a:solidFill>
                  <a:schemeClr val="dk1"/>
                </a:solidFill>
                <a:latin typeface="Raleway"/>
                <a:ea typeface="Raleway"/>
                <a:cs typeface="Raleway"/>
                <a:sym typeface="Raleway"/>
              </a:rPr>
              <a:t>  </a:t>
            </a:r>
            <a:r>
              <a:rPr b="1" lang="en" sz="1400">
                <a:solidFill>
                  <a:schemeClr val="dk1"/>
                </a:solidFill>
                <a:latin typeface="Comfortaa"/>
                <a:ea typeface="Comfortaa"/>
                <a:cs typeface="Comfortaa"/>
                <a:sym typeface="Comfortaa"/>
              </a:rPr>
              <a:t> </a:t>
            </a:r>
            <a:r>
              <a:rPr lang="en" sz="1200">
                <a:latin typeface="Comfortaa"/>
                <a:ea typeface="Comfortaa"/>
                <a:cs typeface="Comfortaa"/>
                <a:sym typeface="Comfortaa"/>
              </a:rPr>
              <a:t>Cloud based model for the analysis and sharing health information of patients across various hospitals is the </a:t>
            </a:r>
            <a:r>
              <a:rPr lang="en" sz="1200">
                <a:latin typeface="Comfortaa"/>
                <a:ea typeface="Comfortaa"/>
                <a:cs typeface="Comfortaa"/>
                <a:sym typeface="Comfortaa"/>
              </a:rPr>
              <a:t>easier</a:t>
            </a:r>
            <a:r>
              <a:rPr lang="en" sz="1200">
                <a:latin typeface="Comfortaa"/>
                <a:ea typeface="Comfortaa"/>
                <a:cs typeface="Comfortaa"/>
                <a:sym typeface="Comfortaa"/>
              </a:rPr>
              <a:t> and trusted  way to maintain </a:t>
            </a:r>
            <a:r>
              <a:rPr b="1" lang="en" sz="1200">
                <a:latin typeface="Comfortaa"/>
                <a:ea typeface="Comfortaa"/>
                <a:cs typeface="Comfortaa"/>
                <a:sym typeface="Comfortaa"/>
              </a:rPr>
              <a:t>medical history ,</a:t>
            </a:r>
            <a:r>
              <a:rPr lang="en" sz="1200">
                <a:latin typeface="Comfortaa"/>
                <a:ea typeface="Comfortaa"/>
                <a:cs typeface="Comfortaa"/>
                <a:sym typeface="Comfortaa"/>
              </a:rPr>
              <a:t> much more effective system for better treatment of patient with all in one </a:t>
            </a:r>
            <a:r>
              <a:rPr lang="en" sz="1200">
                <a:latin typeface="Comfortaa"/>
                <a:ea typeface="Comfortaa"/>
                <a:cs typeface="Comfortaa"/>
                <a:sym typeface="Comfortaa"/>
              </a:rPr>
              <a:t>approach .</a:t>
            </a:r>
            <a:r>
              <a:rPr lang="en" sz="1200">
                <a:latin typeface="Comfortaa"/>
                <a:ea typeface="Comfortaa"/>
                <a:cs typeface="Comfortaa"/>
                <a:sym typeface="Comfortaa"/>
              </a:rPr>
              <a:t> </a:t>
            </a:r>
            <a:endParaRPr sz="1200">
              <a:latin typeface="Comfortaa"/>
              <a:ea typeface="Comfortaa"/>
              <a:cs typeface="Comfortaa"/>
              <a:sym typeface="Comfortaa"/>
            </a:endParaRPr>
          </a:p>
          <a:p>
            <a:pPr indent="0" lvl="0" marL="0" rtl="0" algn="l">
              <a:spcBef>
                <a:spcPts val="1000"/>
              </a:spcBef>
              <a:spcAft>
                <a:spcPts val="0"/>
              </a:spcAft>
              <a:buNone/>
            </a:pPr>
            <a:r>
              <a:rPr lang="en" sz="1200">
                <a:latin typeface="Comfortaa"/>
                <a:ea typeface="Comfortaa"/>
                <a:cs typeface="Comfortaa"/>
                <a:sym typeface="Comfortaa"/>
              </a:rPr>
              <a:t>     As a result, they put a focus on giving better care to the patients. In a nutshell, HIS offers a win-win situation for both the patients and the healthcare providers</a:t>
            </a:r>
            <a:endParaRPr sz="1200">
              <a:latin typeface="Comfortaa"/>
              <a:ea typeface="Comfortaa"/>
              <a:cs typeface="Comfortaa"/>
              <a:sym typeface="Comfortaa"/>
            </a:endParaRPr>
          </a:p>
          <a:p>
            <a:pPr indent="0" lvl="0" marL="0" rtl="0" algn="l">
              <a:spcBef>
                <a:spcPts val="1000"/>
              </a:spcBef>
              <a:spcAft>
                <a:spcPts val="0"/>
              </a:spcAft>
              <a:buNone/>
            </a:pPr>
            <a:r>
              <a:rPr lang="en" sz="1200">
                <a:latin typeface="Comfortaa"/>
                <a:ea typeface="Comfortaa"/>
                <a:cs typeface="Comfortaa"/>
                <a:sym typeface="Comfortaa"/>
              </a:rPr>
              <a:t>      </a:t>
            </a:r>
            <a:endParaRPr sz="1200">
              <a:latin typeface="Comfortaa"/>
              <a:ea typeface="Comfortaa"/>
              <a:cs typeface="Comfortaa"/>
              <a:sym typeface="Comfortaa"/>
            </a:endParaRPr>
          </a:p>
          <a:p>
            <a:pPr indent="0" lvl="0" marL="457200" rtl="0" algn="l">
              <a:spcBef>
                <a:spcPts val="1000"/>
              </a:spcBef>
              <a:spcAft>
                <a:spcPts val="0"/>
              </a:spcAft>
              <a:buNone/>
            </a:pPr>
            <a:br>
              <a:rPr lang="en" sz="1200">
                <a:latin typeface="Raleway"/>
                <a:ea typeface="Raleway"/>
                <a:cs typeface="Raleway"/>
                <a:sym typeface="Raleway"/>
              </a:rPr>
            </a:br>
            <a:r>
              <a:rPr lang="en" sz="1200">
                <a:latin typeface="Raleway"/>
                <a:ea typeface="Raleway"/>
                <a:cs typeface="Raleway"/>
                <a:sym typeface="Raleway"/>
              </a:rPr>
              <a:t> </a:t>
            </a:r>
            <a:endParaRPr sz="1200">
              <a:latin typeface="Raleway"/>
              <a:ea typeface="Raleway"/>
              <a:cs typeface="Raleway"/>
              <a:sym typeface="Raleway"/>
            </a:endParaRPr>
          </a:p>
          <a:p>
            <a:pPr indent="0" lvl="0" marL="0" rtl="0" algn="l">
              <a:spcBef>
                <a:spcPts val="1000"/>
              </a:spcBef>
              <a:spcAft>
                <a:spcPts val="1000"/>
              </a:spcAft>
              <a:buNone/>
            </a:pPr>
            <a:r>
              <a:rPr b="1" lang="en" sz="1400">
                <a:solidFill>
                  <a:schemeClr val="dk1"/>
                </a:solidFill>
                <a:latin typeface="Raleway"/>
                <a:ea typeface="Raleway"/>
                <a:cs typeface="Raleway"/>
                <a:sym typeface="Raleway"/>
              </a:rPr>
              <a:t> </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