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>
      <p:cViewPr varScale="1">
        <p:scale>
          <a:sx n="62" d="100"/>
          <a:sy n="62" d="100"/>
        </p:scale>
        <p:origin x="4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2000" b="1" dirty="0">
                <a:latin typeface="+mn-lt"/>
              </a:rPr>
              <a:t>Evolution de l'effectif des</a:t>
            </a:r>
            <a:r>
              <a:rPr lang="fr-FR" sz="2000" b="1" baseline="0" dirty="0">
                <a:latin typeface="+mn-lt"/>
              </a:rPr>
              <a:t> étudiants de l'UL de 1983 à 2012</a:t>
            </a:r>
            <a:endParaRPr lang="fr-FR" sz="2000" b="1" dirty="0">
              <a:latin typeface="+mn-lt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MASCULIN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Feuil1!$A$2:$A$30</c:f>
              <c:strCache>
                <c:ptCount val="29"/>
                <c:pt idx="0">
                  <c:v>1983-1984</c:v>
                </c:pt>
                <c:pt idx="1">
                  <c:v>1984-1985</c:v>
                </c:pt>
                <c:pt idx="2">
                  <c:v>1985-1986</c:v>
                </c:pt>
                <c:pt idx="3">
                  <c:v>1986-1987</c:v>
                </c:pt>
                <c:pt idx="4">
                  <c:v>1987-1988</c:v>
                </c:pt>
                <c:pt idx="5">
                  <c:v>1988-1989</c:v>
                </c:pt>
                <c:pt idx="6">
                  <c:v>1989-1990</c:v>
                </c:pt>
                <c:pt idx="7">
                  <c:v>1990-1991</c:v>
                </c:pt>
                <c:pt idx="8">
                  <c:v>1991-1992</c:v>
                </c:pt>
                <c:pt idx="9">
                  <c:v>1992-1993</c:v>
                </c:pt>
                <c:pt idx="10">
                  <c:v>1993-1994</c:v>
                </c:pt>
                <c:pt idx="11">
                  <c:v>1994-1995</c:v>
                </c:pt>
                <c:pt idx="12">
                  <c:v>1995-1996</c:v>
                </c:pt>
                <c:pt idx="13">
                  <c:v>1996-1997</c:v>
                </c:pt>
                <c:pt idx="14">
                  <c:v>1997-1998</c:v>
                </c:pt>
                <c:pt idx="15">
                  <c:v>1998-1999</c:v>
                </c:pt>
                <c:pt idx="16">
                  <c:v>1999-2000</c:v>
                </c:pt>
                <c:pt idx="17">
                  <c:v>2000-2001</c:v>
                </c:pt>
                <c:pt idx="18">
                  <c:v>2001-2002</c:v>
                </c:pt>
                <c:pt idx="19">
                  <c:v>2002-2003</c:v>
                </c:pt>
                <c:pt idx="20">
                  <c:v>2003-2004</c:v>
                </c:pt>
                <c:pt idx="21">
                  <c:v>2004-2005</c:v>
                </c:pt>
                <c:pt idx="22">
                  <c:v>2005-2006</c:v>
                </c:pt>
                <c:pt idx="23">
                  <c:v>2006-2007</c:v>
                </c:pt>
                <c:pt idx="24">
                  <c:v>2007-2008</c:v>
                </c:pt>
                <c:pt idx="25">
                  <c:v>2008-2009</c:v>
                </c:pt>
                <c:pt idx="26">
                  <c:v>2009-2010</c:v>
                </c:pt>
                <c:pt idx="27">
                  <c:v>2010-2011</c:v>
                </c:pt>
                <c:pt idx="28">
                  <c:v>2011-2012</c:v>
                </c:pt>
              </c:strCache>
            </c:strRef>
          </c:cat>
          <c:val>
            <c:numRef>
              <c:f>Feuil1!$B$2:$B$30</c:f>
              <c:numCache>
                <c:formatCode>General</c:formatCode>
                <c:ptCount val="29"/>
                <c:pt idx="0">
                  <c:v>3403</c:v>
                </c:pt>
                <c:pt idx="1">
                  <c:v>2388</c:v>
                </c:pt>
                <c:pt idx="2">
                  <c:v>4621</c:v>
                </c:pt>
                <c:pt idx="3">
                  <c:v>5579</c:v>
                </c:pt>
                <c:pt idx="4">
                  <c:v>6541</c:v>
                </c:pt>
                <c:pt idx="5">
                  <c:v>7096</c:v>
                </c:pt>
                <c:pt idx="6">
                  <c:v>6702</c:v>
                </c:pt>
                <c:pt idx="7">
                  <c:v>7636</c:v>
                </c:pt>
                <c:pt idx="8">
                  <c:v>8791</c:v>
                </c:pt>
                <c:pt idx="9">
                  <c:v>7615</c:v>
                </c:pt>
                <c:pt idx="10">
                  <c:v>8020</c:v>
                </c:pt>
                <c:pt idx="11">
                  <c:v>9514</c:v>
                </c:pt>
                <c:pt idx="12">
                  <c:v>9952</c:v>
                </c:pt>
                <c:pt idx="13">
                  <c:v>10857</c:v>
                </c:pt>
                <c:pt idx="14">
                  <c:v>11894</c:v>
                </c:pt>
                <c:pt idx="15">
                  <c:v>12413</c:v>
                </c:pt>
                <c:pt idx="16">
                  <c:v>11886</c:v>
                </c:pt>
                <c:pt idx="17">
                  <c:v>12027</c:v>
                </c:pt>
                <c:pt idx="18">
                  <c:v>8281</c:v>
                </c:pt>
                <c:pt idx="19">
                  <c:v>11692</c:v>
                </c:pt>
                <c:pt idx="20">
                  <c:v>11207</c:v>
                </c:pt>
                <c:pt idx="21">
                  <c:v>11589</c:v>
                </c:pt>
                <c:pt idx="22">
                  <c:v>16651</c:v>
                </c:pt>
                <c:pt idx="23">
                  <c:v>19004</c:v>
                </c:pt>
                <c:pt idx="24">
                  <c:v>24089</c:v>
                </c:pt>
                <c:pt idx="25">
                  <c:v>27282</c:v>
                </c:pt>
                <c:pt idx="26">
                  <c:v>31384</c:v>
                </c:pt>
                <c:pt idx="27">
                  <c:v>33059</c:v>
                </c:pt>
                <c:pt idx="28">
                  <c:v>34484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D-4263-9CF1-AAD89CD89EBA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FEMININ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Feuil1!$A$2:$A$30</c:f>
              <c:strCache>
                <c:ptCount val="29"/>
                <c:pt idx="0">
                  <c:v>1983-1984</c:v>
                </c:pt>
                <c:pt idx="1">
                  <c:v>1984-1985</c:v>
                </c:pt>
                <c:pt idx="2">
                  <c:v>1985-1986</c:v>
                </c:pt>
                <c:pt idx="3">
                  <c:v>1986-1987</c:v>
                </c:pt>
                <c:pt idx="4">
                  <c:v>1987-1988</c:v>
                </c:pt>
                <c:pt idx="5">
                  <c:v>1988-1989</c:v>
                </c:pt>
                <c:pt idx="6">
                  <c:v>1989-1990</c:v>
                </c:pt>
                <c:pt idx="7">
                  <c:v>1990-1991</c:v>
                </c:pt>
                <c:pt idx="8">
                  <c:v>1991-1992</c:v>
                </c:pt>
                <c:pt idx="9">
                  <c:v>1992-1993</c:v>
                </c:pt>
                <c:pt idx="10">
                  <c:v>1993-1994</c:v>
                </c:pt>
                <c:pt idx="11">
                  <c:v>1994-1995</c:v>
                </c:pt>
                <c:pt idx="12">
                  <c:v>1995-1996</c:v>
                </c:pt>
                <c:pt idx="13">
                  <c:v>1996-1997</c:v>
                </c:pt>
                <c:pt idx="14">
                  <c:v>1997-1998</c:v>
                </c:pt>
                <c:pt idx="15">
                  <c:v>1998-1999</c:v>
                </c:pt>
                <c:pt idx="16">
                  <c:v>1999-2000</c:v>
                </c:pt>
                <c:pt idx="17">
                  <c:v>2000-2001</c:v>
                </c:pt>
                <c:pt idx="18">
                  <c:v>2001-2002</c:v>
                </c:pt>
                <c:pt idx="19">
                  <c:v>2002-2003</c:v>
                </c:pt>
                <c:pt idx="20">
                  <c:v>2003-2004</c:v>
                </c:pt>
                <c:pt idx="21">
                  <c:v>2004-2005</c:v>
                </c:pt>
                <c:pt idx="22">
                  <c:v>2005-2006</c:v>
                </c:pt>
                <c:pt idx="23">
                  <c:v>2006-2007</c:v>
                </c:pt>
                <c:pt idx="24">
                  <c:v>2007-2008</c:v>
                </c:pt>
                <c:pt idx="25">
                  <c:v>2008-2009</c:v>
                </c:pt>
                <c:pt idx="26">
                  <c:v>2009-2010</c:v>
                </c:pt>
                <c:pt idx="27">
                  <c:v>2010-2011</c:v>
                </c:pt>
                <c:pt idx="28">
                  <c:v>2011-2012</c:v>
                </c:pt>
              </c:strCache>
            </c:strRef>
          </c:cat>
          <c:val>
            <c:numRef>
              <c:f>Feuil1!$C$2:$C$30</c:f>
              <c:numCache>
                <c:formatCode>General</c:formatCode>
                <c:ptCount val="29"/>
                <c:pt idx="0">
                  <c:v>579</c:v>
                </c:pt>
                <c:pt idx="1">
                  <c:v>349</c:v>
                </c:pt>
                <c:pt idx="2">
                  <c:v>602</c:v>
                </c:pt>
                <c:pt idx="3">
                  <c:v>749</c:v>
                </c:pt>
                <c:pt idx="4">
                  <c:v>851</c:v>
                </c:pt>
                <c:pt idx="5">
                  <c:v>1094</c:v>
                </c:pt>
                <c:pt idx="6">
                  <c:v>1030</c:v>
                </c:pt>
                <c:pt idx="7">
                  <c:v>1119</c:v>
                </c:pt>
                <c:pt idx="8">
                  <c:v>1210</c:v>
                </c:pt>
                <c:pt idx="9">
                  <c:v>1084</c:v>
                </c:pt>
                <c:pt idx="10">
                  <c:v>1119</c:v>
                </c:pt>
                <c:pt idx="11">
                  <c:v>1480</c:v>
                </c:pt>
                <c:pt idx="12">
                  <c:v>1737</c:v>
                </c:pt>
                <c:pt idx="13">
                  <c:v>2267</c:v>
                </c:pt>
                <c:pt idx="14">
                  <c:v>2428</c:v>
                </c:pt>
                <c:pt idx="15">
                  <c:v>2621</c:v>
                </c:pt>
                <c:pt idx="16">
                  <c:v>2502</c:v>
                </c:pt>
                <c:pt idx="17">
                  <c:v>2684</c:v>
                </c:pt>
                <c:pt idx="18">
                  <c:v>1787</c:v>
                </c:pt>
                <c:pt idx="19">
                  <c:v>2557</c:v>
                </c:pt>
                <c:pt idx="20">
                  <c:v>2632</c:v>
                </c:pt>
                <c:pt idx="21">
                  <c:v>2864</c:v>
                </c:pt>
                <c:pt idx="22">
                  <c:v>4330</c:v>
                </c:pt>
                <c:pt idx="23">
                  <c:v>5378</c:v>
                </c:pt>
                <c:pt idx="24">
                  <c:v>7113</c:v>
                </c:pt>
                <c:pt idx="25">
                  <c:v>8583</c:v>
                </c:pt>
                <c:pt idx="26">
                  <c:v>9958</c:v>
                </c:pt>
                <c:pt idx="27">
                  <c:v>10998</c:v>
                </c:pt>
                <c:pt idx="28">
                  <c:v>11576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5D-4263-9CF1-AAD89CD89EBA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Feuil1!$A$2:$A$30</c:f>
              <c:strCache>
                <c:ptCount val="29"/>
                <c:pt idx="0">
                  <c:v>1983-1984</c:v>
                </c:pt>
                <c:pt idx="1">
                  <c:v>1984-1985</c:v>
                </c:pt>
                <c:pt idx="2">
                  <c:v>1985-1986</c:v>
                </c:pt>
                <c:pt idx="3">
                  <c:v>1986-1987</c:v>
                </c:pt>
                <c:pt idx="4">
                  <c:v>1987-1988</c:v>
                </c:pt>
                <c:pt idx="5">
                  <c:v>1988-1989</c:v>
                </c:pt>
                <c:pt idx="6">
                  <c:v>1989-1990</c:v>
                </c:pt>
                <c:pt idx="7">
                  <c:v>1990-1991</c:v>
                </c:pt>
                <c:pt idx="8">
                  <c:v>1991-1992</c:v>
                </c:pt>
                <c:pt idx="9">
                  <c:v>1992-1993</c:v>
                </c:pt>
                <c:pt idx="10">
                  <c:v>1993-1994</c:v>
                </c:pt>
                <c:pt idx="11">
                  <c:v>1994-1995</c:v>
                </c:pt>
                <c:pt idx="12">
                  <c:v>1995-1996</c:v>
                </c:pt>
                <c:pt idx="13">
                  <c:v>1996-1997</c:v>
                </c:pt>
                <c:pt idx="14">
                  <c:v>1997-1998</c:v>
                </c:pt>
                <c:pt idx="15">
                  <c:v>1998-1999</c:v>
                </c:pt>
                <c:pt idx="16">
                  <c:v>1999-2000</c:v>
                </c:pt>
                <c:pt idx="17">
                  <c:v>2000-2001</c:v>
                </c:pt>
                <c:pt idx="18">
                  <c:v>2001-2002</c:v>
                </c:pt>
                <c:pt idx="19">
                  <c:v>2002-2003</c:v>
                </c:pt>
                <c:pt idx="20">
                  <c:v>2003-2004</c:v>
                </c:pt>
                <c:pt idx="21">
                  <c:v>2004-2005</c:v>
                </c:pt>
                <c:pt idx="22">
                  <c:v>2005-2006</c:v>
                </c:pt>
                <c:pt idx="23">
                  <c:v>2006-2007</c:v>
                </c:pt>
                <c:pt idx="24">
                  <c:v>2007-2008</c:v>
                </c:pt>
                <c:pt idx="25">
                  <c:v>2008-2009</c:v>
                </c:pt>
                <c:pt idx="26">
                  <c:v>2009-2010</c:v>
                </c:pt>
                <c:pt idx="27">
                  <c:v>2010-2011</c:v>
                </c:pt>
                <c:pt idx="28">
                  <c:v>2011-2012</c:v>
                </c:pt>
              </c:strCache>
            </c:strRef>
          </c:cat>
          <c:val>
            <c:numRef>
              <c:f>Feuil1!$D$2:$D$30</c:f>
              <c:numCache>
                <c:formatCode>General</c:formatCode>
                <c:ptCount val="29"/>
                <c:pt idx="0">
                  <c:v>3982</c:v>
                </c:pt>
                <c:pt idx="1">
                  <c:v>2737</c:v>
                </c:pt>
                <c:pt idx="2">
                  <c:v>5223</c:v>
                </c:pt>
                <c:pt idx="3">
                  <c:v>6328</c:v>
                </c:pt>
                <c:pt idx="4">
                  <c:v>7392</c:v>
                </c:pt>
                <c:pt idx="5">
                  <c:v>8190</c:v>
                </c:pt>
                <c:pt idx="6">
                  <c:v>7732</c:v>
                </c:pt>
                <c:pt idx="7">
                  <c:v>8755</c:v>
                </c:pt>
                <c:pt idx="8">
                  <c:v>10001</c:v>
                </c:pt>
                <c:pt idx="9">
                  <c:v>8699</c:v>
                </c:pt>
                <c:pt idx="10">
                  <c:v>9139</c:v>
                </c:pt>
                <c:pt idx="11">
                  <c:v>10994</c:v>
                </c:pt>
                <c:pt idx="12">
                  <c:v>11689</c:v>
                </c:pt>
                <c:pt idx="13">
                  <c:v>13124</c:v>
                </c:pt>
                <c:pt idx="14">
                  <c:v>14322</c:v>
                </c:pt>
                <c:pt idx="15">
                  <c:v>15034</c:v>
                </c:pt>
                <c:pt idx="16">
                  <c:v>14388</c:v>
                </c:pt>
                <c:pt idx="17">
                  <c:v>14711</c:v>
                </c:pt>
                <c:pt idx="18">
                  <c:v>10068</c:v>
                </c:pt>
                <c:pt idx="19">
                  <c:v>14249</c:v>
                </c:pt>
                <c:pt idx="20">
                  <c:v>13839</c:v>
                </c:pt>
                <c:pt idx="21">
                  <c:v>14453</c:v>
                </c:pt>
                <c:pt idx="22">
                  <c:v>20981</c:v>
                </c:pt>
                <c:pt idx="23">
                  <c:v>24382</c:v>
                </c:pt>
                <c:pt idx="24">
                  <c:v>31202</c:v>
                </c:pt>
                <c:pt idx="25">
                  <c:v>36124</c:v>
                </c:pt>
                <c:pt idx="26">
                  <c:v>41342</c:v>
                </c:pt>
                <c:pt idx="27">
                  <c:v>44052</c:v>
                </c:pt>
                <c:pt idx="28">
                  <c:v>46060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5D-4263-9CF1-AAD89CD89E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67184336"/>
        <c:axId val="-1467196848"/>
      </c:barChart>
      <c:catAx>
        <c:axId val="-1467184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1467196848"/>
        <c:crosses val="autoZero"/>
        <c:auto val="1"/>
        <c:lblAlgn val="ctr"/>
        <c:lblOffset val="100"/>
        <c:noMultiLvlLbl val="0"/>
      </c:catAx>
      <c:valAx>
        <c:axId val="-1467196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1467184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7B1AA-1F41-4F08-B240-F9D0744734C7}" type="datetimeFigureOut">
              <a:rPr lang="fr-FR" smtClean="0"/>
              <a:t>21/11/2024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7B5C-0E58-48BD-9AC3-B194887B29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483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97B5C-0E58-48BD-9AC3-B194887B290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176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E97F-08A3-46E7-9C10-CE84871A3130}" type="datetime1">
              <a:rPr lang="fr-FR" smtClean="0"/>
              <a:t>21/11/2024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69D0-AD9F-416A-9C3B-00754E631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371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F3FD-E19E-4F89-B628-C3B7F36CE2D1}" type="datetime1">
              <a:rPr lang="fr-FR" smtClean="0"/>
              <a:t>21/11/2024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69D0-AD9F-416A-9C3B-00754E631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39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AC97-E8A1-4D0E-B818-36C4CB6F3460}" type="datetime1">
              <a:rPr lang="fr-FR" smtClean="0"/>
              <a:t>21/11/2024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69D0-AD9F-416A-9C3B-00754E631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38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85F5-ED8C-4C5F-810C-718CCC3E16A3}" type="datetime1">
              <a:rPr lang="fr-FR" smtClean="0"/>
              <a:t>21/11/2024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69D0-AD9F-416A-9C3B-00754E631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68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0584-8002-4DC5-BF9A-B31498D866B4}" type="datetime1">
              <a:rPr lang="fr-FR" smtClean="0"/>
              <a:t>21/11/2024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69D0-AD9F-416A-9C3B-00754E631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17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8C04-D562-465D-8DED-1526648F8F67}" type="datetime1">
              <a:rPr lang="fr-FR" smtClean="0"/>
              <a:t>21/11/2024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69D0-AD9F-416A-9C3B-00754E631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99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0C47-D5CD-477A-9B17-EDAAC8C78F45}" type="datetime1">
              <a:rPr lang="fr-FR" smtClean="0"/>
              <a:t>21/11/2024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69D0-AD9F-416A-9C3B-00754E631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63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7265-2E22-44AA-A8AB-B472858AEC31}" type="datetime1">
              <a:rPr lang="fr-FR" smtClean="0"/>
              <a:t>21/11/2024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69D0-AD9F-416A-9C3B-00754E631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53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A515-95A8-44CF-860E-7C912E23BE05}" type="datetime1">
              <a:rPr lang="fr-FR" smtClean="0"/>
              <a:t>21/11/2024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69D0-AD9F-416A-9C3B-00754E631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81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1ABD-5BAF-4317-99C5-643E7A3C8C3A}" type="datetime1">
              <a:rPr lang="fr-FR" smtClean="0"/>
              <a:t>21/11/2024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69D0-AD9F-416A-9C3B-00754E631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18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31DE-579B-488B-8317-B07F48109D01}" type="datetime1">
              <a:rPr lang="fr-FR" smtClean="0"/>
              <a:t>21/11/2024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69D0-AD9F-416A-9C3B-00754E631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49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DE1A8-F82B-4712-824F-ED184333C052}" type="datetime1">
              <a:rPr lang="fr-FR" smtClean="0"/>
              <a:t>21/11/2024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269D0-AD9F-416A-9C3B-00754E631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1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077362"/>
            <a:ext cx="9144000" cy="1192276"/>
          </a:xfrm>
        </p:spPr>
        <p:txBody>
          <a:bodyPr>
            <a:normAutofit/>
          </a:bodyPr>
          <a:lstStyle/>
          <a:p>
            <a:r>
              <a:rPr lang="fr-FR" sz="7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Université de Lomé</a:t>
            </a:r>
            <a:endParaRPr lang="fr-FR" sz="7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2923024"/>
            <a:ext cx="9144000" cy="1655762"/>
          </a:xfrm>
        </p:spPr>
        <p:txBody>
          <a:bodyPr>
            <a:normAutofit/>
          </a:bodyPr>
          <a:lstStyle/>
          <a:p>
            <a:r>
              <a:rPr lang="fr-FR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Organisation administrative, pédagogique et académique</a:t>
            </a:r>
            <a:endParaRPr lang="fr-FR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 flipH="1">
            <a:off x="7758819" y="5141636"/>
            <a:ext cx="400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SENAYAH </a:t>
            </a:r>
            <a:r>
              <a:rPr lang="fr-FR" b="1" dirty="0" err="1" smtClean="0"/>
              <a:t>Kossi</a:t>
            </a:r>
            <a:r>
              <a:rPr lang="fr-FR" b="1" dirty="0" smtClean="0"/>
              <a:t> Eli</a:t>
            </a:r>
            <a:endParaRPr lang="fr-FR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929" y="5721458"/>
            <a:ext cx="1227411" cy="4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90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Organisation pédagogique et académique : le système LMD</a:t>
            </a:r>
            <a:endParaRPr lang="fr-FR" sz="4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7191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3200" dirty="0" smtClean="0"/>
              <a:t> </a:t>
            </a:r>
            <a:r>
              <a:rPr lang="fr-FR" sz="3200" b="1" dirty="0"/>
              <a:t>Le domaine </a:t>
            </a:r>
            <a:r>
              <a:rPr lang="fr-FR" sz="3200" dirty="0"/>
              <a:t>recouvre plusieurs disciplines et leurs champs d'application, notamment </a:t>
            </a:r>
            <a:r>
              <a:rPr lang="fr-FR" sz="3200" dirty="0" smtClean="0"/>
              <a:t>professionnels </a:t>
            </a:r>
          </a:p>
          <a:p>
            <a:pPr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3200" dirty="0"/>
              <a:t> </a:t>
            </a:r>
            <a:r>
              <a:rPr lang="fr-FR" sz="3200" dirty="0" smtClean="0"/>
              <a:t>L’UL offre des formations dans les </a:t>
            </a:r>
            <a:r>
              <a:rPr lang="fr-FR" sz="3200" b="1" dirty="0" smtClean="0"/>
              <a:t>8 domaines du REESAO</a:t>
            </a:r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3000" dirty="0"/>
              <a:t> Lettres, Langues et Arts (LLA</a:t>
            </a:r>
            <a:r>
              <a:rPr lang="fr-FR" sz="3000" dirty="0" smtClean="0"/>
              <a:t>)</a:t>
            </a:r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3000" b="1" dirty="0"/>
              <a:t> </a:t>
            </a:r>
            <a:r>
              <a:rPr lang="fr-FR" sz="3000" dirty="0"/>
              <a:t>Sciences de l’Homme et de la Société (SHS</a:t>
            </a:r>
            <a:r>
              <a:rPr lang="fr-FR" sz="3000" dirty="0" smtClean="0"/>
              <a:t>)</a:t>
            </a:r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3000" b="1" dirty="0"/>
              <a:t> </a:t>
            </a:r>
            <a:r>
              <a:rPr lang="fr-FR" sz="3000" dirty="0"/>
              <a:t>Sciences de l’Éducation et de la Formation (SEF)</a:t>
            </a:r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3000" b="1" dirty="0" smtClean="0"/>
              <a:t> </a:t>
            </a:r>
            <a:r>
              <a:rPr lang="fr-FR" sz="3000" dirty="0"/>
              <a:t>Sciences et Technologie (ST</a:t>
            </a:r>
            <a:r>
              <a:rPr lang="fr-FR" sz="3000" dirty="0" smtClean="0"/>
              <a:t>)</a:t>
            </a:r>
            <a:endParaRPr lang="fr-FR" sz="3000" dirty="0"/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fr-FR" sz="3000" b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69D0-AD9F-416A-9C3B-00754E631F6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14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Organisation pédagogique et académique : le système LMD</a:t>
            </a:r>
            <a:endParaRPr lang="fr-FR" sz="4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7191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3200" dirty="0"/>
              <a:t> </a:t>
            </a:r>
            <a:r>
              <a:rPr lang="fr-FR" sz="3200" dirty="0" smtClean="0"/>
              <a:t>L’UL offre des formations dans les </a:t>
            </a:r>
            <a:r>
              <a:rPr lang="fr-FR" sz="3200" b="1" dirty="0" smtClean="0"/>
              <a:t>8 domaines du REESAO</a:t>
            </a:r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3000" dirty="0"/>
              <a:t> Sciences de la Santé (SS)</a:t>
            </a:r>
            <a:endParaRPr lang="fr-FR" sz="3000" dirty="0" smtClean="0"/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3200" dirty="0" smtClean="0"/>
              <a:t>Sciences </a:t>
            </a:r>
            <a:r>
              <a:rPr lang="fr-FR" sz="3200" dirty="0"/>
              <a:t>Agronomiques (SA)</a:t>
            </a:r>
            <a:endParaRPr lang="fr-FR" sz="3000" dirty="0" smtClean="0"/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3000" b="1" dirty="0"/>
              <a:t> </a:t>
            </a:r>
            <a:r>
              <a:rPr lang="fr-FR" sz="3200" dirty="0"/>
              <a:t>Sciences Économiques et de Gestion (SEG)</a:t>
            </a:r>
            <a:endParaRPr lang="fr-FR" sz="3000" dirty="0" smtClean="0"/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3000" b="1" dirty="0"/>
              <a:t> </a:t>
            </a:r>
            <a:r>
              <a:rPr lang="fr-FR" sz="3200" dirty="0"/>
              <a:t>Sciences Juridiques, Politiques et de l’Administration (SJPA</a:t>
            </a:r>
            <a:r>
              <a:rPr lang="fr-FR" sz="3200" dirty="0" smtClean="0"/>
              <a:t>)</a:t>
            </a:r>
          </a:p>
          <a:p>
            <a:pPr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3200" dirty="0"/>
              <a:t> </a:t>
            </a:r>
            <a:r>
              <a:rPr lang="fr-FR" sz="3200" dirty="0" smtClean="0"/>
              <a:t>Chaque domaine </a:t>
            </a:r>
            <a:r>
              <a:rPr lang="fr-FR" sz="3200" dirty="0"/>
              <a:t>est décliné en </a:t>
            </a:r>
            <a:r>
              <a:rPr lang="fr-FR" sz="3200" b="1" dirty="0" smtClean="0"/>
              <a:t>mentions</a:t>
            </a:r>
          </a:p>
          <a:p>
            <a:pPr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3200" b="1" dirty="0"/>
              <a:t> </a:t>
            </a:r>
            <a:r>
              <a:rPr lang="fr-FR" sz="3200" dirty="0"/>
              <a:t>Pour chaque mention un </a:t>
            </a:r>
            <a:r>
              <a:rPr lang="fr-FR" sz="3200" b="1" dirty="0" smtClean="0"/>
              <a:t>parcours </a:t>
            </a:r>
            <a:r>
              <a:rPr lang="fr-FR" sz="3200" dirty="0" smtClean="0"/>
              <a:t>(défini </a:t>
            </a:r>
            <a:r>
              <a:rPr lang="fr-FR" sz="3200" dirty="0"/>
              <a:t>par l’université) est </a:t>
            </a:r>
            <a:r>
              <a:rPr lang="fr-FR" sz="3200" dirty="0" smtClean="0"/>
              <a:t>proposé</a:t>
            </a:r>
            <a:endParaRPr lang="fr-FR" sz="3000" b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69D0-AD9F-416A-9C3B-00754E631F6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54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Organisation pédagogique et académique : le système LMD</a:t>
            </a:r>
            <a:endParaRPr lang="fr-FR" sz="4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7191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3200" dirty="0"/>
              <a:t> Le parcours est </a:t>
            </a:r>
            <a:r>
              <a:rPr lang="fr-FR" sz="3200" dirty="0" smtClean="0"/>
              <a:t>le </a:t>
            </a:r>
            <a:r>
              <a:rPr lang="fr-FR" sz="3200" dirty="0"/>
              <a:t>chemin choisi par l’étudiant pour réaliser son projet de formation et son </a:t>
            </a:r>
            <a:r>
              <a:rPr lang="fr-FR" sz="3200" dirty="0" smtClean="0"/>
              <a:t>projet professionnel</a:t>
            </a:r>
          </a:p>
          <a:p>
            <a:pPr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3200" dirty="0"/>
              <a:t> </a:t>
            </a:r>
            <a:r>
              <a:rPr lang="fr-FR" sz="3200" dirty="0" smtClean="0"/>
              <a:t>Le parcours est composé d’un ensemble </a:t>
            </a:r>
            <a:r>
              <a:rPr lang="fr-FR" sz="3200" b="1" dirty="0" smtClean="0"/>
              <a:t>d’unités d’enseignement (UE)</a:t>
            </a:r>
            <a:r>
              <a:rPr lang="fr-FR" sz="3200" dirty="0" smtClean="0"/>
              <a:t> capitalisables abordées dans un ordre logique et cohérent </a:t>
            </a:r>
          </a:p>
          <a:p>
            <a:pPr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3200" dirty="0" smtClean="0"/>
              <a:t> </a:t>
            </a:r>
            <a:r>
              <a:rPr lang="fr-FR" sz="3500" dirty="0" smtClean="0"/>
              <a:t>Différents types d’UE :</a:t>
            </a:r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3000" dirty="0"/>
              <a:t> </a:t>
            </a:r>
            <a:r>
              <a:rPr lang="fr-FR" sz="3000" dirty="0" smtClean="0"/>
              <a:t>Les</a:t>
            </a:r>
            <a:r>
              <a:rPr lang="fr-FR" sz="3000" b="1" dirty="0" smtClean="0"/>
              <a:t> UE fondamentales</a:t>
            </a:r>
            <a:r>
              <a:rPr lang="fr-FR" sz="3000" dirty="0" smtClean="0"/>
              <a:t> qui sont des enseignements de base que doit suivre tout étudiant désirant une certification dans un domaine</a:t>
            </a:r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3000" dirty="0"/>
              <a:t> </a:t>
            </a:r>
            <a:r>
              <a:rPr lang="fr-FR" sz="3000" dirty="0" smtClean="0"/>
              <a:t>Les </a:t>
            </a:r>
            <a:r>
              <a:rPr lang="fr-FR" sz="3000" b="1" dirty="0" smtClean="0"/>
              <a:t>UE complémentaires </a:t>
            </a:r>
            <a:r>
              <a:rPr lang="fr-FR" sz="3000" dirty="0" smtClean="0"/>
              <a:t>qui sont destinées à compléter les UE fondamentales ou à offrir une ouverture à l’étudiant</a:t>
            </a:r>
            <a:endParaRPr lang="fr-FR" sz="3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69D0-AD9F-416A-9C3B-00754E631F6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51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Organisation pédagogique et académique : le système LMD</a:t>
            </a:r>
            <a:endParaRPr lang="fr-FR" sz="4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7191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3500" dirty="0" smtClean="0"/>
              <a:t> </a:t>
            </a:r>
            <a:r>
              <a:rPr lang="fr-FR" sz="3200" dirty="0" smtClean="0"/>
              <a:t>Différents types d’UE :</a:t>
            </a:r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 </a:t>
            </a:r>
            <a:r>
              <a:rPr lang="fr-FR" sz="2800" dirty="0" smtClean="0"/>
              <a:t>Les </a:t>
            </a:r>
            <a:r>
              <a:rPr lang="fr-FR" sz="2800" b="1" dirty="0" smtClean="0"/>
              <a:t>UE d’approfondissement</a:t>
            </a:r>
            <a:r>
              <a:rPr lang="fr-FR" sz="2800" dirty="0" smtClean="0"/>
              <a:t> qui visent la spécialisation ou la professionnalisation du parcours</a:t>
            </a:r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 </a:t>
            </a:r>
            <a:r>
              <a:rPr lang="fr-FR" sz="2800" dirty="0" smtClean="0"/>
              <a:t>Les </a:t>
            </a:r>
            <a:r>
              <a:rPr lang="fr-FR" sz="2800" b="1" dirty="0" smtClean="0"/>
              <a:t>UE de spécialité </a:t>
            </a:r>
            <a:r>
              <a:rPr lang="fr-FR" sz="2800" dirty="0" smtClean="0"/>
              <a:t>qui sont des UE d’approfondissement mais aussi des UE de stage, de séminaire, d’activité de recherche (mémoire, thèse)</a:t>
            </a:r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 </a:t>
            </a:r>
            <a:r>
              <a:rPr lang="fr-FR" sz="2800" dirty="0" smtClean="0"/>
              <a:t>Les </a:t>
            </a:r>
            <a:r>
              <a:rPr lang="fr-FR" sz="2800" b="1" dirty="0" smtClean="0"/>
              <a:t>UE transversales</a:t>
            </a:r>
            <a:r>
              <a:rPr lang="fr-FR" sz="2800" dirty="0" smtClean="0"/>
              <a:t> qui sont destinées à donner des outils de facilitations des apprentissages</a:t>
            </a:r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 </a:t>
            </a:r>
            <a:r>
              <a:rPr lang="fr-FR" sz="2800" dirty="0" smtClean="0"/>
              <a:t>Les </a:t>
            </a:r>
            <a:r>
              <a:rPr lang="fr-FR" sz="2800" b="1" dirty="0" smtClean="0"/>
              <a:t>UE libres</a:t>
            </a:r>
            <a:r>
              <a:rPr lang="fr-FR" sz="2800" dirty="0" smtClean="0"/>
              <a:t> que l’étudiant choisit librement selon ses goûts et ses besoins dans tous les parcours de l’UL</a:t>
            </a:r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69D0-AD9F-416A-9C3B-00754E631F6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71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Organisation pédagogique et académique : le système LMD</a:t>
            </a:r>
            <a:endParaRPr lang="fr-FR" sz="4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7191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3200" dirty="0"/>
              <a:t> </a:t>
            </a:r>
            <a:r>
              <a:rPr lang="fr-FR" sz="3200" dirty="0" smtClean="0"/>
              <a:t>La valeur de chaque UE dans un parcours est exprimée en </a:t>
            </a:r>
            <a:r>
              <a:rPr lang="fr-FR" sz="3200" b="1" dirty="0" smtClean="0"/>
              <a:t>crédit</a:t>
            </a:r>
          </a:p>
          <a:p>
            <a:pPr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3200" dirty="0" smtClean="0"/>
              <a:t> Le crédit correspond à la charge de travail requise pour atteindre les objectifs de l’UE</a:t>
            </a:r>
          </a:p>
          <a:p>
            <a:pPr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3200" dirty="0"/>
              <a:t> </a:t>
            </a:r>
            <a:r>
              <a:rPr lang="fr-FR" sz="3200" b="1" dirty="0" smtClean="0"/>
              <a:t>1 crédit</a:t>
            </a:r>
            <a:r>
              <a:rPr lang="fr-FR" sz="3200" dirty="0" smtClean="0"/>
              <a:t> = 20 heures de charge de travail pour l’étudiant, reparties en 12 heures d’enseignement (cours, TD, TP, stage) et 8 heures de travail personnel pendant un semestre</a:t>
            </a:r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dirty="0"/>
              <a:t> </a:t>
            </a:r>
            <a:r>
              <a:rPr lang="fr-FR" sz="2800" dirty="0" smtClean="0"/>
              <a:t>Pour une semaine : </a:t>
            </a:r>
            <a:r>
              <a:rPr lang="fr-FR" sz="2800" b="1" dirty="0" smtClean="0">
                <a:solidFill>
                  <a:srgbClr val="FF0000"/>
                </a:solidFill>
              </a:rPr>
              <a:t>1 crédit</a:t>
            </a:r>
            <a:r>
              <a:rPr lang="fr-FR" sz="2800" dirty="0" smtClean="0"/>
              <a:t> = </a:t>
            </a:r>
            <a:r>
              <a:rPr lang="fr-FR" sz="2800" b="1" dirty="0" smtClean="0"/>
              <a:t>1 heure d’enseignement</a:t>
            </a:r>
            <a:r>
              <a:rPr lang="fr-FR" sz="2800" dirty="0" smtClean="0"/>
              <a:t> et </a:t>
            </a:r>
            <a:r>
              <a:rPr lang="fr-FR" sz="2800" b="1" dirty="0" smtClean="0"/>
              <a:t>40 minutes de travail personnel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69D0-AD9F-416A-9C3B-00754E631F6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44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Organisation pédagogique et académique : le système LMD</a:t>
            </a:r>
            <a:endParaRPr lang="fr-FR" sz="4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7191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3200" dirty="0"/>
              <a:t> </a:t>
            </a:r>
            <a:r>
              <a:rPr lang="fr-FR" sz="3200" dirty="0" smtClean="0"/>
              <a:t>Licence = 180 crédits</a:t>
            </a:r>
          </a:p>
          <a:p>
            <a:pPr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3200" dirty="0" smtClean="0"/>
              <a:t> Master = 120 crédits</a:t>
            </a:r>
          </a:p>
          <a:p>
            <a:pPr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3200" dirty="0"/>
              <a:t> </a:t>
            </a:r>
            <a:r>
              <a:rPr lang="fr-FR" sz="3200" dirty="0" smtClean="0"/>
              <a:t>Doctorat = 180 crédits</a:t>
            </a:r>
          </a:p>
          <a:p>
            <a:pPr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3200" dirty="0"/>
              <a:t> </a:t>
            </a:r>
            <a:r>
              <a:rPr lang="fr-FR" sz="3200" dirty="0" smtClean="0"/>
              <a:t>Le semestre est la durée périodique des unités d’enseignement</a:t>
            </a:r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 </a:t>
            </a:r>
            <a:r>
              <a:rPr lang="fr-FR" sz="2800" dirty="0" smtClean="0"/>
              <a:t>Le semestre correspond à 16 semaines répartie en 12 semaines d’enseignement et 4 semaines d’évaluation (épreuves et résultats)</a:t>
            </a:r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 </a:t>
            </a:r>
            <a:r>
              <a:rPr lang="fr-FR" sz="2800" dirty="0" smtClean="0"/>
              <a:t>Licence = 6 semestres, Master = 4 semestres, Doctorat = 6 semestres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69D0-AD9F-416A-9C3B-00754E631F6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59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Organisation pédagogique et académique : le système LMD</a:t>
            </a:r>
            <a:endParaRPr lang="fr-FR" sz="4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7191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3200" dirty="0"/>
              <a:t> </a:t>
            </a:r>
            <a:r>
              <a:rPr lang="fr-FR" sz="3200" dirty="0" smtClean="0"/>
              <a:t>Chaque UE est </a:t>
            </a:r>
            <a:r>
              <a:rPr lang="fr-FR" sz="3200" b="1" dirty="0" smtClean="0"/>
              <a:t>validée</a:t>
            </a:r>
            <a:r>
              <a:rPr lang="fr-FR" sz="3200" dirty="0" smtClean="0"/>
              <a:t> par l’obtention d’une moyenne de 10/20 au moins</a:t>
            </a:r>
          </a:p>
          <a:p>
            <a:pPr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3200" dirty="0" smtClean="0"/>
              <a:t> Une UE validée est </a:t>
            </a:r>
            <a:r>
              <a:rPr lang="fr-FR" sz="3200" b="1" dirty="0" smtClean="0"/>
              <a:t>capitalisée</a:t>
            </a:r>
            <a:r>
              <a:rPr lang="fr-FR" sz="3200" dirty="0" smtClean="0"/>
              <a:t> définitivement avec les crédits correspondants</a:t>
            </a:r>
          </a:p>
          <a:p>
            <a:pPr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3200" dirty="0"/>
              <a:t> </a:t>
            </a:r>
            <a:r>
              <a:rPr lang="fr-FR" sz="3200" dirty="0" smtClean="0"/>
              <a:t>L’ensemble des </a:t>
            </a:r>
            <a:r>
              <a:rPr lang="fr-FR" sz="3200" b="1" dirty="0" smtClean="0"/>
              <a:t>UE capitalisées</a:t>
            </a:r>
            <a:r>
              <a:rPr lang="fr-FR" sz="3200" dirty="0" smtClean="0"/>
              <a:t> indique </a:t>
            </a:r>
            <a:r>
              <a:rPr lang="fr-FR" sz="3200" b="1" dirty="0" smtClean="0"/>
              <a:t>le niveau de progression</a:t>
            </a:r>
            <a:r>
              <a:rPr lang="fr-FR" sz="3200" dirty="0" smtClean="0"/>
              <a:t> de l’étudiant dans son parcours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69D0-AD9F-416A-9C3B-00754E631F66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31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Organisation pédagogique et académique : établissements</a:t>
            </a:r>
            <a:endParaRPr lang="fr-FR" sz="4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7191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3200" dirty="0"/>
              <a:t> </a:t>
            </a:r>
            <a:r>
              <a:rPr lang="fr-FR" sz="3200" dirty="0" smtClean="0"/>
              <a:t>Six (6) facultés : </a:t>
            </a:r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 Faculté de droit (FDD</a:t>
            </a:r>
            <a:r>
              <a:rPr lang="fr-FR" sz="2800" dirty="0" smtClean="0"/>
              <a:t>)</a:t>
            </a:r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 Faculté des Lettres, Langues et Arts (FLLA</a:t>
            </a:r>
            <a:r>
              <a:rPr lang="fr-FR" sz="2800" dirty="0" smtClean="0"/>
              <a:t>)</a:t>
            </a:r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 Faculté des Sciences Économiques </a:t>
            </a:r>
            <a:r>
              <a:rPr lang="fr-FR" sz="2800" dirty="0" smtClean="0"/>
              <a:t>(FSE)</a:t>
            </a:r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 Faculté des Sciences de l'Homme et de la Société (FSHS</a:t>
            </a:r>
            <a:r>
              <a:rPr lang="fr-FR" sz="2800" dirty="0" smtClean="0"/>
              <a:t>)</a:t>
            </a:r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 Faculté des Sciences de la Santé (FSS</a:t>
            </a:r>
            <a:r>
              <a:rPr lang="fr-FR" sz="2800" dirty="0" smtClean="0"/>
              <a:t>)</a:t>
            </a:r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 smtClean="0"/>
              <a:t>Faculté </a:t>
            </a:r>
            <a:r>
              <a:rPr lang="fr-FR" sz="2800" dirty="0"/>
              <a:t>des sciences (FDS</a:t>
            </a:r>
            <a:r>
              <a:rPr lang="fr-FR" sz="2800" dirty="0" smtClean="0"/>
              <a:t>)</a:t>
            </a:r>
          </a:p>
          <a:p>
            <a:pPr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3200" dirty="0" smtClean="0"/>
              <a:t> Chaque faculté est dirigée par un doyen assisté de deux vice-doyens</a:t>
            </a:r>
          </a:p>
          <a:p>
            <a:pPr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3200" dirty="0"/>
              <a:t> </a:t>
            </a:r>
            <a:r>
              <a:rPr lang="fr-FR" sz="3200" dirty="0" smtClean="0"/>
              <a:t>Une faculté comporte des départements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69D0-AD9F-416A-9C3B-00754E631F66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89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Organisation pédagogique et académique : établissements</a:t>
            </a:r>
            <a:endParaRPr lang="fr-FR" sz="4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7191"/>
          </a:xfrm>
        </p:spPr>
        <p:txBody>
          <a:bodyPr>
            <a:normAutofit fontScale="92500"/>
          </a:bodyPr>
          <a:lstStyle/>
          <a:p>
            <a:pPr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3200" dirty="0"/>
              <a:t> </a:t>
            </a:r>
            <a:r>
              <a:rPr lang="fr-FR" sz="3200" dirty="0" smtClean="0"/>
              <a:t>Cinq (</a:t>
            </a:r>
            <a:r>
              <a:rPr lang="fr-FR" sz="3200" dirty="0"/>
              <a:t>5</a:t>
            </a:r>
            <a:r>
              <a:rPr lang="fr-FR" sz="3200" dirty="0" smtClean="0"/>
              <a:t>) écoles : </a:t>
            </a:r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 École des Assistants Médicaux (EAM)</a:t>
            </a:r>
            <a:endParaRPr lang="fr-FR" sz="2800" dirty="0" smtClean="0"/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 smtClean="0"/>
              <a:t>École </a:t>
            </a:r>
            <a:r>
              <a:rPr lang="fr-FR" sz="2800" dirty="0"/>
              <a:t>Supérieure des Assistants Administratifs (</a:t>
            </a:r>
            <a:r>
              <a:rPr lang="fr-FR" sz="2800" dirty="0" err="1" smtClean="0"/>
              <a:t>ESAAd</a:t>
            </a:r>
            <a:r>
              <a:rPr lang="fr-FR" sz="2800" dirty="0"/>
              <a:t>)</a:t>
            </a:r>
            <a:endParaRPr lang="fr-FR" sz="2800" dirty="0" smtClean="0"/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 École Supérieure des Techniques Biologiques et Alimentaires (ESTBA)</a:t>
            </a:r>
            <a:endParaRPr lang="fr-FR" sz="2800" dirty="0" smtClean="0"/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 École Supérieure d’Agronomie (ESA</a:t>
            </a:r>
            <a:r>
              <a:rPr lang="fr-FR" sz="2800" dirty="0" smtClean="0"/>
              <a:t>)</a:t>
            </a:r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 smtClean="0"/>
              <a:t>Ecole Polytechnique de Lomé (EPL)</a:t>
            </a:r>
          </a:p>
          <a:p>
            <a:pPr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3200" dirty="0" smtClean="0"/>
              <a:t> Chaque école est dirigée par un directeur assisté ou non d’un directeur adjoint</a:t>
            </a:r>
          </a:p>
          <a:p>
            <a:pPr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3200" dirty="0"/>
              <a:t> </a:t>
            </a:r>
            <a:r>
              <a:rPr lang="fr-FR" sz="3200" dirty="0" smtClean="0"/>
              <a:t>Une école comporte dans certains cas des départements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69D0-AD9F-416A-9C3B-00754E631F66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82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Organisation pédagogique et académique : établissements</a:t>
            </a:r>
            <a:endParaRPr lang="fr-FR" sz="4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7191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3200" dirty="0"/>
              <a:t> </a:t>
            </a:r>
            <a:r>
              <a:rPr lang="fr-FR" sz="3200" dirty="0" smtClean="0"/>
              <a:t>Cinq </a:t>
            </a:r>
            <a:r>
              <a:rPr lang="fr-FR" sz="3200" dirty="0" smtClean="0"/>
              <a:t>(</a:t>
            </a:r>
            <a:r>
              <a:rPr lang="fr-FR" sz="3200" dirty="0"/>
              <a:t>6</a:t>
            </a:r>
            <a:r>
              <a:rPr lang="fr-FR" sz="3200" dirty="0" smtClean="0"/>
              <a:t>) </a:t>
            </a:r>
            <a:r>
              <a:rPr lang="fr-FR" sz="3200" dirty="0" smtClean="0"/>
              <a:t>instituts : </a:t>
            </a:r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smtClean="0"/>
              <a:t>Institut des Métiers de la Mer (I2M) </a:t>
            </a:r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3000" dirty="0" smtClean="0"/>
              <a:t>Institut </a:t>
            </a:r>
            <a:r>
              <a:rPr lang="fr-FR" sz="3000" dirty="0"/>
              <a:t>Confucius (IC)</a:t>
            </a:r>
            <a:endParaRPr lang="fr-FR" sz="3000" dirty="0" smtClean="0"/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3000" dirty="0"/>
              <a:t> Institut National des Sciences de l'Éducation (INSE)</a:t>
            </a:r>
            <a:endParaRPr lang="fr-FR" sz="3000" dirty="0" smtClean="0"/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3000" dirty="0" smtClean="0"/>
              <a:t>Institut </a:t>
            </a:r>
            <a:r>
              <a:rPr lang="fr-FR" sz="3000" dirty="0"/>
              <a:t>des Sciences de l’Information, de la Communication et des Arts (ISICA)</a:t>
            </a:r>
            <a:endParaRPr lang="fr-FR" sz="3000" dirty="0" smtClean="0"/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3000" dirty="0"/>
              <a:t> </a:t>
            </a:r>
            <a:r>
              <a:rPr lang="fr-FR" sz="3000" dirty="0" smtClean="0"/>
              <a:t>Institut </a:t>
            </a:r>
            <a:r>
              <a:rPr lang="fr-FR" sz="3000" dirty="0"/>
              <a:t>National de la Jeunesse et des Sports (INJS</a:t>
            </a:r>
            <a:r>
              <a:rPr lang="fr-FR" sz="3000" dirty="0" smtClean="0"/>
              <a:t>)</a:t>
            </a:r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3000" dirty="0" smtClean="0"/>
              <a:t>Institut d’Administration des Entreprises (IAE)</a:t>
            </a:r>
          </a:p>
          <a:p>
            <a:pPr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3200" dirty="0" smtClean="0"/>
              <a:t> Chaque institut est dirigé par un directeur assisté ou non d’un directeur adjoint</a:t>
            </a:r>
          </a:p>
          <a:p>
            <a:pPr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3200" dirty="0"/>
              <a:t> </a:t>
            </a:r>
            <a:r>
              <a:rPr lang="fr-FR" sz="3200" dirty="0" smtClean="0"/>
              <a:t>Un institut comporte dans certains cas des départements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69D0-AD9F-416A-9C3B-00754E631F66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76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endParaRPr lang="fr-FR" sz="4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3817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2400"/>
              </a:spcBef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3900" dirty="0" smtClean="0"/>
              <a:t> Eléments d’histoire</a:t>
            </a:r>
          </a:p>
          <a:p>
            <a:pPr>
              <a:spcBef>
                <a:spcPts val="2400"/>
              </a:spcBef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3900" dirty="0" smtClean="0"/>
              <a:t> Evolution des effectifs</a:t>
            </a:r>
          </a:p>
          <a:p>
            <a:pPr>
              <a:spcBef>
                <a:spcPts val="2400"/>
              </a:spcBef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3900" dirty="0"/>
              <a:t> </a:t>
            </a:r>
            <a:r>
              <a:rPr lang="fr-FR" sz="3900" dirty="0" smtClean="0"/>
              <a:t>Organisation administrative</a:t>
            </a:r>
          </a:p>
          <a:p>
            <a:pPr>
              <a:spcBef>
                <a:spcPts val="2400"/>
              </a:spcBef>
              <a:spcAft>
                <a:spcPts val="120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3900" dirty="0"/>
              <a:t> </a:t>
            </a:r>
            <a:r>
              <a:rPr lang="fr-FR" sz="3900" dirty="0" smtClean="0"/>
              <a:t>Organisation pédagogique et académique</a:t>
            </a:r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3200" dirty="0"/>
              <a:t> </a:t>
            </a:r>
            <a:r>
              <a:rPr lang="fr-FR" sz="3200" dirty="0" smtClean="0"/>
              <a:t>Système LMD</a:t>
            </a:r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3200" dirty="0"/>
              <a:t> </a:t>
            </a:r>
            <a:r>
              <a:rPr lang="fr-FR" sz="3200" dirty="0" smtClean="0"/>
              <a:t>Établissements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69D0-AD9F-416A-9C3B-00754E631F6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770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Organisation pédagogique et académique : établissements</a:t>
            </a:r>
            <a:endParaRPr lang="fr-FR" sz="4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7191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3200" dirty="0"/>
              <a:t> </a:t>
            </a:r>
            <a:r>
              <a:rPr lang="fr-FR" sz="3200" b="1" dirty="0" smtClean="0"/>
              <a:t>Trois (3) centres de formation </a:t>
            </a:r>
            <a:r>
              <a:rPr lang="fr-FR" sz="3200" dirty="0" smtClean="0"/>
              <a:t>: </a:t>
            </a:r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2800" dirty="0"/>
              <a:t> </a:t>
            </a:r>
            <a:r>
              <a:rPr lang="fr-FR" sz="3400" dirty="0"/>
              <a:t>Centre de Formation Continue (</a:t>
            </a:r>
            <a:r>
              <a:rPr lang="fr-FR" sz="3400" dirty="0" smtClean="0"/>
              <a:t>CFC)</a:t>
            </a:r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3400" dirty="0" smtClean="0"/>
              <a:t>Centre de Pédagogie Universitaire (CEPU)</a:t>
            </a:r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3400" dirty="0" smtClean="0"/>
              <a:t>Centre de langue </a:t>
            </a:r>
          </a:p>
          <a:p>
            <a:pPr marL="457200" lvl="1" indent="-188913">
              <a:spcBef>
                <a:spcPts val="1200"/>
              </a:spcBef>
              <a:buClr>
                <a:schemeClr val="accent6">
                  <a:lumMod val="75000"/>
                </a:schemeClr>
              </a:buClr>
              <a:buNone/>
            </a:pPr>
            <a:r>
              <a:rPr lang="fr-FR" sz="3400" b="1" dirty="0" smtClean="0"/>
              <a:t>Quatre (4) centres :</a:t>
            </a:r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3400" dirty="0" smtClean="0"/>
              <a:t> </a:t>
            </a:r>
            <a:r>
              <a:rPr lang="fr-FR" sz="3400" dirty="0"/>
              <a:t>Centre d’Excellence Régional sur les Sciences Aviaires (CERSA)</a:t>
            </a:r>
            <a:endParaRPr lang="fr-FR" sz="3400" dirty="0" smtClean="0"/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3400" dirty="0"/>
              <a:t> </a:t>
            </a:r>
            <a:r>
              <a:rPr lang="en-US" sz="3400" dirty="0"/>
              <a:t>West African Science Service Centre on Climate Change and Adapted Land Use</a:t>
            </a:r>
            <a:r>
              <a:rPr lang="fr-FR" sz="3400" dirty="0" smtClean="0"/>
              <a:t> </a:t>
            </a:r>
            <a:r>
              <a:rPr lang="fr-FR" sz="2600" dirty="0" smtClean="0"/>
              <a:t>[</a:t>
            </a:r>
            <a:r>
              <a:rPr lang="fr-FR" sz="2600" dirty="0"/>
              <a:t>Centre Ouest-Africain de Service Scientifique sur le Changement Climatique et l'Utilisation Adaptée des </a:t>
            </a:r>
            <a:r>
              <a:rPr lang="fr-FR" sz="2600" dirty="0" smtClean="0"/>
              <a:t>Terres]</a:t>
            </a:r>
            <a:r>
              <a:rPr lang="fr-FR" sz="3400" dirty="0" smtClean="0"/>
              <a:t> (WASCAL)</a:t>
            </a:r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3400" dirty="0" smtClean="0"/>
              <a:t>Centre d’Excellence Régional sur les Villes Durables en Afrique (</a:t>
            </a:r>
            <a:r>
              <a:rPr lang="fr-FR" sz="3400" dirty="0" err="1" smtClean="0"/>
              <a:t>CERViDA</a:t>
            </a:r>
            <a:r>
              <a:rPr lang="fr-FR" sz="3400" dirty="0" smtClean="0"/>
              <a:t>-DOUNEDON)</a:t>
            </a:r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3400" dirty="0" smtClean="0"/>
              <a:t>Centre d’Excellence Régional pour la Maîtrise de l’Electricité (CERME)</a:t>
            </a:r>
          </a:p>
          <a:p>
            <a:pPr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3200" dirty="0" smtClean="0"/>
              <a:t> Chaque centre est dirigé par un directeur assisté ou non d’un directeur adjoint</a:t>
            </a:r>
          </a:p>
          <a:p>
            <a:pPr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3200" dirty="0" smtClean="0"/>
              <a:t> Un centre comporte dans certains cas des départements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69D0-AD9F-416A-9C3B-00754E631F66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613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plus d’informations</a:t>
            </a:r>
            <a:endParaRPr lang="fr-FR" sz="4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7191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200"/>
              </a:spcBef>
              <a:buClr>
                <a:schemeClr val="accent6">
                  <a:lumMod val="75000"/>
                </a:schemeClr>
              </a:buClr>
              <a:buNone/>
            </a:pPr>
            <a:r>
              <a:rPr lang="fr-FR" sz="4800" b="1" dirty="0" smtClean="0"/>
              <a:t>Visitez le site de l’Université de Lomé</a:t>
            </a:r>
          </a:p>
          <a:p>
            <a:pPr marL="0" indent="0" algn="ctr">
              <a:spcBef>
                <a:spcPts val="1200"/>
              </a:spcBef>
              <a:buClr>
                <a:schemeClr val="accent6">
                  <a:lumMod val="75000"/>
                </a:schemeClr>
              </a:buClr>
              <a:buNone/>
            </a:pPr>
            <a:endParaRPr lang="fr-FR" sz="4800" b="1" dirty="0"/>
          </a:p>
          <a:p>
            <a:pPr marL="0" indent="0" algn="ctr">
              <a:spcBef>
                <a:spcPts val="1200"/>
              </a:spcBef>
              <a:buClr>
                <a:schemeClr val="accent6">
                  <a:lumMod val="75000"/>
                </a:schemeClr>
              </a:buClr>
              <a:buNone/>
            </a:pPr>
            <a:r>
              <a:rPr lang="fr-FR" sz="8000" b="1" dirty="0" smtClean="0"/>
              <a:t>https</a:t>
            </a:r>
            <a:r>
              <a:rPr lang="fr-FR" sz="8000" b="1" dirty="0"/>
              <a:t>://univ-lome.tg/</a:t>
            </a:r>
            <a:endParaRPr lang="fr-FR" sz="8000" b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69D0-AD9F-416A-9C3B-00754E631F66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721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Eléments d’histoire</a:t>
            </a:r>
            <a:endParaRPr lang="fr-FR" sz="4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7191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3600" dirty="0" smtClean="0"/>
              <a:t> </a:t>
            </a:r>
            <a:r>
              <a:rPr lang="fr-FR" sz="3400" dirty="0" smtClean="0"/>
              <a:t>Des racines dans l’</a:t>
            </a:r>
            <a:r>
              <a:rPr lang="fr-FR" sz="3400" b="1" dirty="0" smtClean="0"/>
              <a:t>Institut Supérieur du Bénin</a:t>
            </a:r>
            <a:r>
              <a:rPr lang="fr-FR" sz="3400" dirty="0" smtClean="0"/>
              <a:t> (ISB) créé en 1965 pour former les étudiants du Togo et du Dahomey en littératures à Lomé et en sciences à Porto-Novo</a:t>
            </a:r>
          </a:p>
          <a:p>
            <a:pPr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3400" dirty="0"/>
              <a:t> </a:t>
            </a:r>
            <a:r>
              <a:rPr lang="fr-FR" sz="3400" dirty="0" smtClean="0"/>
              <a:t>Création en Septembre 1970 sous le nom de </a:t>
            </a:r>
            <a:r>
              <a:rPr lang="fr-FR" sz="3400" b="1" dirty="0" smtClean="0"/>
              <a:t>Université du Bénin</a:t>
            </a:r>
          </a:p>
          <a:p>
            <a:pPr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3400" dirty="0"/>
              <a:t> </a:t>
            </a:r>
            <a:r>
              <a:rPr lang="fr-FR" sz="3400" dirty="0" smtClean="0"/>
              <a:t>Devenue </a:t>
            </a:r>
            <a:r>
              <a:rPr lang="fr-FR" sz="3400" b="1" dirty="0" smtClean="0"/>
              <a:t>Université de Lomé</a:t>
            </a:r>
            <a:r>
              <a:rPr lang="fr-FR" sz="3400" dirty="0" smtClean="0"/>
              <a:t> en 2001</a:t>
            </a:r>
          </a:p>
          <a:p>
            <a:pPr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3400" dirty="0"/>
              <a:t> </a:t>
            </a:r>
            <a:r>
              <a:rPr lang="fr-FR" sz="3400" dirty="0" smtClean="0"/>
              <a:t>Institution du </a:t>
            </a:r>
            <a:r>
              <a:rPr lang="fr-FR" sz="3400" b="1" dirty="0" smtClean="0"/>
              <a:t>système LMD</a:t>
            </a:r>
            <a:r>
              <a:rPr lang="fr-FR" sz="3400" dirty="0" smtClean="0"/>
              <a:t> dans les universités publiques du Togo le 21 juillet 2008 (décret n°</a:t>
            </a:r>
            <a:r>
              <a:rPr lang="fr-FR" sz="3600" dirty="0" smtClean="0"/>
              <a:t>2008-066/PR) à la naissance du Réseau pour l’Excellence de l’Enseignement Supérieur en Afrique (REESAO)</a:t>
            </a:r>
            <a:endParaRPr lang="fr-FR" sz="3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69D0-AD9F-416A-9C3B-00754E631F6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17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Evolution des effectifs</a:t>
            </a:r>
            <a:endParaRPr lang="fr-FR" sz="4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98882"/>
            <a:ext cx="10515600" cy="1062431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3600" dirty="0" smtClean="0"/>
              <a:t> </a:t>
            </a:r>
            <a:r>
              <a:rPr lang="fr-FR" sz="3400" dirty="0" smtClean="0"/>
              <a:t>De 845 étudiants en 1970 à 44 525 en 2015 et plus de 60 000 en 2020</a:t>
            </a:r>
          </a:p>
        </p:txBody>
      </p:sp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7408085"/>
              </p:ext>
            </p:extLst>
          </p:nvPr>
        </p:nvGraphicFramePr>
        <p:xfrm>
          <a:off x="1204111" y="2661719"/>
          <a:ext cx="10004079" cy="4019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69D0-AD9F-416A-9C3B-00754E631F6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5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Organisation administrative</a:t>
            </a:r>
            <a:endParaRPr lang="fr-FR" sz="4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7191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3200" dirty="0" smtClean="0"/>
              <a:t> UL est dirigée par un Président assisté deux Vice-présidents</a:t>
            </a:r>
          </a:p>
          <a:p>
            <a:pPr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3200" dirty="0"/>
              <a:t> </a:t>
            </a:r>
            <a:r>
              <a:rPr lang="fr-FR" sz="3200" dirty="0" smtClean="0"/>
              <a:t>Le Président :</a:t>
            </a:r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3000" b="1" dirty="0"/>
              <a:t> </a:t>
            </a:r>
            <a:r>
              <a:rPr lang="fr-FR" sz="3200" dirty="0"/>
              <a:t>dirige l’Université et tous ses services pédagogiques, administratifs et techniques</a:t>
            </a:r>
            <a:endParaRPr lang="fr-FR" sz="3000" b="1" dirty="0" smtClean="0"/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3000" b="1" dirty="0" smtClean="0"/>
              <a:t> </a:t>
            </a:r>
            <a:r>
              <a:rPr lang="fr-FR" sz="3200" dirty="0" smtClean="0"/>
              <a:t>préside </a:t>
            </a:r>
            <a:r>
              <a:rPr lang="fr-FR" sz="3200" dirty="0"/>
              <a:t>le conseil de </a:t>
            </a:r>
            <a:r>
              <a:rPr lang="fr-FR" sz="3200" dirty="0" smtClean="0"/>
              <a:t>l’Université</a:t>
            </a:r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3200" b="1" dirty="0"/>
              <a:t> </a:t>
            </a:r>
            <a:r>
              <a:rPr lang="fr-FR" sz="3200" dirty="0"/>
              <a:t>est l’ordonnateur principal du budget et administre le patrimoine de </a:t>
            </a:r>
            <a:r>
              <a:rPr lang="fr-FR" sz="3200" dirty="0" smtClean="0"/>
              <a:t>l’Université</a:t>
            </a:r>
            <a:endParaRPr lang="fr-FR" sz="3000" b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69D0-AD9F-416A-9C3B-00754E631F6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81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Organisation administrative</a:t>
            </a:r>
            <a:endParaRPr lang="fr-FR" sz="4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7191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3200" dirty="0" smtClean="0"/>
              <a:t> </a:t>
            </a:r>
            <a:r>
              <a:rPr lang="fr-FR" sz="3200" dirty="0"/>
              <a:t>Le 1er Vice-Président est chargé des affaires pédagogiques et académiques</a:t>
            </a:r>
            <a:endParaRPr lang="fr-FR" sz="3200" dirty="0" smtClean="0"/>
          </a:p>
          <a:p>
            <a:pPr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3200" dirty="0"/>
              <a:t> Le 2</a:t>
            </a:r>
            <a:r>
              <a:rPr lang="fr-FR" sz="3200" baseline="30000" dirty="0"/>
              <a:t>ème</a:t>
            </a:r>
            <a:r>
              <a:rPr lang="fr-FR" sz="3200" dirty="0"/>
              <a:t> Vice-Président est chargé de la gestion de la vie </a:t>
            </a:r>
            <a:r>
              <a:rPr lang="fr-FR" sz="3200" dirty="0" smtClean="0"/>
              <a:t>universitaire</a:t>
            </a:r>
          </a:p>
          <a:p>
            <a:pPr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3200" b="1" dirty="0"/>
              <a:t> </a:t>
            </a:r>
            <a:r>
              <a:rPr lang="fr-FR" sz="3200" dirty="0"/>
              <a:t>L’administration centrale de l’Université de Lomé est coordonnée par :</a:t>
            </a:r>
            <a:endParaRPr lang="fr-FR" sz="3000" b="1" dirty="0" smtClean="0"/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3000" b="1" dirty="0" smtClean="0"/>
              <a:t> </a:t>
            </a:r>
            <a:r>
              <a:rPr lang="fr-FR" sz="3000" dirty="0"/>
              <a:t>Le Secrétariat Général </a:t>
            </a:r>
            <a:r>
              <a:rPr lang="fr-FR" sz="3000" dirty="0" smtClean="0"/>
              <a:t>dirigé par un Secrétaire Général</a:t>
            </a:r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3000" b="1" dirty="0"/>
              <a:t> </a:t>
            </a:r>
            <a:r>
              <a:rPr lang="fr-FR" sz="3000" dirty="0" smtClean="0"/>
              <a:t>Le </a:t>
            </a:r>
            <a:r>
              <a:rPr lang="fr-FR" sz="3000" dirty="0"/>
              <a:t>service de la Comptabilité </a:t>
            </a:r>
            <a:r>
              <a:rPr lang="fr-FR" sz="3000" dirty="0" smtClean="0"/>
              <a:t>qui assure la gestion financière et qui est dirigé par l’Agent Comptable</a:t>
            </a:r>
            <a:endParaRPr lang="fr-FR" sz="3000" b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69D0-AD9F-416A-9C3B-00754E631F6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96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Organisation administrative</a:t>
            </a:r>
            <a:endParaRPr lang="fr-FR" sz="4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7191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3200" dirty="0" smtClean="0"/>
              <a:t> UL </a:t>
            </a:r>
            <a:r>
              <a:rPr lang="fr-FR" sz="3200" dirty="0"/>
              <a:t>comporte 11 directions centrales :</a:t>
            </a:r>
            <a:endParaRPr lang="fr-FR" sz="3200" dirty="0" smtClean="0"/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3000" b="1" dirty="0" smtClean="0"/>
              <a:t> </a:t>
            </a:r>
            <a:r>
              <a:rPr lang="fr-FR" sz="3000" dirty="0"/>
              <a:t>Direction des Affaires Académiques et de la Scolarité (</a:t>
            </a:r>
            <a:r>
              <a:rPr lang="fr-FR" sz="3000" dirty="0" smtClean="0"/>
              <a:t>DAAS)</a:t>
            </a:r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3000" b="1" dirty="0"/>
              <a:t> </a:t>
            </a:r>
            <a:r>
              <a:rPr lang="fr-FR" sz="3200" dirty="0"/>
              <a:t>Direction de la Recherche et de l’Innovation (DRI</a:t>
            </a:r>
            <a:r>
              <a:rPr lang="fr-FR" sz="3200" dirty="0" smtClean="0"/>
              <a:t>)</a:t>
            </a:r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3200" b="1" dirty="0"/>
              <a:t> </a:t>
            </a:r>
            <a:r>
              <a:rPr lang="fr-FR" sz="3200" dirty="0"/>
              <a:t>Direction de la Gestion des Archives (DGA</a:t>
            </a:r>
            <a:r>
              <a:rPr lang="fr-FR" sz="3200" dirty="0" smtClean="0"/>
              <a:t>)</a:t>
            </a:r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3200" b="1" dirty="0"/>
              <a:t> </a:t>
            </a:r>
            <a:r>
              <a:rPr lang="fr-FR" sz="3200" dirty="0"/>
              <a:t>Bibliothèque Universitaire (BUL</a:t>
            </a:r>
            <a:r>
              <a:rPr lang="fr-FR" sz="3200" dirty="0" smtClean="0"/>
              <a:t>)</a:t>
            </a:r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3200" b="1" dirty="0"/>
              <a:t> </a:t>
            </a:r>
            <a:r>
              <a:rPr lang="fr-FR" sz="3200" dirty="0"/>
              <a:t>Direction de l’Information, des Relations Extérieures et de la Coopération (DIRECOOP</a:t>
            </a:r>
            <a:r>
              <a:rPr lang="fr-FR" sz="3200" dirty="0" smtClean="0"/>
              <a:t>)</a:t>
            </a:r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3200" dirty="0" smtClean="0"/>
              <a:t> Direction </a:t>
            </a:r>
            <a:r>
              <a:rPr lang="fr-FR" sz="3200" dirty="0"/>
              <a:t>des Prestations de Services (DPS</a:t>
            </a:r>
            <a:r>
              <a:rPr lang="fr-FR" sz="3200" dirty="0" smtClean="0"/>
              <a:t>) chargée des relation avec les entreprises</a:t>
            </a:r>
            <a:endParaRPr lang="fr-FR" sz="3000" b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69D0-AD9F-416A-9C3B-00754E631F6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48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Organisation administrative</a:t>
            </a:r>
            <a:endParaRPr lang="fr-FR" sz="4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7191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3200" dirty="0" smtClean="0"/>
              <a:t> UL </a:t>
            </a:r>
            <a:r>
              <a:rPr lang="fr-FR" sz="3200" dirty="0"/>
              <a:t>comporte 11 directions centrales :</a:t>
            </a:r>
            <a:endParaRPr lang="fr-FR" sz="3200" dirty="0" smtClean="0"/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3000" b="1" dirty="0" smtClean="0"/>
              <a:t> </a:t>
            </a:r>
            <a:r>
              <a:rPr lang="fr-FR" sz="3200" dirty="0" smtClean="0"/>
              <a:t>Direction </a:t>
            </a:r>
            <a:r>
              <a:rPr lang="fr-FR" sz="3200" dirty="0"/>
              <a:t>des Ressources Humaines (DRH</a:t>
            </a:r>
            <a:r>
              <a:rPr lang="fr-FR" sz="3200" dirty="0" smtClean="0"/>
              <a:t>)</a:t>
            </a:r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3200" dirty="0"/>
              <a:t> Direction de la Gestion du Domaine Universitaire (DGDU</a:t>
            </a:r>
            <a:r>
              <a:rPr lang="fr-FR" sz="3200" dirty="0" smtClean="0"/>
              <a:t>)</a:t>
            </a:r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3200" dirty="0"/>
              <a:t> Direction de la Prospective et de la Planification (DPP</a:t>
            </a:r>
            <a:r>
              <a:rPr lang="fr-FR" sz="3200" dirty="0" smtClean="0"/>
              <a:t>)</a:t>
            </a:r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3200" dirty="0" smtClean="0"/>
              <a:t>Direction des Ressources et Supports Informatiques (DRSI)</a:t>
            </a:r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3200" dirty="0"/>
              <a:t> Centre des Œuvres Universitaires de Lomé (COUL</a:t>
            </a:r>
            <a:r>
              <a:rPr lang="fr-FR" sz="3200" dirty="0" smtClean="0"/>
              <a:t>)</a:t>
            </a:r>
          </a:p>
          <a:p>
            <a:pPr marL="457200" lvl="1" indent="0">
              <a:spcBef>
                <a:spcPts val="1200"/>
              </a:spcBef>
              <a:buClr>
                <a:schemeClr val="accent6">
                  <a:lumMod val="75000"/>
                </a:schemeClr>
              </a:buClr>
              <a:buNone/>
            </a:pPr>
            <a:endParaRPr lang="fr-FR" sz="30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69D0-AD9F-416A-9C3B-00754E631F6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38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Organisation pédagogique et académique : le système LMD</a:t>
            </a:r>
            <a:endParaRPr lang="fr-FR" sz="4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7191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3200" dirty="0" smtClean="0"/>
              <a:t> </a:t>
            </a:r>
            <a:r>
              <a:rPr lang="fr-FR" sz="3200" dirty="0"/>
              <a:t>Le LMD est un système de formation qui comporte :</a:t>
            </a:r>
            <a:endParaRPr lang="fr-FR" sz="3200" dirty="0" smtClean="0"/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3000" b="1" dirty="0" smtClean="0"/>
              <a:t> </a:t>
            </a:r>
            <a:r>
              <a:rPr lang="fr-FR" sz="3000" dirty="0"/>
              <a:t>une architecture  des études en 3 grades </a:t>
            </a:r>
            <a:r>
              <a:rPr lang="fr-FR" sz="3000" dirty="0" smtClean="0"/>
              <a:t>:</a:t>
            </a:r>
          </a:p>
          <a:p>
            <a:pPr lvl="2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fr-FR" sz="2800" dirty="0"/>
              <a:t> </a:t>
            </a:r>
            <a:r>
              <a:rPr lang="fr-FR" sz="2800" dirty="0" smtClean="0"/>
              <a:t>Licence</a:t>
            </a:r>
          </a:p>
          <a:p>
            <a:pPr lvl="2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fr-FR" sz="2800" dirty="0" smtClean="0"/>
              <a:t> Master</a:t>
            </a:r>
          </a:p>
          <a:p>
            <a:pPr lvl="2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fr-FR" sz="2800" dirty="0"/>
              <a:t> </a:t>
            </a:r>
            <a:r>
              <a:rPr lang="fr-FR" sz="2800" dirty="0" smtClean="0"/>
              <a:t>Doctorat</a:t>
            </a:r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3000" dirty="0"/>
              <a:t> une organisation des formations en semestres et en </a:t>
            </a:r>
            <a:r>
              <a:rPr lang="fr-FR" sz="3000" dirty="0" smtClean="0"/>
              <a:t>UE (unités d’enseignement) capitalisables</a:t>
            </a:r>
          </a:p>
          <a:p>
            <a:pPr lvl="1">
              <a:spcBef>
                <a:spcPts val="12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fr-FR" sz="3000" dirty="0"/>
              <a:t> des contenus structurés en domaines pluri et transdisciplinaires comportant des parcours diversifiés</a:t>
            </a:r>
            <a:endParaRPr lang="fr-FR" sz="3000" b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269D0-AD9F-416A-9C3B-00754E631F6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56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1319</Words>
  <Application>Microsoft Office PowerPoint</Application>
  <PresentationFormat>Grand écran</PresentationFormat>
  <Paragraphs>162</Paragraphs>
  <Slides>21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Thème Office</vt:lpstr>
      <vt:lpstr>Université de Lomé</vt:lpstr>
      <vt:lpstr>Plan</vt:lpstr>
      <vt:lpstr>Eléments d’histoire</vt:lpstr>
      <vt:lpstr>Evolution des effectifs</vt:lpstr>
      <vt:lpstr>Organisation administrative</vt:lpstr>
      <vt:lpstr>Organisation administrative</vt:lpstr>
      <vt:lpstr>Organisation administrative</vt:lpstr>
      <vt:lpstr>Organisation administrative</vt:lpstr>
      <vt:lpstr>Organisation pédagogique et académique : le système LMD</vt:lpstr>
      <vt:lpstr>Organisation pédagogique et académique : le système LMD</vt:lpstr>
      <vt:lpstr>Organisation pédagogique et académique : le système LMD</vt:lpstr>
      <vt:lpstr>Organisation pédagogique et académique : le système LMD</vt:lpstr>
      <vt:lpstr>Organisation pédagogique et académique : le système LMD</vt:lpstr>
      <vt:lpstr>Organisation pédagogique et académique : le système LMD</vt:lpstr>
      <vt:lpstr>Organisation pédagogique et académique : le système LMD</vt:lpstr>
      <vt:lpstr>Organisation pédagogique et académique : le système LMD</vt:lpstr>
      <vt:lpstr>Organisation pédagogique et académique : établissements</vt:lpstr>
      <vt:lpstr>Organisation pédagogique et académique : établissements</vt:lpstr>
      <vt:lpstr>Organisation pédagogique et académique : établissements</vt:lpstr>
      <vt:lpstr>Organisation pédagogique et académique : établissements</vt:lpstr>
      <vt:lpstr>Pour plus d’informations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Université de Lomé</dc:title>
  <dc:creator>Evaluateur</dc:creator>
  <cp:lastModifiedBy>HP</cp:lastModifiedBy>
  <cp:revision>51</cp:revision>
  <cp:lastPrinted>2021-02-12T13:07:59Z</cp:lastPrinted>
  <dcterms:created xsi:type="dcterms:W3CDTF">2021-02-07T17:34:19Z</dcterms:created>
  <dcterms:modified xsi:type="dcterms:W3CDTF">2024-11-21T09:07:04Z</dcterms:modified>
</cp:coreProperties>
</file>