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57" r:id="rId10"/>
    <p:sldId id="25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687-1EFC-4D3C-93EB-7708DA426E21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7D63-63D5-44CD-A981-64A62850A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2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687-1EFC-4D3C-93EB-7708DA426E21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7D63-63D5-44CD-A981-64A62850A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16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687-1EFC-4D3C-93EB-7708DA426E21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7D63-63D5-44CD-A981-64A62850A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85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687-1EFC-4D3C-93EB-7708DA426E21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7D63-63D5-44CD-A981-64A62850A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65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687-1EFC-4D3C-93EB-7708DA426E21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7D63-63D5-44CD-A981-64A62850A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879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687-1EFC-4D3C-93EB-7708DA426E21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7D63-63D5-44CD-A981-64A62850A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6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687-1EFC-4D3C-93EB-7708DA426E21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7D63-63D5-44CD-A981-64A62850A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74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687-1EFC-4D3C-93EB-7708DA426E21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7D63-63D5-44CD-A981-64A62850A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42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687-1EFC-4D3C-93EB-7708DA426E21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7D63-63D5-44CD-A981-64A62850A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37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687-1EFC-4D3C-93EB-7708DA426E21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7D63-63D5-44CD-A981-64A62850A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7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5687-1EFC-4D3C-93EB-7708DA426E21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C7D63-63D5-44CD-A981-64A62850A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04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5687-1EFC-4D3C-93EB-7708DA426E21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7D63-63D5-44CD-A981-64A62850AD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04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DE DONNEE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DJOSSOU </a:t>
            </a:r>
            <a:r>
              <a:rPr lang="fr-FR" dirty="0" err="1" smtClean="0">
                <a:latin typeface="AngsanaUPC" panose="02020603050405020304" pitchFamily="18" charset="-34"/>
                <a:cs typeface="AngsanaUPC" panose="02020603050405020304" pitchFamily="18" charset="-34"/>
              </a:rPr>
              <a:t>Kokou</a:t>
            </a:r>
            <a:r>
              <a:rPr lang="fr-FR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 Armand Light</a:t>
            </a:r>
          </a:p>
          <a:p>
            <a:r>
              <a:rPr lang="fr-FR" dirty="0" smtClean="0">
                <a:latin typeface="AngsanaUPC" panose="02020603050405020304" pitchFamily="18" charset="-34"/>
                <a:cs typeface="AngsanaUPC" panose="02020603050405020304" pitchFamily="18" charset="-34"/>
              </a:rPr>
              <a:t>TONGNI Rebecca</a:t>
            </a:r>
          </a:p>
        </p:txBody>
      </p:sp>
    </p:spTree>
    <p:extLst>
      <p:ext uri="{BB962C8B-B14F-4D97-AF65-F5344CB8AC3E}">
        <p14:creationId xmlns:p14="http://schemas.microsoft.com/office/powerpoint/2010/main" val="273218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anose="02000000000000000000" pitchFamily="2" charset="-78"/>
                <a:cs typeface="Microsoft Uighur" panose="02000000000000000000" pitchFamily="2" charset="-78"/>
              </a:rPr>
              <a:t>LES TYPES DE LISTE CHAINEE</a:t>
            </a:r>
            <a:endParaRPr lang="fr-FR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118576"/>
              </p:ext>
            </p:extLst>
          </p:nvPr>
        </p:nvGraphicFramePr>
        <p:xfrm>
          <a:off x="838197" y="1825625"/>
          <a:ext cx="10608735" cy="451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1747"/>
                <a:gridCol w="2121747"/>
                <a:gridCol w="2121747"/>
                <a:gridCol w="2121747"/>
                <a:gridCol w="2121747"/>
              </a:tblGrid>
              <a:tr h="903182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Liste Chainée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Pointeurs par</a:t>
                      </a:r>
                      <a:r>
                        <a:rPr lang="fr-FR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b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Noeud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Avantages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Inconvénients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03182"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</a:t>
                      </a: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(suivant)</a:t>
                      </a: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Unidirectionnelle</a:t>
                      </a: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moins de mémoire</a:t>
                      </a: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 de navigation arrière, accès O(n)</a:t>
                      </a:r>
                    </a:p>
                  </a:txBody>
                  <a:tcPr/>
                </a:tc>
              </a:tr>
              <a:tr h="903182"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(suivant, précédent)</a:t>
                      </a: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Bidirectionnelle</a:t>
                      </a: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 facile, suppression rapide</a:t>
                      </a: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Plus de mémoire, gestion complexe</a:t>
                      </a:r>
                    </a:p>
                  </a:txBody>
                  <a:tcPr/>
                </a:tc>
              </a:tr>
              <a:tr h="903182"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Circulaire</a:t>
                      </a: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ou 2</a:t>
                      </a: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Cyclique</a:t>
                      </a:r>
                      <a:endParaRPr lang="fr-FR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Parcourt en boucle</a:t>
                      </a: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Risque de boucles infinies</a:t>
                      </a:r>
                    </a:p>
                  </a:txBody>
                  <a:tcPr/>
                </a:tc>
              </a:tr>
              <a:tr h="903182"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Avec sentinelle</a:t>
                      </a: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 simple/double</a:t>
                      </a: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Dépend du type</a:t>
                      </a:r>
                    </a:p>
                    <a:p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Simplifie les algorithmes</a:t>
                      </a:r>
                      <a:endParaRPr lang="fr-FR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Surcharge mémoire légère</a:t>
                      </a:r>
                      <a:endParaRPr lang="fr-FR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48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anose="02000000000000000000" pitchFamily="2" charset="-78"/>
                <a:cs typeface="Microsoft Uighur" panose="02000000000000000000" pitchFamily="2" charset="-78"/>
              </a:rPr>
              <a:t>LES DIFFERENTS TYPES DE STRUCTURE DE DONNEE</a:t>
            </a:r>
            <a:endParaRPr lang="fr-FR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existe deux types de structures de données en C qui sont : les structures de données linéaires et les structures de données et les structures de données non linéaires</a:t>
            </a:r>
          </a:p>
          <a:p>
            <a:pPr marL="0" indent="0">
              <a:buNone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eriod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STRUCTURES DE DONNEES LINEAIRES (confère cours )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 LES STRUCTURES DE DONNEES NON LINEAIRE</a:t>
            </a:r>
          </a:p>
          <a:p>
            <a:pPr marL="0" indent="0">
              <a:buNone/>
            </a:pPr>
            <a:endParaRPr lang="fr-FR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919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1267" y="775757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Table de hachage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Stocker des paires clé-valeur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 :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Utilise une fonction de hachage pour mapper les clés à des indices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Collisions gérées par chainage(liste chainée) ou sondage</a:t>
            </a:r>
          </a:p>
          <a:p>
            <a:pPr marL="0" indent="0">
              <a:buNone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HashNode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HashNode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next;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HashNode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 table;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size;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0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95866" y="10382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Tas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Structure arborescente pour gérer des priorités ou trier des données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 : </a:t>
            </a:r>
          </a:p>
          <a:p>
            <a:pPr marL="0" indent="0">
              <a:buNone/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Max-</a:t>
            </a:r>
            <a:r>
              <a:rPr lang="fr-F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le parent est plus grand que ses enfants</a:t>
            </a:r>
          </a:p>
          <a:p>
            <a:pPr marL="0" indent="0">
              <a:buNone/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Min-</a:t>
            </a:r>
            <a:r>
              <a:rPr lang="fr-F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le parent est plus petit que ses enfants</a:t>
            </a:r>
          </a:p>
          <a:p>
            <a:pPr marL="0" indent="0">
              <a:buNone/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Utilisé pour les files de priorités , algorithmes comme </a:t>
            </a:r>
            <a:r>
              <a:rPr lang="fr-FR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 tri par tas</a:t>
            </a:r>
            <a:endParaRPr lang="fr-F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Exemple de Tas : </a:t>
            </a:r>
          </a:p>
          <a:p>
            <a:pPr marL="0" indent="0">
              <a:buNone/>
            </a:pP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Heap {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array;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size;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capacity;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fr-F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15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31333" y="102975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Trie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Rôle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Stocker des chaînes de caractères pour une recherche rapide par préfixe.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Chaque nœud représente un caractère.</a:t>
            </a:r>
            <a:endParaRPr lang="fr-F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Utilisé pour les dictionnaires,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autocomplétion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Temps : O(m) où m est la longueur de la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chaîne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Exemple :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TrieNode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children[26];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isEndOfWord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fr-F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2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199" y="110595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 startAt="3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AUTRES STRUCUTRES DE DONNES SPECIALISEES </a:t>
            </a:r>
          </a:p>
          <a:p>
            <a:pPr marL="0" indent="0">
              <a:buNone/>
            </a:pPr>
            <a:endParaRPr lang="fr-FR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AutoNum type="alphaL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 lists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Structure 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probabiliste pour accélérer les recherches dans une liste chaînée </a:t>
            </a:r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ordonnée</a:t>
            </a:r>
          </a:p>
          <a:p>
            <a:pPr marL="0" lv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Combine </a:t>
            </a: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avantages des listes chaînées et des arbres équilibrés. </a:t>
            </a:r>
          </a:p>
          <a:p>
            <a:pPr marL="0" lv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Chaque </a:t>
            </a:r>
            <a:r>
              <a:rPr lang="fr-F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nœud peut avoir plusieurs pointeurs vers des nœuds plus loin (niveaux 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0" indent="0">
              <a:buNone/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SkipNode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SkipNode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Tableau de pointeurs pour les niveaux</a:t>
            </a:r>
          </a:p>
          <a:p>
            <a:pPr marL="0" indent="0">
              <a:buNone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85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6667" y="105515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Union-find</a:t>
            </a:r>
          </a:p>
          <a:p>
            <a:pPr marL="0" indent="0">
              <a:buNone/>
            </a:pPr>
            <a:r>
              <a:rPr lang="fr-F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Gére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ensembles disjoints et vérifier si des éléments appartiennent au même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DisjointSet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parent;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rank;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size;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13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Bit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marL="0" indent="0"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Stocke 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données booléennes de manière </a:t>
            </a: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compacte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char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bit_array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[100]; //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octet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Bloom</a:t>
            </a:r>
          </a:p>
          <a:p>
            <a:pPr marL="0" indent="0">
              <a:buNone/>
            </a:pP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Vérifie </a:t>
            </a:r>
            <a:r>
              <a:rPr lang="fr-F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rapidement si un élément appartient probablement à un </a:t>
            </a:r>
            <a:r>
              <a:rPr lang="fr-FR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endParaRPr lang="en-US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BloomFilter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unsigned char*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bit_array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num_hash_functions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6752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fr-FR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Uighur" panose="02000000000000000000" pitchFamily="2" charset="-78"/>
                <a:cs typeface="Microsoft Uighur" panose="02000000000000000000" pitchFamily="2" charset="-78"/>
              </a:rPr>
              <a:t>TABLEAU RECAPITULATIF DES TYPES DE STRUCTURE DE DONNEES</a:t>
            </a:r>
            <a:endParaRPr lang="fr-FR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902850"/>
              </p:ext>
            </p:extLst>
          </p:nvPr>
        </p:nvGraphicFramePr>
        <p:xfrm>
          <a:off x="838200" y="1825625"/>
          <a:ext cx="10998201" cy="4686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6067"/>
                <a:gridCol w="3666067"/>
                <a:gridCol w="3666067"/>
              </a:tblGrid>
              <a:tr h="330779"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Rôle</a:t>
                      </a:r>
                      <a:r>
                        <a:rPr lang="fr-FR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Principal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Complexité(moyenne)</a:t>
                      </a:r>
                      <a:endParaRPr lang="fr-FR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8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Tableau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Stockage indexé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Accès O(1), Insertion/Suppression O(n)</a:t>
                      </a:r>
                    </a:p>
                  </a:txBody>
                  <a:tcPr/>
                </a:tc>
              </a:tr>
              <a:tr h="578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Liste chaînée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Gestion dynamique 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Accès O(n), Insertion/Suppression O(1)</a:t>
                      </a:r>
                    </a:p>
                  </a:txBody>
                  <a:tcPr/>
                </a:tc>
              </a:tr>
              <a:tr h="4306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LIFO (historique, appels) 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Push/Pop O(1)</a:t>
                      </a:r>
                    </a:p>
                  </a:txBody>
                  <a:tcPr/>
                </a:tc>
              </a:tr>
              <a:tr h="4306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FIFO (tâches, files d'attente) 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Enqueue</a:t>
                      </a: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fr-FR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Dequeue</a:t>
                      </a: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O(1)</a:t>
                      </a:r>
                    </a:p>
                  </a:txBody>
                  <a:tcPr/>
                </a:tc>
              </a:tr>
              <a:tr h="4306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Arbre binaire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Organisation hiérarchique 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Recherche O(log n) si équilibré</a:t>
                      </a:r>
                    </a:p>
                  </a:txBody>
                  <a:tcPr/>
                </a:tc>
              </a:tr>
              <a:tr h="4306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Graphe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Relations complexes 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Dépend de l'algorithme</a:t>
                      </a:r>
                    </a:p>
                  </a:txBody>
                  <a:tcPr/>
                </a:tc>
              </a:tr>
              <a:tr h="4306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de hachage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Accès rapide clé-valeur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 pour opérations de base</a:t>
                      </a:r>
                    </a:p>
                  </a:txBody>
                  <a:tcPr/>
                </a:tc>
              </a:tr>
              <a:tr h="4306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Gestion des priorités 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 n) pour insertion/suppression</a:t>
                      </a:r>
                    </a:p>
                  </a:txBody>
                  <a:tcPr/>
                </a:tc>
              </a:tr>
              <a:tr h="5788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Trie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Recherche de chaînes </a:t>
                      </a:r>
                      <a:endParaRPr lang="fr-F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O(m) où m est la longueur de la chaîne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1547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617</Words>
  <Application>Microsoft Office PowerPoint</Application>
  <PresentationFormat>Grand écran</PresentationFormat>
  <Paragraphs>139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AngsanaUPC</vt:lpstr>
      <vt:lpstr>Arial</vt:lpstr>
      <vt:lpstr>Calibri</vt:lpstr>
      <vt:lpstr>Calibri Light</vt:lpstr>
      <vt:lpstr>Microsoft Uighur</vt:lpstr>
      <vt:lpstr>Times New Roman</vt:lpstr>
      <vt:lpstr>Wingdings</vt:lpstr>
      <vt:lpstr>Thème Office</vt:lpstr>
      <vt:lpstr>STRUCTURE DE DONNEE</vt:lpstr>
      <vt:lpstr>LES DIFFERENTS TYPES DE STRUCTURE DE DONNEE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TABLEAU RECAPITULATIF DES TYPES DE STRUCTURE DE DONNEES</vt:lpstr>
      <vt:lpstr>LES TYPES DE LISTE CHAINEE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DE DONNEE</dc:title>
  <dc:creator>DELL E7440</dc:creator>
  <cp:lastModifiedBy>DELL E7440</cp:lastModifiedBy>
  <cp:revision>18</cp:revision>
  <dcterms:created xsi:type="dcterms:W3CDTF">2025-06-04T07:50:16Z</dcterms:created>
  <dcterms:modified xsi:type="dcterms:W3CDTF">2025-06-05T02:39:18Z</dcterms:modified>
</cp:coreProperties>
</file>