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09" r:id="rId1"/>
  </p:sldMasterIdLst>
  <p:notesMasterIdLst>
    <p:notesMasterId r:id="rId16"/>
  </p:notesMasterIdLst>
  <p:handoutMasterIdLst>
    <p:handoutMasterId r:id="rId17"/>
  </p:handoutMasterIdLst>
  <p:sldIdLst>
    <p:sldId id="260" r:id="rId2"/>
    <p:sldId id="262" r:id="rId3"/>
    <p:sldId id="264" r:id="rId4"/>
    <p:sldId id="263" r:id="rId5"/>
    <p:sldId id="278" r:id="rId6"/>
    <p:sldId id="273" r:id="rId7"/>
    <p:sldId id="275" r:id="rId8"/>
    <p:sldId id="274" r:id="rId9"/>
    <p:sldId id="279" r:id="rId10"/>
    <p:sldId id="276" r:id="rId11"/>
    <p:sldId id="280" r:id="rId12"/>
    <p:sldId id="281" r:id="rId13"/>
    <p:sldId id="277" r:id="rId14"/>
    <p:sldId id="270" r:id="rId15"/>
  </p:sldIdLst>
  <p:sldSz cx="12192000" cy="6858000"/>
  <p:notesSz cx="7315200" cy="9601200"/>
  <p:defaultTextStyle>
    <a:defPPr>
      <a:defRPr lang="es-MX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7D"/>
    <a:srgbClr val="EAEAEA"/>
    <a:srgbClr val="800000"/>
    <a:srgbClr val="009999"/>
    <a:srgbClr val="00CC99"/>
    <a:srgbClr val="FF3300"/>
    <a:srgbClr val="CCFFFF"/>
    <a:srgbClr val="FFFFFF"/>
    <a:srgbClr val="FFFFCC"/>
    <a:srgbClr val="DFE3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5" autoAdjust="0"/>
    <p:restoredTop sz="94660"/>
  </p:normalViewPr>
  <p:slideViewPr>
    <p:cSldViewPr showGuides="1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50" d="100"/>
          <a:sy n="50" d="100"/>
        </p:scale>
        <p:origin x="1962" y="42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3226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162" cy="47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829" y="0"/>
            <a:ext cx="3170162" cy="47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60375" y="720725"/>
            <a:ext cx="63976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16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763" y="4558904"/>
            <a:ext cx="5851676" cy="43213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2416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891"/>
            <a:ext cx="3170162" cy="47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416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829" y="9119891"/>
            <a:ext cx="3170162" cy="479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512936-C847-44ED-A75D-B3D433E9DDDE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2644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60375" y="720725"/>
            <a:ext cx="6397625" cy="3598863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491486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240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PE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PE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PE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PE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PE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PE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PE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PE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PE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/>
                <a:endParaRPr lang="es-ES" altLang="es-PE" sz="240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9253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 algn="ctr">
              <a:defRPr lang="es-ES" sz="4800" b="1" noProof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s-ES" noProof="0" dirty="0"/>
              <a:t>Haga clic para cambiar el estilo de título	</a:t>
            </a:r>
          </a:p>
        </p:txBody>
      </p:sp>
      <p:sp>
        <p:nvSpPr>
          <p:cNvPr id="19253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s-ES" noProof="0"/>
              <a:t>Haga clic para modificar el estilo de subtítulo del patrón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AB2953A0-3D19-4215-B7D0-D2CF7F5A07B6}" type="slidenum">
              <a:rPr lang="es-ES" altLang="es-PE"/>
              <a:pPr/>
              <a:t>‹Nº›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1615024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CA724C-0892-4936-BD62-D46A97E55C19}" type="slidenum">
              <a:rPr lang="es-ES" altLang="es-PE"/>
              <a:pPr/>
              <a:t>‹Nº›</a:t>
            </a:fld>
            <a:endParaRPr lang="es-ES" altLang="es-P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361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84458-3F28-4D04-A1AF-1B49703EEFA5}" type="slidenum">
              <a:rPr lang="es-ES" altLang="es-PE"/>
              <a:pPr/>
              <a:t>‹Nº›</a:t>
            </a:fld>
            <a:endParaRPr lang="es-ES" altLang="es-P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6869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y 4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sz="quarter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609600" y="1981200"/>
            <a:ext cx="5384800" cy="18669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6197600" y="1981200"/>
            <a:ext cx="5384800" cy="18669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609600" y="4000500"/>
            <a:ext cx="5384800" cy="18669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7600" y="4000500"/>
            <a:ext cx="5384800" cy="186690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CAE8BF-83EE-47A9-8FBF-5472CE9DCBC3}" type="slidenum">
              <a:rPr lang="es-ES" altLang="es-PE"/>
              <a:pPr/>
              <a:t>‹Nº›</a:t>
            </a:fld>
            <a:endParaRPr lang="es-ES" altLang="es-PE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291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09600" y="1981200"/>
            <a:ext cx="10972800" cy="3886200"/>
          </a:xfrm>
        </p:spPr>
        <p:txBody>
          <a:bodyPr/>
          <a:lstStyle/>
          <a:p>
            <a:pPr lvl="0"/>
            <a:endParaRPr lang="es-PE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763D61-3119-47DD-AFA3-775B46299920}" type="slidenum">
              <a:rPr lang="es-ES" altLang="es-PE"/>
              <a:pPr/>
              <a:t>‹Nº›</a:t>
            </a:fld>
            <a:endParaRPr lang="es-ES" altLang="es-P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796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3DACB0-1E73-45A1-9575-1BFD11FC784F}" type="slidenum">
              <a:rPr lang="es-ES" altLang="es-PE"/>
              <a:pPr/>
              <a:t>‹Nº›</a:t>
            </a:fld>
            <a:endParaRPr lang="es-ES" altLang="es-P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073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1DC959-7F1B-45BF-B4BE-15A84E24E69D}" type="slidenum">
              <a:rPr lang="es-ES" altLang="es-PE"/>
              <a:pPr/>
              <a:t>‹Nº›</a:t>
            </a:fld>
            <a:endParaRPr lang="es-ES" altLang="es-PE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44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AB2858-E520-4F69-9DF4-B7F54C6D1B03}" type="slidenum">
              <a:rPr lang="es-ES" altLang="es-PE"/>
              <a:pPr/>
              <a:t>‹Nº›</a:t>
            </a:fld>
            <a:endParaRPr lang="es-ES" altLang="es-PE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638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7C955-4845-4DDD-AB87-01DE3AB2E801}" type="slidenum">
              <a:rPr lang="es-ES" altLang="es-PE"/>
              <a:pPr/>
              <a:t>‹Nº›</a:t>
            </a:fld>
            <a:endParaRPr lang="es-ES" altLang="es-PE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68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128283-04F5-413D-8BEF-03BE8F78E7B5}" type="slidenum">
              <a:rPr lang="es-ES" altLang="es-PE"/>
              <a:pPr/>
              <a:t>‹Nº›</a:t>
            </a:fld>
            <a:endParaRPr lang="es-ES" altLang="es-PE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2359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49FEF4-7F88-414F-ACEF-43686857EC8C}" type="slidenum">
              <a:rPr lang="es-ES" altLang="es-PE"/>
              <a:pPr/>
              <a:t>‹Nº›</a:t>
            </a:fld>
            <a:endParaRPr lang="es-ES" altLang="es-PE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9104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B53E93-3FE3-4C51-B960-F93B102222B5}" type="slidenum">
              <a:rPr lang="es-ES" altLang="es-PE"/>
              <a:pPr/>
              <a:t>‹Nº›</a:t>
            </a:fld>
            <a:endParaRPr lang="es-ES" altLang="es-PE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67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P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711F77-E25C-4184-9E86-D02470E9C101}" type="slidenum">
              <a:rPr lang="es-ES" altLang="es-PE"/>
              <a:pPr/>
              <a:t>‹Nº›</a:t>
            </a:fld>
            <a:endParaRPr lang="es-ES" altLang="es-PE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27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108017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A04020102020204" pitchFamily="34" charset="0"/>
              </a:defRPr>
            </a:lvl1pPr>
          </a:lstStyle>
          <a:p>
            <a:fld id="{1D841AEB-440B-4F52-84DF-2F847F6FA76A}" type="slidenum">
              <a:rPr lang="es-ES" altLang="es-PE"/>
              <a:pPr/>
              <a:t>‹Nº›</a:t>
            </a:fld>
            <a:endParaRPr lang="es-ES" altLang="es-PE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 sz="240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ES" altLang="es-PE">
                <a:solidFill>
                  <a:schemeClr val="accent2"/>
                </a:solidFill>
              </a:endParaRPr>
            </a:p>
          </p:txBody>
        </p:sp>
      </p:grpSp>
      <p:sp>
        <p:nvSpPr>
          <p:cNvPr id="191502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 dirty="0"/>
              <a:t>Haga clic para modificar el estilo de texto del patrón</a:t>
            </a:r>
          </a:p>
          <a:p>
            <a:pPr lvl="1"/>
            <a:r>
              <a:rPr lang="es-ES" altLang="es-PE" dirty="0"/>
              <a:t>Segundo nivel</a:t>
            </a:r>
          </a:p>
          <a:p>
            <a:pPr lvl="2"/>
            <a:r>
              <a:rPr lang="es-ES" altLang="es-PE" dirty="0"/>
              <a:t>Tercer nivel</a:t>
            </a:r>
          </a:p>
          <a:p>
            <a:pPr lvl="3"/>
            <a:r>
              <a:rPr lang="es-ES" altLang="es-PE" dirty="0"/>
              <a:t>Cuarto nivel</a:t>
            </a:r>
          </a:p>
          <a:p>
            <a:pPr lvl="4"/>
            <a:r>
              <a:rPr lang="es-ES" altLang="es-PE" dirty="0"/>
              <a:t>Quinto nivel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</p:sldLayoutIdLst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v"/>
        <a:defRPr sz="2800">
          <a:solidFill>
            <a:schemeClr val="tx1"/>
          </a:solidFill>
          <a:latin typeface="Yu Gothic UI" panose="020B0500000000000000" pitchFamily="34" charset="-128"/>
          <a:ea typeface="Yu Gothic UI" panose="020B0500000000000000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Yu Gothic UI" panose="020B0500000000000000" pitchFamily="34" charset="-128"/>
          <a:ea typeface="Yu Gothic UI" panose="020B0500000000000000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Yu Gothic UI" panose="020B0500000000000000" pitchFamily="34" charset="-128"/>
          <a:ea typeface="Yu Gothic UI" panose="020B0500000000000000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Yu Gothic UI" panose="020B0500000000000000" pitchFamily="34" charset="-128"/>
          <a:ea typeface="Yu Gothic UI" panose="020B0500000000000000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Yu Gothic UI" panose="020B0500000000000000" pitchFamily="34" charset="-128"/>
          <a:ea typeface="Yu Gothic UI" panose="020B0500000000000000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08619745-70D9-1CDE-A46E-7D22AA56F11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4">
                <a:lumMod val="65000"/>
                <a:lumOff val="3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754990" y="4581128"/>
            <a:ext cx="5962650" cy="3581400"/>
          </a:xfrm>
          <a:prstGeom prst="rect">
            <a:avLst/>
          </a:prstGeom>
        </p:spPr>
      </p:pic>
      <p:sp>
        <p:nvSpPr>
          <p:cNvPr id="1935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970028" y="1820943"/>
            <a:ext cx="8026400" cy="22098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" dirty="0"/>
              <a:t>Del concepto al CRAN: </a:t>
            </a:r>
            <a:r>
              <a:rPr lang="es-ES" sz="4400" dirty="0"/>
              <a:t>Ciclo completo de desarrollo de paquetes en R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46628B11-DC13-44F7-AD1C-A0701E312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60" y="5631629"/>
            <a:ext cx="30963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Renzo Cáceres Rossi</a:t>
            </a: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1A317A86-4284-4983-89D8-2F3B2A7F3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360" y="6055028"/>
            <a:ext cx="46291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s-E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arenzocaceresrossi@gmail.com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55989E2-2B43-64B7-AA8D-EA2DF0D6C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51"/>
          <a:stretch>
            <a:fillRect/>
          </a:stretch>
        </p:blipFill>
        <p:spPr>
          <a:xfrm>
            <a:off x="-29547" y="-9737"/>
            <a:ext cx="5549483" cy="170080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A4C8D85-59BD-3468-5C76-FDB4E740D3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300" r="-30"/>
          <a:stretch>
            <a:fillRect/>
          </a:stretch>
        </p:blipFill>
        <p:spPr>
          <a:xfrm>
            <a:off x="6600056" y="0"/>
            <a:ext cx="4392488" cy="169107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6C6155C-4CD3-85A5-F51F-6B32808FF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176" y="4630858"/>
            <a:ext cx="1589448" cy="1231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10E17-C584-EACB-CCC4-8E879A20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BCA59-701A-8379-7B23-3FF4DA92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 + </a:t>
            </a:r>
            <a:r>
              <a:rPr lang="es-ES" sz="3600" dirty="0" err="1"/>
              <a:t>DataSets</a:t>
            </a:r>
            <a:endParaRPr lang="es-PE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A1E526-23C9-9D21-A3AE-1AA74F33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3DACB0-1E73-45A1-9575-1BFD11FC784F}" type="slidenum">
              <a:rPr lang="es-ES" altLang="es-PE" smtClean="0"/>
              <a:pPr/>
              <a:t>10</a:t>
            </a:fld>
            <a:endParaRPr lang="es-ES" altLang="es-PE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DCFD09F9-A9AD-83BE-0B07-5FEDC1282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799492"/>
            <a:ext cx="2688465" cy="6673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2447A0-D0BD-48E3-8DED-8418DD34892A}"/>
              </a:ext>
            </a:extLst>
          </p:cNvPr>
          <p:cNvSpPr txBox="1"/>
          <p:nvPr/>
        </p:nvSpPr>
        <p:spPr>
          <a:xfrm>
            <a:off x="4871864" y="2276872"/>
            <a:ext cx="61344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 </a:t>
            </a:r>
            <a:r>
              <a:rPr lang="es-ES" sz="2400" b="1" dirty="0"/>
              <a:t>1 sólo </a:t>
            </a:r>
            <a:r>
              <a:rPr lang="es-ES" sz="2400" b="1" dirty="0" err="1"/>
              <a:t>dataset</a:t>
            </a:r>
            <a:r>
              <a:rPr lang="es-ES" sz="2400" b="1" dirty="0"/>
              <a:t> para tu paquete</a:t>
            </a:r>
          </a:p>
          <a:p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/>
              <a:t>3 a 4 </a:t>
            </a:r>
            <a:r>
              <a:rPr lang="es-ES" sz="2400" b="1" dirty="0" err="1"/>
              <a:t>datasets</a:t>
            </a:r>
            <a:endParaRPr lang="es-E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b="1" dirty="0"/>
              <a:t>10 a 20 </a:t>
            </a:r>
            <a:r>
              <a:rPr lang="es-ES" sz="2400" b="1" dirty="0" err="1"/>
              <a:t>datasets</a:t>
            </a:r>
            <a:endParaRPr lang="es-ES" sz="2400" b="1" dirty="0"/>
          </a:p>
          <a:p>
            <a:endParaRPr lang="es-ES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    25 a 30 </a:t>
            </a:r>
            <a:r>
              <a:rPr lang="es-ES" sz="2400" b="1" dirty="0" err="1"/>
              <a:t>datasets</a:t>
            </a:r>
            <a:endParaRPr lang="es-ES" sz="2400" b="1" dirty="0"/>
          </a:p>
          <a:p>
            <a:pPr>
              <a:buFont typeface="Arial" panose="020B0604020202020204" pitchFamily="34" charset="0"/>
              <a:buChar char="•"/>
            </a:pPr>
            <a:endParaRPr lang="es-E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400" b="1" dirty="0"/>
              <a:t>    30 a más </a:t>
            </a:r>
            <a:r>
              <a:rPr lang="es-ES" sz="2400" b="1" dirty="0" err="1"/>
              <a:t>datasets</a:t>
            </a:r>
            <a:endParaRPr lang="es-PE" sz="2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7D8F41-F1B1-4DEE-AC8A-9BD51134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12" y="2276872"/>
            <a:ext cx="3384376" cy="31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3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10E17-C584-EACB-CCC4-8E879A20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BCA59-701A-8379-7B23-3FF4DA92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 Simple…</a:t>
            </a:r>
            <a:endParaRPr lang="es-PE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A1E526-23C9-9D21-A3AE-1AA74F33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3DACB0-1E73-45A1-9575-1BFD11FC784F}" type="slidenum">
              <a:rPr lang="es-ES" altLang="es-PE" smtClean="0"/>
              <a:pPr/>
              <a:t>11</a:t>
            </a:fld>
            <a:endParaRPr lang="es-ES" altLang="es-PE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DCFD09F9-A9AD-83BE-0B07-5FEDC1282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799492"/>
            <a:ext cx="2688465" cy="6673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2447A0-D0BD-48E3-8DED-8418DD34892A}"/>
              </a:ext>
            </a:extLst>
          </p:cNvPr>
          <p:cNvSpPr txBox="1"/>
          <p:nvPr/>
        </p:nvSpPr>
        <p:spPr>
          <a:xfrm>
            <a:off x="4871864" y="2276872"/>
            <a:ext cx="61344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 </a:t>
            </a:r>
            <a:r>
              <a:rPr lang="es-ES" sz="2400" b="1" dirty="0"/>
              <a:t>🔒 LICENCIAS COPYLEFT (Más restrictivas)</a:t>
            </a:r>
          </a:p>
          <a:p>
            <a:r>
              <a:rPr lang="es-ES" sz="2400" b="1" dirty="0"/>
              <a:t>Concepto</a:t>
            </a:r>
            <a:r>
              <a:rPr lang="es-ES" sz="2400" dirty="0"/>
              <a:t>: </a:t>
            </a:r>
            <a:r>
              <a:rPr lang="es-ES" sz="2400" i="1" dirty="0"/>
              <a:t>"Si usas mi código, tu código también debe ser libre"</a:t>
            </a:r>
            <a:endParaRPr lang="es-ES" sz="2400" dirty="0"/>
          </a:p>
          <a:p>
            <a:endParaRPr lang="es-PE" sz="2400" b="1" dirty="0"/>
          </a:p>
          <a:p>
            <a:r>
              <a:rPr lang="es-ES" sz="2400" b="1" dirty="0"/>
              <a:t>🎯 </a:t>
            </a:r>
            <a:r>
              <a:rPr lang="es-PE" sz="2400" b="1" dirty="0"/>
              <a:t>LICENCIAS PERMISIVAS (Menos restrictivas)</a:t>
            </a:r>
          </a:p>
          <a:p>
            <a:r>
              <a:rPr lang="es-ES" sz="2400" b="1" dirty="0"/>
              <a:t>Diferencia clave:</a:t>
            </a:r>
          </a:p>
          <a:p>
            <a:r>
              <a:rPr lang="es-ES" sz="2400" b="1" dirty="0"/>
              <a:t>Permisiva: "Dame crédito y haz lo que quieras"</a:t>
            </a:r>
          </a:p>
          <a:p>
            <a:endParaRPr lang="es-PE" sz="2400" b="1" dirty="0"/>
          </a:p>
          <a:p>
            <a:endParaRPr lang="es-PE" sz="2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7D8F41-F1B1-4DEE-AC8A-9BD511345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12" y="2276872"/>
            <a:ext cx="3384376" cy="31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57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10E17-C584-EACB-CCC4-8E879A20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BCA59-701A-8379-7B23-3FF4DA92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39" y="500261"/>
            <a:ext cx="10972800" cy="1371600"/>
          </a:xfrm>
        </p:spPr>
        <p:txBody>
          <a:bodyPr/>
          <a:lstStyle/>
          <a:p>
            <a:r>
              <a:rPr lang="es-ES" sz="3600" dirty="0"/>
              <a:t> </a:t>
            </a:r>
            <a:r>
              <a:rPr lang="es-ES" sz="3200" dirty="0"/>
              <a:t>Licencias para Los </a:t>
            </a:r>
            <a:r>
              <a:rPr lang="es-ES" sz="3200" dirty="0" err="1"/>
              <a:t>Datasets</a:t>
            </a:r>
            <a:r>
              <a:rPr lang="es-ES" sz="3200" dirty="0"/>
              <a:t> de tu paquete</a:t>
            </a:r>
            <a:endParaRPr lang="es-PE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A1E526-23C9-9D21-A3AE-1AA74F33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3DACB0-1E73-45A1-9575-1BFD11FC784F}" type="slidenum">
              <a:rPr lang="es-ES" altLang="es-PE" smtClean="0"/>
              <a:pPr/>
              <a:t>12</a:t>
            </a:fld>
            <a:endParaRPr lang="es-ES" altLang="es-PE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DCFD09F9-A9AD-83BE-0B07-5FEDC1282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799492"/>
            <a:ext cx="2688465" cy="6673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F12B5F8-F602-49D6-A69F-5F6B1DCC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12" y="2276872"/>
            <a:ext cx="3384376" cy="31646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DB3D117-AAC6-442A-9F17-C54A34C46D98}"/>
              </a:ext>
            </a:extLst>
          </p:cNvPr>
          <p:cNvSpPr txBox="1"/>
          <p:nvPr/>
        </p:nvSpPr>
        <p:spPr>
          <a:xfrm>
            <a:off x="4151784" y="1786448"/>
            <a:ext cx="7415404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/>
              <a:t>CRAN acepta únicamente licencias que están en la lista de “CRAN </a:t>
            </a:r>
            <a:r>
              <a:rPr lang="es-ES" sz="2000" b="1" dirty="0" err="1"/>
              <a:t>acceptable</a:t>
            </a:r>
            <a:r>
              <a:rPr lang="es-ES" sz="2000" b="1" dirty="0"/>
              <a:t> </a:t>
            </a:r>
            <a:r>
              <a:rPr lang="es-ES" sz="2000" b="1" dirty="0" err="1"/>
              <a:t>licenses</a:t>
            </a:r>
            <a:r>
              <a:rPr lang="es-ES" sz="2000" b="1" dirty="0"/>
              <a:t>”.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GPL (&gt;=2, &gt;=3)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LGPL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Apache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BSD (2-clauses, 3-clauses)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CC0 (</a:t>
            </a:r>
            <a:r>
              <a:rPr lang="es-ES" b="1" dirty="0" err="1"/>
              <a:t>Creative</a:t>
            </a:r>
            <a:r>
              <a:rPr lang="es-ES" b="1" dirty="0"/>
              <a:t> </a:t>
            </a:r>
            <a:r>
              <a:rPr lang="es-ES" b="1" dirty="0" err="1"/>
              <a:t>Commons</a:t>
            </a:r>
            <a:r>
              <a:rPr lang="es-ES" b="1" dirty="0"/>
              <a:t> Zero, dominio público)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Algunas específicas como Artistic-2.0, MPL-2.0,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1" dirty="0"/>
              <a:t>⚠️ No está aceptada la licencia CC BY-SA 4.0 en CRAN.</a:t>
            </a:r>
            <a:br>
              <a:rPr lang="es-ES" b="1" dirty="0"/>
            </a:br>
            <a:r>
              <a:rPr lang="es-ES" b="1" dirty="0"/>
              <a:t>Esto se debe a que no es completamente compatible con GPL, y CRAN es muy estricto con licencias que implican copyleft fuerte fuera del ecosistema de software.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167789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10E17-C584-EACB-CCC4-8E879A20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BCA59-701A-8379-7B23-3FF4DA92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039" y="500261"/>
            <a:ext cx="10972800" cy="1371600"/>
          </a:xfrm>
        </p:spPr>
        <p:txBody>
          <a:bodyPr/>
          <a:lstStyle/>
          <a:p>
            <a:r>
              <a:rPr lang="es-ES" sz="3600" dirty="0"/>
              <a:t> </a:t>
            </a:r>
            <a:r>
              <a:rPr lang="es-ES" sz="3200" dirty="0"/>
              <a:t>Rossi Principales </a:t>
            </a:r>
            <a:r>
              <a:rPr lang="es-ES" sz="3200" dirty="0" err="1"/>
              <a:t>for</a:t>
            </a:r>
            <a:r>
              <a:rPr lang="es-ES" sz="3200" dirty="0"/>
              <a:t> </a:t>
            </a:r>
            <a:r>
              <a:rPr lang="es-ES" sz="3200" dirty="0" err="1"/>
              <a:t>DataSets</a:t>
            </a:r>
            <a:r>
              <a:rPr lang="es-ES" sz="3200" dirty="0"/>
              <a:t> </a:t>
            </a:r>
            <a:r>
              <a:rPr lang="es-ES" sz="3200" dirty="0" err="1"/>
              <a:t>Package</a:t>
            </a:r>
            <a:r>
              <a:rPr lang="es-ES" sz="3200" dirty="0"/>
              <a:t> </a:t>
            </a:r>
            <a:r>
              <a:rPr lang="es-ES" sz="3200" dirty="0" err="1"/>
              <a:t>Design</a:t>
            </a:r>
            <a:endParaRPr lang="es-PE" sz="32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A1E526-23C9-9D21-A3AE-1AA74F33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3DACB0-1E73-45A1-9575-1BFD11FC784F}" type="slidenum">
              <a:rPr lang="es-ES" altLang="es-PE" smtClean="0"/>
              <a:pPr/>
              <a:t>13</a:t>
            </a:fld>
            <a:endParaRPr lang="es-ES" altLang="es-PE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DCFD09F9-A9AD-83BE-0B07-5FEDC1282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799492"/>
            <a:ext cx="2688465" cy="6673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2447A0-D0BD-48E3-8DED-8418DD34892A}"/>
              </a:ext>
            </a:extLst>
          </p:cNvPr>
          <p:cNvSpPr txBox="1"/>
          <p:nvPr/>
        </p:nvSpPr>
        <p:spPr>
          <a:xfrm>
            <a:off x="3672408" y="1956534"/>
            <a:ext cx="75029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La </a:t>
            </a:r>
            <a:r>
              <a:rPr lang="es-ES" sz="2000" b="1" dirty="0"/>
              <a:t>Filosofía de Diseño Rossi</a:t>
            </a:r>
            <a:r>
              <a:rPr lang="es-ES" sz="2000" dirty="0"/>
              <a:t> es una metodología sistemática para el desarrollo de paquetes de </a:t>
            </a:r>
            <a:r>
              <a:rPr lang="es-ES" sz="2000" dirty="0" err="1"/>
              <a:t>datasets</a:t>
            </a:r>
            <a:r>
              <a:rPr lang="es-ES" sz="2000" dirty="0"/>
              <a:t> en R que mejora la usabilidad, transparencia y descubrimiento. Aborda desafíos críticos en el ecosistema R donde las convenciones de nomenclatura de </a:t>
            </a:r>
            <a:r>
              <a:rPr lang="es-ES" sz="2000" dirty="0" err="1"/>
              <a:t>datasets</a:t>
            </a:r>
            <a:r>
              <a:rPr lang="es-ES" sz="2000" dirty="0"/>
              <a:t> son inconsistentes y los usuarios deben inspeccionar manualmente cada </a:t>
            </a:r>
            <a:r>
              <a:rPr lang="es-ES" sz="2000" dirty="0" err="1"/>
              <a:t>dataset</a:t>
            </a:r>
            <a:r>
              <a:rPr lang="es-ES" sz="2000" dirty="0"/>
              <a:t> para entender su estructura y tipo de objeto. </a:t>
            </a:r>
          </a:p>
          <a:p>
            <a:endParaRPr lang="es-ES" sz="20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000" dirty="0"/>
              <a:t>Esta metodología fue desarrollada por </a:t>
            </a:r>
            <a:r>
              <a:rPr lang="es-ES" sz="2000" b="1" dirty="0"/>
              <a:t>Renzo </a:t>
            </a:r>
            <a:r>
              <a:rPr lang="es-ES" sz="2000" b="1" dirty="0" err="1"/>
              <a:t>Caceres</a:t>
            </a:r>
            <a:r>
              <a:rPr lang="es-ES" sz="2000" b="1" dirty="0"/>
              <a:t> Rossi y ha sido implementada exitosamente en múltiples paquetes de CRAN, proporcionando evidencia empírica de su efectividad para mejorar la experiencia del usuario y el mantenimiento de paquetes.</a:t>
            </a:r>
            <a:endParaRPr lang="es-PE" sz="2000" b="1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4E21A5-2B39-4D41-80EE-E5031BEC5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5603"/>
            <a:ext cx="3672408" cy="320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70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C256C-B546-205B-BC4D-9931B80EE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E27ED6-B6B4-9C46-C789-44DD4BBA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Desarrollo de paquete en R</a:t>
            </a:r>
            <a:endParaRPr lang="es-PE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E39BA9-F995-2500-DD91-4C8A1F489D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3DACB0-1E73-45A1-9575-1BFD11FC784F}" type="slidenum">
              <a:rPr lang="es-ES" altLang="es-PE" smtClean="0"/>
              <a:pPr/>
              <a:t>14</a:t>
            </a:fld>
            <a:endParaRPr lang="es-ES" alt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A7B2B3-A03B-B89D-34B2-74029768F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2104698"/>
            <a:ext cx="6905868" cy="264860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AA48216C-5989-DA8E-B7F8-B8FBE8FA998E}"/>
              </a:ext>
            </a:extLst>
          </p:cNvPr>
          <p:cNvSpPr txBox="1"/>
          <p:nvPr/>
        </p:nvSpPr>
        <p:spPr>
          <a:xfrm>
            <a:off x="683315" y="5029200"/>
            <a:ext cx="108253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Vamos a crear el corazón de nuestro paquete…</a:t>
            </a:r>
            <a:endParaRPr lang="es-PE" sz="36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20C48D1-3E9D-A508-F97D-A38BBC0CDA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799492"/>
            <a:ext cx="2688465" cy="6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10E17-C584-EACB-CCC4-8E879A20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BCA59-701A-8379-7B23-3FF4DA92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 err="1"/>
              <a:t>The</a:t>
            </a:r>
            <a:r>
              <a:rPr lang="es-ES" sz="3600" dirty="0"/>
              <a:t> Heart </a:t>
            </a:r>
            <a:r>
              <a:rPr lang="es-ES" sz="3600" dirty="0" err="1"/>
              <a:t>of</a:t>
            </a:r>
            <a:r>
              <a:rPr lang="es-ES" sz="3600" dirty="0"/>
              <a:t> </a:t>
            </a:r>
            <a:r>
              <a:rPr lang="es-ES" sz="3600" dirty="0" err="1"/>
              <a:t>Your</a:t>
            </a:r>
            <a:r>
              <a:rPr lang="es-ES" sz="3600" dirty="0"/>
              <a:t> </a:t>
            </a:r>
            <a:r>
              <a:rPr lang="es-ES" sz="3600" dirty="0" err="1"/>
              <a:t>Package</a:t>
            </a:r>
            <a:endParaRPr lang="es-PE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A1E526-23C9-9D21-A3AE-1AA74F33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3DACB0-1E73-45A1-9575-1BFD11FC784F}" type="slidenum">
              <a:rPr lang="es-ES" altLang="es-PE" smtClean="0"/>
              <a:pPr/>
              <a:t>2</a:t>
            </a:fld>
            <a:endParaRPr lang="es-ES" altLang="es-PE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DCFD09F9-A9AD-83BE-0B07-5FEDC1282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799492"/>
            <a:ext cx="2688465" cy="667358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10970C44-9382-46FD-BB49-246222098501}"/>
              </a:ext>
            </a:extLst>
          </p:cNvPr>
          <p:cNvSpPr txBox="1"/>
          <p:nvPr/>
        </p:nvSpPr>
        <p:spPr>
          <a:xfrm>
            <a:off x="4890879" y="2343120"/>
            <a:ext cx="56886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Definir el tema de tu Paquete</a:t>
            </a:r>
          </a:p>
          <a:p>
            <a:endParaRPr lang="es-ES" sz="28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Nombre del Paquete</a:t>
            </a:r>
          </a:p>
          <a:p>
            <a:endParaRPr lang="es-ES" sz="28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Licencia del Paquete</a:t>
            </a:r>
          </a:p>
          <a:p>
            <a:endParaRPr lang="es-ES" sz="28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Número de </a:t>
            </a:r>
            <a:r>
              <a:rPr lang="es-ES" sz="2800" b="1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Datasets</a:t>
            </a:r>
            <a:endParaRPr lang="es-PE" sz="28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1" name="Imagen 50">
            <a:extLst>
              <a:ext uri="{FF2B5EF4-FFF2-40B4-BE49-F238E27FC236}">
                <a16:creationId xmlns:a16="http://schemas.microsoft.com/office/drawing/2014/main" id="{7FB761ED-39A5-47A6-90DB-A70ECAB2D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35" y="2276063"/>
            <a:ext cx="3384376" cy="316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4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D61CE-C5B2-0925-83B0-0C7EC0BFE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310E4-F9EC-BC05-B083-B5E27446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Definir el tema de tu Paquete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478A87-B220-C42E-2397-C23D01C1E1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3DACB0-1E73-45A1-9575-1BFD11FC784F}" type="slidenum">
              <a:rPr lang="es-ES" altLang="es-PE" smtClean="0"/>
              <a:pPr/>
              <a:t>3</a:t>
            </a:fld>
            <a:endParaRPr lang="es-ES" alt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C08618B-BA06-C039-C29F-B06331751BD1}"/>
              </a:ext>
            </a:extLst>
          </p:cNvPr>
          <p:cNvSpPr txBox="1"/>
          <p:nvPr/>
        </p:nvSpPr>
        <p:spPr>
          <a:xfrm>
            <a:off x="4727848" y="2087049"/>
            <a:ext cx="643288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 err="1"/>
              <a:t>DataSets</a:t>
            </a:r>
            <a:r>
              <a:rPr lang="es-ES" sz="2000" b="1" dirty="0"/>
              <a:t> </a:t>
            </a:r>
            <a:r>
              <a:rPr lang="es-ES" sz="2000" b="1" dirty="0" err="1"/>
              <a:t>Package</a:t>
            </a:r>
            <a:r>
              <a:rPr lang="es-ES" sz="2000" b="1" dirty="0"/>
              <a:t> enfocado en tu área, carrera, disciplina, tema, rubro.</a:t>
            </a:r>
          </a:p>
          <a:p>
            <a:endParaRPr lang="es-PE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DataSets</a:t>
            </a:r>
            <a:r>
              <a:rPr lang="pt-BR" sz="2000" b="1" dirty="0"/>
              <a:t> </a:t>
            </a:r>
            <a:r>
              <a:rPr lang="pt-BR" sz="2000" b="1" dirty="0" err="1"/>
              <a:t>Package</a:t>
            </a:r>
            <a:r>
              <a:rPr lang="pt-BR" sz="2000" b="1" dirty="0"/>
              <a:t> enfocado </a:t>
            </a:r>
            <a:r>
              <a:rPr lang="pt-BR" sz="2000" b="1" dirty="0" err="1"/>
              <a:t>en</a:t>
            </a:r>
            <a:r>
              <a:rPr lang="pt-BR" sz="2000" b="1" dirty="0"/>
              <a:t> una área, </a:t>
            </a:r>
            <a:r>
              <a:rPr lang="pt-BR" sz="2000" b="1" dirty="0" err="1"/>
              <a:t>carrera</a:t>
            </a:r>
            <a:r>
              <a:rPr lang="pt-BR" sz="2000" b="1" dirty="0"/>
              <a:t>, disciplina, tema totalmente diferente. </a:t>
            </a:r>
            <a:br>
              <a:rPr lang="es-PE" sz="2000" b="1" dirty="0"/>
            </a:br>
            <a:endParaRPr lang="es-P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b="1" dirty="0" err="1"/>
              <a:t>DataSets</a:t>
            </a:r>
            <a:r>
              <a:rPr lang="es-PE" sz="2000" b="1" dirty="0"/>
              <a:t> enfocados, relacionados a esa área, carrera, disciplina, tema, rubro.</a:t>
            </a:r>
            <a:br>
              <a:rPr lang="es-PE" sz="2000" b="1" dirty="0"/>
            </a:br>
            <a:endParaRPr lang="es-PE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000" b="1" dirty="0" err="1"/>
              <a:t>DataSets</a:t>
            </a:r>
            <a:r>
              <a:rPr lang="es-PE" sz="2000" b="1" dirty="0"/>
              <a:t> que están en el área de influencia de tu área, carrera, disciplina, tema, rubro, que se relacionan de cierta manera.</a:t>
            </a:r>
            <a:br>
              <a:rPr lang="es-PE" sz="2000" b="1" dirty="0"/>
            </a:br>
            <a:endParaRPr lang="es-PE" sz="2000" b="1" dirty="0"/>
          </a:p>
          <a:p>
            <a:endParaRPr lang="es-PE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45C302-B55B-BEA4-29F6-C43EF1213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189" y="2491831"/>
            <a:ext cx="2736304" cy="250978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41F535A-5DBB-A994-2B1C-7AF019657E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799492"/>
            <a:ext cx="2688465" cy="6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24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E5D46-EEBA-C179-7161-D687A6A08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54CFA-25E3-95A8-4F10-FF444A6C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Nombre del Paquete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EFAB22-0F86-C608-5DF7-57A8DDC010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3DACB0-1E73-45A1-9575-1BFD11FC784F}" type="slidenum">
              <a:rPr lang="es-ES" altLang="es-PE" smtClean="0"/>
              <a:pPr/>
              <a:t>4</a:t>
            </a:fld>
            <a:endParaRPr lang="es-ES" alt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A4CB31B-FA9B-9D97-5828-27172FB1D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2447476"/>
            <a:ext cx="2808312" cy="325256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5B83BF90-7BB5-D21B-CD2B-0B070DE7E943}"/>
              </a:ext>
            </a:extLst>
          </p:cNvPr>
          <p:cNvSpPr txBox="1"/>
          <p:nvPr/>
        </p:nvSpPr>
        <p:spPr>
          <a:xfrm>
            <a:off x="5375920" y="1595021"/>
            <a:ext cx="5400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Representativo</a:t>
            </a:r>
            <a:br>
              <a:rPr lang="es-PE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es-PE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Mayúsculas - Minúsculas</a:t>
            </a:r>
            <a:br>
              <a:rPr lang="es-PE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es-PE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Específico</a:t>
            </a:r>
            <a:br>
              <a:rPr lang="es-PE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es-PE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General, amplio</a:t>
            </a:r>
            <a:br>
              <a:rPr lang="es-PE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es-PE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Ya no lo puedes cambiar</a:t>
            </a:r>
            <a:br>
              <a:rPr lang="es-PE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endParaRPr lang="es-PE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Identifica a tu paquete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400" b="1" dirty="0">
              <a:effectLst>
                <a:outerShdw blurRad="38100" dist="38100" dir="2700000" algn="tl">
                  <a:srgbClr val="C0C0C0"/>
                </a:outerShdw>
              </a:effectLst>
              <a:latin typeface="+mj-lt"/>
              <a:ea typeface="+mj-ea"/>
              <a:cs typeface="+mj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Parte del logo de tu paquete</a:t>
            </a:r>
            <a:br>
              <a:rPr lang="es-PE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s-PE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126FB8-928F-1A10-F72B-DE5E502FDD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799492"/>
            <a:ext cx="2688465" cy="66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7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E5D46-EEBA-C179-7161-D687A6A08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154CFA-25E3-95A8-4F10-FF444A6C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Nombre del Paquete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EFAB22-0F86-C608-5DF7-57A8DDC010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3DACB0-1E73-45A1-9575-1BFD11FC784F}" type="slidenum">
              <a:rPr lang="es-ES" altLang="es-PE" smtClean="0"/>
              <a:pPr/>
              <a:t>5</a:t>
            </a:fld>
            <a:endParaRPr lang="es-ES" altLang="es-PE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126FB8-928F-1A10-F72B-DE5E502FDD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799492"/>
            <a:ext cx="2688465" cy="66735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128CCA88-8CEE-4D85-9CC0-DCC1EE0920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76" y="1749592"/>
            <a:ext cx="3453730" cy="400046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F7C89B74-7670-4DF1-BE54-25E27F8F3F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565" y="1666972"/>
            <a:ext cx="3577361" cy="414366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A0F54EAE-52FC-422E-B988-E57348D273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906" y="1601049"/>
            <a:ext cx="3783717" cy="41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48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10E17-C584-EACB-CCC4-8E879A20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BCA59-701A-8379-7B23-3FF4DA92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Licencias de Paquete</a:t>
            </a:r>
            <a:endParaRPr lang="es-PE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A1E526-23C9-9D21-A3AE-1AA74F33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3DACB0-1E73-45A1-9575-1BFD11FC784F}" type="slidenum">
              <a:rPr lang="es-ES" altLang="es-PE" smtClean="0"/>
              <a:pPr/>
              <a:t>6</a:t>
            </a:fld>
            <a:endParaRPr lang="es-ES" altLang="es-PE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DCFD09F9-A9AD-83BE-0B07-5FEDC1282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799492"/>
            <a:ext cx="2688465" cy="667358"/>
          </a:xfrm>
          <a:prstGeom prst="rect">
            <a:avLst/>
          </a:prstGeom>
        </p:spPr>
      </p:pic>
      <p:pic>
        <p:nvPicPr>
          <p:cNvPr id="52" name="Imagen 51">
            <a:extLst>
              <a:ext uri="{FF2B5EF4-FFF2-40B4-BE49-F238E27FC236}">
                <a16:creationId xmlns:a16="http://schemas.microsoft.com/office/drawing/2014/main" id="{CC4955DD-096A-47A5-92A8-38ABF5EB5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64" y="1850233"/>
            <a:ext cx="2952328" cy="3624522"/>
          </a:xfrm>
          <a:prstGeom prst="rect">
            <a:avLst/>
          </a:prstGeom>
        </p:spPr>
      </p:pic>
      <p:sp>
        <p:nvSpPr>
          <p:cNvPr id="53" name="CuadroTexto 52">
            <a:extLst>
              <a:ext uri="{FF2B5EF4-FFF2-40B4-BE49-F238E27FC236}">
                <a16:creationId xmlns:a16="http://schemas.microsoft.com/office/drawing/2014/main" id="{739A67FB-CF95-4667-828B-FBA23CE53B59}"/>
              </a:ext>
            </a:extLst>
          </p:cNvPr>
          <p:cNvSpPr txBox="1"/>
          <p:nvPr/>
        </p:nvSpPr>
        <p:spPr>
          <a:xfrm>
            <a:off x="4583832" y="1850233"/>
            <a:ext cx="6912768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Una licencia en un paquete de R es un documento legal que define los términos bajo los cuales puedes usar, modificar, distribuir y compartir tanto el código del paquete como los datos que contiene.</a:t>
            </a:r>
          </a:p>
          <a:p>
            <a:r>
              <a:rPr lang="es-ES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Las licencias más comunes en paquetes de R incluyen:</a:t>
            </a:r>
            <a:endParaRPr lang="es-ES" b="1" dirty="0"/>
          </a:p>
          <a:p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MIT/GPL</a:t>
            </a:r>
            <a:r>
              <a:rPr lang="es-ES" sz="2000" dirty="0"/>
              <a:t>: Permiten uso libre, modificación y redistribución con ciertas condiciones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Apache 2.0</a:t>
            </a:r>
            <a:r>
              <a:rPr lang="es-ES" sz="2000" dirty="0"/>
              <a:t>: Similar a MIT pero con protecciones adicionales sobre patentes</a:t>
            </a:r>
          </a:p>
          <a:p>
            <a:pPr>
              <a:buFont typeface="Arial" panose="020B0604020202020204" pitchFamily="34" charset="0"/>
              <a:buChar char="•"/>
            </a:pPr>
            <a:endParaRPr lang="es-E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BSD</a:t>
            </a:r>
            <a:r>
              <a:rPr lang="es-ES" sz="2000" dirty="0"/>
              <a:t>: Muy permisiva, permite casi cualquier uso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8437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10E17-C584-EACB-CCC4-8E879A20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BCA59-701A-8379-7B23-3FF4DA92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GPL (General </a:t>
            </a:r>
            <a:r>
              <a:rPr lang="es-ES" sz="3600" dirty="0" err="1"/>
              <a:t>Public</a:t>
            </a:r>
            <a:r>
              <a:rPr lang="es-ES" sz="3600" dirty="0"/>
              <a:t> </a:t>
            </a:r>
            <a:r>
              <a:rPr lang="es-ES" sz="3600" dirty="0" err="1"/>
              <a:t>License</a:t>
            </a:r>
            <a:r>
              <a:rPr lang="es-ES" sz="3600" dirty="0"/>
              <a:t>)</a:t>
            </a:r>
            <a:endParaRPr lang="es-PE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A1E526-23C9-9D21-A3AE-1AA74F33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3DACB0-1E73-45A1-9575-1BFD11FC784F}" type="slidenum">
              <a:rPr lang="es-ES" altLang="es-PE" smtClean="0"/>
              <a:pPr/>
              <a:t>7</a:t>
            </a:fld>
            <a:endParaRPr lang="es-ES" altLang="es-PE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DCFD09F9-A9AD-83BE-0B07-5FEDC1282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799492"/>
            <a:ext cx="2688465" cy="667358"/>
          </a:xfrm>
          <a:prstGeom prst="rect">
            <a:avLst/>
          </a:prstGeom>
        </p:spPr>
      </p:pic>
      <p:pic>
        <p:nvPicPr>
          <p:cNvPr id="50" name="Imagen 49">
            <a:extLst>
              <a:ext uri="{FF2B5EF4-FFF2-40B4-BE49-F238E27FC236}">
                <a16:creationId xmlns:a16="http://schemas.microsoft.com/office/drawing/2014/main" id="{115982EA-CC30-47A8-958A-3FC359F15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2708920"/>
            <a:ext cx="4392488" cy="219624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3E19EF7-94F8-42B4-90BB-D88F07AD9BBB}"/>
              </a:ext>
            </a:extLst>
          </p:cNvPr>
          <p:cNvSpPr txBox="1"/>
          <p:nvPr/>
        </p:nvSpPr>
        <p:spPr>
          <a:xfrm>
            <a:off x="5519936" y="1846790"/>
            <a:ext cx="56886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Libertades que otorga:</a:t>
            </a:r>
          </a:p>
          <a:p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Usar</a:t>
            </a:r>
            <a:r>
              <a:rPr lang="es-ES" dirty="0"/>
              <a:t> el software para cualquier propósito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Estudiar</a:t>
            </a:r>
            <a:r>
              <a:rPr lang="es-ES" dirty="0"/>
              <a:t> y modificar el código fuente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Distribuir</a:t>
            </a:r>
            <a:r>
              <a:rPr lang="es-ES" dirty="0"/>
              <a:t> copias del software original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Distribuir</a:t>
            </a:r>
            <a:r>
              <a:rPr lang="es-ES" dirty="0"/>
              <a:t> versiones modificadas</a:t>
            </a:r>
          </a:p>
          <a:p>
            <a:endParaRPr lang="es-PE" dirty="0"/>
          </a:p>
          <a:p>
            <a:pPr algn="just"/>
            <a:r>
              <a:rPr lang="es-ES" b="1" dirty="0"/>
              <a:t>GPL-3 te da mucha libertad, pero con la condición de que mantengas esa misma libertad para otros (incluyendo dar crédito al autor original). Es una licencia de "libertad recíproca" - eres libre, pero debes preservar esa libertad para los demás.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3634293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10E17-C584-EACB-CCC4-8E879A20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BCA59-701A-8379-7B23-3FF4DA92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600" dirty="0"/>
              <a:t>MIT </a:t>
            </a:r>
            <a:r>
              <a:rPr lang="es-ES" sz="3600" dirty="0" err="1"/>
              <a:t>License</a:t>
            </a:r>
            <a:endParaRPr lang="es-PE" sz="36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A1E526-23C9-9D21-A3AE-1AA74F33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3DACB0-1E73-45A1-9575-1BFD11FC784F}" type="slidenum">
              <a:rPr lang="es-ES" altLang="es-PE" smtClean="0"/>
              <a:pPr/>
              <a:t>8</a:t>
            </a:fld>
            <a:endParaRPr lang="es-ES" altLang="es-PE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DCFD09F9-A9AD-83BE-0B07-5FEDC1282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799492"/>
            <a:ext cx="2688465" cy="66735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8049410-D676-474F-9B3C-F8A51DFDC3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707" y="2420888"/>
            <a:ext cx="3760509" cy="2328284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02447A0-D0BD-48E3-8DED-8418DD34892A}"/>
              </a:ext>
            </a:extLst>
          </p:cNvPr>
          <p:cNvSpPr txBox="1"/>
          <p:nvPr/>
        </p:nvSpPr>
        <p:spPr>
          <a:xfrm>
            <a:off x="4858072" y="1582340"/>
            <a:ext cx="613447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Libertades que otorga:</a:t>
            </a:r>
          </a:p>
          <a:p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2000" b="1" dirty="0"/>
              <a:t> Usar el software para cualquier propósito (comercial o no comercial)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Modificar el código fuente libremente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b="1" dirty="0"/>
              <a:t>Distribuir copias originales o modificadas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b="1" dirty="0"/>
          </a:p>
          <a:p>
            <a:r>
              <a:rPr lang="es-ES" b="1" dirty="0"/>
              <a:t>Obligaciones mínimas: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SÍ debes dar atribución</a:t>
            </a:r>
            <a:r>
              <a:rPr lang="es-ES" dirty="0"/>
              <a:t>: Incluir el aviso de copyright original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Incluir la licencia MIT</a:t>
            </a:r>
            <a:r>
              <a:rPr lang="es-ES" dirty="0"/>
              <a:t> en las distribuciones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Mantener el </a:t>
            </a:r>
            <a:r>
              <a:rPr lang="es-ES" b="1" dirty="0" err="1"/>
              <a:t>disclaimer</a:t>
            </a:r>
            <a:r>
              <a:rPr lang="es-ES" dirty="0"/>
              <a:t> de responsabilidad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130442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10E17-C584-EACB-CCC4-8E879A20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BCA59-701A-8379-7B23-3FF4DA92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183" y="620688"/>
            <a:ext cx="10972800" cy="1371600"/>
          </a:xfrm>
        </p:spPr>
        <p:txBody>
          <a:bodyPr/>
          <a:lstStyle/>
          <a:p>
            <a:r>
              <a:rPr lang="es-PE" sz="3600" dirty="0"/>
              <a:t>LICENCIAS ACEPTADAS POR CRAN </a:t>
            </a:r>
            <a:br>
              <a:rPr lang="es-PE" sz="3600" dirty="0"/>
            </a:br>
            <a:r>
              <a:rPr lang="es-PE" sz="3600" dirty="0"/>
              <a:t>PARA PAQUETES 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A1E526-23C9-9D21-A3AE-1AA74F3345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3DACB0-1E73-45A1-9575-1BFD11FC784F}" type="slidenum">
              <a:rPr lang="es-ES" altLang="es-PE" smtClean="0"/>
              <a:pPr/>
              <a:t>9</a:t>
            </a:fld>
            <a:endParaRPr lang="es-ES" altLang="es-PE"/>
          </a:p>
        </p:txBody>
      </p:sp>
      <p:pic>
        <p:nvPicPr>
          <p:cNvPr id="57" name="Imagen 56">
            <a:extLst>
              <a:ext uri="{FF2B5EF4-FFF2-40B4-BE49-F238E27FC236}">
                <a16:creationId xmlns:a16="http://schemas.microsoft.com/office/drawing/2014/main" id="{DCFD09F9-A9AD-83BE-0B07-5FEDC12826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352" y="799492"/>
            <a:ext cx="2688465" cy="66735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91D609E-0424-4B3D-B2EC-F94C61518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2708920"/>
            <a:ext cx="3384376" cy="3164612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F4ADE68-7530-4905-B437-57F6D18C5E06}"/>
              </a:ext>
            </a:extLst>
          </p:cNvPr>
          <p:cNvSpPr txBox="1"/>
          <p:nvPr/>
        </p:nvSpPr>
        <p:spPr>
          <a:xfrm>
            <a:off x="4727848" y="1992288"/>
            <a:ext cx="70567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400" b="1" dirty="0"/>
              <a:t>LICENCIAS PRINCIPALES APROBADAS:</a:t>
            </a:r>
          </a:p>
          <a:p>
            <a:r>
              <a:rPr lang="es-PE" sz="2400" b="1" dirty="0"/>
              <a:t>Licencias Copyleft:</a:t>
            </a:r>
          </a:p>
          <a:p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GPL-2 - GNU General </a:t>
            </a:r>
            <a:r>
              <a:rPr lang="es-PE" b="1" dirty="0" err="1"/>
              <a:t>Public</a:t>
            </a:r>
            <a:r>
              <a:rPr lang="es-PE" b="1" dirty="0"/>
              <a:t> </a:t>
            </a:r>
            <a:r>
              <a:rPr lang="es-PE" b="1" dirty="0" err="1"/>
              <a:t>License</a:t>
            </a:r>
            <a:r>
              <a:rPr lang="es-PE" b="1" dirty="0"/>
              <a:t> </a:t>
            </a:r>
            <a:r>
              <a:rPr lang="es-PE" b="1" dirty="0" err="1"/>
              <a:t>version</a:t>
            </a:r>
            <a:r>
              <a:rPr lang="es-PE" b="1" dirty="0"/>
              <a:t>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GPL-3 - GNU General </a:t>
            </a:r>
            <a:r>
              <a:rPr lang="es-PE" b="1" dirty="0" err="1"/>
              <a:t>Public</a:t>
            </a:r>
            <a:r>
              <a:rPr lang="es-PE" b="1" dirty="0"/>
              <a:t> </a:t>
            </a:r>
            <a:r>
              <a:rPr lang="es-PE" b="1" dirty="0" err="1"/>
              <a:t>License</a:t>
            </a:r>
            <a:r>
              <a:rPr lang="es-PE" b="1" dirty="0"/>
              <a:t> </a:t>
            </a:r>
            <a:r>
              <a:rPr lang="es-PE" b="1" dirty="0" err="1"/>
              <a:t>version</a:t>
            </a:r>
            <a:r>
              <a:rPr lang="es-PE" b="1" dirty="0"/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LGPL-2 - GNU Library General </a:t>
            </a:r>
            <a:r>
              <a:rPr lang="es-PE" b="1" dirty="0" err="1"/>
              <a:t>Public</a:t>
            </a:r>
            <a:r>
              <a:rPr lang="es-PE" b="1" dirty="0"/>
              <a:t> </a:t>
            </a:r>
            <a:r>
              <a:rPr lang="es-PE" b="1" dirty="0" err="1"/>
              <a:t>License</a:t>
            </a:r>
            <a:r>
              <a:rPr lang="es-PE" b="1" dirty="0"/>
              <a:t> </a:t>
            </a:r>
            <a:r>
              <a:rPr lang="es-PE" b="1" dirty="0" err="1"/>
              <a:t>version</a:t>
            </a:r>
            <a:r>
              <a:rPr lang="es-PE" b="1" dirty="0"/>
              <a:t>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LGPL-2.1 - GNU </a:t>
            </a:r>
            <a:r>
              <a:rPr lang="es-PE" b="1" dirty="0" err="1"/>
              <a:t>Lesser</a:t>
            </a:r>
            <a:r>
              <a:rPr lang="es-PE" b="1" dirty="0"/>
              <a:t> General </a:t>
            </a:r>
            <a:r>
              <a:rPr lang="es-PE" b="1" dirty="0" err="1"/>
              <a:t>Public</a:t>
            </a:r>
            <a:r>
              <a:rPr lang="es-PE" b="1" dirty="0"/>
              <a:t> </a:t>
            </a:r>
            <a:r>
              <a:rPr lang="es-PE" b="1" dirty="0" err="1"/>
              <a:t>License</a:t>
            </a:r>
            <a:r>
              <a:rPr lang="es-PE" b="1" dirty="0"/>
              <a:t> </a:t>
            </a:r>
            <a:r>
              <a:rPr lang="es-PE" b="1" dirty="0" err="1"/>
              <a:t>version</a:t>
            </a:r>
            <a:r>
              <a:rPr lang="es-PE" b="1" dirty="0"/>
              <a:t> 2.1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LGPL-3 - GNU </a:t>
            </a:r>
            <a:r>
              <a:rPr lang="es-PE" b="1" dirty="0" err="1"/>
              <a:t>Lesser</a:t>
            </a:r>
            <a:r>
              <a:rPr lang="es-PE" b="1" dirty="0"/>
              <a:t> General </a:t>
            </a:r>
            <a:r>
              <a:rPr lang="es-PE" b="1" dirty="0" err="1"/>
              <a:t>Public</a:t>
            </a:r>
            <a:r>
              <a:rPr lang="es-PE" b="1" dirty="0"/>
              <a:t> </a:t>
            </a:r>
            <a:r>
              <a:rPr lang="es-PE" b="1" dirty="0" err="1"/>
              <a:t>License</a:t>
            </a:r>
            <a:r>
              <a:rPr lang="es-PE" b="1" dirty="0"/>
              <a:t> </a:t>
            </a:r>
            <a:r>
              <a:rPr lang="es-PE" b="1" dirty="0" err="1"/>
              <a:t>version</a:t>
            </a:r>
            <a:r>
              <a:rPr lang="es-PE" b="1" dirty="0"/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/>
              <a:t>AGPL-3 - GNU </a:t>
            </a:r>
            <a:r>
              <a:rPr lang="es-PE" b="1" dirty="0" err="1"/>
              <a:t>Affero</a:t>
            </a:r>
            <a:r>
              <a:rPr lang="es-PE" b="1" dirty="0"/>
              <a:t> General </a:t>
            </a:r>
            <a:r>
              <a:rPr lang="es-PE" b="1" dirty="0" err="1"/>
              <a:t>Public</a:t>
            </a:r>
            <a:r>
              <a:rPr lang="es-PE" b="1" dirty="0"/>
              <a:t> </a:t>
            </a:r>
            <a:r>
              <a:rPr lang="es-PE" b="1" dirty="0" err="1"/>
              <a:t>License</a:t>
            </a:r>
            <a:r>
              <a:rPr lang="es-PE" b="1" dirty="0"/>
              <a:t> </a:t>
            </a:r>
            <a:r>
              <a:rPr lang="es-PE" b="1" dirty="0" err="1"/>
              <a:t>version</a:t>
            </a:r>
            <a:r>
              <a:rPr lang="es-PE" b="1" dirty="0"/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b="1" dirty="0"/>
          </a:p>
          <a:p>
            <a:r>
              <a:rPr lang="es-PE" sz="2400" b="1" dirty="0"/>
              <a:t>Licencias Permisivas: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/>
              <a:t>MIT</a:t>
            </a:r>
            <a:r>
              <a:rPr lang="es-PE" dirty="0"/>
              <a:t> - MIT </a:t>
            </a:r>
            <a:r>
              <a:rPr lang="es-PE" dirty="0" err="1"/>
              <a:t>License</a:t>
            </a:r>
            <a:endParaRPr lang="es-PE" dirty="0"/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/>
              <a:t>BSD_2_clause</a:t>
            </a:r>
            <a:r>
              <a:rPr lang="es-PE" dirty="0"/>
              <a:t> - BSD 2-Clause </a:t>
            </a:r>
            <a:r>
              <a:rPr lang="es-PE" dirty="0" err="1"/>
              <a:t>License</a:t>
            </a:r>
            <a:r>
              <a:rPr lang="es-PE" dirty="0"/>
              <a:t> ("</a:t>
            </a:r>
            <a:r>
              <a:rPr lang="es-PE" dirty="0" err="1"/>
              <a:t>Simplified</a:t>
            </a:r>
            <a:r>
              <a:rPr lang="es-PE" dirty="0"/>
              <a:t> BSD")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/>
              <a:t>BSD_3_clause</a:t>
            </a:r>
            <a:r>
              <a:rPr lang="es-PE" dirty="0"/>
              <a:t> - BSD 3-Clause </a:t>
            </a:r>
            <a:r>
              <a:rPr lang="es-PE" dirty="0" err="1"/>
              <a:t>License</a:t>
            </a:r>
            <a:r>
              <a:rPr lang="es-PE" dirty="0"/>
              <a:t> ("New BSD")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PE" b="1" dirty="0"/>
              <a:t>Apache </a:t>
            </a:r>
            <a:r>
              <a:rPr lang="es-PE" b="1" dirty="0" err="1"/>
              <a:t>License</a:t>
            </a:r>
            <a:r>
              <a:rPr lang="es-PE" b="1" dirty="0"/>
              <a:t> (≥ 2.0)</a:t>
            </a:r>
            <a:r>
              <a:rPr lang="es-PE" dirty="0"/>
              <a:t> - Apache </a:t>
            </a:r>
            <a:r>
              <a:rPr lang="es-PE" dirty="0" err="1"/>
              <a:t>License</a:t>
            </a:r>
            <a:r>
              <a:rPr lang="es-PE" dirty="0"/>
              <a:t> 2.0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97490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íxel">
  <a:themeElements>
    <a:clrScheme name="Pí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íxel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í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í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í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17632</TotalTime>
  <Words>792</Words>
  <Application>Microsoft Office PowerPoint</Application>
  <PresentationFormat>Panorámica</PresentationFormat>
  <Paragraphs>129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Yu Gothic UI</vt:lpstr>
      <vt:lpstr>Arial</vt:lpstr>
      <vt:lpstr>Arial Black</vt:lpstr>
      <vt:lpstr>Times New Roman</vt:lpstr>
      <vt:lpstr>Trebuchet MS</vt:lpstr>
      <vt:lpstr>Wingdings</vt:lpstr>
      <vt:lpstr>Píxel</vt:lpstr>
      <vt:lpstr>Del concepto al CRAN: Ciclo completo de desarrollo de paquetes en R</vt:lpstr>
      <vt:lpstr>The Heart of Your Package</vt:lpstr>
      <vt:lpstr>Definir el tema de tu Paquete</vt:lpstr>
      <vt:lpstr>Nombre del Paquete</vt:lpstr>
      <vt:lpstr>Nombre del Paquete</vt:lpstr>
      <vt:lpstr>Licencias de Paquete</vt:lpstr>
      <vt:lpstr>GPL (General Public License)</vt:lpstr>
      <vt:lpstr>MIT License</vt:lpstr>
      <vt:lpstr>LICENCIAS ACEPTADAS POR CRAN  PARA PAQUETES R</vt:lpstr>
      <vt:lpstr> + DataSets</vt:lpstr>
      <vt:lpstr> Simple…</vt:lpstr>
      <vt:lpstr> Licencias para Los Datasets de tu paquete</vt:lpstr>
      <vt:lpstr> Rossi Principales for DataSets Package Design</vt:lpstr>
      <vt:lpstr>Desarrollo de paquete en R</vt:lpstr>
    </vt:vector>
  </TitlesOfParts>
  <Company>Fundacion para el Desarrollo Agarrio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Salinas</dc:creator>
  <cp:lastModifiedBy>Renzo</cp:lastModifiedBy>
  <cp:revision>547</cp:revision>
  <dcterms:created xsi:type="dcterms:W3CDTF">2006-04-11T15:51:42Z</dcterms:created>
  <dcterms:modified xsi:type="dcterms:W3CDTF">2025-08-25T07:49:29Z</dcterms:modified>
</cp:coreProperties>
</file>