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7" r:id="rId5"/>
    <p:sldId id="264" r:id="rId6"/>
    <p:sldId id="260" r:id="rId7"/>
    <p:sldId id="259" r:id="rId8"/>
    <p:sldId id="263" r:id="rId9"/>
    <p:sldId id="261" r:id="rId10"/>
    <p:sldId id="262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Beam_analysis</a:t>
            </a:r>
            <a:r>
              <a:rPr lang="en-US" dirty="0" smtClean="0"/>
              <a:t> – data 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19600" y="4114800"/>
            <a:ext cx="1676400" cy="838200"/>
            <a:chOff x="4876800" y="381000"/>
            <a:chExt cx="1676400" cy="8382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pic>
        <p:nvPicPr>
          <p:cNvPr id="1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0408" b="71674"/>
          <a:stretch>
            <a:fillRect/>
          </a:stretch>
        </p:blipFill>
        <p:spPr bwMode="auto">
          <a:xfrm>
            <a:off x="0" y="5105400"/>
            <a:ext cx="91440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/>
          <a:stretch>
            <a:fillRect/>
          </a:stretch>
        </p:blipFill>
        <p:spPr bwMode="auto">
          <a:xfrm>
            <a:off x="-1" y="990600"/>
            <a:ext cx="9144001" cy="4932218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1905000"/>
            <a:ext cx="152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95400" y="19812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0600" y="2209800"/>
            <a:ext cx="1905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8800" y="2057400"/>
            <a:ext cx="13716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Force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114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Moment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3810000"/>
            <a:ext cx="502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4800600"/>
            <a:ext cx="495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62000" y="1905000"/>
            <a:ext cx="2438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5800" y="1066800"/>
            <a:ext cx="34290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57400" y="1905000"/>
            <a:ext cx="2819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1200" y="2057400"/>
            <a:ext cx="3276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48000" y="19812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48000" y="2514600"/>
            <a:ext cx="1066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1828800"/>
            <a:ext cx="609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14800" y="2209800"/>
            <a:ext cx="11430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12226" y="24051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133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28800" y="19812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5800" y="965661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876800" y="381000"/>
            <a:ext cx="1676400" cy="838200"/>
            <a:chOff x="4876800" y="381000"/>
            <a:chExt cx="1676400" cy="838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2743200"/>
            <a:ext cx="9144001" cy="16002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85800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052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371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39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219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5" idx="7"/>
          </p:cNvCxnSpPr>
          <p:nvPr/>
        </p:nvCxnSpPr>
        <p:spPr>
          <a:xfrm flipH="1">
            <a:off x="815882" y="2502932"/>
            <a:ext cx="1508218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1600200" y="2502932"/>
            <a:ext cx="723900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7"/>
          </p:cNvCxnSpPr>
          <p:nvPr/>
        </p:nvCxnSpPr>
        <p:spPr>
          <a:xfrm flipH="1">
            <a:off x="1967195" y="2502932"/>
            <a:ext cx="35690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8" idx="7"/>
          </p:cNvCxnSpPr>
          <p:nvPr/>
        </p:nvCxnSpPr>
        <p:spPr>
          <a:xfrm>
            <a:off x="2324100" y="2502932"/>
            <a:ext cx="70989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>
            <a:off x="2324100" y="2502932"/>
            <a:ext cx="1774074" cy="9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00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502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2113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46026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747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97635" y="34123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3965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 t="841" b="67594"/>
          <a:stretch>
            <a:fillRect/>
          </a:stretch>
        </p:blipFill>
        <p:spPr bwMode="auto">
          <a:xfrm>
            <a:off x="0" y="4682684"/>
            <a:ext cx="9144001" cy="156571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4308765" y="53769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05148" y="5358939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08513" y="53506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19200" y="22264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24200" y="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 are nodes at locations along the beam where they are: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and End of a beam section;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or End of a distributed loading;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Location with value = zero of a distributed loading;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loading point of point forces/moments</a:t>
            </a:r>
          </a:p>
          <a:p>
            <a:r>
              <a:rPr lang="en-US" dirty="0" smtClean="0"/>
              <a:t>The coordinates of most HARD NODES (except the cross NODE of distributed loading with opposite values at two ends) are given in the provided db tables. 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0"/>
            <a:endCxn id="34" idx="1"/>
          </p:cNvCxnSpPr>
          <p:nvPr/>
        </p:nvCxnSpPr>
        <p:spPr>
          <a:xfrm flipV="1">
            <a:off x="2324100" y="1431161"/>
            <a:ext cx="800100" cy="7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1828800"/>
            <a:ext cx="9144001" cy="1600200"/>
          </a:xfrm>
          <a:prstGeom prst="rect">
            <a:avLst/>
          </a:prstGeom>
          <a:noFill/>
        </p:spPr>
      </p:pic>
      <p:sp>
        <p:nvSpPr>
          <p:cNvPr id="35" name="Oval 34"/>
          <p:cNvSpPr/>
          <p:nvPr/>
        </p:nvSpPr>
        <p:spPr>
          <a:xfrm>
            <a:off x="685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47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37113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228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into sections so that the length of sections is less than or equal to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338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 rot="16200000">
            <a:off x="990602" y="1219199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 rot="16200000">
            <a:off x="1562101" y="1562098"/>
            <a:ext cx="228600" cy="4572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16200000">
            <a:off x="3276600" y="1676397"/>
            <a:ext cx="228600" cy="83820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16200000">
            <a:off x="3886202" y="1600200"/>
            <a:ext cx="228600" cy="3810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4" idx="1"/>
            <a:endCxn id="39" idx="2"/>
          </p:cNvCxnSpPr>
          <p:nvPr/>
        </p:nvCxnSpPr>
        <p:spPr>
          <a:xfrm flipV="1">
            <a:off x="1104903" y="1151930"/>
            <a:ext cx="1219197" cy="29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  <a:endCxn id="39" idx="2"/>
          </p:cNvCxnSpPr>
          <p:nvPr/>
        </p:nvCxnSpPr>
        <p:spPr>
          <a:xfrm flipV="1">
            <a:off x="1676402" y="1151930"/>
            <a:ext cx="647698" cy="52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1"/>
            <a:endCxn id="39" idx="2"/>
          </p:cNvCxnSpPr>
          <p:nvPr/>
        </p:nvCxnSpPr>
        <p:spPr>
          <a:xfrm flipH="1" flipV="1">
            <a:off x="2324100" y="1151930"/>
            <a:ext cx="1066801" cy="82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  <a:endCxn id="39" idx="2"/>
          </p:cNvCxnSpPr>
          <p:nvPr/>
        </p:nvCxnSpPr>
        <p:spPr>
          <a:xfrm flipH="1" flipV="1">
            <a:off x="2324100" y="1151930"/>
            <a:ext cx="1676403" cy="5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3200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Distributed Force, if the start and end values are of different sign, there will be a ZERO node – need to find that node’s location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0"/>
            <a:endCxn id="37" idx="4"/>
          </p:cNvCxnSpPr>
          <p:nvPr/>
        </p:nvCxnSpPr>
        <p:spPr>
          <a:xfrm flipV="1">
            <a:off x="1524000" y="2658687"/>
            <a:ext cx="0" cy="54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194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800" y="2831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29000" y="2590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100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29000" y="3581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71800" y="3810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14800" y="31491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364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148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60122" y="2743200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04061" y="2829096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37338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l_sec</a:t>
            </a:r>
            <a:r>
              <a:rPr lang="en-US" dirty="0" smtClean="0"/>
              <a:t>  = X3 – x2 = x2 – x1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r>
              <a:rPr lang="en-US" dirty="0" smtClean="0"/>
              <a:t>v1 = b + (a-b)/x3*x1</a:t>
            </a:r>
          </a:p>
          <a:p>
            <a:r>
              <a:rPr lang="en-US" dirty="0" smtClean="0"/>
              <a:t>v2 = b + (a-b)/x3*x2</a:t>
            </a:r>
          </a:p>
          <a:p>
            <a:r>
              <a:rPr lang="en-US" dirty="0" smtClean="0"/>
              <a:t>Ma = (a -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M2 = v2*</a:t>
            </a:r>
            <a:r>
              <a:rPr lang="en-US" dirty="0" err="1" smtClean="0"/>
              <a:t>l_sec</a:t>
            </a:r>
            <a:endParaRPr lang="en-US" dirty="0" smtClean="0"/>
          </a:p>
          <a:p>
            <a:r>
              <a:rPr lang="en-US" dirty="0" smtClean="0"/>
              <a:t>M1 = (v1 +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   + (v1 - (a-b)/x3 * </a:t>
            </a:r>
            <a:r>
              <a:rPr lang="en-US" dirty="0" err="1" smtClean="0"/>
              <a:t>l_sec</a:t>
            </a:r>
            <a:r>
              <a:rPr lang="en-US" dirty="0" smtClean="0"/>
              <a:t>/4)* x1/2</a:t>
            </a:r>
          </a:p>
          <a:p>
            <a:r>
              <a:rPr lang="en-US" dirty="0" smtClean="0"/>
              <a:t>Mb = (b + (a-b)/x3 * x1/4)* x1/2</a:t>
            </a:r>
          </a:p>
          <a:p>
            <a:endParaRPr lang="en-US" dirty="0" smtClean="0"/>
          </a:p>
          <a:p>
            <a:r>
              <a:rPr lang="en-US" b="1" dirty="0" smtClean="0"/>
              <a:t>Ma + M2 + M1 + Mb = (a + b)*x3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X3/N = </a:t>
            </a:r>
            <a:r>
              <a:rPr lang="en-US" dirty="0" err="1" smtClean="0"/>
              <a:t>l_sec</a:t>
            </a:r>
            <a:r>
              <a:rPr lang="en-US" dirty="0" smtClean="0"/>
              <a:t> &lt;= </a:t>
            </a:r>
            <a:r>
              <a:rPr lang="en-US" dirty="0" err="1" smtClean="0"/>
              <a:t>el_max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66800" y="1752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19600" y="381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consider the case having a Point Force/Moment OR support located within Distributed Force/Moment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>
            <a:off x="1143000" y="842665"/>
            <a:ext cx="3276600" cy="90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29000" y="504086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>
            <a:off x="4495800" y="3962400"/>
            <a:ext cx="304800" cy="2514600"/>
          </a:xfrm>
          <a:prstGeom prst="leftBrace">
            <a:avLst>
              <a:gd name="adj1" fmla="val 1065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2287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29000" y="1752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528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2731"/>
          <a:stretch>
            <a:fillRect/>
          </a:stretch>
        </p:blipFill>
        <p:spPr bwMode="auto">
          <a:xfrm>
            <a:off x="0" y="2590800"/>
            <a:ext cx="9144000" cy="163818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7339" y="327798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287" y="3268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88374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87487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70913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6026" y="32599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8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976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533400"/>
            <a:ext cx="149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 NODES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6262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57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each section between two neighboring HARD NODES into multiple sections so that the length of sub-sections between all neighboring HARD NODES is less than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If the distance between two neighboring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”, no division is needed. 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351215" y="1951412"/>
            <a:ext cx="228600" cy="44057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1189414" y="1799011"/>
            <a:ext cx="228600" cy="1202577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751513" y="1760910"/>
            <a:ext cx="228600" cy="188837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4038602" y="2057400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499110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057898" y="1866899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714964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8191498" y="24002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90800" y="1371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Sections between neighboring HARD NODES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7" idx="1"/>
            <a:endCxn id="25" idx="2"/>
          </p:cNvCxnSpPr>
          <p:nvPr/>
        </p:nvCxnSpPr>
        <p:spPr>
          <a:xfrm flipV="1">
            <a:off x="465516" y="1740932"/>
            <a:ext cx="4525584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25" idx="2"/>
          </p:cNvCxnSpPr>
          <p:nvPr/>
        </p:nvCxnSpPr>
        <p:spPr>
          <a:xfrm flipV="1">
            <a:off x="1303715" y="1740932"/>
            <a:ext cx="3687385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  <a:endCxn id="25" idx="2"/>
          </p:cNvCxnSpPr>
          <p:nvPr/>
        </p:nvCxnSpPr>
        <p:spPr>
          <a:xfrm flipV="1">
            <a:off x="2865814" y="1740932"/>
            <a:ext cx="2125286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1"/>
            <a:endCxn id="25" idx="2"/>
          </p:cNvCxnSpPr>
          <p:nvPr/>
        </p:nvCxnSpPr>
        <p:spPr>
          <a:xfrm flipV="1">
            <a:off x="4152903" y="1740932"/>
            <a:ext cx="838197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25" idx="2"/>
          </p:cNvCxnSpPr>
          <p:nvPr/>
        </p:nvCxnSpPr>
        <p:spPr>
          <a:xfrm flipH="1" flipV="1">
            <a:off x="4991100" y="1740932"/>
            <a:ext cx="11430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25" idx="2"/>
          </p:cNvCxnSpPr>
          <p:nvPr/>
        </p:nvCxnSpPr>
        <p:spPr>
          <a:xfrm flipH="1" flipV="1">
            <a:off x="4991100" y="1740932"/>
            <a:ext cx="1181099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1"/>
            <a:endCxn id="25" idx="2"/>
          </p:cNvCxnSpPr>
          <p:nvPr/>
        </p:nvCxnSpPr>
        <p:spPr>
          <a:xfrm flipH="1" flipV="1">
            <a:off x="4991100" y="1740932"/>
            <a:ext cx="227284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1"/>
            <a:endCxn id="25" idx="2"/>
          </p:cNvCxnSpPr>
          <p:nvPr/>
        </p:nvCxnSpPr>
        <p:spPr>
          <a:xfrm flipH="1" flipV="1">
            <a:off x="4991100" y="1740932"/>
            <a:ext cx="3314699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logic steps: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Find all HARD NODES and create elements connecting neighboring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Beside all HARD NODES explicitly defined in the db tables, need to loop through all distributed loading: Distributed Force/Moment by checking if it has opposite signs at start and end.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Loop through all elements defined by HARD NODES, determine the length of each element,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If the length &gt; </a:t>
            </a:r>
            <a:r>
              <a:rPr lang="en-US" dirty="0" err="1" smtClean="0"/>
              <a:t>el_max</a:t>
            </a:r>
            <a:r>
              <a:rPr lang="en-US" dirty="0" smtClean="0"/>
              <a:t>, equally divide the element into several sections until the length of each section is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support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point load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Loop through all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Find the nodes for the start and end locations of the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Determine the FZ  - </a:t>
            </a:r>
            <a:r>
              <a:rPr lang="en-US" dirty="0" err="1" smtClean="0"/>
              <a:t>foce</a:t>
            </a:r>
            <a:r>
              <a:rPr lang="en-US" dirty="0" smtClean="0"/>
              <a:t> (MY - moment) of all nodes from start to end.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NODES: N1, N3</a:t>
            </a:r>
          </a:p>
          <a:p>
            <a:r>
              <a:rPr lang="en-US" dirty="0" smtClean="0"/>
              <a:t>NODES by division: N2</a:t>
            </a:r>
          </a:p>
          <a:p>
            <a:r>
              <a:rPr lang="en-US" dirty="0" smtClean="0"/>
              <a:t>f1, f3 is known.</a:t>
            </a:r>
          </a:p>
          <a:p>
            <a:endParaRPr lang="en-US" dirty="0" smtClean="0"/>
          </a:p>
          <a:p>
            <a:r>
              <a:rPr lang="en-US" dirty="0" smtClean="0"/>
              <a:t>Objective: to </a:t>
            </a:r>
            <a:r>
              <a:rPr lang="en-US" dirty="0" err="1" smtClean="0"/>
              <a:t>discretize</a:t>
            </a:r>
            <a:r>
              <a:rPr lang="en-US" dirty="0" smtClean="0"/>
              <a:t> distributed loading to concentrated loading  at NODES.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957" r="25014"/>
          <a:stretch>
            <a:fillRect/>
          </a:stretch>
        </p:blipFill>
        <p:spPr bwMode="auto">
          <a:xfrm>
            <a:off x="5715000" y="3482975"/>
            <a:ext cx="27432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 l="30000" t="12463" r="52500" b="66806"/>
          <a:stretch>
            <a:fillRect/>
          </a:stretch>
        </p:blipFill>
        <p:spPr bwMode="auto">
          <a:xfrm>
            <a:off x="0" y="3657600"/>
            <a:ext cx="4953000" cy="3200400"/>
          </a:xfrm>
          <a:prstGeom prst="rect">
            <a:avLst/>
          </a:prstGeom>
          <a:noFill/>
        </p:spPr>
      </p:pic>
      <p:sp>
        <p:nvSpPr>
          <p:cNvPr id="31" name="Oval 30"/>
          <p:cNvSpPr>
            <a:spLocks noChangeAspect="1"/>
          </p:cNvSpPr>
          <p:nvPr/>
        </p:nvSpPr>
        <p:spPr>
          <a:xfrm>
            <a:off x="601287" y="4073235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956261" y="408154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251661" y="408154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34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1" idx="4"/>
          </p:cNvCxnSpPr>
          <p:nvPr/>
        </p:nvCxnSpPr>
        <p:spPr>
          <a:xfrm flipH="1">
            <a:off x="762000" y="4454235"/>
            <a:ext cx="29787" cy="176091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</p:cNvCxnSpPr>
          <p:nvPr/>
        </p:nvCxnSpPr>
        <p:spPr>
          <a:xfrm flipH="1">
            <a:off x="2133600" y="4462548"/>
            <a:ext cx="13161" cy="2209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4"/>
          </p:cNvCxnSpPr>
          <p:nvPr/>
        </p:nvCxnSpPr>
        <p:spPr>
          <a:xfrm flipH="1">
            <a:off x="3429000" y="4462548"/>
            <a:ext cx="13161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906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626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533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43201" y="621166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V1/2/3 is </a:t>
            </a:r>
            <a:r>
              <a:rPr lang="en-US" dirty="0" err="1" smtClean="0"/>
              <a:t>fz</a:t>
            </a:r>
            <a:r>
              <a:rPr lang="en-US" dirty="0" smtClean="0"/>
              <a:t> or my for each node in $loading array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28800" y="0"/>
            <a:ext cx="4953000" cy="3429000"/>
            <a:chOff x="1828800" y="0"/>
            <a:chExt cx="4953000" cy="3429000"/>
          </a:xfrm>
        </p:grpSpPr>
        <p:pic>
          <p:nvPicPr>
            <p:cNvPr id="4" name="Picture 2" descr="C:\Users\Jack\Desktop\Noname.png"/>
            <p:cNvPicPr>
              <a:picLocks noChangeAspect="1" noChangeArrowheads="1"/>
            </p:cNvPicPr>
            <p:nvPr/>
          </p:nvPicPr>
          <p:blipFill>
            <a:blip r:embed="rId3" cstate="print"/>
            <a:srcRect l="30000" t="12463" r="52500" b="66806"/>
            <a:stretch>
              <a:fillRect/>
            </a:stretch>
          </p:blipFill>
          <p:spPr bwMode="auto">
            <a:xfrm>
              <a:off x="1828800" y="228600"/>
              <a:ext cx="4953000" cy="3200400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257800" y="838200"/>
              <a:ext cx="0" cy="1600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962400" y="838200"/>
              <a:ext cx="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743200" y="19050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19050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430087" y="652548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785061" y="660861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080461" y="660861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2200" y="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3800" y="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2590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52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el12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00" y="152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el23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91200" y="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N4</a:t>
              </a:r>
              <a:endParaRPr lang="en-US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5867400" y="652548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7400" y="2373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334000" y="19050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334000" y="152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el34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38" y="1524000"/>
            <a:ext cx="696052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2600325"/>
            <a:ext cx="9448800" cy="165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Input (provided): four db tables: </a:t>
            </a:r>
          </a:p>
          <a:p>
            <a:pPr lvl="1"/>
            <a:r>
              <a:rPr lang="en-US" dirty="0" err="1" smtClean="0"/>
              <a:t>ba_g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ba_mat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ba_loading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ba_spt</a:t>
            </a:r>
            <a:endParaRPr lang="en-US" dirty="0" smtClean="0"/>
          </a:p>
          <a:p>
            <a:pPr lvl="1"/>
            <a:r>
              <a:rPr lang="en-US" dirty="0" err="1" smtClean="0"/>
              <a:t>el_max</a:t>
            </a:r>
            <a:r>
              <a:rPr lang="en-US" dirty="0" smtClean="0"/>
              <a:t>: maximum element length</a:t>
            </a:r>
          </a:p>
          <a:p>
            <a:r>
              <a:rPr lang="en-US" dirty="0" smtClean="0"/>
              <a:t>Get all rows for each db table using given value for field “</a:t>
            </a:r>
            <a:r>
              <a:rPr lang="en-US" dirty="0" err="1" smtClean="0"/>
              <a:t>userscalcPK</a:t>
            </a:r>
            <a:r>
              <a:rPr lang="en-US" dirty="0" smtClean="0"/>
              <a:t>” = 104 (i.e.), </a:t>
            </a:r>
          </a:p>
          <a:p>
            <a:r>
              <a:rPr lang="en-US" dirty="0" smtClean="0"/>
              <a:t>Save all retrieved data to an array $data with “geometry”, “material”, support”, and “loading”.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$nodes</a:t>
            </a:r>
            <a:r>
              <a:rPr lang="en-US" dirty="0" smtClean="0"/>
              <a:t> having fields: id, x, y, z.</a:t>
            </a:r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smtClean="0"/>
              <a:t>x/y/z, the x/y/z coordinates of an node. y/z=0 in this case.</a:t>
            </a:r>
          </a:p>
          <a:p>
            <a:pPr lvl="2"/>
            <a:r>
              <a:rPr lang="en-US" dirty="0" smtClean="0"/>
              <a:t>Needs to log nodes from the given db tables and generate nodes by dividing sections defined between two nodes.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ele</a:t>
            </a:r>
            <a:r>
              <a:rPr lang="en-US" dirty="0" smtClean="0"/>
              <a:t> having fields: id, </a:t>
            </a:r>
            <a:r>
              <a:rPr lang="en-US" dirty="0" err="1" smtClean="0"/>
              <a:t>node_s</a:t>
            </a:r>
            <a:r>
              <a:rPr lang="en-US" dirty="0" smtClean="0"/>
              <a:t>, </a:t>
            </a:r>
            <a:r>
              <a:rPr lang="en-US" dirty="0" err="1" smtClean="0"/>
              <a:t>node_e</a:t>
            </a:r>
            <a:r>
              <a:rPr lang="en-US" dirty="0" smtClean="0"/>
              <a:t>, PK4ba_mat, PK4ba_g</a:t>
            </a:r>
          </a:p>
          <a:p>
            <a:pPr lvl="2"/>
            <a:r>
              <a:rPr lang="en-US" dirty="0" smtClean="0"/>
              <a:t>Id: the element id – one element connecting two nodes;</a:t>
            </a:r>
          </a:p>
          <a:p>
            <a:pPr lvl="2"/>
            <a:r>
              <a:rPr lang="en-US" dirty="0" err="1" smtClean="0"/>
              <a:t>Node_s</a:t>
            </a:r>
            <a:r>
              <a:rPr lang="en-US" dirty="0" smtClean="0"/>
              <a:t>, Node ID of the starting node of the element;</a:t>
            </a:r>
          </a:p>
          <a:p>
            <a:pPr lvl="2"/>
            <a:r>
              <a:rPr lang="en-US" dirty="0" err="1" smtClean="0"/>
              <a:t>Node_e</a:t>
            </a:r>
            <a:r>
              <a:rPr lang="en-US" dirty="0" smtClean="0"/>
              <a:t>: Node ID of the ending node of the element;</a:t>
            </a:r>
          </a:p>
          <a:p>
            <a:pPr lvl="2"/>
            <a:r>
              <a:rPr lang="en-US" dirty="0" smtClean="0"/>
              <a:t>PK4ba_mat : the value of the field </a:t>
            </a:r>
            <a:r>
              <a:rPr lang="en-US" dirty="0" err="1" smtClean="0"/>
              <a:t>matID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r>
              <a:rPr lang="en-US" dirty="0" smtClean="0"/>
              <a:t> which is the primary key value of </a:t>
            </a:r>
            <a:r>
              <a:rPr lang="en-US" dirty="0" err="1" smtClean="0"/>
              <a:t>ba_mat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PK4ba_g: the value of the field </a:t>
            </a:r>
            <a:r>
              <a:rPr lang="en-US" dirty="0" err="1" smtClean="0"/>
              <a:t>rcdNo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r>
              <a:rPr lang="en-US" dirty="0" smtClean="0"/>
              <a:t> having fields: id,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err="1" smtClean="0"/>
              <a:t>fx</a:t>
            </a:r>
            <a:r>
              <a:rPr lang="en-US" dirty="0" smtClean="0"/>
              <a:t> / </a:t>
            </a:r>
            <a:r>
              <a:rPr lang="en-US" dirty="0" err="1" smtClean="0"/>
              <a:t>fy</a:t>
            </a:r>
            <a:r>
              <a:rPr lang="en-US" dirty="0" smtClean="0"/>
              <a:t>: 0</a:t>
            </a:r>
          </a:p>
          <a:p>
            <a:pPr lvl="2"/>
            <a:r>
              <a:rPr lang="en-US" dirty="0" err="1" smtClean="0"/>
              <a:t>fz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Case “geometry” = “Point”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see LAST pages </a:t>
            </a:r>
          </a:p>
          <a:p>
            <a:pPr lvl="2"/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2"/>
            <a:r>
              <a:rPr lang="en-US" dirty="0" smtClean="0"/>
              <a:t>my: </a:t>
            </a:r>
          </a:p>
          <a:p>
            <a:pPr lvl="3"/>
            <a:r>
              <a:rPr lang="en-US" dirty="0" smtClean="0"/>
              <a:t>Case “geometry” = “Point” and “type” = “Moment”,  my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“Moment”,  my = see last pages. </a:t>
            </a:r>
          </a:p>
          <a:p>
            <a:pPr lvl="3">
              <a:buNone/>
            </a:pPr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534275" cy="31146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914400"/>
            <a:ext cx="90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ba_mat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1975" cy="2828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2286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ba_g</a:t>
            </a:r>
            <a:endParaRPr lang="en-US" dirty="0"/>
          </a:p>
        </p:txBody>
      </p:sp>
      <p:pic>
        <p:nvPicPr>
          <p:cNvPr id="4100" name="Picture 4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4686300" cy="2266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3962400"/>
            <a:ext cx="82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ba_spt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5401"/>
            <a:ext cx="9144000" cy="4252599"/>
          </a:xfrm>
          <a:prstGeom prst="rect">
            <a:avLst/>
          </a:prstGeom>
          <a:noFill/>
        </p:spPr>
      </p:pic>
      <p:pic>
        <p:nvPicPr>
          <p:cNvPr id="1027" name="Picture 3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800600"/>
            <a:ext cx="2590800" cy="1663636"/>
          </a:xfrm>
          <a:prstGeom prst="rect">
            <a:avLst/>
          </a:prstGeom>
          <a:noFill/>
        </p:spPr>
      </p:pic>
      <p:pic>
        <p:nvPicPr>
          <p:cNvPr id="7" name="Picture 2" descr="C:\Users\Jack\Desktop\Nona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3050" y="0"/>
            <a:ext cx="3790950" cy="24669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4572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“start” and “end” should be a node; </a:t>
            </a:r>
          </a:p>
          <a:p>
            <a:r>
              <a:rPr lang="en-US" dirty="0" smtClean="0"/>
              <a:t>- db table: </a:t>
            </a:r>
            <a:r>
              <a:rPr lang="en-US" dirty="0" err="1" smtClean="0"/>
              <a:t>ba_g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support “location” should be a node;</a:t>
            </a:r>
          </a:p>
          <a:p>
            <a:r>
              <a:rPr lang="en-US" dirty="0" smtClean="0"/>
              <a:t>- db </a:t>
            </a:r>
            <a:r>
              <a:rPr lang="en-US" dirty="0" err="1" smtClean="0"/>
              <a:t>ba_spt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" y="3581400"/>
            <a:ext cx="304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7800" y="3581400"/>
            <a:ext cx="2286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47800" y="3581400"/>
            <a:ext cx="5257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3581400"/>
            <a:ext cx="73914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86000" y="990600"/>
            <a:ext cx="3886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800" y="1295400"/>
            <a:ext cx="5257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167640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8400" y="1905000"/>
            <a:ext cx="1143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6200" y="1981200"/>
            <a:ext cx="1676400" cy="838200"/>
            <a:chOff x="4876800" y="381000"/>
            <a:chExt cx="1676400" cy="8382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5029672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2514600" y="4191000"/>
            <a:ext cx="66294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ba_loading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841"/>
          <a:stretch>
            <a:fillRect/>
          </a:stretch>
        </p:blipFill>
        <p:spPr bwMode="auto">
          <a:xfrm>
            <a:off x="-1" y="1939484"/>
            <a:ext cx="9144001" cy="4918516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flipV="1">
            <a:off x="914400" y="2895600"/>
            <a:ext cx="685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895600"/>
            <a:ext cx="1447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4400" y="2819400"/>
            <a:ext cx="34290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8000" y="5105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0" y="5486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0" y="57912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60960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39000" y="228600"/>
            <a:ext cx="1676400" cy="838200"/>
            <a:chOff x="4876800" y="381000"/>
            <a:chExt cx="1676400" cy="838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given/known locations (HARD NODE locations) where a node is a must, equally divide sections between HARD NODES into many small sections so that the length of each section is less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 . If the length between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 , then no need to divide.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1050174" y="1943100"/>
            <a:ext cx="228600" cy="9906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1828800" y="1905000"/>
            <a:ext cx="228600" cy="533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2247900" y="21717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3048000" y="1447801"/>
            <a:ext cx="228600" cy="1295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4000500" y="2019301"/>
            <a:ext cx="228600" cy="457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457700" y="18669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16200000">
            <a:off x="5600700" y="1333500"/>
            <a:ext cx="228600" cy="1981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6934200" y="1752601"/>
            <a:ext cx="228600" cy="685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8001000" y="1524000"/>
            <a:ext cx="228600" cy="1447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381001" y="1981200"/>
            <a:ext cx="228600" cy="38099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1"/>
            <a:endCxn id="20" idx="2"/>
          </p:cNvCxnSpPr>
          <p:nvPr/>
        </p:nvCxnSpPr>
        <p:spPr>
          <a:xfrm flipV="1">
            <a:off x="495302" y="1200329"/>
            <a:ext cx="3200398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  <a:endCxn id="20" idx="2"/>
          </p:cNvCxnSpPr>
          <p:nvPr/>
        </p:nvCxnSpPr>
        <p:spPr>
          <a:xfrm flipV="1">
            <a:off x="1164474" y="1200329"/>
            <a:ext cx="2531226" cy="112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20" idx="2"/>
          </p:cNvCxnSpPr>
          <p:nvPr/>
        </p:nvCxnSpPr>
        <p:spPr>
          <a:xfrm flipV="1">
            <a:off x="1943100" y="1200329"/>
            <a:ext cx="1752600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20" idx="2"/>
          </p:cNvCxnSpPr>
          <p:nvPr/>
        </p:nvCxnSpPr>
        <p:spPr>
          <a:xfrm flipV="1">
            <a:off x="2362200" y="1200329"/>
            <a:ext cx="13335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1"/>
            <a:endCxn id="20" idx="2"/>
          </p:cNvCxnSpPr>
          <p:nvPr/>
        </p:nvCxnSpPr>
        <p:spPr>
          <a:xfrm flipV="1">
            <a:off x="3162300" y="1200329"/>
            <a:ext cx="5334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1"/>
            <a:endCxn id="20" idx="2"/>
          </p:cNvCxnSpPr>
          <p:nvPr/>
        </p:nvCxnSpPr>
        <p:spPr>
          <a:xfrm flipH="1" flipV="1">
            <a:off x="3695700" y="1200329"/>
            <a:ext cx="419100" cy="93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  <a:endCxn id="20" idx="2"/>
          </p:cNvCxnSpPr>
          <p:nvPr/>
        </p:nvCxnSpPr>
        <p:spPr>
          <a:xfrm flipH="1" flipV="1">
            <a:off x="3695700" y="1200329"/>
            <a:ext cx="876300" cy="7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1"/>
            <a:endCxn id="20" idx="2"/>
          </p:cNvCxnSpPr>
          <p:nvPr/>
        </p:nvCxnSpPr>
        <p:spPr>
          <a:xfrm flipH="1" flipV="1">
            <a:off x="3695700" y="1200329"/>
            <a:ext cx="20193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1"/>
            <a:endCxn id="20" idx="2"/>
          </p:cNvCxnSpPr>
          <p:nvPr/>
        </p:nvCxnSpPr>
        <p:spPr>
          <a:xfrm flipH="1" flipV="1">
            <a:off x="3695700" y="1200329"/>
            <a:ext cx="33528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1"/>
            <a:endCxn id="20" idx="2"/>
          </p:cNvCxnSpPr>
          <p:nvPr/>
        </p:nvCxnSpPr>
        <p:spPr>
          <a:xfrm flipH="1" flipV="1">
            <a:off x="3695700" y="1200329"/>
            <a:ext cx="4419600" cy="93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33800" y="3429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Start/End Locations of loading with Geometry = Distributed, Type = Force / Moment are HARD NODES as well.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981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Beam_analysis – data processing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Php, matlab</dc:title>
  <dc:creator>Jack</dc:creator>
  <cp:lastModifiedBy>Jack</cp:lastModifiedBy>
  <cp:revision>23</cp:revision>
  <dcterms:created xsi:type="dcterms:W3CDTF">2006-08-16T00:00:00Z</dcterms:created>
  <dcterms:modified xsi:type="dcterms:W3CDTF">2016-01-14T04:02:36Z</dcterms:modified>
</cp:coreProperties>
</file>