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66" r:id="rId4"/>
    <p:sldId id="267" r:id="rId5"/>
    <p:sldId id="264" r:id="rId6"/>
    <p:sldId id="260" r:id="rId7"/>
    <p:sldId id="259" r:id="rId8"/>
    <p:sldId id="263" r:id="rId9"/>
    <p:sldId id="261" r:id="rId10"/>
    <p:sldId id="262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err="1" smtClean="0"/>
              <a:t>Beam_analysis</a:t>
            </a:r>
            <a:r>
              <a:rPr lang="en-US" dirty="0" smtClean="0"/>
              <a:t> – data processing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419600" y="4114800"/>
            <a:ext cx="1676400" cy="838200"/>
            <a:chOff x="4876800" y="381000"/>
            <a:chExt cx="1676400" cy="83820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5257800" y="1219200"/>
              <a:ext cx="1219200" cy="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096000" y="849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5257800" y="685800"/>
              <a:ext cx="457200" cy="5334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5257800" y="457200"/>
              <a:ext cx="0" cy="7620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15000" y="621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68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pic>
        <p:nvPicPr>
          <p:cNvPr id="10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 t="10408" b="71674"/>
          <a:stretch>
            <a:fillRect/>
          </a:stretch>
        </p:blipFill>
        <p:spPr bwMode="auto">
          <a:xfrm>
            <a:off x="0" y="5105400"/>
            <a:ext cx="9144000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 t="1111"/>
          <a:stretch>
            <a:fillRect/>
          </a:stretch>
        </p:blipFill>
        <p:spPr bwMode="auto">
          <a:xfrm>
            <a:off x="-1" y="990600"/>
            <a:ext cx="9144001" cy="4932218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flipV="1">
            <a:off x="1066800" y="1905000"/>
            <a:ext cx="1524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295400" y="1981200"/>
            <a:ext cx="3810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90600" y="2209800"/>
            <a:ext cx="19050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828800" y="2057400"/>
            <a:ext cx="13716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609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Distributed Force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38400" y="1143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Distributed Moment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81000" y="3810000"/>
            <a:ext cx="5029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7200" y="4800600"/>
            <a:ext cx="4953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62000" y="1905000"/>
            <a:ext cx="24384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85800" y="1066800"/>
            <a:ext cx="34290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057400" y="1905000"/>
            <a:ext cx="28194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981200" y="2057400"/>
            <a:ext cx="3276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048000" y="1981200"/>
            <a:ext cx="53340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048000" y="2514600"/>
            <a:ext cx="10668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191000" y="1828800"/>
            <a:ext cx="6096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114800" y="2209800"/>
            <a:ext cx="114300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912226" y="2405148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38600" y="2133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828800" y="19812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85800" y="965661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876800" y="381000"/>
            <a:ext cx="1676400" cy="838200"/>
            <a:chOff x="4876800" y="381000"/>
            <a:chExt cx="1676400" cy="83820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257800" y="1219200"/>
              <a:ext cx="1219200" cy="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96000" y="849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5257800" y="685800"/>
              <a:ext cx="457200" cy="5334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257800" y="457200"/>
              <a:ext cx="0" cy="7620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715000" y="621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768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 t="1111" b="66806"/>
          <a:stretch>
            <a:fillRect/>
          </a:stretch>
        </p:blipFill>
        <p:spPr bwMode="auto">
          <a:xfrm>
            <a:off x="-1" y="2743200"/>
            <a:ext cx="9144001" cy="16002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685800" y="34206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81052" y="34290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37113" y="34206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03913" y="34206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21974" y="34206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00200" y="213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 NODES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5" idx="7"/>
          </p:cNvCxnSpPr>
          <p:nvPr/>
        </p:nvCxnSpPr>
        <p:spPr>
          <a:xfrm flipH="1">
            <a:off x="815882" y="2502932"/>
            <a:ext cx="1508218" cy="940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flipH="1">
            <a:off x="1600200" y="2502932"/>
            <a:ext cx="723900" cy="926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7" idx="7"/>
          </p:cNvCxnSpPr>
          <p:nvPr/>
        </p:nvCxnSpPr>
        <p:spPr>
          <a:xfrm flipH="1">
            <a:off x="1967195" y="2502932"/>
            <a:ext cx="356905" cy="940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8" idx="7"/>
          </p:cNvCxnSpPr>
          <p:nvPr/>
        </p:nvCxnSpPr>
        <p:spPr>
          <a:xfrm>
            <a:off x="2324100" y="2502932"/>
            <a:ext cx="709895" cy="940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0"/>
          </p:cNvCxnSpPr>
          <p:nvPr/>
        </p:nvCxnSpPr>
        <p:spPr>
          <a:xfrm>
            <a:off x="2324100" y="2502932"/>
            <a:ext cx="1774074" cy="917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0026" y="34206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50226" y="34206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48200" y="34290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742113" y="34290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46026" y="34290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374774" y="34206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797635" y="341237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93965" y="34290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C:\Users\Jack\Desktop\Noname.png"/>
          <p:cNvPicPr>
            <a:picLocks noChangeAspect="1" noChangeArrowheads="1"/>
          </p:cNvPicPr>
          <p:nvPr/>
        </p:nvPicPr>
        <p:blipFill>
          <a:blip r:embed="rId3" cstate="print"/>
          <a:srcRect t="841" b="67594"/>
          <a:stretch>
            <a:fillRect/>
          </a:stretch>
        </p:blipFill>
        <p:spPr bwMode="auto">
          <a:xfrm>
            <a:off x="0" y="4682684"/>
            <a:ext cx="9144001" cy="1565716"/>
          </a:xfrm>
          <a:prstGeom prst="rect">
            <a:avLst/>
          </a:prstGeom>
          <a:noFill/>
        </p:spPr>
      </p:pic>
      <p:sp>
        <p:nvSpPr>
          <p:cNvPr id="30" name="Oval 29"/>
          <p:cNvSpPr/>
          <p:nvPr/>
        </p:nvSpPr>
        <p:spPr>
          <a:xfrm>
            <a:off x="4308765" y="5376948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05148" y="5358939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08513" y="535062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219200" y="222642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124200" y="0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 NODES are nodes at locations along the beam where they are: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Start and End of a beam section;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Start or End of a distributed loading;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Location with value = zero of a distributed loading;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Supports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loading point of point forces/moments</a:t>
            </a:r>
          </a:p>
          <a:p>
            <a:r>
              <a:rPr lang="en-US" dirty="0" smtClean="0"/>
              <a:t>The coordinates of most HARD NODES (except the cross NODE of distributed loading with opposite values at two ends) are given in the provided db tables. 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0" idx="0"/>
            <a:endCxn id="34" idx="1"/>
          </p:cNvCxnSpPr>
          <p:nvPr/>
        </p:nvCxnSpPr>
        <p:spPr>
          <a:xfrm flipV="1">
            <a:off x="2324100" y="1431161"/>
            <a:ext cx="800100" cy="702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 t="1111" b="66806"/>
          <a:stretch>
            <a:fillRect/>
          </a:stretch>
        </p:blipFill>
        <p:spPr bwMode="auto">
          <a:xfrm>
            <a:off x="-1" y="1828800"/>
            <a:ext cx="9144001" cy="1600200"/>
          </a:xfrm>
          <a:prstGeom prst="rect">
            <a:avLst/>
          </a:prstGeom>
          <a:noFill/>
        </p:spPr>
      </p:pic>
      <p:sp>
        <p:nvSpPr>
          <p:cNvPr id="35" name="Oval 34"/>
          <p:cNvSpPr/>
          <p:nvPr/>
        </p:nvSpPr>
        <p:spPr>
          <a:xfrm>
            <a:off x="685800" y="25062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47800" y="25062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837113" y="25062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2000" y="2286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Equally divide into sections so that the length of sections is less than or equal to “</a:t>
            </a:r>
            <a:r>
              <a:rPr lang="en-US" dirty="0" err="1" smtClean="0"/>
              <a:t>el_max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895600" y="2514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733800" y="2514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038600" y="2514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Brace 43"/>
          <p:cNvSpPr/>
          <p:nvPr/>
        </p:nvSpPr>
        <p:spPr>
          <a:xfrm rot="16200000">
            <a:off x="990602" y="1219199"/>
            <a:ext cx="228600" cy="685801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e 44"/>
          <p:cNvSpPr/>
          <p:nvPr/>
        </p:nvSpPr>
        <p:spPr>
          <a:xfrm rot="16200000">
            <a:off x="1562101" y="1562098"/>
            <a:ext cx="228600" cy="457203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/>
          <p:cNvSpPr/>
          <p:nvPr/>
        </p:nvSpPr>
        <p:spPr>
          <a:xfrm rot="16200000">
            <a:off x="3276600" y="1676397"/>
            <a:ext cx="228600" cy="838205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 rot="16200000">
            <a:off x="3886202" y="1600200"/>
            <a:ext cx="228600" cy="381001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4" idx="1"/>
            <a:endCxn id="39" idx="2"/>
          </p:cNvCxnSpPr>
          <p:nvPr/>
        </p:nvCxnSpPr>
        <p:spPr>
          <a:xfrm flipV="1">
            <a:off x="1104903" y="1151930"/>
            <a:ext cx="1219197" cy="295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1"/>
            <a:endCxn id="39" idx="2"/>
          </p:cNvCxnSpPr>
          <p:nvPr/>
        </p:nvCxnSpPr>
        <p:spPr>
          <a:xfrm flipV="1">
            <a:off x="1676402" y="1151930"/>
            <a:ext cx="647698" cy="524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1"/>
            <a:endCxn id="39" idx="2"/>
          </p:cNvCxnSpPr>
          <p:nvPr/>
        </p:nvCxnSpPr>
        <p:spPr>
          <a:xfrm flipH="1" flipV="1">
            <a:off x="2324100" y="1151930"/>
            <a:ext cx="1066801" cy="829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1"/>
            <a:endCxn id="39" idx="2"/>
          </p:cNvCxnSpPr>
          <p:nvPr/>
        </p:nvCxnSpPr>
        <p:spPr>
          <a:xfrm flipH="1" flipV="1">
            <a:off x="2324100" y="1151930"/>
            <a:ext cx="1676403" cy="524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0" y="32004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Distributed Force, if the start and end values are of different sign, there will be a ZERO node – need to find that node’s location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7" idx="0"/>
            <a:endCxn id="37" idx="4"/>
          </p:cNvCxnSpPr>
          <p:nvPr/>
        </p:nvCxnSpPr>
        <p:spPr>
          <a:xfrm flipV="1">
            <a:off x="1524000" y="2658687"/>
            <a:ext cx="0" cy="541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819400" y="3352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14800" y="2831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810000" y="2590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429000" y="2590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810000" y="3352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29000" y="3581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2971800" y="38100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114800" y="31491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114800" y="3364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114800" y="3593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760122" y="2743200"/>
            <a:ext cx="4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04061" y="2829096"/>
            <a:ext cx="4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800600" y="3733800"/>
            <a:ext cx="434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l_sec</a:t>
            </a:r>
            <a:r>
              <a:rPr lang="en-US" dirty="0" smtClean="0"/>
              <a:t>  = X3 – x2 = x2 – x1 &lt;= </a:t>
            </a:r>
            <a:r>
              <a:rPr lang="en-US" dirty="0" err="1" smtClean="0"/>
              <a:t>el_max</a:t>
            </a:r>
            <a:endParaRPr lang="en-US" dirty="0" smtClean="0"/>
          </a:p>
          <a:p>
            <a:r>
              <a:rPr lang="en-US" dirty="0" smtClean="0"/>
              <a:t>v1 = b + (a-b)/x3*x1</a:t>
            </a:r>
          </a:p>
          <a:p>
            <a:r>
              <a:rPr lang="en-US" dirty="0" smtClean="0"/>
              <a:t>v2 = b + (a-b)/x3*x2</a:t>
            </a:r>
          </a:p>
          <a:p>
            <a:r>
              <a:rPr lang="en-US" dirty="0" smtClean="0"/>
              <a:t>Ma = (a - (a-b)/x3 * </a:t>
            </a:r>
            <a:r>
              <a:rPr lang="en-US" dirty="0" err="1" smtClean="0"/>
              <a:t>l_sec</a:t>
            </a:r>
            <a:r>
              <a:rPr lang="en-US" dirty="0" smtClean="0"/>
              <a:t>/4)* </a:t>
            </a:r>
            <a:r>
              <a:rPr lang="en-US" dirty="0" err="1" smtClean="0"/>
              <a:t>l_sec</a:t>
            </a:r>
            <a:r>
              <a:rPr lang="en-US" dirty="0" smtClean="0"/>
              <a:t>/2</a:t>
            </a:r>
          </a:p>
          <a:p>
            <a:r>
              <a:rPr lang="en-US" dirty="0" smtClean="0"/>
              <a:t>M2 = v2*</a:t>
            </a:r>
            <a:r>
              <a:rPr lang="en-US" dirty="0" err="1" smtClean="0"/>
              <a:t>l_sec</a:t>
            </a:r>
            <a:endParaRPr lang="en-US" dirty="0" smtClean="0"/>
          </a:p>
          <a:p>
            <a:r>
              <a:rPr lang="en-US" dirty="0" smtClean="0"/>
              <a:t>M1 = (v1 + (a-b)/x3 * </a:t>
            </a:r>
            <a:r>
              <a:rPr lang="en-US" dirty="0" err="1" smtClean="0"/>
              <a:t>l_sec</a:t>
            </a:r>
            <a:r>
              <a:rPr lang="en-US" dirty="0" smtClean="0"/>
              <a:t>/4)* </a:t>
            </a:r>
            <a:r>
              <a:rPr lang="en-US" dirty="0" err="1" smtClean="0"/>
              <a:t>l_sec</a:t>
            </a:r>
            <a:r>
              <a:rPr lang="en-US" dirty="0" smtClean="0"/>
              <a:t>/2</a:t>
            </a:r>
          </a:p>
          <a:p>
            <a:r>
              <a:rPr lang="en-US" dirty="0" smtClean="0"/>
              <a:t>       + (v1 - (a-b)/x3 * </a:t>
            </a:r>
            <a:r>
              <a:rPr lang="en-US" dirty="0" err="1" smtClean="0"/>
              <a:t>l_sec</a:t>
            </a:r>
            <a:r>
              <a:rPr lang="en-US" dirty="0" smtClean="0"/>
              <a:t>/4)* x1/2</a:t>
            </a:r>
          </a:p>
          <a:p>
            <a:r>
              <a:rPr lang="en-US" dirty="0" smtClean="0"/>
              <a:t>Mb = (b + (a-b)/x3 * x1/4)* x1/2</a:t>
            </a:r>
          </a:p>
          <a:p>
            <a:endParaRPr lang="en-US" dirty="0" smtClean="0"/>
          </a:p>
          <a:p>
            <a:r>
              <a:rPr lang="en-US" b="1" dirty="0" smtClean="0"/>
              <a:t>Ma + M2 + M1 + Mb = (a + b)*x3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876800" y="3352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X3/N = </a:t>
            </a:r>
            <a:r>
              <a:rPr lang="en-US" dirty="0" err="1" smtClean="0"/>
              <a:t>l_sec</a:t>
            </a:r>
            <a:r>
              <a:rPr lang="en-US" dirty="0" smtClean="0"/>
              <a:t> &lt;= </a:t>
            </a:r>
            <a:r>
              <a:rPr lang="en-US" dirty="0" err="1" smtClean="0"/>
              <a:t>el_max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066800" y="17526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419600" y="381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consider the case having a Point Force/Moment OR support located within Distributed Force/Moment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1" idx="1"/>
          </p:cNvCxnSpPr>
          <p:nvPr/>
        </p:nvCxnSpPr>
        <p:spPr>
          <a:xfrm flipH="1">
            <a:off x="1143000" y="842665"/>
            <a:ext cx="3276600" cy="909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429000" y="5040868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$loading</a:t>
            </a:r>
            <a:endParaRPr lang="en-US" dirty="0"/>
          </a:p>
        </p:txBody>
      </p:sp>
      <p:sp>
        <p:nvSpPr>
          <p:cNvPr id="48" name="Left Brace 47"/>
          <p:cNvSpPr/>
          <p:nvPr/>
        </p:nvSpPr>
        <p:spPr>
          <a:xfrm>
            <a:off x="4495800" y="3962400"/>
            <a:ext cx="304800" cy="2514600"/>
          </a:xfrm>
          <a:prstGeom prst="leftBrace">
            <a:avLst>
              <a:gd name="adj1" fmla="val 1065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 t="2731"/>
          <a:stretch>
            <a:fillRect/>
          </a:stretch>
        </p:blipFill>
        <p:spPr bwMode="auto">
          <a:xfrm>
            <a:off x="0" y="2590800"/>
            <a:ext cx="9144000" cy="1638186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77339" y="3277983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1287" y="32682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88374" y="3276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0000" y="3276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87487" y="3276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70913" y="3276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46026" y="325997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30835" y="3276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797635" y="3276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533400"/>
            <a:ext cx="1495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HARD NODES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209800" y="62622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45720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Equally divide each section between two neighboring HARD NODES into multiple sections so that the length of sub-sections between all neighboring HARD NODES is less than or equal to given “</a:t>
            </a:r>
            <a:r>
              <a:rPr lang="en-US" dirty="0" err="1" smtClean="0"/>
              <a:t>el_max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If the distance between two neighboring HARD NODES is less than “</a:t>
            </a:r>
            <a:r>
              <a:rPr lang="en-US" dirty="0" err="1" smtClean="0"/>
              <a:t>el_max</a:t>
            </a:r>
            <a:r>
              <a:rPr lang="en-US" dirty="0" smtClean="0"/>
              <a:t>”, no division is needed. 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 rot="16200000">
            <a:off x="351215" y="1951412"/>
            <a:ext cx="228600" cy="440575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16200000">
            <a:off x="1189414" y="1799011"/>
            <a:ext cx="228600" cy="1202577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16200000">
            <a:off x="2751513" y="1760910"/>
            <a:ext cx="228600" cy="1888379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16200000">
            <a:off x="4038602" y="2057400"/>
            <a:ext cx="228600" cy="685801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16200000">
            <a:off x="4991101" y="2171698"/>
            <a:ext cx="228600" cy="1066803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16200000">
            <a:off x="6057898" y="1866899"/>
            <a:ext cx="228600" cy="1066803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16200000">
            <a:off x="7149641" y="2171698"/>
            <a:ext cx="228600" cy="1066803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16200000">
            <a:off x="8191498" y="2400298"/>
            <a:ext cx="228600" cy="1066803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590800" y="13716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Sections between neighboring HARD NODES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7" idx="1"/>
            <a:endCxn id="25" idx="2"/>
          </p:cNvCxnSpPr>
          <p:nvPr/>
        </p:nvCxnSpPr>
        <p:spPr>
          <a:xfrm flipV="1">
            <a:off x="465516" y="1740932"/>
            <a:ext cx="4525584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1"/>
            <a:endCxn id="25" idx="2"/>
          </p:cNvCxnSpPr>
          <p:nvPr/>
        </p:nvCxnSpPr>
        <p:spPr>
          <a:xfrm flipV="1">
            <a:off x="1303715" y="1740932"/>
            <a:ext cx="3687385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1"/>
            <a:endCxn id="25" idx="2"/>
          </p:cNvCxnSpPr>
          <p:nvPr/>
        </p:nvCxnSpPr>
        <p:spPr>
          <a:xfrm flipV="1">
            <a:off x="2865814" y="1740932"/>
            <a:ext cx="2125286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1"/>
            <a:endCxn id="25" idx="2"/>
          </p:cNvCxnSpPr>
          <p:nvPr/>
        </p:nvCxnSpPr>
        <p:spPr>
          <a:xfrm flipV="1">
            <a:off x="4152903" y="1740932"/>
            <a:ext cx="838197" cy="545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1"/>
            <a:endCxn id="25" idx="2"/>
          </p:cNvCxnSpPr>
          <p:nvPr/>
        </p:nvCxnSpPr>
        <p:spPr>
          <a:xfrm flipH="1" flipV="1">
            <a:off x="4991100" y="1740932"/>
            <a:ext cx="114302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1"/>
            <a:endCxn id="25" idx="2"/>
          </p:cNvCxnSpPr>
          <p:nvPr/>
        </p:nvCxnSpPr>
        <p:spPr>
          <a:xfrm flipH="1" flipV="1">
            <a:off x="4991100" y="1740932"/>
            <a:ext cx="1181099" cy="545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1"/>
            <a:endCxn id="25" idx="2"/>
          </p:cNvCxnSpPr>
          <p:nvPr/>
        </p:nvCxnSpPr>
        <p:spPr>
          <a:xfrm flipH="1" flipV="1">
            <a:off x="4991100" y="1740932"/>
            <a:ext cx="2272842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1"/>
            <a:endCxn id="25" idx="2"/>
          </p:cNvCxnSpPr>
          <p:nvPr/>
        </p:nvCxnSpPr>
        <p:spPr>
          <a:xfrm flipH="1" flipV="1">
            <a:off x="4991100" y="1740932"/>
            <a:ext cx="3314699" cy="107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4478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Suggested logic steps: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Find all HARD NODES and create elements connecting neighboring nodes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Beside all HARD NODES given in the db tables, need to loop through all distributed loading: Distributed Force/Moment by checking if it has opposite signs at start and end.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Loop through all elements, determine the length of each element,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If the length &gt; </a:t>
            </a:r>
            <a:r>
              <a:rPr lang="en-US" dirty="0" err="1" smtClean="0"/>
              <a:t>el_max</a:t>
            </a:r>
            <a:r>
              <a:rPr lang="en-US" dirty="0" smtClean="0"/>
              <a:t>, equally divide the element into several sections until the length of each section is &lt;= </a:t>
            </a:r>
            <a:r>
              <a:rPr lang="en-US" dirty="0" err="1" smtClean="0"/>
              <a:t>el_max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Logging the support on nodes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Logging the point load on nodes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Loop through all Distributed Force/Moment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Find the nodes for the start and end locations of the Distributed Force/Moment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Determine the FZ  - </a:t>
            </a:r>
            <a:r>
              <a:rPr lang="en-US" dirty="0" err="1" smtClean="0"/>
              <a:t>foce</a:t>
            </a:r>
            <a:r>
              <a:rPr lang="en-US" dirty="0" smtClean="0"/>
              <a:t> (MY - moment) of all nodes from start to end.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r>
              <a:rPr lang="en-US" dirty="0" smtClean="0"/>
              <a:t>Input (provided): four db tables: </a:t>
            </a:r>
          </a:p>
          <a:p>
            <a:pPr lvl="1"/>
            <a:r>
              <a:rPr lang="en-US" dirty="0" err="1" smtClean="0"/>
              <a:t>ba_g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ba_mat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ba_loading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ba_spt</a:t>
            </a:r>
            <a:endParaRPr lang="en-US" dirty="0" smtClean="0"/>
          </a:p>
          <a:p>
            <a:pPr lvl="1"/>
            <a:r>
              <a:rPr lang="en-US" dirty="0" err="1" smtClean="0"/>
              <a:t>el_max</a:t>
            </a:r>
            <a:r>
              <a:rPr lang="en-US" dirty="0" smtClean="0"/>
              <a:t>: maximum element length</a:t>
            </a:r>
          </a:p>
          <a:p>
            <a:r>
              <a:rPr lang="en-US" dirty="0" smtClean="0"/>
              <a:t>Get all rows for each db table using given value for field “</a:t>
            </a:r>
            <a:r>
              <a:rPr lang="en-US" dirty="0" err="1" smtClean="0"/>
              <a:t>userscalcPK</a:t>
            </a:r>
            <a:r>
              <a:rPr lang="en-US" dirty="0" smtClean="0"/>
              <a:t>” = 104 (i.e.), </a:t>
            </a:r>
          </a:p>
          <a:p>
            <a:r>
              <a:rPr lang="en-US" dirty="0" smtClean="0"/>
              <a:t>Save all retrieved data to an array $data with “geometry”, “material”, support”, and “loading”.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r>
              <a:rPr lang="en-US" b="1" dirty="0" smtClean="0"/>
              <a:t>Output:</a:t>
            </a:r>
          </a:p>
          <a:p>
            <a:pPr lvl="1"/>
            <a:r>
              <a:rPr lang="en-US" dirty="0" smtClean="0"/>
              <a:t>array </a:t>
            </a:r>
            <a:r>
              <a:rPr lang="en-US" b="1" dirty="0" smtClean="0">
                <a:solidFill>
                  <a:srgbClr val="FF0000"/>
                </a:solidFill>
              </a:rPr>
              <a:t>$nodes</a:t>
            </a:r>
            <a:r>
              <a:rPr lang="en-US" dirty="0" smtClean="0"/>
              <a:t> having fields: id, x, y, z.</a:t>
            </a:r>
          </a:p>
          <a:p>
            <a:pPr lvl="2"/>
            <a:r>
              <a:rPr lang="en-US" dirty="0" smtClean="0"/>
              <a:t>id: the Node ID;</a:t>
            </a:r>
          </a:p>
          <a:p>
            <a:pPr lvl="2"/>
            <a:r>
              <a:rPr lang="en-US" dirty="0" smtClean="0"/>
              <a:t>x/y/z, the x/y/z coordinates of an node. y/z=0 in this case.</a:t>
            </a:r>
          </a:p>
          <a:p>
            <a:pPr lvl="2"/>
            <a:r>
              <a:rPr lang="en-US" dirty="0" smtClean="0"/>
              <a:t>Needs to log nodes from the given db tables and generate nodes by dividing sections defined between two nodes.</a:t>
            </a:r>
          </a:p>
          <a:p>
            <a:pPr lvl="1"/>
            <a:r>
              <a:rPr lang="en-US" dirty="0" smtClean="0"/>
              <a:t>array </a:t>
            </a:r>
            <a:r>
              <a:rPr lang="en-US" b="1" dirty="0" smtClean="0">
                <a:solidFill>
                  <a:srgbClr val="FF0000"/>
                </a:solidFill>
              </a:rPr>
              <a:t>$</a:t>
            </a:r>
            <a:r>
              <a:rPr lang="en-US" b="1" dirty="0" err="1" smtClean="0">
                <a:solidFill>
                  <a:srgbClr val="FF0000"/>
                </a:solidFill>
              </a:rPr>
              <a:t>ele</a:t>
            </a:r>
            <a:r>
              <a:rPr lang="en-US" dirty="0" smtClean="0"/>
              <a:t> having fields: id, </a:t>
            </a:r>
            <a:r>
              <a:rPr lang="en-US" dirty="0" err="1" smtClean="0"/>
              <a:t>node_s</a:t>
            </a:r>
            <a:r>
              <a:rPr lang="en-US" dirty="0" smtClean="0"/>
              <a:t>, </a:t>
            </a:r>
            <a:r>
              <a:rPr lang="en-US" dirty="0" err="1" smtClean="0"/>
              <a:t>node_e</a:t>
            </a:r>
            <a:r>
              <a:rPr lang="en-US" dirty="0" smtClean="0"/>
              <a:t>, PK4ba_mat, PK4ba_g</a:t>
            </a:r>
          </a:p>
          <a:p>
            <a:pPr lvl="2"/>
            <a:r>
              <a:rPr lang="en-US" dirty="0" smtClean="0"/>
              <a:t>Id: the element id – one element connecting two nodes;</a:t>
            </a:r>
          </a:p>
          <a:p>
            <a:pPr lvl="2"/>
            <a:r>
              <a:rPr lang="en-US" dirty="0" err="1" smtClean="0"/>
              <a:t>Node_s</a:t>
            </a:r>
            <a:r>
              <a:rPr lang="en-US" dirty="0" smtClean="0"/>
              <a:t>, Node ID of the starting node of the element;</a:t>
            </a:r>
          </a:p>
          <a:p>
            <a:pPr lvl="2"/>
            <a:r>
              <a:rPr lang="en-US" dirty="0" err="1" smtClean="0"/>
              <a:t>Node_e</a:t>
            </a:r>
            <a:r>
              <a:rPr lang="en-US" dirty="0" smtClean="0"/>
              <a:t>: Node ID of the ending node of the element;</a:t>
            </a:r>
          </a:p>
          <a:p>
            <a:pPr lvl="2"/>
            <a:r>
              <a:rPr lang="en-US" dirty="0" smtClean="0"/>
              <a:t>PK4ba_mat : the value of the field </a:t>
            </a:r>
            <a:r>
              <a:rPr lang="en-US" dirty="0" err="1" smtClean="0"/>
              <a:t>matID</a:t>
            </a:r>
            <a:r>
              <a:rPr lang="en-US" dirty="0" smtClean="0"/>
              <a:t> in </a:t>
            </a:r>
            <a:r>
              <a:rPr lang="en-US" dirty="0" err="1" smtClean="0"/>
              <a:t>ba_g</a:t>
            </a:r>
            <a:r>
              <a:rPr lang="en-US" dirty="0" smtClean="0"/>
              <a:t> which is the primary key value of </a:t>
            </a:r>
            <a:r>
              <a:rPr lang="en-US" dirty="0" err="1" smtClean="0"/>
              <a:t>ba_mat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PK4ba_g: the value of the field </a:t>
            </a:r>
            <a:r>
              <a:rPr lang="en-US" dirty="0" err="1" smtClean="0"/>
              <a:t>rcdNo</a:t>
            </a:r>
            <a:r>
              <a:rPr lang="en-US" dirty="0" smtClean="0"/>
              <a:t> in </a:t>
            </a:r>
            <a:r>
              <a:rPr lang="en-US" dirty="0" err="1" smtClean="0"/>
              <a:t>ba_g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array </a:t>
            </a:r>
            <a:r>
              <a:rPr lang="en-US" b="1" dirty="0" smtClean="0">
                <a:solidFill>
                  <a:srgbClr val="FF0000"/>
                </a:solidFill>
              </a:rPr>
              <a:t>$loading</a:t>
            </a:r>
            <a:r>
              <a:rPr lang="en-US" dirty="0" smtClean="0"/>
              <a:t> having fields: id, </a:t>
            </a:r>
            <a:r>
              <a:rPr lang="en-US" dirty="0" err="1" smtClean="0"/>
              <a:t>fx</a:t>
            </a:r>
            <a:r>
              <a:rPr lang="en-US" dirty="0" smtClean="0"/>
              <a:t>, </a:t>
            </a:r>
            <a:r>
              <a:rPr lang="en-US" dirty="0" err="1" smtClean="0"/>
              <a:t>fy</a:t>
            </a:r>
            <a:r>
              <a:rPr lang="en-US" dirty="0" smtClean="0"/>
              <a:t>, </a:t>
            </a:r>
            <a:r>
              <a:rPr lang="en-US" dirty="0" err="1" smtClean="0"/>
              <a:t>fz</a:t>
            </a:r>
            <a:r>
              <a:rPr lang="en-US" dirty="0" smtClean="0"/>
              <a:t>, </a:t>
            </a:r>
            <a:r>
              <a:rPr lang="en-US" dirty="0" err="1" smtClean="0"/>
              <a:t>mx</a:t>
            </a:r>
            <a:r>
              <a:rPr lang="en-US" dirty="0" smtClean="0"/>
              <a:t>, my, </a:t>
            </a:r>
            <a:r>
              <a:rPr lang="en-US" dirty="0" err="1" smtClean="0"/>
              <a:t>mz</a:t>
            </a:r>
            <a:endParaRPr lang="en-US" dirty="0" smtClean="0"/>
          </a:p>
          <a:p>
            <a:pPr lvl="2"/>
            <a:r>
              <a:rPr lang="en-US" dirty="0" smtClean="0"/>
              <a:t>id: the node ID;</a:t>
            </a:r>
          </a:p>
          <a:p>
            <a:pPr lvl="2"/>
            <a:r>
              <a:rPr lang="en-US" dirty="0" err="1" smtClean="0"/>
              <a:t>fx</a:t>
            </a:r>
            <a:r>
              <a:rPr lang="en-US" dirty="0" smtClean="0"/>
              <a:t> / </a:t>
            </a:r>
            <a:r>
              <a:rPr lang="en-US" dirty="0" err="1" smtClean="0"/>
              <a:t>fy</a:t>
            </a:r>
            <a:r>
              <a:rPr lang="en-US" dirty="0" smtClean="0"/>
              <a:t>: 0</a:t>
            </a:r>
          </a:p>
          <a:p>
            <a:pPr lvl="2"/>
            <a:r>
              <a:rPr lang="en-US" dirty="0" err="1" smtClean="0"/>
              <a:t>fz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Case “geometry” = “Point” and “type” = “Force”,  </a:t>
            </a:r>
            <a:r>
              <a:rPr lang="en-US" dirty="0" err="1" smtClean="0"/>
              <a:t>fz</a:t>
            </a:r>
            <a:r>
              <a:rPr lang="en-US" dirty="0" smtClean="0"/>
              <a:t> = </a:t>
            </a:r>
            <a:r>
              <a:rPr lang="en-US" dirty="0" err="1" smtClean="0"/>
              <a:t>startValue</a:t>
            </a:r>
            <a:r>
              <a:rPr lang="en-US" dirty="0" smtClean="0"/>
              <a:t> for id (node ID) whose x = </a:t>
            </a:r>
            <a:r>
              <a:rPr lang="en-US" dirty="0" err="1" smtClean="0"/>
              <a:t>startLocation</a:t>
            </a:r>
            <a:r>
              <a:rPr lang="en-US" dirty="0" smtClean="0"/>
              <a:t>;</a:t>
            </a:r>
          </a:p>
          <a:p>
            <a:pPr lvl="3"/>
            <a:r>
              <a:rPr lang="en-US" dirty="0" smtClean="0"/>
              <a:t>Case “geometry” = “Distributed” and “type” = “Force”,  </a:t>
            </a:r>
            <a:r>
              <a:rPr lang="en-US" dirty="0" err="1" smtClean="0"/>
              <a:t>fz</a:t>
            </a:r>
            <a:r>
              <a:rPr lang="en-US" dirty="0" smtClean="0"/>
              <a:t> = see LAST pages </a:t>
            </a:r>
          </a:p>
          <a:p>
            <a:pPr lvl="2"/>
            <a:r>
              <a:rPr lang="en-US" dirty="0" err="1" smtClean="0"/>
              <a:t>mx</a:t>
            </a:r>
            <a:r>
              <a:rPr lang="en-US" dirty="0" smtClean="0"/>
              <a:t> / </a:t>
            </a:r>
            <a:r>
              <a:rPr lang="en-US" dirty="0" err="1" smtClean="0"/>
              <a:t>mz</a:t>
            </a:r>
            <a:r>
              <a:rPr lang="en-US" dirty="0" smtClean="0"/>
              <a:t>: 0</a:t>
            </a:r>
          </a:p>
          <a:p>
            <a:pPr lvl="2"/>
            <a:r>
              <a:rPr lang="en-US" dirty="0" smtClean="0"/>
              <a:t>my: </a:t>
            </a:r>
          </a:p>
          <a:p>
            <a:pPr lvl="3"/>
            <a:r>
              <a:rPr lang="en-US" dirty="0" smtClean="0"/>
              <a:t>Case “geometry” = “Point” and “type” = “Moment”,  my = </a:t>
            </a:r>
            <a:r>
              <a:rPr lang="en-US" dirty="0" err="1" smtClean="0"/>
              <a:t>startValue</a:t>
            </a:r>
            <a:r>
              <a:rPr lang="en-US" dirty="0" smtClean="0"/>
              <a:t> for id (node ID) whose x = </a:t>
            </a:r>
            <a:r>
              <a:rPr lang="en-US" dirty="0" err="1" smtClean="0"/>
              <a:t>startLocation</a:t>
            </a:r>
            <a:r>
              <a:rPr lang="en-US" dirty="0" smtClean="0"/>
              <a:t>;</a:t>
            </a:r>
          </a:p>
          <a:p>
            <a:pPr lvl="3"/>
            <a:r>
              <a:rPr lang="en-US" dirty="0" smtClean="0"/>
              <a:t>Case “geometry” = “Distributed” and “type” = “Moment”,  my = see last pages. </a:t>
            </a:r>
          </a:p>
          <a:p>
            <a:pPr lvl="3">
              <a:buNone/>
            </a:pPr>
            <a:r>
              <a:rPr lang="en-US" dirty="0" err="1" smtClean="0"/>
              <a:t>Mx</a:t>
            </a:r>
            <a:r>
              <a:rPr lang="en-US" dirty="0" smtClean="0"/>
              <a:t> / </a:t>
            </a:r>
            <a:r>
              <a:rPr lang="en-US" dirty="0" err="1" smtClean="0"/>
              <a:t>mz</a:t>
            </a:r>
            <a:r>
              <a:rPr lang="en-US" dirty="0" smtClean="0"/>
              <a:t>: 0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7534275" cy="311467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914400" y="914400"/>
            <a:ext cx="902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ba_mat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181975" cy="28289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228600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ba_g</a:t>
            </a:r>
            <a:endParaRPr lang="en-US" dirty="0"/>
          </a:p>
        </p:txBody>
      </p:sp>
      <p:pic>
        <p:nvPicPr>
          <p:cNvPr id="4100" name="Picture 4" descr="C:\Users\Jack\Desktop\Nona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343400"/>
            <a:ext cx="4686300" cy="22669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3962400"/>
            <a:ext cx="820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ba_spt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5401"/>
            <a:ext cx="9144000" cy="4252599"/>
          </a:xfrm>
          <a:prstGeom prst="rect">
            <a:avLst/>
          </a:prstGeom>
          <a:noFill/>
        </p:spPr>
      </p:pic>
      <p:pic>
        <p:nvPicPr>
          <p:cNvPr id="1027" name="Picture 3" descr="C:\Users\Jack\Desktop\Nona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800600"/>
            <a:ext cx="2590800" cy="1663636"/>
          </a:xfrm>
          <a:prstGeom prst="rect">
            <a:avLst/>
          </a:prstGeom>
          <a:noFill/>
        </p:spPr>
      </p:pic>
      <p:pic>
        <p:nvPicPr>
          <p:cNvPr id="7" name="Picture 2" descr="C:\Users\Jack\Desktop\Nonam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3050" y="0"/>
            <a:ext cx="3790950" cy="24669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04800" y="457200"/>
            <a:ext cx="48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“start” and “end” should be a node; </a:t>
            </a:r>
          </a:p>
          <a:p>
            <a:r>
              <a:rPr lang="en-US" dirty="0" smtClean="0"/>
              <a:t>- db table: </a:t>
            </a:r>
            <a:r>
              <a:rPr lang="en-US" dirty="0" err="1" smtClean="0"/>
              <a:t>ba_g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Every support “location” should be a node;</a:t>
            </a:r>
          </a:p>
          <a:p>
            <a:r>
              <a:rPr lang="en-US" dirty="0" smtClean="0"/>
              <a:t>- db </a:t>
            </a:r>
            <a:r>
              <a:rPr lang="en-US" dirty="0" err="1" smtClean="0"/>
              <a:t>ba_spt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8600" y="3581400"/>
            <a:ext cx="3048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447800" y="3581400"/>
            <a:ext cx="22860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47800" y="3581400"/>
            <a:ext cx="52578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447800" y="3581400"/>
            <a:ext cx="739140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286000" y="990600"/>
            <a:ext cx="38862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800" y="1295400"/>
            <a:ext cx="52578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00600" y="1676400"/>
            <a:ext cx="1143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48400" y="1905000"/>
            <a:ext cx="11430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6200" y="1981200"/>
            <a:ext cx="1676400" cy="838200"/>
            <a:chOff x="4876800" y="381000"/>
            <a:chExt cx="1676400" cy="83820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5257800" y="1219200"/>
              <a:ext cx="1219200" cy="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96000" y="849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257800" y="685800"/>
              <a:ext cx="457200" cy="5334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257800" y="457200"/>
              <a:ext cx="0" cy="7620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715000" y="621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768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47800"/>
            <a:ext cx="9144001" cy="5029672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2514600" y="4191000"/>
            <a:ext cx="662940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0668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ba_loading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 t="841"/>
          <a:stretch>
            <a:fillRect/>
          </a:stretch>
        </p:blipFill>
        <p:spPr bwMode="auto">
          <a:xfrm>
            <a:off x="-1" y="1939484"/>
            <a:ext cx="9144001" cy="4918516"/>
          </a:xfrm>
          <a:prstGeom prst="rect">
            <a:avLst/>
          </a:prstGeom>
          <a:noFill/>
        </p:spPr>
      </p:pic>
      <p:cxnSp>
        <p:nvCxnSpPr>
          <p:cNvPr id="4" name="Straight Arrow Connector 3"/>
          <p:cNvCxnSpPr/>
          <p:nvPr/>
        </p:nvCxnSpPr>
        <p:spPr>
          <a:xfrm flipV="1">
            <a:off x="914400" y="2895600"/>
            <a:ext cx="6858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90600" y="2895600"/>
            <a:ext cx="14478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14400" y="2819400"/>
            <a:ext cx="3429000" cy="342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048000" y="5105400"/>
            <a:ext cx="1143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048000" y="5486400"/>
            <a:ext cx="1143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0" y="5791200"/>
            <a:ext cx="1143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48000" y="6096000"/>
            <a:ext cx="1143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239000" y="228600"/>
            <a:ext cx="1676400" cy="838200"/>
            <a:chOff x="4876800" y="381000"/>
            <a:chExt cx="1676400" cy="8382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5257800" y="1219200"/>
              <a:ext cx="1219200" cy="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96000" y="849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5257800" y="685800"/>
              <a:ext cx="457200" cy="5334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257800" y="457200"/>
              <a:ext cx="0" cy="7620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5000" y="621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68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0" y="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Between given/known locations (HARD NODE locations) where a node is a must, equally divide sections between HARD NODES into many small sections so that the length of each section is less or equal to given “</a:t>
            </a:r>
            <a:r>
              <a:rPr lang="en-US" dirty="0" err="1" smtClean="0"/>
              <a:t>el_max</a:t>
            </a:r>
            <a:r>
              <a:rPr lang="en-US" dirty="0" smtClean="0"/>
              <a:t>” . If the length between HARD NODES is less than “</a:t>
            </a:r>
            <a:r>
              <a:rPr lang="en-US" dirty="0" err="1" smtClean="0"/>
              <a:t>el_max</a:t>
            </a:r>
            <a:r>
              <a:rPr lang="en-US" dirty="0" smtClean="0"/>
              <a:t>” , then no need to divide.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 rot="16200000">
            <a:off x="1050174" y="1943100"/>
            <a:ext cx="228600" cy="9906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16200000">
            <a:off x="1828800" y="1905000"/>
            <a:ext cx="228600" cy="5334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16200000">
            <a:off x="2247900" y="2171700"/>
            <a:ext cx="228600" cy="3048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16200000">
            <a:off x="3048000" y="1447801"/>
            <a:ext cx="228600" cy="12954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16200000">
            <a:off x="4000500" y="2019301"/>
            <a:ext cx="228600" cy="4572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 rot="16200000">
            <a:off x="4457700" y="1866900"/>
            <a:ext cx="228600" cy="3048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 rot="16200000">
            <a:off x="5600700" y="1333500"/>
            <a:ext cx="228600" cy="19812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 rot="16200000">
            <a:off x="6934200" y="1752601"/>
            <a:ext cx="228600" cy="6858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 rot="16200000">
            <a:off x="8001000" y="1524000"/>
            <a:ext cx="228600" cy="14478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16200000">
            <a:off x="381001" y="1981200"/>
            <a:ext cx="228600" cy="380999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30" idx="1"/>
            <a:endCxn id="20" idx="2"/>
          </p:cNvCxnSpPr>
          <p:nvPr/>
        </p:nvCxnSpPr>
        <p:spPr>
          <a:xfrm flipV="1">
            <a:off x="495302" y="1200329"/>
            <a:ext cx="3200398" cy="857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1"/>
            <a:endCxn id="20" idx="2"/>
          </p:cNvCxnSpPr>
          <p:nvPr/>
        </p:nvCxnSpPr>
        <p:spPr>
          <a:xfrm flipV="1">
            <a:off x="1164474" y="1200329"/>
            <a:ext cx="2531226" cy="1123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1"/>
            <a:endCxn id="20" idx="2"/>
          </p:cNvCxnSpPr>
          <p:nvPr/>
        </p:nvCxnSpPr>
        <p:spPr>
          <a:xfrm flipV="1">
            <a:off x="1943100" y="1200329"/>
            <a:ext cx="1752600" cy="857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1"/>
            <a:endCxn id="20" idx="2"/>
          </p:cNvCxnSpPr>
          <p:nvPr/>
        </p:nvCxnSpPr>
        <p:spPr>
          <a:xfrm flipV="1">
            <a:off x="2362200" y="1200329"/>
            <a:ext cx="1333500" cy="1009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1"/>
            <a:endCxn id="20" idx="2"/>
          </p:cNvCxnSpPr>
          <p:nvPr/>
        </p:nvCxnSpPr>
        <p:spPr>
          <a:xfrm flipV="1">
            <a:off x="3162300" y="1200329"/>
            <a:ext cx="533400" cy="780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1"/>
            <a:endCxn id="20" idx="2"/>
          </p:cNvCxnSpPr>
          <p:nvPr/>
        </p:nvCxnSpPr>
        <p:spPr>
          <a:xfrm flipH="1" flipV="1">
            <a:off x="3695700" y="1200329"/>
            <a:ext cx="419100" cy="933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1"/>
            <a:endCxn id="20" idx="2"/>
          </p:cNvCxnSpPr>
          <p:nvPr/>
        </p:nvCxnSpPr>
        <p:spPr>
          <a:xfrm flipH="1" flipV="1">
            <a:off x="3695700" y="1200329"/>
            <a:ext cx="876300" cy="704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7" idx="1"/>
            <a:endCxn id="20" idx="2"/>
          </p:cNvCxnSpPr>
          <p:nvPr/>
        </p:nvCxnSpPr>
        <p:spPr>
          <a:xfrm flipH="1" flipV="1">
            <a:off x="3695700" y="1200329"/>
            <a:ext cx="2019300" cy="1009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8" idx="1"/>
            <a:endCxn id="20" idx="2"/>
          </p:cNvCxnSpPr>
          <p:nvPr/>
        </p:nvCxnSpPr>
        <p:spPr>
          <a:xfrm flipH="1" flipV="1">
            <a:off x="3695700" y="1200329"/>
            <a:ext cx="3352800" cy="780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1"/>
            <a:endCxn id="20" idx="2"/>
          </p:cNvCxnSpPr>
          <p:nvPr/>
        </p:nvCxnSpPr>
        <p:spPr>
          <a:xfrm flipH="1" flipV="1">
            <a:off x="3695700" y="1200329"/>
            <a:ext cx="4419600" cy="933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733800" y="34290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Start/End Locations of loading with Geometry = Distributed, Type = Force / Moment are HARD NODES as well.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918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Beam_analysis – data processing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Php, matlab</dc:title>
  <dc:creator>Jack</dc:creator>
  <cp:lastModifiedBy>Jack</cp:lastModifiedBy>
  <cp:revision>16</cp:revision>
  <dcterms:created xsi:type="dcterms:W3CDTF">2006-08-16T00:00:00Z</dcterms:created>
  <dcterms:modified xsi:type="dcterms:W3CDTF">2016-01-10T05:01:32Z</dcterms:modified>
</cp:coreProperties>
</file>