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  <p:sldId id="258" r:id="rId3"/>
    <p:sldId id="259" r:id="rId4"/>
    <p:sldId id="262" r:id="rId5"/>
    <p:sldId id="261" r:id="rId6"/>
    <p:sldId id="260" r:id="rId7"/>
    <p:sldId id="263" r:id="rId8"/>
    <p:sldId id="265" r:id="rId9"/>
    <p:sldId id="264" r:id="rId10"/>
    <p:sldId id="266" r:id="rId11"/>
    <p:sldId id="270" r:id="rId12"/>
    <p:sldId id="269" r:id="rId13"/>
    <p:sldId id="268" r:id="rId14"/>
    <p:sldId id="267" r:id="rId15"/>
    <p:sldId id="272" r:id="rId16"/>
    <p:sldId id="271" r:id="rId17"/>
    <p:sldId id="279" r:id="rId18"/>
    <p:sldId id="278" r:id="rId19"/>
    <p:sldId id="277" r:id="rId20"/>
    <p:sldId id="276" r:id="rId21"/>
    <p:sldId id="275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A3FB21-D94A-CC2E-6364-3F7C4B7E2C92}" v="234" dt="2024-10-29T14:54:28.013"/>
    <p1510:client id="{921F0D7E-C124-F696-E611-587E76F98A9F}" v="5" dt="2024-10-29T17:24:00.949"/>
    <p1510:client id="{C74E2E8A-C215-C2FC-D9B3-E2693FEB8C66}" v="67" dt="2024-10-29T18:22:56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ymnasium.farama.org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ic.oup.com/brain/article/137/8/2210/2847958" TargetMode="External"/><Relationship Id="rId2" Type="http://schemas.openxmlformats.org/officeDocument/2006/relationships/hyperlink" Target="https://www.frontiersin.org/journals/neuroinformatics/articles/10.3389/fninf.2013.00010/ful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he-virtual-brain/tvb-root/blob/master/tvb_documentation/tutorials/tutorial_s6_ModelingEpilepsy.ipynb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002.10948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iopscience.iop.org/article/10.1088/1741-2552/ad48b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B814-5D05-B5D9-BEBA-9FE5EECB3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0C0C5-B44E-941A-C9F6-D353ECC98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Gym environment</a:t>
            </a:r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  <a:hlinkClick r:id="rId2"/>
              </a:rPr>
              <a:t>https://gymnasium.farama.org/</a:t>
            </a:r>
            <a:r>
              <a:rPr lang="en-US" dirty="0">
                <a:ea typeface="+mn-lt"/>
                <a:cs typeface="+mn-lt"/>
              </a:rPr>
              <a:t> </a:t>
            </a:r>
          </a:p>
          <a:p>
            <a:endParaRPr lang="en-US" dirty="0"/>
          </a:p>
          <a:p>
            <a:r>
              <a:rPr lang="en-US"/>
              <a:t>Environments will have reset(), which returns state, </a:t>
            </a:r>
          </a:p>
          <a:p>
            <a:r>
              <a:rPr lang="en-US" dirty="0"/>
              <a:t>And step(), which returns state, reward, terminated, truncated, info</a:t>
            </a:r>
          </a:p>
        </p:txBody>
      </p:sp>
    </p:spTree>
    <p:extLst>
      <p:ext uri="{BB962C8B-B14F-4D97-AF65-F5344CB8AC3E}">
        <p14:creationId xmlns:p14="http://schemas.microsoft.com/office/powerpoint/2010/main" val="3075859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97D7-BDD8-8BEF-E9B7-1C7028805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 – Intro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79B4D-4473-153D-E222-468802412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trained a TCN model based on the original Matlab ODE simulation</a:t>
            </a:r>
          </a:p>
          <a:p>
            <a:endParaRPr lang="en-US" dirty="0"/>
          </a:p>
          <a:p>
            <a:r>
              <a:rPr lang="en-US" dirty="0"/>
              <a:t>MAP and HR modulation</a:t>
            </a:r>
          </a:p>
        </p:txBody>
      </p:sp>
    </p:spTree>
    <p:extLst>
      <p:ext uri="{BB962C8B-B14F-4D97-AF65-F5344CB8AC3E}">
        <p14:creationId xmlns:p14="http://schemas.microsoft.com/office/powerpoint/2010/main" val="480458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15D5D-134E-C7B7-386C-E186E6B7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 – Observation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833C1-0219-FBBE-E423-F4CD1A4A6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observation given to the agent is the MAP and HR stats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430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241E-9852-1688-856C-5EB25595F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 – Reward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838F7-766F-6F7D-E03E-397F879A5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Reward is given to how close the agent can push the system to its set point</a:t>
            </a:r>
          </a:p>
        </p:txBody>
      </p:sp>
      <p:pic>
        <p:nvPicPr>
          <p:cNvPr id="4" name="Picture 3" descr="A math equation with numbers&#10;&#10;Description automatically generated">
            <a:extLst>
              <a:ext uri="{FF2B5EF4-FFF2-40B4-BE49-F238E27FC236}">
                <a16:creationId xmlns:a16="http://schemas.microsoft.com/office/drawing/2014/main" id="{0CA967B4-1ED7-0144-B58B-14CE83A2F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87" y="3996013"/>
            <a:ext cx="3962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11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5FAFC-FB80-61F5-82F9-0F749A47F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 – Action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7226B-1F9A-74F4-FAC1-B9AC35F37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6 dimensional; continuous; bounded</a:t>
            </a:r>
          </a:p>
          <a:p>
            <a:endParaRPr lang="en-US" dirty="0"/>
          </a:p>
          <a:p>
            <a:r>
              <a:rPr lang="en-US" dirty="0"/>
              <a:t>Representing VNS stimulation at 3 locations</a:t>
            </a:r>
          </a:p>
        </p:txBody>
      </p:sp>
    </p:spTree>
    <p:extLst>
      <p:ext uri="{BB962C8B-B14F-4D97-AF65-F5344CB8AC3E}">
        <p14:creationId xmlns:p14="http://schemas.microsoft.com/office/powerpoint/2010/main" val="3187643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5BF79-D70A-92D0-4C6C-D62B097C1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</a:t>
            </a:r>
          </a:p>
        </p:txBody>
      </p:sp>
      <p:pic>
        <p:nvPicPr>
          <p:cNvPr id="6" name="Content Placeholder 5" descr="Figure 8.">
            <a:extLst>
              <a:ext uri="{FF2B5EF4-FFF2-40B4-BE49-F238E27FC236}">
                <a16:creationId xmlns:a16="http://schemas.microsoft.com/office/drawing/2014/main" id="{92D70600-E120-999A-7CAF-24ECD9082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013" y="2217198"/>
            <a:ext cx="8261626" cy="2419670"/>
          </a:xfrm>
        </p:spPr>
      </p:pic>
    </p:spTree>
    <p:extLst>
      <p:ext uri="{BB962C8B-B14F-4D97-AF65-F5344CB8AC3E}">
        <p14:creationId xmlns:p14="http://schemas.microsoft.com/office/powerpoint/2010/main" val="3998688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5E46-276E-54A1-48C4-729FA9C12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 – Adaptations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D82A3-2BFF-3F21-07B9-BF5A675F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Using pre-trained TCN model</a:t>
            </a:r>
          </a:p>
          <a:p>
            <a:endParaRPr lang="en-US" dirty="0"/>
          </a:p>
          <a:p>
            <a:r>
              <a:rPr lang="en-US" dirty="0"/>
              <a:t>Updated to newer gym version: done -&gt; terminated, truncated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44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73E1-2965-B5FB-D19E-0EBFB0543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3: Epilepsy Suppression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71AA8-9C4E-D9DD-76D2-CB59B8488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TVB </a:t>
            </a:r>
            <a:r>
              <a:rPr lang="en-US" dirty="0" err="1"/>
              <a:t>Epileptor</a:t>
            </a:r>
            <a:r>
              <a:rPr lang="en-US" dirty="0"/>
              <a:t> &amp; stimulation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Paper for TVB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  <a:hlinkClick r:id="rId2"/>
              </a:rPr>
              <a:t>https://www.frontiersin.org/journals/neuroinformatics/articles/10.3389/fninf.2013.00010/full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Paper for the specific epilepsy model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  <a:hlinkClick r:id="rId3"/>
              </a:rPr>
              <a:t>https://academic.oup.com/brain/article/137/8/2210/2847958</a:t>
            </a:r>
            <a:r>
              <a:rPr lang="en-US" dirty="0">
                <a:ea typeface="+mn-lt"/>
                <a:cs typeface="+mn-lt"/>
              </a:rPr>
              <a:t>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Specific tutorial used for this course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  <a:hlinkClick r:id="rId4"/>
              </a:rPr>
              <a:t>https://github.com/the-virtual-brain/tvb-root/blob/master/tvb_documentation/tutorials/tutorial_s6_ModelingEpilepsy.ipynb</a:t>
            </a:r>
            <a:r>
              <a:rPr lang="en-US" dirty="0">
                <a:ea typeface="+mn-lt"/>
                <a:cs typeface="+mn-lt"/>
              </a:rPr>
              <a:t> 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Part of my ongoing work </a:t>
            </a:r>
          </a:p>
        </p:txBody>
      </p:sp>
    </p:spTree>
    <p:extLst>
      <p:ext uri="{BB962C8B-B14F-4D97-AF65-F5344CB8AC3E}">
        <p14:creationId xmlns:p14="http://schemas.microsoft.com/office/powerpoint/2010/main" val="2923042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880C2-EF4E-C3C4-A693-CA45B000A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Epilepsy model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3D949-3FD1-B5A0-5027-39BCE38E3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/>
              <a:t>"</a:t>
            </a:r>
            <a:r>
              <a:rPr lang="en-US" dirty="0">
                <a:latin typeface="Aptos"/>
              </a:rPr>
              <a:t>We will model a patient with temporal lobe epilepsy (TLE). We will set different values of epileptogenicity x0 parameter in the </a:t>
            </a:r>
            <a:r>
              <a:rPr lang="en-US" dirty="0" err="1">
                <a:latin typeface="Aptos"/>
              </a:rPr>
              <a:t>Epileptor</a:t>
            </a:r>
            <a:r>
              <a:rPr lang="en-US" dirty="0">
                <a:latin typeface="Aptos"/>
              </a:rPr>
              <a:t> according to the region positions, thereby introducing heterogeneities in the network parameters. We set the right limbic areas (right hippocampus (</a:t>
            </a:r>
            <a:r>
              <a:rPr lang="en-US" dirty="0" err="1">
                <a:latin typeface="Aptos"/>
              </a:rPr>
              <a:t>rHC</a:t>
            </a:r>
            <a:r>
              <a:rPr lang="en-US" dirty="0">
                <a:latin typeface="Aptos"/>
              </a:rPr>
              <a:t>, region 47), </a:t>
            </a:r>
            <a:r>
              <a:rPr lang="en-US" dirty="0" err="1">
                <a:latin typeface="Aptos"/>
              </a:rPr>
              <a:t>parahippocampus</a:t>
            </a:r>
            <a:r>
              <a:rPr lang="en-US" dirty="0">
                <a:latin typeface="Aptos"/>
              </a:rPr>
              <a:t> (</a:t>
            </a:r>
            <a:r>
              <a:rPr lang="en-US" dirty="0" err="1">
                <a:latin typeface="Aptos"/>
              </a:rPr>
              <a:t>rPHC</a:t>
            </a:r>
            <a:r>
              <a:rPr lang="en-US" dirty="0">
                <a:latin typeface="Aptos"/>
              </a:rPr>
              <a:t>, region 62) and amygdala (</a:t>
            </a:r>
            <a:r>
              <a:rPr lang="en-US" dirty="0" err="1">
                <a:latin typeface="Aptos"/>
              </a:rPr>
              <a:t>rAMYG</a:t>
            </a:r>
            <a:r>
              <a:rPr lang="en-US" dirty="0">
                <a:latin typeface="Aptos"/>
              </a:rPr>
              <a:t>, region 40)) as epileptic zones. We also add two lesser epileptogenic regions: the superior temporal cortex (</a:t>
            </a:r>
            <a:r>
              <a:rPr lang="en-US" dirty="0" err="1">
                <a:latin typeface="Aptos"/>
              </a:rPr>
              <a:t>rTCI</a:t>
            </a:r>
            <a:r>
              <a:rPr lang="en-US" dirty="0">
                <a:latin typeface="Aptos"/>
              </a:rPr>
              <a:t>, region 69) and the ventral temporal cortex (</a:t>
            </a:r>
            <a:r>
              <a:rPr lang="en-US" dirty="0" err="1">
                <a:latin typeface="Aptos"/>
              </a:rPr>
              <a:t>rTCV</a:t>
            </a:r>
            <a:r>
              <a:rPr lang="en-US" dirty="0">
                <a:latin typeface="Aptos"/>
              </a:rPr>
              <a:t>, region 72).</a:t>
            </a:r>
          </a:p>
          <a:p>
            <a:r>
              <a:rPr lang="en-US" dirty="0">
                <a:latin typeface="Aptos"/>
              </a:rPr>
              <a:t>In other words, we assign to all the nodes the Dynamics for which x0 has a value of value of −2.2. We apply the epileptogenic configuration (−1.6) to the right limbic areas.</a:t>
            </a:r>
            <a:endParaRPr lang="en-US"/>
          </a:p>
          <a:p>
            <a:r>
              <a:rPr lang="en-US" dirty="0">
                <a:latin typeface="Aptos"/>
              </a:rPr>
              <a:t>Additionally, we chose which kind of coupling we want (between the fast variable (</a:t>
            </a:r>
            <a:r>
              <a:rPr lang="en-US" dirty="0" err="1">
                <a:latin typeface="Aptos"/>
              </a:rPr>
              <a:t>Kvf</a:t>
            </a:r>
            <a:r>
              <a:rPr lang="en-US" dirty="0">
                <a:latin typeface="Aptos"/>
              </a:rPr>
              <a:t>), the spike-and-wave events (</a:t>
            </a:r>
            <a:r>
              <a:rPr lang="en-US" dirty="0" err="1">
                <a:latin typeface="Aptos"/>
              </a:rPr>
              <a:t>Kf</a:t>
            </a:r>
            <a:r>
              <a:rPr lang="en-US" dirty="0">
                <a:latin typeface="Aptos"/>
              </a:rPr>
              <a:t>), or the slow </a:t>
            </a:r>
            <a:r>
              <a:rPr lang="en-US" dirty="0" err="1">
                <a:latin typeface="Aptos"/>
              </a:rPr>
              <a:t>permittive</a:t>
            </a:r>
            <a:r>
              <a:rPr lang="en-US" dirty="0">
                <a:latin typeface="Aptos"/>
              </a:rPr>
              <a:t> coupling (Ks)). Here we use </a:t>
            </a:r>
            <a:r>
              <a:rPr lang="en-US" dirty="0" err="1">
                <a:latin typeface="Aptos"/>
              </a:rPr>
              <a:t>Kf</a:t>
            </a:r>
            <a:r>
              <a:rPr lang="en-US" dirty="0">
                <a:latin typeface="Aptos"/>
              </a:rPr>
              <a:t> and Ks of them.</a:t>
            </a:r>
            <a:endParaRPr lang="en-US"/>
          </a:p>
          <a:p>
            <a:r>
              <a:rPr lang="en-US" dirty="0">
                <a:latin typeface="Aptos"/>
              </a:rPr>
              <a:t>Finally, we also slow-down the dynamics of the </a:t>
            </a:r>
            <a:r>
              <a:rPr lang="en-US" dirty="0" err="1">
                <a:latin typeface="Aptos"/>
              </a:rPr>
              <a:t>Epileptor</a:t>
            </a:r>
            <a:r>
              <a:rPr lang="en-US" dirty="0">
                <a:latin typeface="Aptos"/>
              </a:rPr>
              <a:t> by choosing r=0.00015"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365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15D5D-134E-C7B7-386C-E186E6B7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3 – Observation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833C1-0219-FBBE-E423-F4CD1A4A6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The observation given to the agent is EEG observation of 65 electrodes of past 2 secs, with fs=1000Hz</a:t>
            </a:r>
          </a:p>
          <a:p>
            <a:endParaRPr lang="en-US" dirty="0"/>
          </a:p>
          <a:p>
            <a:r>
              <a:rPr lang="en-US" dirty="0"/>
              <a:t>EEG signal is normalized by (EEG – mean) / (max – min) for each individual channel over the 2sec window</a:t>
            </a:r>
          </a:p>
          <a:p>
            <a:endParaRPr lang="en-US" dirty="0"/>
          </a:p>
          <a:p>
            <a:r>
              <a:rPr lang="en-US" dirty="0"/>
              <a:t>The system runs for a little bit (4secs) to generate history and reach initial stabilization before agent kicks in</a:t>
            </a:r>
          </a:p>
          <a:p>
            <a:endParaRPr lang="en-US" dirty="0"/>
          </a:p>
          <a:p>
            <a:r>
              <a:rPr lang="en-US" dirty="0"/>
              <a:t>Each iteration the simulation runs for a fixed </a:t>
            </a:r>
            <a:r>
              <a:rPr lang="en-US" dirty="0" err="1"/>
              <a:t>timelength</a:t>
            </a:r>
            <a:r>
              <a:rPr lang="en-US" dirty="0"/>
              <a:t> (default=10ms), and the agent can update its control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416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241E-9852-1688-856C-5EB25595F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3 – Reward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838F7-766F-6F7D-E03E-397F879A5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reward is given based on suppression of epileptic activity</a:t>
            </a:r>
          </a:p>
        </p:txBody>
      </p:sp>
    </p:spTree>
    <p:extLst>
      <p:ext uri="{BB962C8B-B14F-4D97-AF65-F5344CB8AC3E}">
        <p14:creationId xmlns:p14="http://schemas.microsoft.com/office/powerpoint/2010/main" val="311820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792DB-2B9A-9A4B-67E5-A83CD4CD1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1: Oscillator suppression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D5A8D-B55D-AE8D-86D6-3BF9D8FD4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Original paper for the gym environment:</a:t>
            </a:r>
          </a:p>
          <a:p>
            <a:r>
              <a:rPr lang="en-US" dirty="0">
                <a:ea typeface="+mn-lt"/>
                <a:cs typeface="+mn-lt"/>
                <a:hlinkClick r:id="rId2"/>
              </a:rPr>
              <a:t>https://arxiv.org/abs/2002.10948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endParaRPr lang="en-US" dirty="0"/>
          </a:p>
          <a:p>
            <a:r>
              <a:rPr lang="en-US" dirty="0"/>
              <a:t>Our work is in prep as part of the larger project</a:t>
            </a:r>
          </a:p>
        </p:txBody>
      </p:sp>
    </p:spTree>
    <p:extLst>
      <p:ext uri="{BB962C8B-B14F-4D97-AF65-F5344CB8AC3E}">
        <p14:creationId xmlns:p14="http://schemas.microsoft.com/office/powerpoint/2010/main" val="4263252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5FAFC-FB80-61F5-82F9-0F749A47F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3 – Action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7226B-1F9A-74F4-FAC1-B9AC35F37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action is modeled as a voltage applied to the system at the lesser epileptic brain areas – </a:t>
            </a:r>
            <a:r>
              <a:rPr lang="en-US" dirty="0">
                <a:latin typeface="Aptos"/>
              </a:rPr>
              <a:t>the superior temporal cortex (</a:t>
            </a:r>
            <a:r>
              <a:rPr lang="en-US" dirty="0" err="1">
                <a:latin typeface="Aptos"/>
              </a:rPr>
              <a:t>rTCI</a:t>
            </a:r>
            <a:r>
              <a:rPr lang="en-US" dirty="0">
                <a:latin typeface="Aptos"/>
              </a:rPr>
              <a:t>, region 69) and the ventral temporal cortex (</a:t>
            </a:r>
            <a:r>
              <a:rPr lang="en-US" dirty="0" err="1">
                <a:latin typeface="Aptos"/>
              </a:rPr>
              <a:t>rTCV</a:t>
            </a:r>
            <a:r>
              <a:rPr lang="en-US" dirty="0">
                <a:latin typeface="Aptos"/>
              </a:rPr>
              <a:t>, region 72).</a:t>
            </a:r>
            <a:endParaRPr lang="en-US" dirty="0" err="1">
              <a:latin typeface="Aptos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One dimensional; bounded; positive or negative</a:t>
            </a:r>
          </a:p>
        </p:txBody>
      </p:sp>
    </p:spTree>
    <p:extLst>
      <p:ext uri="{BB962C8B-B14F-4D97-AF65-F5344CB8AC3E}">
        <p14:creationId xmlns:p14="http://schemas.microsoft.com/office/powerpoint/2010/main" val="2736441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5BF79-D70A-92D0-4C6C-D62B097C1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F0DE3A-6281-FA74-7B34-7AC8A19DE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is the more open problem!</a:t>
            </a:r>
          </a:p>
        </p:txBody>
      </p:sp>
    </p:spTree>
    <p:extLst>
      <p:ext uri="{BB962C8B-B14F-4D97-AF65-F5344CB8AC3E}">
        <p14:creationId xmlns:p14="http://schemas.microsoft.com/office/powerpoint/2010/main" val="937310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5E46-276E-54A1-48C4-729FA9C12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3 – Adaptations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D82A3-2BFF-3F21-07B9-BF5A675F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 chose the simulator model, stimulation</a:t>
            </a:r>
          </a:p>
          <a:p>
            <a:endParaRPr lang="en-US" dirty="0"/>
          </a:p>
          <a:p>
            <a:r>
              <a:rPr lang="en-US" dirty="0"/>
              <a:t>Writing the gym wrapper</a:t>
            </a:r>
          </a:p>
          <a:p>
            <a:endParaRPr lang="en-US" dirty="0"/>
          </a:p>
          <a:p>
            <a:r>
              <a:rPr lang="en-US" dirty="0"/>
              <a:t>A lot of work under the hood to interact with the simulation</a:t>
            </a:r>
          </a:p>
          <a:p>
            <a:endParaRPr lang="en-US" dirty="0"/>
          </a:p>
          <a:p>
            <a:r>
              <a:rPr lang="en-US" dirty="0"/>
              <a:t>The simulation itself can be slow (which was our motivation to use data driven model in scenario 2)</a:t>
            </a:r>
          </a:p>
        </p:txBody>
      </p:sp>
    </p:spTree>
    <p:extLst>
      <p:ext uri="{BB962C8B-B14F-4D97-AF65-F5344CB8AC3E}">
        <p14:creationId xmlns:p14="http://schemas.microsoft.com/office/powerpoint/2010/main" val="404798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6E38D-A339-43AD-A013-9E625EAEB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 – Intro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34AE4-8167-E197-5B9C-B91C1EE19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Environment mechanism: correlated </a:t>
            </a:r>
            <a:r>
              <a:rPr lang="en-US" dirty="0">
                <a:ea typeface="+mn-lt"/>
                <a:cs typeface="+mn-lt"/>
              </a:rPr>
              <a:t>Bonhoeffer–van der Pol oscillators.</a:t>
            </a:r>
            <a:endParaRPr lang="en-US" dirty="0"/>
          </a:p>
          <a:p>
            <a:endParaRPr lang="en-US" dirty="0"/>
          </a:p>
          <a:p>
            <a:r>
              <a:rPr lang="en-US" dirty="0"/>
              <a:t>Biological significance: This is argued to be similar to the underlying mechanism of Parkison's Disease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702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15D5D-134E-C7B7-386C-E186E6B7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 – Observation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833C1-0219-FBBE-E423-F4CD1A4A6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observation given to the agent is the mean field signal (average activation of all neurons), along with its history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164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241E-9852-1688-856C-5EB25595F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 – Reward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838F7-766F-6F7D-E03E-397F879A5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reward is given based on how close the agent can make the system approach the average of the sliding window. </a:t>
            </a:r>
          </a:p>
          <a:p>
            <a:r>
              <a:rPr lang="en-US" dirty="0"/>
              <a:t>This window is the exact window given in observation</a:t>
            </a:r>
          </a:p>
          <a:p>
            <a:r>
              <a:rPr lang="en-US" dirty="0"/>
              <a:t>With a penalty on action</a:t>
            </a:r>
          </a:p>
          <a:p>
            <a:r>
              <a:rPr lang="en-US" dirty="0"/>
              <a:t>Calculated as a known function based on state and action</a:t>
            </a:r>
          </a:p>
        </p:txBody>
      </p:sp>
      <p:pic>
        <p:nvPicPr>
          <p:cNvPr id="5" name="Picture 4" descr="A black and white text&#10;&#10;Description automatically generated">
            <a:extLst>
              <a:ext uri="{FF2B5EF4-FFF2-40B4-BE49-F238E27FC236}">
                <a16:creationId xmlns:a16="http://schemas.microsoft.com/office/drawing/2014/main" id="{09C473F5-8215-CE38-0F66-C7A5CB349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778" y="4813438"/>
            <a:ext cx="43434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18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5FAFC-FB80-61F5-82F9-0F749A47F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 – Action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7226B-1F9A-74F4-FAC1-B9AC35F37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action is modeled as a voltage applied to the system globally at each timestep</a:t>
            </a:r>
          </a:p>
          <a:p>
            <a:endParaRPr lang="en-US" dirty="0"/>
          </a:p>
          <a:p>
            <a:r>
              <a:rPr lang="en-US" dirty="0"/>
              <a:t>One dimensional; continuous; can be positive or negative; bounded</a:t>
            </a:r>
          </a:p>
          <a:p>
            <a:endParaRPr lang="en-US" dirty="0"/>
          </a:p>
          <a:p>
            <a:r>
              <a:rPr lang="en-US" dirty="0"/>
              <a:t>No delay between observation and action is introduced</a:t>
            </a:r>
          </a:p>
        </p:txBody>
      </p:sp>
    </p:spTree>
    <p:extLst>
      <p:ext uri="{BB962C8B-B14F-4D97-AF65-F5344CB8AC3E}">
        <p14:creationId xmlns:p14="http://schemas.microsoft.com/office/powerpoint/2010/main" val="3325953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5BF79-D70A-92D0-4C6C-D62B097C1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66E954-EBFD-A83A-5431-E13C924FEB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6087" y="1934369"/>
            <a:ext cx="6219825" cy="4133850"/>
          </a:xfrm>
        </p:spPr>
      </p:pic>
    </p:spTree>
    <p:extLst>
      <p:ext uri="{BB962C8B-B14F-4D97-AF65-F5344CB8AC3E}">
        <p14:creationId xmlns:p14="http://schemas.microsoft.com/office/powerpoint/2010/main" val="3426370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5E46-276E-54A1-48C4-729FA9C12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 – Adaptations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D82A3-2BFF-3F21-07B9-BF5A675F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Updated to newer gym version: done -&gt; terminated, truncated</a:t>
            </a:r>
          </a:p>
        </p:txBody>
      </p:sp>
    </p:spTree>
    <p:extLst>
      <p:ext uri="{BB962C8B-B14F-4D97-AF65-F5344CB8AC3E}">
        <p14:creationId xmlns:p14="http://schemas.microsoft.com/office/powerpoint/2010/main" val="1619094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BB1A6-C491-4B32-6A3C-5A8F35832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2: VNS cardiac modulation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BC825-5FDF-DEC1-553D-27F8739D4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https://iopscience.iop.org/article/10.1088/1741-2552/ad48bb</a:t>
            </a:r>
            <a:endParaRPr lang="en-US"/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7474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848</Words>
  <Application>Microsoft Macintosh PowerPoint</Application>
  <PresentationFormat>Widescreen</PresentationFormat>
  <Paragraphs>91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Courier New</vt:lpstr>
      <vt:lpstr>office theme</vt:lpstr>
      <vt:lpstr>Environment API</vt:lpstr>
      <vt:lpstr>Scenario 1: Oscillator suppression</vt:lpstr>
      <vt:lpstr>Scenario 1 – Intro </vt:lpstr>
      <vt:lpstr>Scenario 1 – Observation </vt:lpstr>
      <vt:lpstr>Scenario 1 – Reward </vt:lpstr>
      <vt:lpstr>Scenario 1 – Action Space</vt:lpstr>
      <vt:lpstr>Expected outcome</vt:lpstr>
      <vt:lpstr>Scenario 1 – Adaptations </vt:lpstr>
      <vt:lpstr>Scenario 2: VNS cardiac modulation</vt:lpstr>
      <vt:lpstr>Scenario 2 – Intro </vt:lpstr>
      <vt:lpstr>Scenario 2 – Observation </vt:lpstr>
      <vt:lpstr>Scenario 2 – Reward </vt:lpstr>
      <vt:lpstr>Scenario 2 – Action Space</vt:lpstr>
      <vt:lpstr>Expected outcome</vt:lpstr>
      <vt:lpstr>Scenario 2 – Adaptations </vt:lpstr>
      <vt:lpstr>Scenario 3: Epilepsy Suppression</vt:lpstr>
      <vt:lpstr>Epilepsy model detail</vt:lpstr>
      <vt:lpstr>Scenario 3 – Observation </vt:lpstr>
      <vt:lpstr>Scenario 3 – Reward </vt:lpstr>
      <vt:lpstr>Scenario 3 – Action Space</vt:lpstr>
      <vt:lpstr>Expected outcome</vt:lpstr>
      <vt:lpstr>Scenario 3 – Adaptations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 API</dc:title>
  <dc:creator/>
  <cp:lastModifiedBy>Liu, Chang</cp:lastModifiedBy>
  <cp:revision>295</cp:revision>
  <dcterms:created xsi:type="dcterms:W3CDTF">2024-10-24T15:17:30Z</dcterms:created>
  <dcterms:modified xsi:type="dcterms:W3CDTF">2024-11-26T19:09:28Z</dcterms:modified>
</cp:coreProperties>
</file>