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6" r:id="rId8"/>
    <p:sldId id="261" r:id="rId9"/>
    <p:sldId id="262" r:id="rId10"/>
    <p:sldId id="263" r:id="rId11"/>
    <p:sldId id="264"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72" y="-12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0E4962-4B55-4324-B1D8-080E85B5A118}"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292679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E4962-4B55-4324-B1D8-080E85B5A118}"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76430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E4962-4B55-4324-B1D8-080E85B5A118}"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400231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E4962-4B55-4324-B1D8-080E85B5A118}"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364241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0E4962-4B55-4324-B1D8-080E85B5A118}"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176243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0E4962-4B55-4324-B1D8-080E85B5A118}"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309882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0E4962-4B55-4324-B1D8-080E85B5A118}" type="datetimeFigureOut">
              <a:rPr lang="en-US" smtClean="0"/>
              <a:t>4/22/2015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397826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0E4962-4B55-4324-B1D8-080E85B5A118}" type="datetimeFigureOut">
              <a:rPr lang="en-US" smtClean="0"/>
              <a:t>4/22/2015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307322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E4962-4B55-4324-B1D8-080E85B5A118}" type="datetimeFigureOut">
              <a:rPr lang="en-US" smtClean="0"/>
              <a:t>4/22/2015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4039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E4962-4B55-4324-B1D8-080E85B5A118}"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277094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E4962-4B55-4324-B1D8-080E85B5A118}"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8B903-1057-4E1A-973F-0E4348EF5D7F}" type="slidenum">
              <a:rPr lang="en-US" smtClean="0"/>
              <a:t>‹#›</a:t>
            </a:fld>
            <a:endParaRPr lang="en-US"/>
          </a:p>
        </p:txBody>
      </p:sp>
    </p:spTree>
    <p:extLst>
      <p:ext uri="{BB962C8B-B14F-4D97-AF65-F5344CB8AC3E}">
        <p14:creationId xmlns:p14="http://schemas.microsoft.com/office/powerpoint/2010/main" val="292106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E4962-4B55-4324-B1D8-080E85B5A118}" type="datetimeFigureOut">
              <a:rPr lang="en-US" smtClean="0"/>
              <a:t>4/22/2015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F8B903-1057-4E1A-973F-0E4348EF5D7F}" type="slidenum">
              <a:rPr lang="en-US" smtClean="0"/>
              <a:t>‹#›</a:t>
            </a:fld>
            <a:endParaRPr lang="en-US"/>
          </a:p>
        </p:txBody>
      </p:sp>
    </p:spTree>
    <p:extLst>
      <p:ext uri="{BB962C8B-B14F-4D97-AF65-F5344CB8AC3E}">
        <p14:creationId xmlns:p14="http://schemas.microsoft.com/office/powerpoint/2010/main" val="784036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our Study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43769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Autofit/>
          </a:bodyPr>
          <a:lstStyle/>
          <a:p>
            <a:pPr marL="0" indent="0">
              <a:buNone/>
            </a:pPr>
            <a:r>
              <a:rPr lang="en-US" sz="2400" dirty="0" smtClean="0">
                <a:latin typeface="Arial" pitchFamily="34" charset="0"/>
                <a:cs typeface="Arial" pitchFamily="34" charset="0"/>
              </a:rPr>
              <a:t>There is always an objective, correct, probability that the stock is good, which depends on the history of dividends paid by the stock already. For instance, at the beginning of each block of trials, the probability that the stock is good is exactly 50%, and there is no doubt about this value.</a:t>
            </a:r>
          </a:p>
          <a:p>
            <a:pPr marL="0" indent="0">
              <a:buNone/>
            </a:pPr>
            <a:r>
              <a:rPr lang="en-US" sz="2400" dirty="0" smtClean="0">
                <a:latin typeface="Arial" pitchFamily="34" charset="0"/>
                <a:cs typeface="Arial" pitchFamily="34" charset="0"/>
              </a:rPr>
              <a:t>As you observe the dividends paid by the stock you will update your belief whether or not the stock is good. It may be that after a series of good dividends, you think the probability of the stock being good is 75%. However, how much you trust your ability to calculate this probability could vary. Sometimes you may not be too confident in the probability estimate you calculated and some times you may be highly confident in this estimate.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82437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marL="0" indent="0">
              <a:buNone/>
            </a:pPr>
            <a:r>
              <a:rPr lang="en-US" sz="2400" dirty="0" smtClean="0">
                <a:latin typeface="Arial" pitchFamily="34" charset="0"/>
                <a:cs typeface="Arial" pitchFamily="34" charset="0"/>
              </a:rPr>
              <a:t>For instance, at the very beginning of each block, the probability of the stock being good is 50% and you should be highly confident in this number because you are told that the computer just picked at random the type of stock you will see in the block, and nothing else has happened since then.</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Every time you provide us with a probability estimate that is within 5% of the correct value (e.g. correct probability is 80% and you say 84% , or 75%) we will add 10 cents to your payment for taking part in this study. Throughout the task you will be told how much you have accumulated through dividends paid by the stock or bond you chose up to that point.</a:t>
            </a:r>
          </a:p>
          <a:p>
            <a:pPr marL="0" indent="0">
              <a:buNone/>
            </a:pPr>
            <a:endParaRPr lang="en-US" sz="2500" dirty="0"/>
          </a:p>
        </p:txBody>
      </p:sp>
    </p:spTree>
    <p:extLst>
      <p:ext uri="{BB962C8B-B14F-4D97-AF65-F5344CB8AC3E}">
        <p14:creationId xmlns:p14="http://schemas.microsoft.com/office/powerpoint/2010/main" val="266304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dirty="0" smtClean="0">
              <a:latin typeface="Arial" pitchFamily="34" charset="0"/>
              <a:cs typeface="Arial" pitchFamily="34" charset="0"/>
            </a:endParaRPr>
          </a:p>
          <a:p>
            <a:pPr marL="0" indent="0" algn="ctr">
              <a:buNone/>
            </a:pPr>
            <a:r>
              <a:rPr lang="en-US" sz="4800" dirty="0" smtClean="0">
                <a:latin typeface="Arial" pitchFamily="34" charset="0"/>
                <a:cs typeface="Arial" pitchFamily="34" charset="0"/>
              </a:rPr>
              <a:t>This is LOSS condition</a:t>
            </a:r>
          </a:p>
          <a:p>
            <a:pPr marL="0" indent="0" algn="ctr">
              <a:buNone/>
            </a:pPr>
            <a:r>
              <a:rPr lang="en-US" dirty="0" smtClean="0">
                <a:latin typeface="Arial" pitchFamily="34" charset="0"/>
                <a:cs typeface="Arial" pitchFamily="34" charset="0"/>
              </a:rPr>
              <a:t>The two securities will only provide NEGATIVE payoffs</a:t>
            </a:r>
          </a:p>
          <a:p>
            <a:pPr marL="0" indent="0" algn="ctr">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264542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800" dirty="0">
              <a:latin typeface="Arial" pitchFamily="34" charset="0"/>
              <a:cs typeface="Arial" pitchFamily="34" charset="0"/>
            </a:endParaRPr>
          </a:p>
          <a:p>
            <a:pPr marL="0" indent="0" algn="ctr">
              <a:buNone/>
            </a:pPr>
            <a:r>
              <a:rPr lang="en-US" sz="4800" dirty="0" smtClean="0">
                <a:latin typeface="Arial" pitchFamily="34" charset="0"/>
                <a:cs typeface="Arial" pitchFamily="34" charset="0"/>
              </a:rPr>
              <a:t>This is a GAIN condition</a:t>
            </a:r>
          </a:p>
          <a:p>
            <a:pPr marL="0" indent="0" algn="ctr">
              <a:buNone/>
            </a:pPr>
            <a:r>
              <a:rPr lang="en-US" dirty="0" smtClean="0">
                <a:latin typeface="Arial" pitchFamily="34" charset="0"/>
                <a:cs typeface="Arial" pitchFamily="34" charset="0"/>
              </a:rPr>
              <a:t>The two securities will only provide POSITVE payoffs</a:t>
            </a:r>
            <a:endParaRPr lang="en-US" dirty="0">
              <a:latin typeface="Arial" pitchFamily="34" charset="0"/>
              <a:cs typeface="Arial" pitchFamily="34" charset="0"/>
            </a:endParaRPr>
          </a:p>
        </p:txBody>
      </p:sp>
    </p:spTree>
    <p:extLst>
      <p:ext uri="{BB962C8B-B14F-4D97-AF65-F5344CB8AC3E}">
        <p14:creationId xmlns:p14="http://schemas.microsoft.com/office/powerpoint/2010/main" val="81684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latin typeface="Arial" pitchFamily="34" charset="0"/>
                <a:cs typeface="Arial" pitchFamily="34" charset="0"/>
              </a:rPr>
              <a:t>In this study you will work on an investment task. In one task you will repeatedly invest in one of two securities; A risky security (i.e., a stock with risky payoffs) and a riskless security (i.e., a bond with a known payoff).</a:t>
            </a:r>
          </a:p>
          <a:p>
            <a:pPr marL="0" indent="0">
              <a:buNone/>
            </a:pPr>
            <a:endParaRPr lang="en-US" sz="2400" dirty="0">
              <a:latin typeface="Arial" pitchFamily="34" charset="0"/>
              <a:cs typeface="Arial" pitchFamily="34" charset="0"/>
            </a:endParaRPr>
          </a:p>
          <a:p>
            <a:pPr marL="0" indent="0">
              <a:buNone/>
            </a:pPr>
            <a:r>
              <a:rPr lang="en-US" sz="2400" dirty="0">
                <a:latin typeface="Arial" pitchFamily="34" charset="0"/>
                <a:cs typeface="Arial" pitchFamily="34" charset="0"/>
              </a:rPr>
              <a:t>Y</a:t>
            </a:r>
            <a:r>
              <a:rPr lang="en-US" sz="2400" dirty="0" smtClean="0">
                <a:latin typeface="Arial" pitchFamily="34" charset="0"/>
                <a:cs typeface="Arial" pitchFamily="34" charset="0"/>
              </a:rPr>
              <a:t>ou will be asked to provide estimates as to how good an investment the risky security is, after observing its payoffs.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85722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a:bodyPr>
          <a:lstStyle/>
          <a:p>
            <a:pPr marL="0" indent="0">
              <a:buNone/>
            </a:pPr>
            <a:r>
              <a:rPr lang="en-US" sz="2400" dirty="0" smtClean="0">
                <a:latin typeface="Arial" pitchFamily="34" charset="0"/>
                <a:cs typeface="Arial" pitchFamily="34" charset="0"/>
              </a:rPr>
              <a:t>In the task, there are two types of conditions you can face: the GAIN and the LOSS conditions. In the GAIN condition, the two securities will only provide POSITIVE payoffs. In the LOSS condition, the two securities will only provide NEGATIVE payoffs.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33681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Autofit/>
          </a:bodyPr>
          <a:lstStyle/>
          <a:p>
            <a:pPr marL="0" indent="0">
              <a:buNone/>
            </a:pPr>
            <a:r>
              <a:rPr lang="en-US" sz="2400" dirty="0" smtClean="0">
                <a:latin typeface="Arial" pitchFamily="34" charset="0"/>
                <a:cs typeface="Arial" pitchFamily="34" charset="0"/>
              </a:rPr>
              <a:t>In the GAIN condition, on any trial, if you choose to invest in the bond, you get a payoff of $6 for sure at the end of the trial. If you choose to invest in the stock, you will receive a dividend which can be either $10 or $2.</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The stock can either be good or bad, and this will determine the likelihood of its dividend being high or low. If the stock is good then the probability of receiving the $10 dividend is 70% and the probability of receiving $2 is 30%.</a:t>
            </a:r>
          </a:p>
          <a:p>
            <a:pPr marL="0" indent="0">
              <a:buNone/>
            </a:pPr>
            <a:r>
              <a:rPr lang="en-US" sz="2400" dirty="0" smtClean="0">
                <a:latin typeface="Arial" pitchFamily="34" charset="0"/>
                <a:cs typeface="Arial" pitchFamily="34" charset="0"/>
              </a:rPr>
              <a:t>The dividends paid by this stock are independent from trial to trial, but come from this exact distribution. In other words, once it is determined by the computer that the stock is good, then on each trial the odds of the dividend being $10 are 70%, and the odds of it being $2 are 30%.</a:t>
            </a:r>
          </a:p>
        </p:txBody>
      </p:sp>
    </p:spTree>
    <p:extLst>
      <p:ext uri="{BB962C8B-B14F-4D97-AF65-F5344CB8AC3E}">
        <p14:creationId xmlns:p14="http://schemas.microsoft.com/office/powerpoint/2010/main" val="375843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marL="0" indent="0">
              <a:buNone/>
            </a:pPr>
            <a:r>
              <a:rPr lang="en-US" sz="2400" dirty="0" smtClean="0">
                <a:latin typeface="Arial" pitchFamily="34" charset="0"/>
                <a:cs typeface="Arial" pitchFamily="34" charset="0"/>
              </a:rPr>
              <a:t>If the stock is bad then the probability of receiving the $10 dividend is 30% and the probability of receiving the  $2 dividend is 70%. Once the computer determines that the stock is either good or bad, that is maintained on each trial.</a:t>
            </a:r>
          </a:p>
          <a:p>
            <a:pPr marL="0" indent="0">
              <a:buNone/>
            </a:pPr>
            <a:r>
              <a:rPr lang="en-US" sz="2400" dirty="0" smtClean="0">
                <a:latin typeface="Arial" pitchFamily="34" charset="0"/>
                <a:cs typeface="Arial" pitchFamily="34" charset="0"/>
              </a:rPr>
              <a:t>The dividends paid by this stock are independent from trial to trial, but come from this exact distribution. In other words, once it is determined by the computer that the stock is good, then on each trial the odds of the dividend being -$10 are 30%, and the odds of it being -$2 are 70%.</a:t>
            </a:r>
          </a:p>
        </p:txBody>
      </p:sp>
    </p:spTree>
    <p:extLst>
      <p:ext uri="{BB962C8B-B14F-4D97-AF65-F5344CB8AC3E}">
        <p14:creationId xmlns:p14="http://schemas.microsoft.com/office/powerpoint/2010/main" val="307457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0" indent="0">
              <a:buNone/>
            </a:pPr>
            <a:r>
              <a:rPr lang="en-US" sz="2400" dirty="0" smtClean="0">
                <a:latin typeface="Arial" pitchFamily="34" charset="0"/>
                <a:cs typeface="Arial" pitchFamily="34" charset="0"/>
              </a:rPr>
              <a:t>In the Loss condition, </a:t>
            </a:r>
            <a:r>
              <a:rPr lang="en-US" sz="2400" dirty="0" smtClean="0">
                <a:latin typeface="Arial" pitchFamily="34" charset="0"/>
                <a:cs typeface="Arial" pitchFamily="34" charset="0"/>
              </a:rPr>
              <a:t>on any trial, if you choose to invest in the bond, you get a payoff of -$6 for sure at the end of the trial. If you choose to invest in the stock, you will receive a dividend which can be either -$10 or -$2.</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The stock can either be good or bad, and this will determine the likelihood of its dividend being high or low. If the stock is good then the probability of receiving the   -$10 dividend is 30% and the probability of receiving the  -$2 dividend  is 70%. </a:t>
            </a:r>
          </a:p>
          <a:p>
            <a:pPr marL="0" indent="0">
              <a:buNone/>
            </a:pPr>
            <a:r>
              <a:rPr lang="en-US" sz="2400" dirty="0" smtClean="0">
                <a:latin typeface="Arial" pitchFamily="34" charset="0"/>
                <a:cs typeface="Arial" pitchFamily="34" charset="0"/>
              </a:rPr>
              <a:t>The dividends paid by this stock are independent from trial to trial, but come from this exact distribution. In other words, once it is determined by the computer that the stock is good, then on each trial the odds of the dividend being -$10 are 30%, and the odds of it being -$2 are 70%.</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180450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400" dirty="0" smtClean="0">
                <a:latin typeface="Arial" pitchFamily="34" charset="0"/>
                <a:cs typeface="Arial" pitchFamily="34" charset="0"/>
              </a:rPr>
              <a:t>If the stock is bad then the probability of receiving the -$10 dividend is 70% and the probability of receiving -$2 is 30%.</a:t>
            </a:r>
          </a:p>
          <a:p>
            <a:pPr marL="0" indent="0">
              <a:buNone/>
            </a:pPr>
            <a:r>
              <a:rPr lang="en-US" sz="2400" dirty="0" smtClean="0">
                <a:latin typeface="Arial" pitchFamily="34" charset="0"/>
                <a:cs typeface="Arial" pitchFamily="34" charset="0"/>
              </a:rPr>
              <a:t>The dividends paid by this stock are independent from trial to trial, but come from this exact distribution. In other words, once it is determined by the computer that the stock is bad, then on each trial the odds of the dividend being -$10 are 70%, and the odds of it being -$2 are 30%.</a:t>
            </a:r>
          </a:p>
          <a:p>
            <a:pPr marL="0" indent="0">
              <a:buNone/>
            </a:pPr>
            <a:endParaRPr lang="en-US" dirty="0"/>
          </a:p>
        </p:txBody>
      </p:sp>
    </p:spTree>
    <p:extLst>
      <p:ext uri="{BB962C8B-B14F-4D97-AF65-F5344CB8AC3E}">
        <p14:creationId xmlns:p14="http://schemas.microsoft.com/office/powerpoint/2010/main" val="392760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marL="0" indent="0">
              <a:buNone/>
            </a:pPr>
            <a:r>
              <a:rPr lang="en-US" sz="2400" dirty="0" smtClean="0">
                <a:latin typeface="Arial" pitchFamily="34" charset="0"/>
                <a:cs typeface="Arial" pitchFamily="34" charset="0"/>
              </a:rPr>
              <a:t>In each condition, at the beginning of each block of 6 trials, you do not know which type of stock the computer selected for that block. You may be facing the good, or the bad stock, with equal probability. </a:t>
            </a:r>
          </a:p>
          <a:p>
            <a:pPr marL="0" indent="0">
              <a:buNone/>
            </a:pPr>
            <a:endParaRPr lang="en-US" sz="2400" dirty="0">
              <a:latin typeface="Arial" pitchFamily="34" charset="0"/>
              <a:cs typeface="Arial" pitchFamily="34" charset="0"/>
            </a:endParaRPr>
          </a:p>
          <a:p>
            <a:pPr marL="0" indent="0">
              <a:buNone/>
            </a:pPr>
            <a:r>
              <a:rPr lang="en-US" sz="2400" dirty="0" smtClean="0">
                <a:latin typeface="Arial" pitchFamily="34" charset="0"/>
                <a:cs typeface="Arial" pitchFamily="34" charset="0"/>
              </a:rPr>
              <a:t>On each trial in the block you will decide whether you want to invest in the stock for that trial and accumulate the dividend paid by the stock, or invest in the riskless security and add the known payoff to your task earnings. </a:t>
            </a:r>
          </a:p>
          <a:p>
            <a:pPr marL="0" indent="0">
              <a:buNone/>
            </a:pPr>
            <a:endParaRPr lang="en-US" sz="2400" dirty="0" smtClean="0">
              <a:latin typeface="Arial" pitchFamily="34" charset="0"/>
              <a:cs typeface="Arial" pitchFamily="34" charset="0"/>
            </a:endParaRPr>
          </a:p>
          <a:p>
            <a:pPr marL="0" indent="0">
              <a:buNone/>
            </a:pPr>
            <a:r>
              <a:rPr lang="en-US" sz="2400" dirty="0" smtClean="0">
                <a:latin typeface="Arial" pitchFamily="34" charset="0"/>
                <a:cs typeface="Arial" pitchFamily="34" charset="0"/>
              </a:rPr>
              <a:t>You will then see the dividend paid by the stock, no matter if you chose the stock or the bond. </a:t>
            </a:r>
            <a:r>
              <a:rPr lang="en-US" sz="2400" dirty="0" smtClean="0">
                <a:latin typeface="Arial" pitchFamily="34" charset="0"/>
                <a:cs typeface="Arial" pitchFamily="34" charset="0"/>
              </a:rPr>
              <a:t>you will make a gender judgment on the stock broker. </a:t>
            </a:r>
          </a:p>
          <a:p>
            <a:pPr marL="0" indent="0">
              <a:buNone/>
            </a:pPr>
            <a:endParaRPr lang="en-US" sz="2500" dirty="0">
              <a:latin typeface="Arial" pitchFamily="34" charset="0"/>
              <a:cs typeface="Arial" pitchFamily="34" charset="0"/>
            </a:endParaRPr>
          </a:p>
        </p:txBody>
      </p:sp>
    </p:spTree>
    <p:extLst>
      <p:ext uri="{BB962C8B-B14F-4D97-AF65-F5344CB8AC3E}">
        <p14:creationId xmlns:p14="http://schemas.microsoft.com/office/powerpoint/2010/main" val="60706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marL="0" indent="0">
              <a:buNone/>
            </a:pPr>
            <a:r>
              <a:rPr lang="en-US" sz="2500" dirty="0" smtClean="0">
                <a:latin typeface="Arial" pitchFamily="34" charset="0"/>
                <a:cs typeface="Arial" pitchFamily="34" charset="0"/>
              </a:rPr>
              <a:t> </a:t>
            </a:r>
            <a:r>
              <a:rPr lang="en-US" sz="2400" dirty="0" smtClean="0">
                <a:latin typeface="Arial" pitchFamily="34" charset="0"/>
                <a:cs typeface="Arial" pitchFamily="34" charset="0"/>
              </a:rPr>
              <a:t>After that we will ask you to tell us two things. </a:t>
            </a:r>
          </a:p>
          <a:p>
            <a:pPr marL="0" indent="0">
              <a:buNone/>
            </a:pPr>
            <a:r>
              <a:rPr lang="en-US" sz="2400" dirty="0" smtClean="0">
                <a:latin typeface="Arial" pitchFamily="34" charset="0"/>
                <a:cs typeface="Arial" pitchFamily="34" charset="0"/>
              </a:rPr>
              <a:t>1. What you think the probability that the stock is good one ( the answer must be a number between 0 and 100)</a:t>
            </a:r>
          </a:p>
          <a:p>
            <a:pPr marL="0" indent="0">
              <a:buNone/>
            </a:pPr>
            <a:r>
              <a:rPr lang="en-US" sz="2400" dirty="0" smtClean="0">
                <a:latin typeface="Arial" pitchFamily="34" charset="0"/>
                <a:cs typeface="Arial" pitchFamily="34" charset="0"/>
              </a:rPr>
              <a:t>2. How much you trust your ability to come up with the correct probability estimate that the stock is good. In other words, we want to know how confident you are that the probability you estimated is correct. ( answer is between 1 and 9, with 1 meaning you have the lowest amount of confidence in your estimate, and 9  meaning you have the highest level of confidence in your ability to come up with the right probability estimate)</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3709999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1226</Words>
  <Application>Microsoft Office PowerPoint</Application>
  <PresentationFormat>On-screen Show (4:3)</PresentationFormat>
  <Paragraphs>36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Welcome to our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Study</dc:title>
  <dc:creator>Nichole Lighthall, Ph.D.</dc:creator>
  <cp:lastModifiedBy>Nichole Lighthall, Ph.D.</cp:lastModifiedBy>
  <cp:revision>8</cp:revision>
  <dcterms:created xsi:type="dcterms:W3CDTF">2015-04-22T15:22:02Z</dcterms:created>
  <dcterms:modified xsi:type="dcterms:W3CDTF">2015-04-22T16:14:40Z</dcterms:modified>
</cp:coreProperties>
</file>