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6" r:id="rId8"/>
    <p:sldId id="261" r:id="rId9"/>
    <p:sldId id="262" r:id="rId10"/>
    <p:sldId id="263" r:id="rId11"/>
    <p:sldId id="264"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8" y="8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0E4962-4B55-4324-B1D8-080E85B5A118}"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292679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E4962-4B55-4324-B1D8-080E85B5A118}"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76430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E4962-4B55-4324-B1D8-080E85B5A118}"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400231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E4962-4B55-4324-B1D8-080E85B5A118}"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64241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E4962-4B55-4324-B1D8-080E85B5A118}"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176243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E4962-4B55-4324-B1D8-080E85B5A118}"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09882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E4962-4B55-4324-B1D8-080E85B5A118}" type="datetimeFigureOut">
              <a:rPr lang="en-US" smtClean="0"/>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97826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0E4962-4B55-4324-B1D8-080E85B5A118}" type="datetimeFigureOut">
              <a:rPr lang="en-US" smtClean="0"/>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07322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E4962-4B55-4324-B1D8-080E85B5A118}" type="datetimeFigureOut">
              <a:rPr lang="en-US" smtClean="0"/>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4039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E4962-4B55-4324-B1D8-080E85B5A118}"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277094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E4962-4B55-4324-B1D8-080E85B5A118}"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292106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E4962-4B55-4324-B1D8-080E85B5A118}" type="datetimeFigureOut">
              <a:rPr lang="en-US" smtClean="0"/>
              <a:t>8/31/2018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8B903-1057-4E1A-973F-0E4348EF5D7F}" type="slidenum">
              <a:rPr lang="en-US" smtClean="0"/>
              <a:t>‹#›</a:t>
            </a:fld>
            <a:endParaRPr lang="en-US"/>
          </a:p>
        </p:txBody>
      </p:sp>
    </p:spTree>
    <p:extLst>
      <p:ext uri="{BB962C8B-B14F-4D97-AF65-F5344CB8AC3E}">
        <p14:creationId xmlns:p14="http://schemas.microsoft.com/office/powerpoint/2010/main" val="78403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dirty="0"/>
              <a:t>Welcome to the </a:t>
            </a:r>
            <a:br>
              <a:rPr lang="en-US" dirty="0"/>
            </a:br>
            <a:r>
              <a:rPr lang="en-US" dirty="0"/>
              <a:t>Investment Study!</a:t>
            </a: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pic>
        <p:nvPicPr>
          <p:cNvPr id="5" name="Picture 4"/>
          <p:cNvPicPr>
            <a:picLocks noChangeAspect="1"/>
          </p:cNvPicPr>
          <p:nvPr/>
        </p:nvPicPr>
        <p:blipFill rotWithShape="1">
          <a:blip r:embed="rId2"/>
          <a:srcRect l="8203" r="3976" b="3704"/>
          <a:stretch/>
        </p:blipFill>
        <p:spPr>
          <a:xfrm>
            <a:off x="2672080" y="2670175"/>
            <a:ext cx="3799840" cy="2641600"/>
          </a:xfrm>
          <a:prstGeom prst="rect">
            <a:avLst/>
          </a:prstGeom>
        </p:spPr>
      </p:pic>
    </p:spTree>
    <p:extLst>
      <p:ext uri="{BB962C8B-B14F-4D97-AF65-F5344CB8AC3E}">
        <p14:creationId xmlns:p14="http://schemas.microsoft.com/office/powerpoint/2010/main" val="114376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marL="0" indent="0">
              <a:buNone/>
            </a:pPr>
            <a:r>
              <a:rPr lang="en-US" sz="2400" dirty="0">
                <a:latin typeface="Arial" pitchFamily="34" charset="0"/>
                <a:cs typeface="Arial" pitchFamily="34" charset="0"/>
              </a:rPr>
              <a:t>There is always an objective, correct probability that the </a:t>
            </a:r>
            <a:r>
              <a:rPr lang="en-US" sz="2400" b="1" dirty="0">
                <a:latin typeface="Arial" pitchFamily="34" charset="0"/>
                <a:cs typeface="Arial" pitchFamily="34" charset="0"/>
              </a:rPr>
              <a:t>stock</a:t>
            </a:r>
            <a:r>
              <a:rPr lang="en-US" sz="2400" dirty="0">
                <a:latin typeface="Arial" pitchFamily="34" charset="0"/>
                <a:cs typeface="Arial" pitchFamily="34" charset="0"/>
              </a:rPr>
              <a:t> is </a:t>
            </a:r>
            <a:r>
              <a:rPr lang="en-US" sz="2400" dirty="0">
                <a:solidFill>
                  <a:srgbClr val="008000"/>
                </a:solidFill>
                <a:latin typeface="Arial" pitchFamily="34" charset="0"/>
                <a:cs typeface="Arial" pitchFamily="34" charset="0"/>
              </a:rPr>
              <a:t>good</a:t>
            </a:r>
            <a:r>
              <a:rPr lang="en-US" sz="2400" dirty="0">
                <a:latin typeface="Arial" pitchFamily="34" charset="0"/>
                <a:cs typeface="Arial" pitchFamily="34" charset="0"/>
              </a:rPr>
              <a:t>, which depends on the history of dividends paid by the stock already. For instance, at the beginning of each block of trials, the probability that the </a:t>
            </a:r>
            <a:r>
              <a:rPr lang="en-US" sz="2400" b="1" dirty="0">
                <a:latin typeface="Arial" pitchFamily="34" charset="0"/>
                <a:cs typeface="Arial" pitchFamily="34" charset="0"/>
              </a:rPr>
              <a:t>stock</a:t>
            </a:r>
            <a:r>
              <a:rPr lang="en-US" sz="2400" dirty="0">
                <a:latin typeface="Arial" pitchFamily="34" charset="0"/>
                <a:cs typeface="Arial" pitchFamily="34" charset="0"/>
              </a:rPr>
              <a:t> is </a:t>
            </a:r>
            <a:r>
              <a:rPr lang="en-US" sz="2400" dirty="0">
                <a:solidFill>
                  <a:srgbClr val="008000"/>
                </a:solidFill>
                <a:latin typeface="Arial" pitchFamily="34" charset="0"/>
                <a:cs typeface="Arial" pitchFamily="34" charset="0"/>
              </a:rPr>
              <a:t>good</a:t>
            </a:r>
            <a:r>
              <a:rPr lang="en-US" sz="2400" dirty="0">
                <a:latin typeface="Arial" pitchFamily="34" charset="0"/>
                <a:cs typeface="Arial" pitchFamily="34" charset="0"/>
              </a:rPr>
              <a:t> is exactly 50%, and there is no doubt about this value.</a:t>
            </a:r>
          </a:p>
          <a:p>
            <a:pPr marL="0" indent="0">
              <a:buNone/>
            </a:pP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As you observe the dividends paid by the </a:t>
            </a:r>
            <a:r>
              <a:rPr lang="en-US" sz="2400" b="1" dirty="0">
                <a:latin typeface="Arial" pitchFamily="34" charset="0"/>
                <a:cs typeface="Arial" pitchFamily="34" charset="0"/>
              </a:rPr>
              <a:t>stock</a:t>
            </a:r>
            <a:r>
              <a:rPr lang="en-US" sz="2400" dirty="0">
                <a:latin typeface="Arial" pitchFamily="34" charset="0"/>
                <a:cs typeface="Arial" pitchFamily="34" charset="0"/>
              </a:rPr>
              <a:t> you will update your belief whether it is </a:t>
            </a:r>
            <a:r>
              <a:rPr lang="en-US" sz="2400" dirty="0">
                <a:solidFill>
                  <a:srgbClr val="008000"/>
                </a:solidFill>
                <a:latin typeface="Arial" pitchFamily="34" charset="0"/>
                <a:cs typeface="Arial" pitchFamily="34" charset="0"/>
              </a:rPr>
              <a:t>good</a:t>
            </a:r>
            <a:r>
              <a:rPr lang="en-US" sz="2400" dirty="0">
                <a:latin typeface="Arial" pitchFamily="34" charset="0"/>
                <a:cs typeface="Arial" pitchFamily="34" charset="0"/>
              </a:rPr>
              <a:t>. How much you trust your ability to calculate this probability could vary. Sometimes you may not be too confident in the probability estimate you calculated and some times you may be highly confident in this estimate. </a:t>
            </a: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spTree>
    <p:extLst>
      <p:ext uri="{BB962C8B-B14F-4D97-AF65-F5344CB8AC3E}">
        <p14:creationId xmlns:p14="http://schemas.microsoft.com/office/powerpoint/2010/main" val="182437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lgn="ctr">
              <a:buNone/>
            </a:pPr>
            <a:r>
              <a:rPr lang="en-US" sz="2400" dirty="0">
                <a:latin typeface="Arial" pitchFamily="34" charset="0"/>
                <a:cs typeface="Arial" pitchFamily="34" charset="0"/>
              </a:rPr>
              <a:t>Payment</a:t>
            </a:r>
          </a:p>
          <a:p>
            <a:pPr marL="0" indent="0">
              <a:buNone/>
            </a:pPr>
            <a:r>
              <a:rPr lang="en-US" sz="2400" u="sng" dirty="0">
                <a:latin typeface="Arial" pitchFamily="34" charset="0"/>
                <a:cs typeface="Arial" pitchFamily="34" charset="0"/>
              </a:rPr>
              <a:t>From </a:t>
            </a:r>
            <a:r>
              <a:rPr lang="en-US" sz="2400" u="sng" dirty="0">
                <a:solidFill>
                  <a:srgbClr val="008000"/>
                </a:solidFill>
                <a:latin typeface="Arial" pitchFamily="34" charset="0"/>
                <a:cs typeface="Arial" pitchFamily="34" charset="0"/>
              </a:rPr>
              <a:t>good</a:t>
            </a:r>
            <a:r>
              <a:rPr lang="en-US" sz="2400" u="sng" dirty="0">
                <a:latin typeface="Arial" pitchFamily="34" charset="0"/>
                <a:cs typeface="Arial" pitchFamily="34" charset="0"/>
              </a:rPr>
              <a:t> </a:t>
            </a:r>
            <a:r>
              <a:rPr lang="en-US" sz="2400" b="1" u="sng" dirty="0">
                <a:latin typeface="Arial" pitchFamily="34" charset="0"/>
                <a:cs typeface="Arial" pitchFamily="34" charset="0"/>
              </a:rPr>
              <a:t>stock</a:t>
            </a:r>
            <a:r>
              <a:rPr lang="en-US" sz="2400" u="sng" dirty="0">
                <a:latin typeface="Arial" pitchFamily="34" charset="0"/>
                <a:cs typeface="Arial" pitchFamily="34" charset="0"/>
              </a:rPr>
              <a:t> probability estimates</a:t>
            </a:r>
            <a:r>
              <a:rPr lang="en-US" sz="2400" dirty="0">
                <a:latin typeface="Arial" pitchFamily="34" charset="0"/>
                <a:cs typeface="Arial" pitchFamily="34" charset="0"/>
              </a:rPr>
              <a:t>: We will pay you 10 cents for every probability estimate that is within 5% of the true probability. Earnings from accurate probability estimates will be added to your $25 base payment. </a:t>
            </a:r>
          </a:p>
          <a:p>
            <a:pPr marL="0" indent="0">
              <a:buNone/>
            </a:pPr>
            <a:endParaRPr lang="en-US" sz="2400" dirty="0">
              <a:latin typeface="Arial" pitchFamily="34" charset="0"/>
              <a:cs typeface="Arial" pitchFamily="34" charset="0"/>
            </a:endParaRPr>
          </a:p>
          <a:p>
            <a:pPr marL="0" indent="0">
              <a:buNone/>
            </a:pPr>
            <a:r>
              <a:rPr lang="en-US" sz="2400" u="sng" dirty="0">
                <a:latin typeface="Arial" pitchFamily="34" charset="0"/>
                <a:cs typeface="Arial" pitchFamily="34" charset="0"/>
              </a:rPr>
              <a:t>From investment choices</a:t>
            </a:r>
            <a:r>
              <a:rPr lang="en-US" sz="2400" dirty="0">
                <a:latin typeface="Arial" pitchFamily="34" charset="0"/>
                <a:cs typeface="Arial" pitchFamily="34" charset="0"/>
              </a:rPr>
              <a:t>: On each trial, you will see a running total of accumulated earnings from your investment choices. At the end of the study, we will add 10% of your final accumulated earnings to your base payment. </a:t>
            </a:r>
          </a:p>
          <a:p>
            <a:pPr marL="0" indent="0">
              <a:buNone/>
            </a:pPr>
            <a:endParaRPr lang="en-US" sz="2400" dirty="0">
              <a:latin typeface="Arial" pitchFamily="34" charset="0"/>
              <a:cs typeface="Arial" pitchFamily="34" charset="0"/>
            </a:endParaRPr>
          </a:p>
          <a:p>
            <a:pPr marL="0" indent="0">
              <a:buNone/>
            </a:pPr>
            <a:r>
              <a:rPr lang="en-US" sz="1900" dirty="0">
                <a:latin typeface="Arial" pitchFamily="34" charset="0"/>
                <a:cs typeface="Arial" pitchFamily="34" charset="0"/>
              </a:rPr>
              <a:t>*Note, if you have a negative investment total, will </a:t>
            </a:r>
            <a:r>
              <a:rPr lang="en-US" sz="1900" u="sng" dirty="0">
                <a:latin typeface="Arial" pitchFamily="34" charset="0"/>
                <a:cs typeface="Arial" pitchFamily="34" charset="0"/>
              </a:rPr>
              <a:t>we will subtract</a:t>
            </a:r>
            <a:r>
              <a:rPr lang="en-US" sz="1900" dirty="0">
                <a:latin typeface="Arial" pitchFamily="34" charset="0"/>
                <a:cs typeface="Arial" pitchFamily="34" charset="0"/>
              </a:rPr>
              <a:t> 10% of this amount from your base payment, but the minimum subject payment is $20. </a:t>
            </a: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p:sp>
        <p:nvSpPr>
          <p:cNvPr id="4" name="TextBox 3"/>
          <p:cNvSpPr txBox="1"/>
          <p:nvPr/>
        </p:nvSpPr>
        <p:spPr>
          <a:xfrm>
            <a:off x="1790700" y="6324600"/>
            <a:ext cx="5562600" cy="369332"/>
          </a:xfrm>
          <a:prstGeom prst="rect">
            <a:avLst/>
          </a:prstGeom>
          <a:noFill/>
        </p:spPr>
        <p:txBody>
          <a:bodyPr wrap="square" rtlCol="0">
            <a:spAutoFit/>
          </a:bodyPr>
          <a:lstStyle/>
          <a:p>
            <a:pPr algn="ctr"/>
            <a:r>
              <a:rPr lang="en-US" dirty="0"/>
              <a:t>- Tell the experimenter when you’re ready to begin - </a:t>
            </a:r>
          </a:p>
        </p:txBody>
      </p:sp>
    </p:spTree>
    <p:extLst>
      <p:ext uri="{BB962C8B-B14F-4D97-AF65-F5344CB8AC3E}">
        <p14:creationId xmlns:p14="http://schemas.microsoft.com/office/powerpoint/2010/main" val="266304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a:latin typeface="Arial" pitchFamily="34" charset="0"/>
              <a:cs typeface="Arial" pitchFamily="34" charset="0"/>
            </a:endParaRPr>
          </a:p>
          <a:p>
            <a:pPr marL="0" indent="0" algn="ctr">
              <a:buNone/>
            </a:pPr>
            <a:r>
              <a:rPr lang="en-US" sz="4800" dirty="0">
                <a:latin typeface="Arial" pitchFamily="34" charset="0"/>
                <a:cs typeface="Arial" pitchFamily="34" charset="0"/>
              </a:rPr>
              <a:t>This </a:t>
            </a:r>
            <a:r>
              <a:rPr lang="en-US" sz="4800">
                <a:latin typeface="Arial" pitchFamily="34" charset="0"/>
                <a:cs typeface="Arial" pitchFamily="34" charset="0"/>
              </a:rPr>
              <a:t>is a LOSS </a:t>
            </a:r>
            <a:r>
              <a:rPr lang="en-US" sz="4800" dirty="0">
                <a:latin typeface="Arial" pitchFamily="34" charset="0"/>
                <a:cs typeface="Arial" pitchFamily="34" charset="0"/>
              </a:rPr>
              <a:t>condition</a:t>
            </a:r>
          </a:p>
          <a:p>
            <a:pPr marL="0" indent="0" algn="ctr">
              <a:buNone/>
            </a:pPr>
            <a:r>
              <a:rPr lang="en-US" dirty="0">
                <a:latin typeface="Arial" pitchFamily="34" charset="0"/>
                <a:cs typeface="Arial" pitchFamily="34" charset="0"/>
              </a:rPr>
              <a:t>The two securities will only provide NEGATIVE payoffs</a:t>
            </a:r>
          </a:p>
          <a:p>
            <a:pPr marL="0" indent="0" algn="ctr">
              <a:buNone/>
            </a:pPr>
            <a:endParaRPr lang="en-US"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spTree>
    <p:extLst>
      <p:ext uri="{BB962C8B-B14F-4D97-AF65-F5344CB8AC3E}">
        <p14:creationId xmlns:p14="http://schemas.microsoft.com/office/powerpoint/2010/main" val="264542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a:latin typeface="Arial" pitchFamily="34" charset="0"/>
              <a:cs typeface="Arial" pitchFamily="34" charset="0"/>
            </a:endParaRPr>
          </a:p>
          <a:p>
            <a:pPr marL="0" indent="0" algn="ctr">
              <a:buNone/>
            </a:pPr>
            <a:r>
              <a:rPr lang="en-US" sz="4800" dirty="0">
                <a:latin typeface="Arial" pitchFamily="34" charset="0"/>
                <a:cs typeface="Arial" pitchFamily="34" charset="0"/>
              </a:rPr>
              <a:t>This is a GAIN condition</a:t>
            </a:r>
          </a:p>
          <a:p>
            <a:pPr marL="0" indent="0" algn="ctr">
              <a:buNone/>
            </a:pPr>
            <a:r>
              <a:rPr lang="en-US" dirty="0">
                <a:latin typeface="Arial" pitchFamily="34" charset="0"/>
                <a:cs typeface="Arial" pitchFamily="34" charset="0"/>
              </a:rPr>
              <a:t>The two securities will only provide POSITIVE payoffs</a:t>
            </a: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spTree>
    <p:extLst>
      <p:ext uri="{BB962C8B-B14F-4D97-AF65-F5344CB8AC3E}">
        <p14:creationId xmlns:p14="http://schemas.microsoft.com/office/powerpoint/2010/main" val="81684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latin typeface="Arial" pitchFamily="34" charset="0"/>
                <a:cs typeface="Arial" pitchFamily="34" charset="0"/>
              </a:rPr>
              <a:t>In this study you will work on an investment task. During the task, you will repeatedly invest in one of two securities: A risky security (i.e., a </a:t>
            </a:r>
            <a:r>
              <a:rPr lang="en-US" sz="2400" b="1" dirty="0">
                <a:latin typeface="Arial" pitchFamily="34" charset="0"/>
                <a:cs typeface="Arial" pitchFamily="34" charset="0"/>
              </a:rPr>
              <a:t>stock</a:t>
            </a:r>
            <a:r>
              <a:rPr lang="en-US" sz="2400" dirty="0">
                <a:latin typeface="Arial" pitchFamily="34" charset="0"/>
                <a:cs typeface="Arial" pitchFamily="34" charset="0"/>
              </a:rPr>
              <a:t> with risky payoffs) and a riskless security (i.e., a </a:t>
            </a:r>
            <a:r>
              <a:rPr lang="en-US" sz="2400" b="1" dirty="0">
                <a:latin typeface="Arial" pitchFamily="34" charset="0"/>
                <a:cs typeface="Arial" pitchFamily="34" charset="0"/>
              </a:rPr>
              <a:t>bond</a:t>
            </a:r>
            <a:r>
              <a:rPr lang="en-US" sz="2400" dirty="0">
                <a:latin typeface="Arial" pitchFamily="34" charset="0"/>
                <a:cs typeface="Arial" pitchFamily="34" charset="0"/>
              </a:rPr>
              <a:t> with a known payoff).</a:t>
            </a:r>
          </a:p>
          <a:p>
            <a:pPr marL="0" indent="0">
              <a:buNone/>
            </a:pP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You will also be asked to provide estimates as to how </a:t>
            </a:r>
            <a:r>
              <a:rPr lang="en-US" sz="2400" dirty="0">
                <a:solidFill>
                  <a:srgbClr val="008000"/>
                </a:solidFill>
                <a:latin typeface="Arial" pitchFamily="34" charset="0"/>
                <a:cs typeface="Arial" pitchFamily="34" charset="0"/>
              </a:rPr>
              <a:t>good</a:t>
            </a:r>
            <a:r>
              <a:rPr lang="en-US" sz="2400" dirty="0">
                <a:latin typeface="Arial" pitchFamily="34" charset="0"/>
                <a:cs typeface="Arial" pitchFamily="34" charset="0"/>
              </a:rPr>
              <a:t> an investment in the </a:t>
            </a:r>
            <a:r>
              <a:rPr lang="en-US" sz="2400" b="1" dirty="0">
                <a:latin typeface="Arial" pitchFamily="34" charset="0"/>
                <a:cs typeface="Arial" pitchFamily="34" charset="0"/>
              </a:rPr>
              <a:t>stock</a:t>
            </a:r>
            <a:r>
              <a:rPr lang="en-US" sz="2400" dirty="0">
                <a:latin typeface="Arial" pitchFamily="34" charset="0"/>
                <a:cs typeface="Arial" pitchFamily="34" charset="0"/>
              </a:rPr>
              <a:t> is, after observing its payoffs. </a:t>
            </a: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spTree>
    <p:extLst>
      <p:ext uri="{BB962C8B-B14F-4D97-AF65-F5344CB8AC3E}">
        <p14:creationId xmlns:p14="http://schemas.microsoft.com/office/powerpoint/2010/main" val="385722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sz="2400" dirty="0">
                <a:latin typeface="Arial" pitchFamily="34" charset="0"/>
                <a:cs typeface="Arial" pitchFamily="34" charset="0"/>
              </a:rPr>
              <a:t>In the task, there are two types of conditions you can face: the GAIN condition and the LOSS condition. </a:t>
            </a:r>
          </a:p>
          <a:p>
            <a:pPr marL="0" indent="0">
              <a:buNone/>
            </a:pP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In the GAIN condition, the two securities will only provide POSITIVE payoffs. In the LOSS condition, the two securities will only provide NEGATIVE payoffs. </a:t>
            </a: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spTree>
    <p:extLst>
      <p:ext uri="{BB962C8B-B14F-4D97-AF65-F5344CB8AC3E}">
        <p14:creationId xmlns:p14="http://schemas.microsoft.com/office/powerpoint/2010/main" val="333681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noAutofit/>
          </a:bodyPr>
          <a:lstStyle/>
          <a:p>
            <a:pPr marL="0" indent="0">
              <a:buNone/>
            </a:pPr>
            <a:r>
              <a:rPr lang="en-US" sz="2000" dirty="0">
                <a:latin typeface="Arial" pitchFamily="34" charset="0"/>
                <a:cs typeface="Arial" pitchFamily="34" charset="0"/>
              </a:rPr>
              <a:t>In the GAIN condition, on any trial, if you choose to invest in the </a:t>
            </a:r>
            <a:r>
              <a:rPr lang="en-US" sz="2000" b="1" dirty="0">
                <a:latin typeface="Arial" pitchFamily="34" charset="0"/>
                <a:cs typeface="Arial" pitchFamily="34" charset="0"/>
              </a:rPr>
              <a:t>bond</a:t>
            </a:r>
            <a:r>
              <a:rPr lang="en-US" sz="2000" dirty="0">
                <a:latin typeface="Arial" pitchFamily="34" charset="0"/>
                <a:cs typeface="Arial" pitchFamily="34" charset="0"/>
              </a:rPr>
              <a:t>, you get a payoff of $6 for sure at the end of the trial. If you choose to invest in the </a:t>
            </a:r>
            <a:r>
              <a:rPr lang="en-US" sz="2000" b="1" dirty="0">
                <a:latin typeface="Arial" pitchFamily="34" charset="0"/>
                <a:cs typeface="Arial" pitchFamily="34" charset="0"/>
              </a:rPr>
              <a:t>stock</a:t>
            </a:r>
            <a:r>
              <a:rPr lang="en-US" sz="2000" dirty="0">
                <a:latin typeface="Arial" pitchFamily="34" charset="0"/>
                <a:cs typeface="Arial" pitchFamily="34" charset="0"/>
              </a:rPr>
              <a:t>, you will receive a dividend which can be either $10 or $2.</a:t>
            </a:r>
          </a:p>
          <a:p>
            <a:pPr marL="0" indent="0">
              <a:buNone/>
            </a:pP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The stock can either be </a:t>
            </a:r>
            <a:r>
              <a:rPr lang="en-US" sz="2000" dirty="0">
                <a:solidFill>
                  <a:srgbClr val="008000"/>
                </a:solidFill>
                <a:latin typeface="Arial" pitchFamily="34" charset="0"/>
                <a:cs typeface="Arial" pitchFamily="34" charset="0"/>
              </a:rPr>
              <a:t>good</a:t>
            </a:r>
            <a:r>
              <a:rPr lang="en-US" sz="2000" dirty="0">
                <a:latin typeface="Arial" pitchFamily="34" charset="0"/>
                <a:cs typeface="Arial" pitchFamily="34" charset="0"/>
              </a:rPr>
              <a:t> or </a:t>
            </a:r>
            <a:r>
              <a:rPr lang="en-US" sz="2000" dirty="0">
                <a:solidFill>
                  <a:srgbClr val="FF0000"/>
                </a:solidFill>
                <a:latin typeface="Arial" pitchFamily="34" charset="0"/>
                <a:cs typeface="Arial" pitchFamily="34" charset="0"/>
              </a:rPr>
              <a:t>bad</a:t>
            </a:r>
            <a:r>
              <a:rPr lang="en-US" sz="2000" dirty="0">
                <a:latin typeface="Arial" pitchFamily="34" charset="0"/>
                <a:cs typeface="Arial" pitchFamily="34" charset="0"/>
              </a:rPr>
              <a:t>, and this will determine the likelihood of its dividend being high or low. In the GAIN condition, if the </a:t>
            </a:r>
            <a:r>
              <a:rPr lang="en-US" sz="2000" b="1" dirty="0">
                <a:latin typeface="Arial" pitchFamily="34" charset="0"/>
                <a:cs typeface="Arial" pitchFamily="34" charset="0"/>
              </a:rPr>
              <a:t>stock</a:t>
            </a:r>
            <a:r>
              <a:rPr lang="en-US" sz="2000" dirty="0">
                <a:latin typeface="Arial" pitchFamily="34" charset="0"/>
                <a:cs typeface="Arial" pitchFamily="34" charset="0"/>
              </a:rPr>
              <a:t> is </a:t>
            </a:r>
            <a:r>
              <a:rPr lang="en-US" sz="2000" dirty="0">
                <a:solidFill>
                  <a:srgbClr val="008000"/>
                </a:solidFill>
                <a:latin typeface="Arial" pitchFamily="34" charset="0"/>
                <a:cs typeface="Arial" pitchFamily="34" charset="0"/>
              </a:rPr>
              <a:t>good</a:t>
            </a:r>
            <a:r>
              <a:rPr lang="en-US" sz="2000" dirty="0">
                <a:latin typeface="Arial" pitchFamily="34" charset="0"/>
                <a:cs typeface="Arial" pitchFamily="34" charset="0"/>
              </a:rPr>
              <a:t> then the probability of receiving the $10 dividend is 70% and the probability of receiving $2 is 30%.</a:t>
            </a:r>
          </a:p>
          <a:p>
            <a:pPr marL="0" indent="0">
              <a:buNone/>
            </a:pP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The dividends paid by this </a:t>
            </a:r>
            <a:r>
              <a:rPr lang="en-US" sz="2000" b="1" dirty="0">
                <a:latin typeface="Arial" pitchFamily="34" charset="0"/>
                <a:cs typeface="Arial" pitchFamily="34" charset="0"/>
              </a:rPr>
              <a:t>stock </a:t>
            </a:r>
            <a:r>
              <a:rPr lang="en-US" sz="2000" dirty="0">
                <a:latin typeface="Arial" pitchFamily="34" charset="0"/>
                <a:cs typeface="Arial" pitchFamily="34" charset="0"/>
              </a:rPr>
              <a:t>are independent from trial to trial, but come from this exact distribution. In other words, once it is determined by the computer that the </a:t>
            </a:r>
            <a:r>
              <a:rPr lang="en-US" sz="2000" b="1" dirty="0">
                <a:latin typeface="Arial" pitchFamily="34" charset="0"/>
                <a:cs typeface="Arial" pitchFamily="34" charset="0"/>
              </a:rPr>
              <a:t>stock</a:t>
            </a:r>
            <a:r>
              <a:rPr lang="en-US" sz="2000" dirty="0">
                <a:latin typeface="Arial" pitchFamily="34" charset="0"/>
                <a:cs typeface="Arial" pitchFamily="34" charset="0"/>
              </a:rPr>
              <a:t> is </a:t>
            </a:r>
            <a:r>
              <a:rPr lang="en-US" sz="2000" dirty="0">
                <a:solidFill>
                  <a:srgbClr val="008000"/>
                </a:solidFill>
                <a:latin typeface="Arial" pitchFamily="34" charset="0"/>
                <a:cs typeface="Arial" pitchFamily="34" charset="0"/>
              </a:rPr>
              <a:t>good</a:t>
            </a:r>
            <a:r>
              <a:rPr lang="en-US" sz="2000" dirty="0">
                <a:latin typeface="Arial" pitchFamily="34" charset="0"/>
                <a:cs typeface="Arial" pitchFamily="34" charset="0"/>
              </a:rPr>
              <a:t>, then on each trial the odds of the dividend being $10 are 70%, and the odds of it being $2 are 30%.</a:t>
            </a: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sp>
        <p:nvSpPr>
          <p:cNvPr id="5" name="Rectangle 4"/>
          <p:cNvSpPr/>
          <p:nvPr/>
        </p:nvSpPr>
        <p:spPr>
          <a:xfrm>
            <a:off x="3352800" y="4953000"/>
            <a:ext cx="2196963" cy="142437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p:cNvPicPr>
          <p:nvPr/>
        </p:nvPicPr>
        <p:blipFill>
          <a:blip r:embed="rId2"/>
          <a:stretch>
            <a:fillRect/>
          </a:stretch>
        </p:blipFill>
        <p:spPr>
          <a:xfrm>
            <a:off x="3764794" y="5470129"/>
            <a:ext cx="365760" cy="365760"/>
          </a:xfrm>
          <a:prstGeom prst="rect">
            <a:avLst/>
          </a:prstGeom>
          <a:ln>
            <a:solidFill>
              <a:srgbClr val="000000"/>
            </a:solidFill>
          </a:ln>
        </p:spPr>
      </p:pic>
      <p:pic>
        <p:nvPicPr>
          <p:cNvPr id="7" name="Picture 6"/>
          <p:cNvPicPr>
            <a:picLocks noChangeAspect="1"/>
          </p:cNvPicPr>
          <p:nvPr/>
        </p:nvPicPr>
        <p:blipFill rotWithShape="1">
          <a:blip r:embed="rId3"/>
          <a:srcRect l="16342" t="14613" r="37372" b="16938"/>
          <a:stretch/>
        </p:blipFill>
        <p:spPr>
          <a:xfrm>
            <a:off x="4710160" y="5470129"/>
            <a:ext cx="370993" cy="365760"/>
          </a:xfrm>
          <a:prstGeom prst="rect">
            <a:avLst/>
          </a:prstGeom>
          <a:ln>
            <a:solidFill>
              <a:schemeClr val="tx1"/>
            </a:solidFill>
          </a:ln>
        </p:spPr>
      </p:pic>
      <p:sp>
        <p:nvSpPr>
          <p:cNvPr id="8" name="TextBox 7"/>
          <p:cNvSpPr txBox="1"/>
          <p:nvPr/>
        </p:nvSpPr>
        <p:spPr>
          <a:xfrm>
            <a:off x="3698837" y="5153645"/>
            <a:ext cx="523100" cy="276999"/>
          </a:xfrm>
          <a:prstGeom prst="rect">
            <a:avLst/>
          </a:prstGeom>
          <a:noFill/>
        </p:spPr>
        <p:txBody>
          <a:bodyPr wrap="none" rtlCol="0">
            <a:spAutoFit/>
          </a:bodyPr>
          <a:lstStyle/>
          <a:p>
            <a:pPr algn="ctr"/>
            <a:r>
              <a:rPr lang="en-US" sz="1200" dirty="0"/>
              <a:t>Stock</a:t>
            </a:r>
          </a:p>
        </p:txBody>
      </p:sp>
      <p:sp>
        <p:nvSpPr>
          <p:cNvPr id="9" name="TextBox 8"/>
          <p:cNvSpPr txBox="1"/>
          <p:nvPr/>
        </p:nvSpPr>
        <p:spPr>
          <a:xfrm>
            <a:off x="4653409" y="5153645"/>
            <a:ext cx="511228" cy="276999"/>
          </a:xfrm>
          <a:prstGeom prst="rect">
            <a:avLst/>
          </a:prstGeom>
          <a:noFill/>
        </p:spPr>
        <p:txBody>
          <a:bodyPr wrap="none" rtlCol="0">
            <a:spAutoFit/>
          </a:bodyPr>
          <a:lstStyle/>
          <a:p>
            <a:pPr algn="ctr"/>
            <a:r>
              <a:rPr lang="en-US" sz="1200" dirty="0"/>
              <a:t>Bond</a:t>
            </a:r>
          </a:p>
        </p:txBody>
      </p:sp>
      <p:sp>
        <p:nvSpPr>
          <p:cNvPr id="10" name="TextBox 9"/>
          <p:cNvSpPr txBox="1"/>
          <p:nvPr/>
        </p:nvSpPr>
        <p:spPr>
          <a:xfrm>
            <a:off x="3583201" y="5851828"/>
            <a:ext cx="729499" cy="430887"/>
          </a:xfrm>
          <a:prstGeom prst="rect">
            <a:avLst/>
          </a:prstGeom>
          <a:noFill/>
        </p:spPr>
        <p:txBody>
          <a:bodyPr wrap="none" rtlCol="0">
            <a:spAutoFit/>
          </a:bodyPr>
          <a:lstStyle/>
          <a:p>
            <a:pPr algn="ctr"/>
            <a:r>
              <a:rPr lang="en-US" sz="1100" dirty="0"/>
              <a:t>Payoff </a:t>
            </a:r>
          </a:p>
          <a:p>
            <a:pPr algn="ctr"/>
            <a:r>
              <a:rPr lang="en-US" sz="1100" dirty="0"/>
              <a:t>$10 or $2</a:t>
            </a:r>
          </a:p>
        </p:txBody>
      </p:sp>
      <p:sp>
        <p:nvSpPr>
          <p:cNvPr id="11" name="TextBox 10"/>
          <p:cNvSpPr txBox="1"/>
          <p:nvPr/>
        </p:nvSpPr>
        <p:spPr>
          <a:xfrm>
            <a:off x="4631951" y="5851828"/>
            <a:ext cx="545661" cy="430887"/>
          </a:xfrm>
          <a:prstGeom prst="rect">
            <a:avLst/>
          </a:prstGeom>
          <a:noFill/>
        </p:spPr>
        <p:txBody>
          <a:bodyPr wrap="none" rtlCol="0">
            <a:spAutoFit/>
          </a:bodyPr>
          <a:lstStyle/>
          <a:p>
            <a:pPr algn="ctr"/>
            <a:r>
              <a:rPr lang="en-US" sz="1100" dirty="0"/>
              <a:t>Payoff </a:t>
            </a:r>
          </a:p>
          <a:p>
            <a:pPr algn="ctr"/>
            <a:r>
              <a:rPr lang="en-US" sz="1100" dirty="0"/>
              <a:t>$6</a:t>
            </a:r>
          </a:p>
        </p:txBody>
      </p:sp>
      <p:sp>
        <p:nvSpPr>
          <p:cNvPr id="12" name="TextBox 11"/>
          <p:cNvSpPr txBox="1"/>
          <p:nvPr/>
        </p:nvSpPr>
        <p:spPr>
          <a:xfrm>
            <a:off x="1676400" y="5486400"/>
            <a:ext cx="1143000" cy="369332"/>
          </a:xfrm>
          <a:prstGeom prst="rect">
            <a:avLst/>
          </a:prstGeom>
          <a:noFill/>
        </p:spPr>
        <p:txBody>
          <a:bodyPr wrap="square" rtlCol="0">
            <a:spAutoFit/>
          </a:bodyPr>
          <a:lstStyle/>
          <a:p>
            <a:r>
              <a:rPr lang="en-US" dirty="0"/>
              <a:t>Example </a:t>
            </a:r>
          </a:p>
        </p:txBody>
      </p:sp>
      <p:sp>
        <p:nvSpPr>
          <p:cNvPr id="13" name="Right Arrow 12"/>
          <p:cNvSpPr/>
          <p:nvPr/>
        </p:nvSpPr>
        <p:spPr>
          <a:xfrm>
            <a:off x="2667000" y="5627132"/>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43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400" dirty="0">
                <a:latin typeface="Arial" pitchFamily="34" charset="0"/>
                <a:cs typeface="Arial" pitchFamily="34" charset="0"/>
              </a:rPr>
              <a:t>In the GAIN condition, if the stock is </a:t>
            </a:r>
            <a:r>
              <a:rPr lang="en-US" sz="2400" dirty="0">
                <a:solidFill>
                  <a:srgbClr val="FF0000"/>
                </a:solidFill>
                <a:latin typeface="Arial" pitchFamily="34" charset="0"/>
                <a:cs typeface="Arial" pitchFamily="34" charset="0"/>
              </a:rPr>
              <a:t>bad</a:t>
            </a:r>
            <a:r>
              <a:rPr lang="en-US" sz="2400" dirty="0">
                <a:latin typeface="Arial" pitchFamily="34" charset="0"/>
                <a:cs typeface="Arial" pitchFamily="34" charset="0"/>
              </a:rPr>
              <a:t> then the probability of receiving the $10 dividend is 30% and the probability of receiving the $2 dividend is 70%. </a:t>
            </a:r>
          </a:p>
          <a:p>
            <a:pPr marL="0" indent="0">
              <a:buNone/>
            </a:pP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Once the computer determines that the </a:t>
            </a:r>
            <a:r>
              <a:rPr lang="en-US" sz="2400" b="1" dirty="0">
                <a:latin typeface="Arial" pitchFamily="34" charset="0"/>
                <a:cs typeface="Arial" pitchFamily="34" charset="0"/>
              </a:rPr>
              <a:t>stock</a:t>
            </a:r>
            <a:r>
              <a:rPr lang="en-US" sz="2400" dirty="0">
                <a:latin typeface="Arial" pitchFamily="34" charset="0"/>
                <a:cs typeface="Arial" pitchFamily="34" charset="0"/>
              </a:rPr>
              <a:t> is either </a:t>
            </a:r>
            <a:r>
              <a:rPr lang="en-US" sz="2400" dirty="0">
                <a:solidFill>
                  <a:srgbClr val="008000"/>
                </a:solidFill>
                <a:latin typeface="Arial" pitchFamily="34" charset="0"/>
                <a:cs typeface="Arial" pitchFamily="34" charset="0"/>
              </a:rPr>
              <a:t>good</a:t>
            </a:r>
            <a:r>
              <a:rPr lang="en-US" sz="2400" dirty="0">
                <a:latin typeface="Arial" pitchFamily="34" charset="0"/>
                <a:cs typeface="Arial" pitchFamily="34" charset="0"/>
              </a:rPr>
              <a:t> or </a:t>
            </a:r>
            <a:r>
              <a:rPr lang="en-US" sz="2400" dirty="0">
                <a:solidFill>
                  <a:srgbClr val="FF0000"/>
                </a:solidFill>
                <a:latin typeface="Arial" pitchFamily="34" charset="0"/>
                <a:cs typeface="Arial" pitchFamily="34" charset="0"/>
              </a:rPr>
              <a:t>bad</a:t>
            </a:r>
            <a:r>
              <a:rPr lang="en-US" sz="2400" dirty="0">
                <a:latin typeface="Arial" pitchFamily="34" charset="0"/>
                <a:cs typeface="Arial" pitchFamily="34" charset="0"/>
              </a:rPr>
              <a:t>, that is maintained on each trial within the block.</a:t>
            </a:r>
          </a:p>
          <a:p>
            <a:pPr marL="0" indent="0">
              <a:buNone/>
            </a:pPr>
            <a:endParaRPr lang="en-US" sz="2400"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spTree>
    <p:extLst>
      <p:ext uri="{BB962C8B-B14F-4D97-AF65-F5344CB8AC3E}">
        <p14:creationId xmlns:p14="http://schemas.microsoft.com/office/powerpoint/2010/main" val="307457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0" indent="0">
              <a:buNone/>
            </a:pPr>
            <a:r>
              <a:rPr lang="en-US" sz="2000" dirty="0">
                <a:latin typeface="Arial" pitchFamily="34" charset="0"/>
                <a:cs typeface="Arial" pitchFamily="34" charset="0"/>
              </a:rPr>
              <a:t>In the LOSS condition, on any trial, if you choose to invest in the </a:t>
            </a:r>
            <a:r>
              <a:rPr lang="en-US" sz="2000" b="1" dirty="0">
                <a:latin typeface="Arial" pitchFamily="34" charset="0"/>
                <a:cs typeface="Arial" pitchFamily="34" charset="0"/>
              </a:rPr>
              <a:t>bond</a:t>
            </a:r>
            <a:r>
              <a:rPr lang="en-US" sz="2000" dirty="0">
                <a:latin typeface="Arial" pitchFamily="34" charset="0"/>
                <a:cs typeface="Arial" pitchFamily="34" charset="0"/>
              </a:rPr>
              <a:t>, you get a payoff of -$6 for sure at the end of the trial. If you choose to invest in the </a:t>
            </a:r>
            <a:r>
              <a:rPr lang="en-US" sz="2000" b="1" dirty="0">
                <a:latin typeface="Arial" pitchFamily="34" charset="0"/>
                <a:cs typeface="Arial" pitchFamily="34" charset="0"/>
              </a:rPr>
              <a:t>stock</a:t>
            </a:r>
            <a:r>
              <a:rPr lang="en-US" sz="2000" dirty="0">
                <a:latin typeface="Arial" pitchFamily="34" charset="0"/>
                <a:cs typeface="Arial" pitchFamily="34" charset="0"/>
              </a:rPr>
              <a:t>, you will receive a dividend which can be either -$10 or -$2.</a:t>
            </a:r>
          </a:p>
          <a:p>
            <a:pPr marL="0" indent="0">
              <a:buNone/>
            </a:pP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The stock can either be </a:t>
            </a:r>
            <a:r>
              <a:rPr lang="en-US" sz="2000" dirty="0">
                <a:solidFill>
                  <a:srgbClr val="008000"/>
                </a:solidFill>
                <a:latin typeface="Arial" pitchFamily="34" charset="0"/>
                <a:cs typeface="Arial" pitchFamily="34" charset="0"/>
              </a:rPr>
              <a:t>good</a:t>
            </a:r>
            <a:r>
              <a:rPr lang="en-US" sz="2000" dirty="0">
                <a:latin typeface="Arial" pitchFamily="34" charset="0"/>
                <a:cs typeface="Arial" pitchFamily="34" charset="0"/>
              </a:rPr>
              <a:t> or </a:t>
            </a:r>
            <a:r>
              <a:rPr lang="en-US" sz="2000" dirty="0">
                <a:solidFill>
                  <a:srgbClr val="FF0000"/>
                </a:solidFill>
                <a:latin typeface="Arial" pitchFamily="34" charset="0"/>
                <a:cs typeface="Arial" pitchFamily="34" charset="0"/>
              </a:rPr>
              <a:t>bad</a:t>
            </a:r>
            <a:r>
              <a:rPr lang="en-US" sz="2000" dirty="0">
                <a:latin typeface="Arial" pitchFamily="34" charset="0"/>
                <a:cs typeface="Arial" pitchFamily="34" charset="0"/>
              </a:rPr>
              <a:t>, and this will determine the likelihood of its dividend being high or low. In the LOSS condition, if the </a:t>
            </a:r>
            <a:r>
              <a:rPr lang="en-US" sz="2000" b="1" dirty="0">
                <a:latin typeface="Arial" pitchFamily="34" charset="0"/>
                <a:cs typeface="Arial" pitchFamily="34" charset="0"/>
              </a:rPr>
              <a:t>stock</a:t>
            </a:r>
            <a:r>
              <a:rPr lang="en-US" sz="2000" dirty="0">
                <a:latin typeface="Arial" pitchFamily="34" charset="0"/>
                <a:cs typeface="Arial" pitchFamily="34" charset="0"/>
              </a:rPr>
              <a:t> is </a:t>
            </a:r>
            <a:r>
              <a:rPr lang="en-US" sz="2000" dirty="0">
                <a:solidFill>
                  <a:srgbClr val="008000"/>
                </a:solidFill>
                <a:latin typeface="Arial" pitchFamily="34" charset="0"/>
                <a:cs typeface="Arial" pitchFamily="34" charset="0"/>
              </a:rPr>
              <a:t>good</a:t>
            </a:r>
            <a:r>
              <a:rPr lang="en-US" sz="2000" dirty="0">
                <a:latin typeface="Arial" pitchFamily="34" charset="0"/>
                <a:cs typeface="Arial" pitchFamily="34" charset="0"/>
              </a:rPr>
              <a:t> then the probability of receiving the -$10 dividend is 30% and the probability of receiving the -$2 dividend is 70%. </a:t>
            </a:r>
          </a:p>
          <a:p>
            <a:pPr marL="0" indent="0">
              <a:buNone/>
            </a:pP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The dividends paid by this </a:t>
            </a:r>
            <a:r>
              <a:rPr lang="en-US" sz="2000" b="1" dirty="0">
                <a:latin typeface="Arial" pitchFamily="34" charset="0"/>
                <a:cs typeface="Arial" pitchFamily="34" charset="0"/>
              </a:rPr>
              <a:t>stock</a:t>
            </a:r>
            <a:r>
              <a:rPr lang="en-US" sz="2000" dirty="0">
                <a:latin typeface="Arial" pitchFamily="34" charset="0"/>
                <a:cs typeface="Arial" pitchFamily="34" charset="0"/>
              </a:rPr>
              <a:t> are independent from trial to trial, but come from this exact distribution. In other words, once it is determined by the computer that the </a:t>
            </a:r>
            <a:r>
              <a:rPr lang="en-US" sz="2000" b="1" dirty="0">
                <a:latin typeface="Arial" pitchFamily="34" charset="0"/>
                <a:cs typeface="Arial" pitchFamily="34" charset="0"/>
              </a:rPr>
              <a:t>stock</a:t>
            </a:r>
            <a:r>
              <a:rPr lang="en-US" sz="2000" dirty="0">
                <a:latin typeface="Arial" pitchFamily="34" charset="0"/>
                <a:cs typeface="Arial" pitchFamily="34" charset="0"/>
              </a:rPr>
              <a:t> is </a:t>
            </a:r>
            <a:r>
              <a:rPr lang="en-US" sz="2000" dirty="0">
                <a:solidFill>
                  <a:srgbClr val="008000"/>
                </a:solidFill>
                <a:latin typeface="Arial" pitchFamily="34" charset="0"/>
                <a:cs typeface="Arial" pitchFamily="34" charset="0"/>
              </a:rPr>
              <a:t>good</a:t>
            </a:r>
            <a:r>
              <a:rPr lang="en-US" sz="2000" dirty="0">
                <a:latin typeface="Arial" pitchFamily="34" charset="0"/>
                <a:cs typeface="Arial" pitchFamily="34" charset="0"/>
              </a:rPr>
              <a:t>, then on each trial the odds of the dividend being -$10 are 30%, and the odds of it being -$2 are 70%.</a:t>
            </a: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sp>
        <p:nvSpPr>
          <p:cNvPr id="5" name="Rectangle 4"/>
          <p:cNvSpPr/>
          <p:nvPr/>
        </p:nvSpPr>
        <p:spPr>
          <a:xfrm>
            <a:off x="3352800" y="4953000"/>
            <a:ext cx="2196963" cy="142437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p:cNvPicPr>
          <p:nvPr/>
        </p:nvPicPr>
        <p:blipFill>
          <a:blip r:embed="rId2"/>
          <a:stretch>
            <a:fillRect/>
          </a:stretch>
        </p:blipFill>
        <p:spPr>
          <a:xfrm>
            <a:off x="3764794" y="5470129"/>
            <a:ext cx="365760" cy="365760"/>
          </a:xfrm>
          <a:prstGeom prst="rect">
            <a:avLst/>
          </a:prstGeom>
          <a:ln>
            <a:solidFill>
              <a:srgbClr val="000000"/>
            </a:solidFill>
          </a:ln>
        </p:spPr>
      </p:pic>
      <p:pic>
        <p:nvPicPr>
          <p:cNvPr id="7" name="Picture 6"/>
          <p:cNvPicPr>
            <a:picLocks noChangeAspect="1"/>
          </p:cNvPicPr>
          <p:nvPr/>
        </p:nvPicPr>
        <p:blipFill rotWithShape="1">
          <a:blip r:embed="rId3"/>
          <a:srcRect l="16342" t="14613" r="37372" b="16938"/>
          <a:stretch/>
        </p:blipFill>
        <p:spPr>
          <a:xfrm>
            <a:off x="4710160" y="5470129"/>
            <a:ext cx="370993" cy="365760"/>
          </a:xfrm>
          <a:prstGeom prst="rect">
            <a:avLst/>
          </a:prstGeom>
          <a:ln>
            <a:solidFill>
              <a:schemeClr val="tx1"/>
            </a:solidFill>
          </a:ln>
        </p:spPr>
      </p:pic>
      <p:sp>
        <p:nvSpPr>
          <p:cNvPr id="8" name="TextBox 7"/>
          <p:cNvSpPr txBox="1"/>
          <p:nvPr/>
        </p:nvSpPr>
        <p:spPr>
          <a:xfrm>
            <a:off x="3698837" y="5153645"/>
            <a:ext cx="523100" cy="276999"/>
          </a:xfrm>
          <a:prstGeom prst="rect">
            <a:avLst/>
          </a:prstGeom>
          <a:noFill/>
        </p:spPr>
        <p:txBody>
          <a:bodyPr wrap="none" rtlCol="0">
            <a:spAutoFit/>
          </a:bodyPr>
          <a:lstStyle/>
          <a:p>
            <a:pPr algn="ctr"/>
            <a:r>
              <a:rPr lang="en-US" sz="1200" dirty="0"/>
              <a:t>Stock</a:t>
            </a:r>
          </a:p>
        </p:txBody>
      </p:sp>
      <p:sp>
        <p:nvSpPr>
          <p:cNvPr id="9" name="TextBox 8"/>
          <p:cNvSpPr txBox="1"/>
          <p:nvPr/>
        </p:nvSpPr>
        <p:spPr>
          <a:xfrm>
            <a:off x="4653409" y="5153645"/>
            <a:ext cx="511228" cy="276999"/>
          </a:xfrm>
          <a:prstGeom prst="rect">
            <a:avLst/>
          </a:prstGeom>
          <a:noFill/>
        </p:spPr>
        <p:txBody>
          <a:bodyPr wrap="none" rtlCol="0">
            <a:spAutoFit/>
          </a:bodyPr>
          <a:lstStyle/>
          <a:p>
            <a:pPr algn="ctr"/>
            <a:r>
              <a:rPr lang="en-US" sz="1200" dirty="0"/>
              <a:t>Bond</a:t>
            </a:r>
          </a:p>
        </p:txBody>
      </p:sp>
      <p:sp>
        <p:nvSpPr>
          <p:cNvPr id="10" name="TextBox 9"/>
          <p:cNvSpPr txBox="1"/>
          <p:nvPr/>
        </p:nvSpPr>
        <p:spPr>
          <a:xfrm>
            <a:off x="3540015" y="5851828"/>
            <a:ext cx="815873" cy="430887"/>
          </a:xfrm>
          <a:prstGeom prst="rect">
            <a:avLst/>
          </a:prstGeom>
          <a:noFill/>
        </p:spPr>
        <p:txBody>
          <a:bodyPr wrap="none" rtlCol="0">
            <a:spAutoFit/>
          </a:bodyPr>
          <a:lstStyle/>
          <a:p>
            <a:pPr algn="ctr"/>
            <a:r>
              <a:rPr lang="en-US" sz="1100" dirty="0"/>
              <a:t>Payoff </a:t>
            </a:r>
          </a:p>
          <a:p>
            <a:pPr algn="ctr"/>
            <a:r>
              <a:rPr lang="en-US" sz="1100" dirty="0"/>
              <a:t>-$10 or -$2</a:t>
            </a:r>
          </a:p>
        </p:txBody>
      </p:sp>
      <p:sp>
        <p:nvSpPr>
          <p:cNvPr id="11" name="TextBox 10"/>
          <p:cNvSpPr txBox="1"/>
          <p:nvPr/>
        </p:nvSpPr>
        <p:spPr>
          <a:xfrm>
            <a:off x="4631951" y="5851828"/>
            <a:ext cx="545661" cy="430887"/>
          </a:xfrm>
          <a:prstGeom prst="rect">
            <a:avLst/>
          </a:prstGeom>
          <a:noFill/>
        </p:spPr>
        <p:txBody>
          <a:bodyPr wrap="none" rtlCol="0">
            <a:spAutoFit/>
          </a:bodyPr>
          <a:lstStyle/>
          <a:p>
            <a:pPr algn="ctr"/>
            <a:r>
              <a:rPr lang="en-US" sz="1100" dirty="0"/>
              <a:t>Payoff </a:t>
            </a:r>
          </a:p>
          <a:p>
            <a:pPr algn="ctr"/>
            <a:r>
              <a:rPr lang="en-US" sz="1100" dirty="0"/>
              <a:t>-$6</a:t>
            </a:r>
          </a:p>
        </p:txBody>
      </p:sp>
      <p:sp>
        <p:nvSpPr>
          <p:cNvPr id="2" name="TextBox 1"/>
          <p:cNvSpPr txBox="1"/>
          <p:nvPr/>
        </p:nvSpPr>
        <p:spPr>
          <a:xfrm>
            <a:off x="1676400" y="5486400"/>
            <a:ext cx="1143000" cy="369332"/>
          </a:xfrm>
          <a:prstGeom prst="rect">
            <a:avLst/>
          </a:prstGeom>
          <a:noFill/>
        </p:spPr>
        <p:txBody>
          <a:bodyPr wrap="square" rtlCol="0">
            <a:spAutoFit/>
          </a:bodyPr>
          <a:lstStyle/>
          <a:p>
            <a:r>
              <a:rPr lang="en-US" dirty="0"/>
              <a:t>Example </a:t>
            </a:r>
          </a:p>
        </p:txBody>
      </p:sp>
      <p:sp>
        <p:nvSpPr>
          <p:cNvPr id="12" name="Right Arrow 11"/>
          <p:cNvSpPr/>
          <p:nvPr/>
        </p:nvSpPr>
        <p:spPr>
          <a:xfrm>
            <a:off x="2667000" y="5627132"/>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50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400" dirty="0">
                <a:latin typeface="Arial" pitchFamily="34" charset="0"/>
                <a:cs typeface="Arial" pitchFamily="34" charset="0"/>
              </a:rPr>
              <a:t>In the LOSS condition, if the </a:t>
            </a:r>
            <a:r>
              <a:rPr lang="en-US" sz="2400" b="1" dirty="0">
                <a:latin typeface="Arial" pitchFamily="34" charset="0"/>
                <a:cs typeface="Arial" pitchFamily="34" charset="0"/>
              </a:rPr>
              <a:t>stock</a:t>
            </a:r>
            <a:r>
              <a:rPr lang="en-US" sz="2400" dirty="0">
                <a:latin typeface="Arial" pitchFamily="34" charset="0"/>
                <a:cs typeface="Arial" pitchFamily="34" charset="0"/>
              </a:rPr>
              <a:t> is </a:t>
            </a:r>
            <a:r>
              <a:rPr lang="en-US" sz="2400" dirty="0">
                <a:solidFill>
                  <a:srgbClr val="FF0000"/>
                </a:solidFill>
                <a:latin typeface="Arial" pitchFamily="34" charset="0"/>
                <a:cs typeface="Arial" pitchFamily="34" charset="0"/>
              </a:rPr>
              <a:t>bad</a:t>
            </a:r>
            <a:r>
              <a:rPr lang="en-US" sz="2400" dirty="0">
                <a:latin typeface="Arial" pitchFamily="34" charset="0"/>
                <a:cs typeface="Arial" pitchFamily="34" charset="0"/>
              </a:rPr>
              <a:t> then the probability of receiving the -$10 dividend is 70% and the probability of receiving -$2 is 30%.</a:t>
            </a:r>
          </a:p>
          <a:p>
            <a:pPr marL="0" indent="0">
              <a:buNone/>
            </a:pP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Again, once the computer determines that the </a:t>
            </a:r>
            <a:r>
              <a:rPr lang="en-US" sz="2400" b="1" dirty="0">
                <a:latin typeface="Arial" pitchFamily="34" charset="0"/>
                <a:cs typeface="Arial" pitchFamily="34" charset="0"/>
              </a:rPr>
              <a:t>stock</a:t>
            </a:r>
            <a:r>
              <a:rPr lang="en-US" sz="2400" dirty="0">
                <a:latin typeface="Arial" pitchFamily="34" charset="0"/>
                <a:cs typeface="Arial" pitchFamily="34" charset="0"/>
              </a:rPr>
              <a:t> is either </a:t>
            </a:r>
            <a:r>
              <a:rPr lang="en-US" sz="2400" dirty="0">
                <a:solidFill>
                  <a:srgbClr val="008000"/>
                </a:solidFill>
                <a:latin typeface="Arial" pitchFamily="34" charset="0"/>
                <a:cs typeface="Arial" pitchFamily="34" charset="0"/>
              </a:rPr>
              <a:t>good</a:t>
            </a:r>
            <a:r>
              <a:rPr lang="en-US" sz="2400" dirty="0">
                <a:latin typeface="Arial" pitchFamily="34" charset="0"/>
                <a:cs typeface="Arial" pitchFamily="34" charset="0"/>
              </a:rPr>
              <a:t> or </a:t>
            </a:r>
            <a:r>
              <a:rPr lang="en-US" sz="2400" dirty="0">
                <a:solidFill>
                  <a:srgbClr val="FF0000"/>
                </a:solidFill>
                <a:latin typeface="Arial" pitchFamily="34" charset="0"/>
                <a:cs typeface="Arial" pitchFamily="34" charset="0"/>
              </a:rPr>
              <a:t>bad</a:t>
            </a:r>
            <a:r>
              <a:rPr lang="en-US" sz="2400" dirty="0">
                <a:latin typeface="Arial" pitchFamily="34" charset="0"/>
                <a:cs typeface="Arial" pitchFamily="34" charset="0"/>
              </a:rPr>
              <a:t>, that is maintained on each trial within the block.</a:t>
            </a:r>
          </a:p>
          <a:p>
            <a:pPr marL="0" indent="0">
              <a:buNone/>
            </a:pPr>
            <a:endParaRPr lang="en-US" sz="2400" dirty="0">
              <a:latin typeface="Arial" pitchFamily="34" charset="0"/>
              <a:cs typeface="Arial" pitchFamily="34" charset="0"/>
            </a:endParaRPr>
          </a:p>
          <a:p>
            <a:pPr marL="0" indent="0">
              <a:buNone/>
            </a:pPr>
            <a:endParaRPr lang="en-US" dirty="0"/>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spTree>
    <p:extLst>
      <p:ext uri="{BB962C8B-B14F-4D97-AF65-F5344CB8AC3E}">
        <p14:creationId xmlns:p14="http://schemas.microsoft.com/office/powerpoint/2010/main" val="392760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lgn="ctr">
              <a:buNone/>
            </a:pPr>
            <a:r>
              <a:rPr lang="en-US" sz="2000" dirty="0">
                <a:latin typeface="Arial" pitchFamily="34" charset="0"/>
                <a:cs typeface="Arial" pitchFamily="34" charset="0"/>
              </a:rPr>
              <a:t>Choice Phase</a:t>
            </a:r>
          </a:p>
          <a:p>
            <a:pPr marL="0" indent="0">
              <a:buNone/>
            </a:pPr>
            <a:r>
              <a:rPr lang="en-US" sz="2000" dirty="0">
                <a:latin typeface="Arial" pitchFamily="34" charset="0"/>
                <a:cs typeface="Arial" pitchFamily="34" charset="0"/>
              </a:rPr>
              <a:t>At the beginning of each block of 6 trials, you will not know which type of </a:t>
            </a:r>
            <a:r>
              <a:rPr lang="en-US" sz="2000" b="1" dirty="0">
                <a:latin typeface="Arial" pitchFamily="34" charset="0"/>
                <a:cs typeface="Arial" pitchFamily="34" charset="0"/>
              </a:rPr>
              <a:t>stock </a:t>
            </a:r>
            <a:r>
              <a:rPr lang="en-US" sz="2000" dirty="0">
                <a:latin typeface="Arial" pitchFamily="34" charset="0"/>
                <a:cs typeface="Arial" pitchFamily="34" charset="0"/>
              </a:rPr>
              <a:t>the computer selected for that block. You may be facing a </a:t>
            </a:r>
            <a:r>
              <a:rPr lang="en-US" sz="2000" dirty="0">
                <a:solidFill>
                  <a:srgbClr val="008000"/>
                </a:solidFill>
                <a:latin typeface="Arial" pitchFamily="34" charset="0"/>
                <a:cs typeface="Arial" pitchFamily="34" charset="0"/>
              </a:rPr>
              <a:t>good</a:t>
            </a:r>
            <a:r>
              <a:rPr lang="en-US" sz="2000" dirty="0">
                <a:latin typeface="Arial" pitchFamily="34" charset="0"/>
                <a:cs typeface="Arial" pitchFamily="34" charset="0"/>
              </a:rPr>
              <a:t> </a:t>
            </a:r>
            <a:r>
              <a:rPr lang="en-US" sz="2000" b="1" dirty="0">
                <a:latin typeface="Arial" pitchFamily="34" charset="0"/>
                <a:cs typeface="Arial" pitchFamily="34" charset="0"/>
              </a:rPr>
              <a:t>stock</a:t>
            </a:r>
            <a:r>
              <a:rPr lang="en-US" sz="2000" dirty="0">
                <a:latin typeface="Arial" pitchFamily="34" charset="0"/>
                <a:cs typeface="Arial" pitchFamily="34" charset="0"/>
              </a:rPr>
              <a:t> or the </a:t>
            </a:r>
            <a:r>
              <a:rPr lang="en-US" sz="2000" dirty="0">
                <a:solidFill>
                  <a:srgbClr val="FF0000"/>
                </a:solidFill>
                <a:latin typeface="Arial" pitchFamily="34" charset="0"/>
                <a:cs typeface="Arial" pitchFamily="34" charset="0"/>
              </a:rPr>
              <a:t>bad</a:t>
            </a:r>
            <a:r>
              <a:rPr lang="en-US" sz="2000" dirty="0">
                <a:latin typeface="Arial" pitchFamily="34" charset="0"/>
                <a:cs typeface="Arial" pitchFamily="34" charset="0"/>
              </a:rPr>
              <a:t> </a:t>
            </a:r>
            <a:r>
              <a:rPr lang="en-US" sz="2000" b="1" dirty="0">
                <a:latin typeface="Arial" pitchFamily="34" charset="0"/>
                <a:cs typeface="Arial" pitchFamily="34" charset="0"/>
              </a:rPr>
              <a:t>stock</a:t>
            </a:r>
            <a:r>
              <a:rPr lang="en-US" sz="2000" dirty="0">
                <a:latin typeface="Arial" pitchFamily="34" charset="0"/>
                <a:cs typeface="Arial" pitchFamily="34" charset="0"/>
              </a:rPr>
              <a:t>, with equal probability. On each trial’s choice phase, you will decide whether you want to invest in the </a:t>
            </a:r>
            <a:r>
              <a:rPr lang="en-US" sz="2000" b="1" dirty="0">
                <a:latin typeface="Arial" pitchFamily="34" charset="0"/>
                <a:cs typeface="Arial" pitchFamily="34" charset="0"/>
              </a:rPr>
              <a:t>stock</a:t>
            </a:r>
            <a:r>
              <a:rPr lang="en-US" sz="2000" dirty="0">
                <a:latin typeface="Arial" pitchFamily="34" charset="0"/>
                <a:cs typeface="Arial" pitchFamily="34" charset="0"/>
              </a:rPr>
              <a:t> (and accumulate the dividend paid by the stock), or the </a:t>
            </a:r>
            <a:r>
              <a:rPr lang="en-US" sz="2000" b="1" dirty="0">
                <a:latin typeface="Arial" pitchFamily="34" charset="0"/>
                <a:cs typeface="Arial" pitchFamily="34" charset="0"/>
              </a:rPr>
              <a:t>bond</a:t>
            </a:r>
            <a:r>
              <a:rPr lang="en-US" sz="2000" dirty="0">
                <a:latin typeface="Arial" pitchFamily="34" charset="0"/>
                <a:cs typeface="Arial" pitchFamily="34" charset="0"/>
              </a:rPr>
              <a:t> (and add the sure-thing payoff to your earnings). </a:t>
            </a:r>
          </a:p>
          <a:p>
            <a:pPr marL="0" indent="0">
              <a:buNone/>
            </a:pPr>
            <a:endParaRPr lang="en-US" sz="2000" dirty="0">
              <a:latin typeface="Arial" pitchFamily="34" charset="0"/>
              <a:cs typeface="Arial" pitchFamily="34" charset="0"/>
            </a:endParaRPr>
          </a:p>
          <a:p>
            <a:pPr marL="0" indent="0">
              <a:buNone/>
            </a:pPr>
            <a:endParaRPr lang="en-US" sz="2000" dirty="0">
              <a:latin typeface="Arial" pitchFamily="34" charset="0"/>
              <a:cs typeface="Arial" pitchFamily="34" charset="0"/>
            </a:endParaRPr>
          </a:p>
          <a:p>
            <a:pPr marL="0" indent="0">
              <a:buNone/>
            </a:pPr>
            <a:endParaRPr lang="en-US" sz="2000" dirty="0">
              <a:latin typeface="Arial" pitchFamily="34" charset="0"/>
              <a:cs typeface="Arial" pitchFamily="34" charset="0"/>
            </a:endParaRPr>
          </a:p>
          <a:p>
            <a:pPr marL="0" indent="0" algn="ctr">
              <a:buNone/>
            </a:pPr>
            <a:r>
              <a:rPr lang="en-US" sz="2000" dirty="0">
                <a:latin typeface="Arial" pitchFamily="34" charset="0"/>
                <a:cs typeface="Arial" pitchFamily="34" charset="0"/>
              </a:rPr>
              <a:t>Stock Payout Phase</a:t>
            </a:r>
          </a:p>
          <a:p>
            <a:pPr marL="0" indent="0">
              <a:buNone/>
            </a:pPr>
            <a:r>
              <a:rPr lang="en-US" sz="2000" dirty="0">
                <a:latin typeface="Arial" pitchFamily="34" charset="0"/>
                <a:cs typeface="Arial" pitchFamily="34" charset="0"/>
              </a:rPr>
              <a:t>Then, a stockbroker will tell you the dividend amount paid by the </a:t>
            </a:r>
            <a:r>
              <a:rPr lang="en-US" sz="2000" b="1" dirty="0">
                <a:latin typeface="Arial" pitchFamily="34" charset="0"/>
                <a:cs typeface="Arial" pitchFamily="34" charset="0"/>
              </a:rPr>
              <a:t>stock</a:t>
            </a:r>
            <a:r>
              <a:rPr lang="en-US" sz="2000" dirty="0">
                <a:latin typeface="Arial" pitchFamily="34" charset="0"/>
                <a:cs typeface="Arial" pitchFamily="34" charset="0"/>
              </a:rPr>
              <a:t> – no matter if you chose the </a:t>
            </a:r>
            <a:r>
              <a:rPr lang="en-US" sz="2000" b="1" dirty="0">
                <a:latin typeface="Arial" pitchFamily="34" charset="0"/>
                <a:cs typeface="Arial" pitchFamily="34" charset="0"/>
              </a:rPr>
              <a:t>stock</a:t>
            </a:r>
            <a:r>
              <a:rPr lang="en-US" sz="2000" dirty="0">
                <a:latin typeface="Arial" pitchFamily="34" charset="0"/>
                <a:cs typeface="Arial" pitchFamily="34" charset="0"/>
              </a:rPr>
              <a:t> or the </a:t>
            </a:r>
            <a:r>
              <a:rPr lang="en-US" sz="2000" b="1" dirty="0">
                <a:latin typeface="Arial" pitchFamily="34" charset="0"/>
                <a:cs typeface="Arial" pitchFamily="34" charset="0"/>
              </a:rPr>
              <a:t>bond</a:t>
            </a:r>
            <a:r>
              <a:rPr lang="en-US" sz="2000" dirty="0">
                <a:latin typeface="Arial" pitchFamily="34" charset="0"/>
                <a:cs typeface="Arial" pitchFamily="34" charset="0"/>
              </a:rPr>
              <a:t>. To show us you’re paying attention to this phase, we ask that you tell us the gender of the stockbroker by making a button response. </a:t>
            </a:r>
          </a:p>
          <a:p>
            <a:pPr marL="0" indent="0">
              <a:buNone/>
            </a:pPr>
            <a:endParaRPr lang="en-US" sz="2000" dirty="0">
              <a:latin typeface="Arial" pitchFamily="34" charset="0"/>
              <a:cs typeface="Arial" pitchFamily="34" charset="0"/>
            </a:endParaRP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pic>
        <p:nvPicPr>
          <p:cNvPr id="12" name="Picture 11"/>
          <p:cNvPicPr>
            <a:picLocks noChangeAspect="1"/>
          </p:cNvPicPr>
          <p:nvPr/>
        </p:nvPicPr>
        <p:blipFill>
          <a:blip r:embed="rId2"/>
          <a:stretch>
            <a:fillRect/>
          </a:stretch>
        </p:blipFill>
        <p:spPr>
          <a:xfrm>
            <a:off x="1524000" y="2514600"/>
            <a:ext cx="1574800" cy="1028989"/>
          </a:xfrm>
          <a:prstGeom prst="rect">
            <a:avLst/>
          </a:prstGeom>
        </p:spPr>
      </p:pic>
      <p:sp>
        <p:nvSpPr>
          <p:cNvPr id="13" name="TextBox 12"/>
          <p:cNvSpPr txBox="1"/>
          <p:nvPr/>
        </p:nvSpPr>
        <p:spPr>
          <a:xfrm>
            <a:off x="3962400" y="2831068"/>
            <a:ext cx="1143000" cy="369332"/>
          </a:xfrm>
          <a:prstGeom prst="rect">
            <a:avLst/>
          </a:prstGeom>
          <a:noFill/>
        </p:spPr>
        <p:txBody>
          <a:bodyPr wrap="square" rtlCol="0">
            <a:spAutoFit/>
          </a:bodyPr>
          <a:lstStyle/>
          <a:p>
            <a:r>
              <a:rPr lang="en-US" dirty="0"/>
              <a:t>Example </a:t>
            </a:r>
          </a:p>
        </p:txBody>
      </p:sp>
      <p:sp>
        <p:nvSpPr>
          <p:cNvPr id="14" name="Right Arrow 13"/>
          <p:cNvSpPr/>
          <p:nvPr/>
        </p:nvSpPr>
        <p:spPr>
          <a:xfrm flipH="1">
            <a:off x="3352800" y="2971800"/>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1524000" y="5257800"/>
            <a:ext cx="1581355" cy="1033272"/>
          </a:xfrm>
          <a:prstGeom prst="rect">
            <a:avLst/>
          </a:prstGeom>
        </p:spPr>
      </p:pic>
      <p:sp>
        <p:nvSpPr>
          <p:cNvPr id="16" name="TextBox 15"/>
          <p:cNvSpPr txBox="1"/>
          <p:nvPr/>
        </p:nvSpPr>
        <p:spPr>
          <a:xfrm>
            <a:off x="3962400" y="5486400"/>
            <a:ext cx="1143000" cy="369332"/>
          </a:xfrm>
          <a:prstGeom prst="rect">
            <a:avLst/>
          </a:prstGeom>
          <a:noFill/>
        </p:spPr>
        <p:txBody>
          <a:bodyPr wrap="square" rtlCol="0">
            <a:spAutoFit/>
          </a:bodyPr>
          <a:lstStyle/>
          <a:p>
            <a:r>
              <a:rPr lang="en-US" dirty="0"/>
              <a:t>Example </a:t>
            </a:r>
          </a:p>
        </p:txBody>
      </p:sp>
      <p:sp>
        <p:nvSpPr>
          <p:cNvPr id="17" name="Right Arrow 16"/>
          <p:cNvSpPr/>
          <p:nvPr/>
        </p:nvSpPr>
        <p:spPr>
          <a:xfrm flipH="1">
            <a:off x="3352800" y="5627132"/>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06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lgn="ctr">
              <a:buNone/>
            </a:pPr>
            <a:r>
              <a:rPr lang="en-US" sz="1800" dirty="0">
                <a:solidFill>
                  <a:srgbClr val="008000"/>
                </a:solidFill>
                <a:latin typeface="Arial" pitchFamily="34" charset="0"/>
                <a:cs typeface="Arial" pitchFamily="34" charset="0"/>
              </a:rPr>
              <a:t>Good</a:t>
            </a:r>
            <a:r>
              <a:rPr lang="en-US" sz="1800" dirty="0">
                <a:latin typeface="Arial" pitchFamily="34" charset="0"/>
                <a:cs typeface="Arial" pitchFamily="34" charset="0"/>
              </a:rPr>
              <a:t> Stock Probability Estimation Phase</a:t>
            </a:r>
          </a:p>
          <a:p>
            <a:pPr marL="0" indent="0">
              <a:buNone/>
            </a:pPr>
            <a:r>
              <a:rPr lang="en-US" sz="1800" dirty="0">
                <a:latin typeface="Arial" pitchFamily="34" charset="0"/>
                <a:cs typeface="Arial" pitchFamily="34" charset="0"/>
              </a:rPr>
              <a:t>Then, we’ll ask you to estimate the probability that the current </a:t>
            </a:r>
            <a:r>
              <a:rPr lang="en-US" sz="1800" b="1" dirty="0">
                <a:latin typeface="Arial" pitchFamily="34" charset="0"/>
                <a:cs typeface="Arial" pitchFamily="34" charset="0"/>
              </a:rPr>
              <a:t>stock</a:t>
            </a:r>
            <a:r>
              <a:rPr lang="en-US" sz="1800" dirty="0">
                <a:latin typeface="Arial" pitchFamily="34" charset="0"/>
                <a:cs typeface="Arial" pitchFamily="34" charset="0"/>
              </a:rPr>
              <a:t> is a </a:t>
            </a:r>
            <a:r>
              <a:rPr lang="en-US" sz="1800" dirty="0">
                <a:solidFill>
                  <a:srgbClr val="008000"/>
                </a:solidFill>
                <a:latin typeface="Arial" pitchFamily="34" charset="0"/>
                <a:cs typeface="Arial" pitchFamily="34" charset="0"/>
              </a:rPr>
              <a:t>good</a:t>
            </a:r>
            <a:r>
              <a:rPr lang="en-US" sz="1800" dirty="0">
                <a:latin typeface="Arial" pitchFamily="34" charset="0"/>
                <a:cs typeface="Arial" pitchFamily="34" charset="0"/>
              </a:rPr>
              <a:t> one. Your answer must be a value from 0% to 100%. </a:t>
            </a:r>
          </a:p>
          <a:p>
            <a:pPr marL="0" indent="0">
              <a:buNone/>
            </a:pPr>
            <a:r>
              <a:rPr lang="en-US" sz="1800" dirty="0">
                <a:latin typeface="Arial" pitchFamily="34" charset="0"/>
                <a:cs typeface="Arial" pitchFamily="34" charset="0"/>
              </a:rPr>
              <a:t>*Remember that: </a:t>
            </a:r>
          </a:p>
          <a:p>
            <a:pPr>
              <a:buFontTx/>
              <a:buChar char="-"/>
            </a:pPr>
            <a:r>
              <a:rPr lang="en-US" sz="1800" dirty="0">
                <a:latin typeface="Arial" pitchFamily="34" charset="0"/>
                <a:cs typeface="Arial" pitchFamily="34" charset="0"/>
              </a:rPr>
              <a:t>In the GAIN condition, a </a:t>
            </a:r>
            <a:r>
              <a:rPr lang="en-US" sz="1800" dirty="0">
                <a:solidFill>
                  <a:srgbClr val="008000"/>
                </a:solidFill>
                <a:latin typeface="Arial" pitchFamily="34" charset="0"/>
                <a:cs typeface="Arial" pitchFamily="34" charset="0"/>
              </a:rPr>
              <a:t>good</a:t>
            </a:r>
            <a:r>
              <a:rPr lang="en-US" sz="1800" dirty="0">
                <a:latin typeface="Arial" pitchFamily="34" charset="0"/>
                <a:cs typeface="Arial" pitchFamily="34" charset="0"/>
              </a:rPr>
              <a:t> </a:t>
            </a:r>
            <a:r>
              <a:rPr lang="en-US" sz="1800" b="1" dirty="0">
                <a:latin typeface="Arial" pitchFamily="34" charset="0"/>
                <a:cs typeface="Arial" pitchFamily="34" charset="0"/>
              </a:rPr>
              <a:t>stock</a:t>
            </a:r>
            <a:r>
              <a:rPr lang="en-US" sz="1800" dirty="0">
                <a:latin typeface="Arial" pitchFamily="34" charset="0"/>
                <a:cs typeface="Arial" pitchFamily="34" charset="0"/>
              </a:rPr>
              <a:t> gives $10 payouts 70% of the time and $2 payouts 30% of the time.</a:t>
            </a:r>
          </a:p>
          <a:p>
            <a:pPr>
              <a:buFontTx/>
              <a:buChar char="-"/>
            </a:pPr>
            <a:r>
              <a:rPr lang="en-US" sz="1800" dirty="0">
                <a:latin typeface="Arial" pitchFamily="34" charset="0"/>
                <a:cs typeface="Arial" pitchFamily="34" charset="0"/>
              </a:rPr>
              <a:t>In the LOSS condition, a </a:t>
            </a:r>
            <a:r>
              <a:rPr lang="en-US" sz="1800" dirty="0">
                <a:solidFill>
                  <a:srgbClr val="008000"/>
                </a:solidFill>
                <a:latin typeface="Arial" pitchFamily="34" charset="0"/>
                <a:cs typeface="Arial" pitchFamily="34" charset="0"/>
              </a:rPr>
              <a:t>good</a:t>
            </a:r>
            <a:r>
              <a:rPr lang="en-US" sz="1800" dirty="0">
                <a:latin typeface="Arial" pitchFamily="34" charset="0"/>
                <a:cs typeface="Arial" pitchFamily="34" charset="0"/>
              </a:rPr>
              <a:t> </a:t>
            </a:r>
            <a:r>
              <a:rPr lang="en-US" sz="1800" b="1" dirty="0">
                <a:latin typeface="Arial" pitchFamily="34" charset="0"/>
                <a:cs typeface="Arial" pitchFamily="34" charset="0"/>
              </a:rPr>
              <a:t>stock</a:t>
            </a:r>
            <a:r>
              <a:rPr lang="en-US" sz="1800" dirty="0">
                <a:latin typeface="Arial" pitchFamily="34" charset="0"/>
                <a:cs typeface="Arial" pitchFamily="34" charset="0"/>
              </a:rPr>
              <a:t> gives -$2 payouts 70% of the time and -$10 payouts 30% of the time.</a:t>
            </a:r>
          </a:p>
          <a:p>
            <a:pPr marL="0" indent="0" algn="ctr">
              <a:buNone/>
            </a:pPr>
            <a:endParaRPr lang="en-US" sz="1800" dirty="0">
              <a:latin typeface="Arial" pitchFamily="34" charset="0"/>
              <a:cs typeface="Arial" pitchFamily="34" charset="0"/>
            </a:endParaRPr>
          </a:p>
          <a:p>
            <a:pPr marL="0" indent="0" algn="ctr">
              <a:buNone/>
            </a:pPr>
            <a:endParaRPr lang="en-US" sz="1800" dirty="0">
              <a:latin typeface="Arial" pitchFamily="34" charset="0"/>
              <a:cs typeface="Arial" pitchFamily="34" charset="0"/>
            </a:endParaRPr>
          </a:p>
          <a:p>
            <a:pPr marL="0" indent="0" algn="ctr">
              <a:buNone/>
            </a:pPr>
            <a:endParaRPr lang="en-US" sz="1800" dirty="0">
              <a:latin typeface="Arial" pitchFamily="34" charset="0"/>
              <a:cs typeface="Arial" pitchFamily="34" charset="0"/>
            </a:endParaRPr>
          </a:p>
          <a:p>
            <a:pPr marL="0" indent="0" algn="ctr">
              <a:buNone/>
            </a:pPr>
            <a:r>
              <a:rPr lang="en-US" sz="1800" dirty="0">
                <a:latin typeface="Arial" pitchFamily="34" charset="0"/>
                <a:cs typeface="Arial" pitchFamily="34" charset="0"/>
              </a:rPr>
              <a:t>Estimation Confidence Phase</a:t>
            </a:r>
          </a:p>
          <a:p>
            <a:pPr marL="0" indent="0">
              <a:buNone/>
            </a:pPr>
            <a:r>
              <a:rPr lang="en-US" sz="1800" dirty="0">
                <a:latin typeface="Arial" pitchFamily="34" charset="0"/>
                <a:cs typeface="Arial" pitchFamily="34" charset="0"/>
              </a:rPr>
              <a:t>Finally, we want to know how much you trust your ability to come up with the correct probability estimate that the </a:t>
            </a:r>
            <a:r>
              <a:rPr lang="en-US" sz="1800" b="1" dirty="0">
                <a:latin typeface="Arial" pitchFamily="34" charset="0"/>
                <a:cs typeface="Arial" pitchFamily="34" charset="0"/>
              </a:rPr>
              <a:t>stock</a:t>
            </a:r>
            <a:r>
              <a:rPr lang="en-US" sz="1800" dirty="0">
                <a:latin typeface="Arial" pitchFamily="34" charset="0"/>
                <a:cs typeface="Arial" pitchFamily="34" charset="0"/>
              </a:rPr>
              <a:t> is </a:t>
            </a:r>
            <a:r>
              <a:rPr lang="en-US" sz="1800" dirty="0">
                <a:solidFill>
                  <a:srgbClr val="008000"/>
                </a:solidFill>
                <a:latin typeface="Arial" pitchFamily="34" charset="0"/>
                <a:cs typeface="Arial" pitchFamily="34" charset="0"/>
              </a:rPr>
              <a:t>good</a:t>
            </a:r>
            <a:r>
              <a:rPr lang="en-US" sz="1800" dirty="0">
                <a:latin typeface="Arial" pitchFamily="34" charset="0"/>
                <a:cs typeface="Arial" pitchFamily="34" charset="0"/>
              </a:rPr>
              <a:t>. In other words, we want to know how confident you are that the probability you estimated is correct. You’ll be asked to make a confidence rating on a 1-to-9 scale (1=lowest confidence, 9=highest confidence). </a:t>
            </a:r>
          </a:p>
        </p:txBody>
      </p:sp>
      <p:sp>
        <p:nvSpPr>
          <p:cNvPr id="4" name="TextBox 3"/>
          <p:cNvSpPr txBox="1"/>
          <p:nvPr/>
        </p:nvSpPr>
        <p:spPr>
          <a:xfrm>
            <a:off x="3276600" y="6324600"/>
            <a:ext cx="2590800" cy="369332"/>
          </a:xfrm>
          <a:prstGeom prst="rect">
            <a:avLst/>
          </a:prstGeom>
          <a:noFill/>
        </p:spPr>
        <p:txBody>
          <a:bodyPr wrap="square" rtlCol="0">
            <a:spAutoFit/>
          </a:bodyPr>
          <a:lstStyle/>
          <a:p>
            <a:pPr algn="ctr"/>
            <a:r>
              <a:rPr lang="en-US" dirty="0"/>
              <a:t>- space bar to continue - </a:t>
            </a:r>
          </a:p>
        </p:txBody>
      </p:sp>
      <p:pic>
        <p:nvPicPr>
          <p:cNvPr id="2" name="Picture 1"/>
          <p:cNvPicPr>
            <a:picLocks noChangeAspect="1"/>
          </p:cNvPicPr>
          <p:nvPr/>
        </p:nvPicPr>
        <p:blipFill>
          <a:blip r:embed="rId2"/>
          <a:stretch>
            <a:fillRect/>
          </a:stretch>
        </p:blipFill>
        <p:spPr>
          <a:xfrm>
            <a:off x="1295400" y="2743200"/>
            <a:ext cx="1581355" cy="1033272"/>
          </a:xfrm>
          <a:prstGeom prst="rect">
            <a:avLst/>
          </a:prstGeom>
        </p:spPr>
      </p:pic>
      <p:sp>
        <p:nvSpPr>
          <p:cNvPr id="5" name="TextBox 4"/>
          <p:cNvSpPr txBox="1"/>
          <p:nvPr/>
        </p:nvSpPr>
        <p:spPr>
          <a:xfrm>
            <a:off x="3733800" y="2918936"/>
            <a:ext cx="1143000" cy="369332"/>
          </a:xfrm>
          <a:prstGeom prst="rect">
            <a:avLst/>
          </a:prstGeom>
          <a:noFill/>
        </p:spPr>
        <p:txBody>
          <a:bodyPr wrap="square" rtlCol="0">
            <a:spAutoFit/>
          </a:bodyPr>
          <a:lstStyle/>
          <a:p>
            <a:r>
              <a:rPr lang="en-US" dirty="0"/>
              <a:t>Example </a:t>
            </a:r>
          </a:p>
        </p:txBody>
      </p:sp>
      <p:sp>
        <p:nvSpPr>
          <p:cNvPr id="6" name="Right Arrow 5"/>
          <p:cNvSpPr/>
          <p:nvPr/>
        </p:nvSpPr>
        <p:spPr>
          <a:xfrm flipH="1">
            <a:off x="3124200" y="3059668"/>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733800" y="5802868"/>
            <a:ext cx="1143000" cy="369332"/>
          </a:xfrm>
          <a:prstGeom prst="rect">
            <a:avLst/>
          </a:prstGeom>
          <a:noFill/>
        </p:spPr>
        <p:txBody>
          <a:bodyPr wrap="square" rtlCol="0">
            <a:spAutoFit/>
          </a:bodyPr>
          <a:lstStyle/>
          <a:p>
            <a:r>
              <a:rPr lang="en-US" dirty="0"/>
              <a:t>Example </a:t>
            </a:r>
          </a:p>
        </p:txBody>
      </p:sp>
      <p:sp>
        <p:nvSpPr>
          <p:cNvPr id="8" name="Right Arrow 7"/>
          <p:cNvSpPr/>
          <p:nvPr/>
        </p:nvSpPr>
        <p:spPr>
          <a:xfrm flipH="1">
            <a:off x="3124200" y="5943600"/>
            <a:ext cx="533400" cy="15240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295400" y="5562600"/>
            <a:ext cx="1752070" cy="1033272"/>
          </a:xfrm>
          <a:prstGeom prst="rect">
            <a:avLst/>
          </a:prstGeom>
        </p:spPr>
      </p:pic>
    </p:spTree>
    <p:extLst>
      <p:ext uri="{BB962C8B-B14F-4D97-AF65-F5344CB8AC3E}">
        <p14:creationId xmlns:p14="http://schemas.microsoft.com/office/powerpoint/2010/main" val="3709999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1276</Words>
  <Application>Microsoft Office PowerPoint</Application>
  <PresentationFormat>On-screen Show (4:3)</PresentationFormat>
  <Paragraphs>86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Welcome to the  Investment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Study</dc:title>
  <dc:creator>Nichole Lighthall, Ph.D.</dc:creator>
  <cp:lastModifiedBy>Ian Dalton</cp:lastModifiedBy>
  <cp:revision>29</cp:revision>
  <dcterms:created xsi:type="dcterms:W3CDTF">2015-04-22T15:22:02Z</dcterms:created>
  <dcterms:modified xsi:type="dcterms:W3CDTF">2018-08-31T16:47:47Z</dcterms:modified>
</cp:coreProperties>
</file>