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6" d="100"/>
          <a:sy n="46" d="100"/>
        </p:scale>
        <p:origin x="750"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5B6B04-BCA5-41C4-85E9-113072693EF3}"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9A5A0-89CF-49E9-93E4-D3E6AA79125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6424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25B6B04-BCA5-41C4-85E9-113072693EF3}" type="datetimeFigureOut">
              <a:rPr lang="en-US" smtClean="0"/>
              <a:t>12/28/2020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49A5A0-89CF-49E9-93E4-D3E6AA79125E}" type="slidenum">
              <a:rPr lang="en-US" smtClean="0"/>
              <a:t>‹#›</a:t>
            </a:fld>
            <a:endParaRPr lang="en-US"/>
          </a:p>
        </p:txBody>
      </p:sp>
    </p:spTree>
    <p:extLst>
      <p:ext uri="{BB962C8B-B14F-4D97-AF65-F5344CB8AC3E}">
        <p14:creationId xmlns:p14="http://schemas.microsoft.com/office/powerpoint/2010/main" val="4279214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5B6B04-BCA5-41C4-85E9-113072693EF3}"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9A5A0-89CF-49E9-93E4-D3E6AA79125E}" type="slidenum">
              <a:rPr lang="en-US" smtClean="0"/>
              <a:t>‹#›</a:t>
            </a:fld>
            <a:endParaRPr lang="en-US"/>
          </a:p>
        </p:txBody>
      </p:sp>
    </p:spTree>
    <p:extLst>
      <p:ext uri="{BB962C8B-B14F-4D97-AF65-F5344CB8AC3E}">
        <p14:creationId xmlns:p14="http://schemas.microsoft.com/office/powerpoint/2010/main" val="1914542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5B6B04-BCA5-41C4-85E9-113072693EF3}"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9A5A0-89CF-49E9-93E4-D3E6AA79125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4996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5B6B04-BCA5-41C4-85E9-113072693EF3}"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9A5A0-89CF-49E9-93E4-D3E6AA79125E}" type="slidenum">
              <a:rPr lang="en-US" smtClean="0"/>
              <a:t>‹#›</a:t>
            </a:fld>
            <a:endParaRPr lang="en-US"/>
          </a:p>
        </p:txBody>
      </p:sp>
    </p:spTree>
    <p:extLst>
      <p:ext uri="{BB962C8B-B14F-4D97-AF65-F5344CB8AC3E}">
        <p14:creationId xmlns:p14="http://schemas.microsoft.com/office/powerpoint/2010/main" val="1803544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5B6B04-BCA5-41C4-85E9-113072693EF3}"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9A5A0-89CF-49E9-93E4-D3E6AA79125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76325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5B6B04-BCA5-41C4-85E9-113072693EF3}"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9A5A0-89CF-49E9-93E4-D3E6AA79125E}" type="slidenum">
              <a:rPr lang="en-US" smtClean="0"/>
              <a:t>‹#›</a:t>
            </a:fld>
            <a:endParaRPr lang="en-US"/>
          </a:p>
        </p:txBody>
      </p:sp>
    </p:spTree>
    <p:extLst>
      <p:ext uri="{BB962C8B-B14F-4D97-AF65-F5344CB8AC3E}">
        <p14:creationId xmlns:p14="http://schemas.microsoft.com/office/powerpoint/2010/main" val="3327940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5B6B04-BCA5-41C4-85E9-113072693EF3}"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9A5A0-89CF-49E9-93E4-D3E6AA79125E}" type="slidenum">
              <a:rPr lang="en-US" smtClean="0"/>
              <a:t>‹#›</a:t>
            </a:fld>
            <a:endParaRPr lang="en-US"/>
          </a:p>
        </p:txBody>
      </p:sp>
    </p:spTree>
    <p:extLst>
      <p:ext uri="{BB962C8B-B14F-4D97-AF65-F5344CB8AC3E}">
        <p14:creationId xmlns:p14="http://schemas.microsoft.com/office/powerpoint/2010/main" val="2435517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5B6B04-BCA5-41C4-85E9-113072693EF3}"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9A5A0-89CF-49E9-93E4-D3E6AA79125E}" type="slidenum">
              <a:rPr lang="en-US" smtClean="0"/>
              <a:t>‹#›</a:t>
            </a:fld>
            <a:endParaRPr lang="en-US"/>
          </a:p>
        </p:txBody>
      </p:sp>
    </p:spTree>
    <p:extLst>
      <p:ext uri="{BB962C8B-B14F-4D97-AF65-F5344CB8AC3E}">
        <p14:creationId xmlns:p14="http://schemas.microsoft.com/office/powerpoint/2010/main" val="2046864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5B6B04-BCA5-41C4-85E9-113072693EF3}"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9A5A0-89CF-49E9-93E4-D3E6AA79125E}" type="slidenum">
              <a:rPr lang="en-US" smtClean="0"/>
              <a:t>‹#›</a:t>
            </a:fld>
            <a:endParaRPr lang="en-US"/>
          </a:p>
        </p:txBody>
      </p:sp>
    </p:spTree>
    <p:extLst>
      <p:ext uri="{BB962C8B-B14F-4D97-AF65-F5344CB8AC3E}">
        <p14:creationId xmlns:p14="http://schemas.microsoft.com/office/powerpoint/2010/main" val="1007992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5B6B04-BCA5-41C4-85E9-113072693EF3}" type="datetimeFigureOut">
              <a:rPr lang="en-US" smtClean="0"/>
              <a:t>12/28/2020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49A5A0-89CF-49E9-93E4-D3E6AA79125E}" type="slidenum">
              <a:rPr lang="en-US" smtClean="0"/>
              <a:t>‹#›</a:t>
            </a:fld>
            <a:endParaRPr lang="en-US"/>
          </a:p>
        </p:txBody>
      </p:sp>
    </p:spTree>
    <p:extLst>
      <p:ext uri="{BB962C8B-B14F-4D97-AF65-F5344CB8AC3E}">
        <p14:creationId xmlns:p14="http://schemas.microsoft.com/office/powerpoint/2010/main" val="355052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5B6B04-BCA5-41C4-85E9-113072693EF3}" type="datetimeFigureOut">
              <a:rPr lang="en-US" smtClean="0"/>
              <a:t>12/28/2020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49A5A0-89CF-49E9-93E4-D3E6AA79125E}" type="slidenum">
              <a:rPr lang="en-US" smtClean="0"/>
              <a:t>‹#›</a:t>
            </a:fld>
            <a:endParaRPr lang="en-US"/>
          </a:p>
        </p:txBody>
      </p:sp>
    </p:spTree>
    <p:extLst>
      <p:ext uri="{BB962C8B-B14F-4D97-AF65-F5344CB8AC3E}">
        <p14:creationId xmlns:p14="http://schemas.microsoft.com/office/powerpoint/2010/main" val="45930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5B6B04-BCA5-41C4-85E9-113072693EF3}" type="datetimeFigureOut">
              <a:rPr lang="en-US" smtClean="0"/>
              <a:t>12/28/2020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49A5A0-89CF-49E9-93E4-D3E6AA79125E}" type="slidenum">
              <a:rPr lang="en-US" smtClean="0"/>
              <a:t>‹#›</a:t>
            </a:fld>
            <a:endParaRPr lang="en-US"/>
          </a:p>
        </p:txBody>
      </p:sp>
    </p:spTree>
    <p:extLst>
      <p:ext uri="{BB962C8B-B14F-4D97-AF65-F5344CB8AC3E}">
        <p14:creationId xmlns:p14="http://schemas.microsoft.com/office/powerpoint/2010/main" val="245909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5B6B04-BCA5-41C4-85E9-113072693EF3}" type="datetimeFigureOut">
              <a:rPr lang="en-US" smtClean="0"/>
              <a:t>12/28/2020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49A5A0-89CF-49E9-93E4-D3E6AA79125E}" type="slidenum">
              <a:rPr lang="en-US" smtClean="0"/>
              <a:t>‹#›</a:t>
            </a:fld>
            <a:endParaRPr lang="en-US"/>
          </a:p>
        </p:txBody>
      </p:sp>
    </p:spTree>
    <p:extLst>
      <p:ext uri="{BB962C8B-B14F-4D97-AF65-F5344CB8AC3E}">
        <p14:creationId xmlns:p14="http://schemas.microsoft.com/office/powerpoint/2010/main" val="320677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6B04-BCA5-41C4-85E9-113072693EF3}" type="datetimeFigureOut">
              <a:rPr lang="en-US" smtClean="0"/>
              <a:t>12/28/2020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49A5A0-89CF-49E9-93E4-D3E6AA79125E}" type="slidenum">
              <a:rPr lang="en-US" smtClean="0"/>
              <a:t>‹#›</a:t>
            </a:fld>
            <a:endParaRPr lang="en-US"/>
          </a:p>
        </p:txBody>
      </p:sp>
    </p:spTree>
    <p:extLst>
      <p:ext uri="{BB962C8B-B14F-4D97-AF65-F5344CB8AC3E}">
        <p14:creationId xmlns:p14="http://schemas.microsoft.com/office/powerpoint/2010/main" val="1724178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5B6B04-BCA5-41C4-85E9-113072693EF3}" type="datetimeFigureOut">
              <a:rPr lang="en-US" smtClean="0"/>
              <a:t>12/28/2020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49A5A0-89CF-49E9-93E4-D3E6AA79125E}" type="slidenum">
              <a:rPr lang="en-US" smtClean="0"/>
              <a:t>‹#›</a:t>
            </a:fld>
            <a:endParaRPr lang="en-US"/>
          </a:p>
        </p:txBody>
      </p:sp>
    </p:spTree>
    <p:extLst>
      <p:ext uri="{BB962C8B-B14F-4D97-AF65-F5344CB8AC3E}">
        <p14:creationId xmlns:p14="http://schemas.microsoft.com/office/powerpoint/2010/main" val="3840044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5B6B04-BCA5-41C4-85E9-113072693EF3}" type="datetimeFigureOut">
              <a:rPr lang="en-US" smtClean="0"/>
              <a:t>12/28/2020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49A5A0-89CF-49E9-93E4-D3E6AA79125E}" type="slidenum">
              <a:rPr lang="en-US" smtClean="0"/>
              <a:t>‹#›</a:t>
            </a:fld>
            <a:endParaRPr lang="en-US"/>
          </a:p>
        </p:txBody>
      </p:sp>
    </p:spTree>
    <p:extLst>
      <p:ext uri="{BB962C8B-B14F-4D97-AF65-F5344CB8AC3E}">
        <p14:creationId xmlns:p14="http://schemas.microsoft.com/office/powerpoint/2010/main" val="2530940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25B6B04-BCA5-41C4-85E9-113072693EF3}" type="datetimeFigureOut">
              <a:rPr lang="en-US" smtClean="0"/>
              <a:t>12/28/2020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B49A5A0-89CF-49E9-93E4-D3E6AA79125E}" type="slidenum">
              <a:rPr lang="en-US" smtClean="0"/>
              <a:t>‹#›</a:t>
            </a:fld>
            <a:endParaRPr lang="en-US"/>
          </a:p>
        </p:txBody>
      </p:sp>
    </p:spTree>
    <p:extLst>
      <p:ext uri="{BB962C8B-B14F-4D97-AF65-F5344CB8AC3E}">
        <p14:creationId xmlns:p14="http://schemas.microsoft.com/office/powerpoint/2010/main" val="7815556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4EAEE-D799-4E1D-B6CB-618DB2760799}"/>
              </a:ext>
            </a:extLst>
          </p:cNvPr>
          <p:cNvSpPr>
            <a:spLocks noGrp="1"/>
          </p:cNvSpPr>
          <p:nvPr>
            <p:ph type="ctrTitle"/>
          </p:nvPr>
        </p:nvSpPr>
        <p:spPr>
          <a:xfrm>
            <a:off x="684212" y="685799"/>
            <a:ext cx="8001000" cy="2971801"/>
          </a:xfrm>
        </p:spPr>
        <p:txBody>
          <a:bodyPr>
            <a:normAutofit/>
          </a:bodyPr>
          <a:lstStyle/>
          <a:p>
            <a:r>
              <a:rPr lang="en-US" dirty="0"/>
              <a:t>New Anime</a:t>
            </a:r>
          </a:p>
        </p:txBody>
      </p:sp>
      <p:sp>
        <p:nvSpPr>
          <p:cNvPr id="3" name="Subtitle 2">
            <a:extLst>
              <a:ext uri="{FF2B5EF4-FFF2-40B4-BE49-F238E27FC236}">
                <a16:creationId xmlns:a16="http://schemas.microsoft.com/office/drawing/2014/main" id="{409656CD-2480-40AD-BB30-6FE59A208A40}"/>
              </a:ext>
            </a:extLst>
          </p:cNvPr>
          <p:cNvSpPr>
            <a:spLocks noGrp="1"/>
          </p:cNvSpPr>
          <p:nvPr>
            <p:ph type="subTitle" idx="1"/>
          </p:nvPr>
        </p:nvSpPr>
        <p:spPr>
          <a:xfrm>
            <a:off x="684212" y="3843867"/>
            <a:ext cx="6400800" cy="1947333"/>
          </a:xfrm>
        </p:spPr>
        <p:txBody>
          <a:bodyPr>
            <a:normAutofit/>
          </a:bodyPr>
          <a:lstStyle/>
          <a:p>
            <a:r>
              <a:rPr lang="en-US" dirty="0"/>
              <a:t>A look at where we should go for new content</a:t>
            </a:r>
          </a:p>
        </p:txBody>
      </p:sp>
    </p:spTree>
    <p:extLst>
      <p:ext uri="{BB962C8B-B14F-4D97-AF65-F5344CB8AC3E}">
        <p14:creationId xmlns:p14="http://schemas.microsoft.com/office/powerpoint/2010/main" val="1968731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AFC5C-EB2C-4534-955E-6E95A06590F3}"/>
              </a:ext>
            </a:extLst>
          </p:cNvPr>
          <p:cNvSpPr>
            <a:spLocks noGrp="1"/>
          </p:cNvSpPr>
          <p:nvPr>
            <p:ph type="title"/>
          </p:nvPr>
        </p:nvSpPr>
        <p:spPr>
          <a:xfrm>
            <a:off x="684212" y="685800"/>
            <a:ext cx="8534400" cy="1507067"/>
          </a:xfrm>
        </p:spPr>
        <p:txBody>
          <a:bodyPr/>
          <a:lstStyle/>
          <a:p>
            <a:r>
              <a:rPr lang="en-US" dirty="0">
                <a:latin typeface="Helvetica" panose="020B0604020202020204" pitchFamily="34" charset="0"/>
                <a:cs typeface="Helvetica" panose="020B0604020202020204" pitchFamily="34" charset="0"/>
              </a:rPr>
              <a:t>Where are the best places to look?</a:t>
            </a:r>
          </a:p>
        </p:txBody>
      </p:sp>
      <p:sp>
        <p:nvSpPr>
          <p:cNvPr id="3" name="Content Placeholder 2">
            <a:extLst>
              <a:ext uri="{FF2B5EF4-FFF2-40B4-BE49-F238E27FC236}">
                <a16:creationId xmlns:a16="http://schemas.microsoft.com/office/drawing/2014/main" id="{5BE83CA1-8A48-4246-963D-C80CE6D76F7C}"/>
              </a:ext>
            </a:extLst>
          </p:cNvPr>
          <p:cNvSpPr>
            <a:spLocks noGrp="1"/>
          </p:cNvSpPr>
          <p:nvPr>
            <p:ph idx="1"/>
          </p:nvPr>
        </p:nvSpPr>
        <p:spPr>
          <a:xfrm>
            <a:off x="684212" y="2556933"/>
            <a:ext cx="8534400" cy="3615267"/>
          </a:xfrm>
        </p:spPr>
        <p:txBody>
          <a:bodyPr/>
          <a:lstStyle/>
          <a:p>
            <a:r>
              <a:rPr lang="en-US" dirty="0">
                <a:solidFill>
                  <a:schemeClr val="tx1"/>
                </a:solidFill>
              </a:rPr>
              <a:t>Sources of anime</a:t>
            </a:r>
          </a:p>
          <a:p>
            <a:r>
              <a:rPr lang="en-US" dirty="0">
                <a:solidFill>
                  <a:schemeClr val="tx1"/>
                </a:solidFill>
              </a:rPr>
              <a:t>Genres of anime</a:t>
            </a:r>
          </a:p>
        </p:txBody>
      </p:sp>
    </p:spTree>
    <p:extLst>
      <p:ext uri="{BB962C8B-B14F-4D97-AF65-F5344CB8AC3E}">
        <p14:creationId xmlns:p14="http://schemas.microsoft.com/office/powerpoint/2010/main" val="666528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83B15-C833-4CEE-B4F2-494E53E1E4EE}"/>
              </a:ext>
            </a:extLst>
          </p:cNvPr>
          <p:cNvSpPr>
            <a:spLocks noGrp="1"/>
          </p:cNvSpPr>
          <p:nvPr>
            <p:ph type="title"/>
          </p:nvPr>
        </p:nvSpPr>
        <p:spPr>
          <a:xfrm>
            <a:off x="684212" y="685800"/>
            <a:ext cx="8534400" cy="1507067"/>
          </a:xfrm>
        </p:spPr>
        <p:txBody>
          <a:bodyPr/>
          <a:lstStyle/>
          <a:p>
            <a:r>
              <a:rPr lang="en-US" dirty="0">
                <a:latin typeface="Helvetica" panose="020B0604020202020204" pitchFamily="34" charset="0"/>
                <a:cs typeface="Helvetica" panose="020B0604020202020204" pitchFamily="34" charset="0"/>
              </a:rPr>
              <a:t>Sources of anime</a:t>
            </a:r>
          </a:p>
        </p:txBody>
      </p:sp>
      <p:sp>
        <p:nvSpPr>
          <p:cNvPr id="3" name="Content Placeholder 2">
            <a:extLst>
              <a:ext uri="{FF2B5EF4-FFF2-40B4-BE49-F238E27FC236}">
                <a16:creationId xmlns:a16="http://schemas.microsoft.com/office/drawing/2014/main" id="{31489217-7EFF-49E8-B3BE-80BCB30FBF0C}"/>
              </a:ext>
            </a:extLst>
          </p:cNvPr>
          <p:cNvSpPr>
            <a:spLocks noGrp="1"/>
          </p:cNvSpPr>
          <p:nvPr>
            <p:ph idx="1"/>
          </p:nvPr>
        </p:nvSpPr>
        <p:spPr>
          <a:xfrm>
            <a:off x="684212" y="2556933"/>
            <a:ext cx="8534400" cy="3615267"/>
          </a:xfrm>
        </p:spPr>
        <p:txBody>
          <a:bodyPr/>
          <a:lstStyle/>
          <a:p>
            <a:r>
              <a:rPr lang="en-US" dirty="0">
                <a:solidFill>
                  <a:schemeClr val="tx1"/>
                </a:solidFill>
                <a:latin typeface="Helvetica" panose="020B0604020202020204" pitchFamily="34" charset="0"/>
                <a:cs typeface="Helvetica" panose="020B0604020202020204" pitchFamily="34" charset="0"/>
              </a:rPr>
              <a:t>Manga</a:t>
            </a:r>
          </a:p>
          <a:p>
            <a:r>
              <a:rPr lang="en-US" dirty="0">
                <a:solidFill>
                  <a:schemeClr val="tx1"/>
                </a:solidFill>
                <a:latin typeface="Helvetica" panose="020B0604020202020204" pitchFamily="34" charset="0"/>
                <a:cs typeface="Helvetica" panose="020B0604020202020204" pitchFamily="34" charset="0"/>
              </a:rPr>
              <a:t>Original</a:t>
            </a:r>
          </a:p>
          <a:p>
            <a:r>
              <a:rPr lang="en-US" dirty="0">
                <a:solidFill>
                  <a:schemeClr val="tx1"/>
                </a:solidFill>
                <a:latin typeface="Helvetica" panose="020B0604020202020204" pitchFamily="34" charset="0"/>
                <a:cs typeface="Helvetica" panose="020B0604020202020204" pitchFamily="34" charset="0"/>
              </a:rPr>
              <a:t>Novels</a:t>
            </a:r>
          </a:p>
          <a:p>
            <a:r>
              <a:rPr lang="en-US" dirty="0">
                <a:solidFill>
                  <a:schemeClr val="tx1"/>
                </a:solidFill>
                <a:latin typeface="Helvetica" panose="020B0604020202020204" pitchFamily="34" charset="0"/>
                <a:cs typeface="Helvetica" panose="020B0604020202020204" pitchFamily="34" charset="0"/>
              </a:rPr>
              <a:t>Light Novels</a:t>
            </a:r>
          </a:p>
          <a:p>
            <a:r>
              <a:rPr lang="en-US" dirty="0">
                <a:solidFill>
                  <a:schemeClr val="tx1"/>
                </a:solidFill>
                <a:latin typeface="Helvetica" panose="020B0604020202020204" pitchFamily="34" charset="0"/>
                <a:cs typeface="Helvetica" panose="020B0604020202020204" pitchFamily="34" charset="0"/>
              </a:rPr>
              <a:t>Games</a:t>
            </a:r>
          </a:p>
        </p:txBody>
      </p:sp>
      <p:pic>
        <p:nvPicPr>
          <p:cNvPr id="4" name="Picture 3">
            <a:extLst>
              <a:ext uri="{FF2B5EF4-FFF2-40B4-BE49-F238E27FC236}">
                <a16:creationId xmlns:a16="http://schemas.microsoft.com/office/drawing/2014/main" id="{C7A013A5-1C83-4265-BD6C-B0A1329FEC4C}"/>
              </a:ext>
            </a:extLst>
          </p:cNvPr>
          <p:cNvPicPr>
            <a:picLocks noChangeAspect="1"/>
          </p:cNvPicPr>
          <p:nvPr/>
        </p:nvPicPr>
        <p:blipFill>
          <a:blip r:embed="rId2"/>
          <a:stretch>
            <a:fillRect/>
          </a:stretch>
        </p:blipFill>
        <p:spPr>
          <a:xfrm>
            <a:off x="2973388" y="2986750"/>
            <a:ext cx="4584589" cy="2755631"/>
          </a:xfrm>
          <a:prstGeom prst="rect">
            <a:avLst/>
          </a:prstGeom>
        </p:spPr>
      </p:pic>
    </p:spTree>
    <p:extLst>
      <p:ext uri="{BB962C8B-B14F-4D97-AF65-F5344CB8AC3E}">
        <p14:creationId xmlns:p14="http://schemas.microsoft.com/office/powerpoint/2010/main" val="402194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6599-25AF-4830-80C9-ADBD0CD71F2C}"/>
              </a:ext>
            </a:extLst>
          </p:cNvPr>
          <p:cNvSpPr>
            <a:spLocks noGrp="1"/>
          </p:cNvSpPr>
          <p:nvPr>
            <p:ph type="title"/>
          </p:nvPr>
        </p:nvSpPr>
        <p:spPr>
          <a:xfrm>
            <a:off x="684212" y="693411"/>
            <a:ext cx="8534400" cy="1507067"/>
          </a:xfrm>
        </p:spPr>
        <p:txBody>
          <a:bodyPr/>
          <a:lstStyle/>
          <a:p>
            <a:r>
              <a:rPr lang="en-US" dirty="0">
                <a:latin typeface="Helvetica" panose="020B0604020202020204" pitchFamily="34" charset="0"/>
                <a:cs typeface="Helvetica" panose="020B0604020202020204" pitchFamily="34" charset="0"/>
              </a:rPr>
              <a:t>What is our source</a:t>
            </a:r>
          </a:p>
        </p:txBody>
      </p:sp>
      <p:sp>
        <p:nvSpPr>
          <p:cNvPr id="3" name="Content Placeholder 2">
            <a:extLst>
              <a:ext uri="{FF2B5EF4-FFF2-40B4-BE49-F238E27FC236}">
                <a16:creationId xmlns:a16="http://schemas.microsoft.com/office/drawing/2014/main" id="{82829263-C863-4E34-B187-379111796985}"/>
              </a:ext>
            </a:extLst>
          </p:cNvPr>
          <p:cNvSpPr>
            <a:spLocks noGrp="1"/>
          </p:cNvSpPr>
          <p:nvPr>
            <p:ph idx="1"/>
          </p:nvPr>
        </p:nvSpPr>
        <p:spPr>
          <a:xfrm>
            <a:off x="684212" y="2549322"/>
            <a:ext cx="8534400" cy="3615267"/>
          </a:xfrm>
        </p:spPr>
        <p:txBody>
          <a:bodyPr anchor="t"/>
          <a:lstStyle/>
          <a:p>
            <a:pPr marL="0" indent="0">
              <a:buNone/>
            </a:pPr>
            <a:r>
              <a:rPr lang="en-US" dirty="0">
                <a:solidFill>
                  <a:schemeClr val="tx1"/>
                </a:solidFill>
                <a:latin typeface="Helvetica" panose="020B0604020202020204" pitchFamily="34" charset="0"/>
                <a:cs typeface="Helvetica" panose="020B0604020202020204" pitchFamily="34" charset="0"/>
              </a:rPr>
              <a:t>Since we know our 2 main sources for Anime are Manga Adaptations, and Original Content, we can to look to Manga that has not been treated yet.  Longer running Manga series will give further source materials for a longer running new Anime series.</a:t>
            </a:r>
          </a:p>
        </p:txBody>
      </p:sp>
    </p:spTree>
    <p:extLst>
      <p:ext uri="{BB962C8B-B14F-4D97-AF65-F5344CB8AC3E}">
        <p14:creationId xmlns:p14="http://schemas.microsoft.com/office/powerpoint/2010/main" val="2754070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6F303-09D6-4BDC-A045-4E015E4934D0}"/>
              </a:ext>
            </a:extLst>
          </p:cNvPr>
          <p:cNvSpPr>
            <a:spLocks noGrp="1"/>
          </p:cNvSpPr>
          <p:nvPr>
            <p:ph type="title"/>
          </p:nvPr>
        </p:nvSpPr>
        <p:spPr>
          <a:xfrm>
            <a:off x="684212" y="685800"/>
            <a:ext cx="8534400" cy="1507067"/>
          </a:xfrm>
        </p:spPr>
        <p:txBody>
          <a:bodyPr/>
          <a:lstStyle/>
          <a:p>
            <a:r>
              <a:rPr lang="en-US" dirty="0">
                <a:latin typeface="Helvetica" panose="020B0604020202020204" pitchFamily="34" charset="0"/>
                <a:cs typeface="Helvetica" panose="020B0604020202020204" pitchFamily="34" charset="0"/>
              </a:rPr>
              <a:t>Genres of anime</a:t>
            </a:r>
          </a:p>
        </p:txBody>
      </p:sp>
      <p:sp>
        <p:nvSpPr>
          <p:cNvPr id="3" name="Content Placeholder 2">
            <a:extLst>
              <a:ext uri="{FF2B5EF4-FFF2-40B4-BE49-F238E27FC236}">
                <a16:creationId xmlns:a16="http://schemas.microsoft.com/office/drawing/2014/main" id="{F31017E2-9F12-4311-B966-E858AE629F33}"/>
              </a:ext>
            </a:extLst>
          </p:cNvPr>
          <p:cNvSpPr>
            <a:spLocks noGrp="1"/>
          </p:cNvSpPr>
          <p:nvPr>
            <p:ph idx="1"/>
          </p:nvPr>
        </p:nvSpPr>
        <p:spPr>
          <a:xfrm>
            <a:off x="684212" y="2556933"/>
            <a:ext cx="8534400" cy="3615267"/>
          </a:xfrm>
        </p:spPr>
        <p:txBody>
          <a:bodyPr/>
          <a:lstStyle/>
          <a:p>
            <a:r>
              <a:rPr lang="en-US" dirty="0">
                <a:solidFill>
                  <a:schemeClr val="tx1"/>
                </a:solidFill>
                <a:latin typeface="Helvetica" panose="020B0604020202020204" pitchFamily="34" charset="0"/>
                <a:cs typeface="Helvetica" panose="020B0604020202020204" pitchFamily="34" charset="0"/>
              </a:rPr>
              <a:t>Action</a:t>
            </a:r>
          </a:p>
          <a:p>
            <a:r>
              <a:rPr lang="en-US" dirty="0">
                <a:solidFill>
                  <a:schemeClr val="tx1"/>
                </a:solidFill>
                <a:latin typeface="Helvetica" panose="020B0604020202020204" pitchFamily="34" charset="0"/>
                <a:cs typeface="Helvetica" panose="020B0604020202020204" pitchFamily="34" charset="0"/>
              </a:rPr>
              <a:t>Adventure</a:t>
            </a:r>
          </a:p>
          <a:p>
            <a:r>
              <a:rPr lang="en-US" dirty="0">
                <a:solidFill>
                  <a:schemeClr val="tx1"/>
                </a:solidFill>
                <a:latin typeface="Helvetica" panose="020B0604020202020204" pitchFamily="34" charset="0"/>
                <a:cs typeface="Helvetica" panose="020B0604020202020204" pitchFamily="34" charset="0"/>
              </a:rPr>
              <a:t>Comedy</a:t>
            </a:r>
          </a:p>
          <a:p>
            <a:r>
              <a:rPr lang="en-US" dirty="0">
                <a:solidFill>
                  <a:schemeClr val="tx1"/>
                </a:solidFill>
                <a:latin typeface="Helvetica" panose="020B0604020202020204" pitchFamily="34" charset="0"/>
                <a:cs typeface="Helvetica" panose="020B0604020202020204" pitchFamily="34" charset="0"/>
              </a:rPr>
              <a:t>Fantasy</a:t>
            </a:r>
          </a:p>
          <a:p>
            <a:r>
              <a:rPr lang="en-US" dirty="0">
                <a:solidFill>
                  <a:schemeClr val="tx1"/>
                </a:solidFill>
                <a:latin typeface="Helvetica" panose="020B0604020202020204" pitchFamily="34" charset="0"/>
                <a:cs typeface="Helvetica" panose="020B0604020202020204" pitchFamily="34" charset="0"/>
              </a:rPr>
              <a:t>Kids</a:t>
            </a:r>
          </a:p>
        </p:txBody>
      </p:sp>
      <p:pic>
        <p:nvPicPr>
          <p:cNvPr id="4" name="Picture 3">
            <a:extLst>
              <a:ext uri="{FF2B5EF4-FFF2-40B4-BE49-F238E27FC236}">
                <a16:creationId xmlns:a16="http://schemas.microsoft.com/office/drawing/2014/main" id="{2E315A09-BAEB-4FBA-B112-0E02B02B8377}"/>
              </a:ext>
            </a:extLst>
          </p:cNvPr>
          <p:cNvPicPr>
            <a:picLocks noChangeAspect="1"/>
          </p:cNvPicPr>
          <p:nvPr/>
        </p:nvPicPr>
        <p:blipFill>
          <a:blip r:embed="rId2"/>
          <a:stretch>
            <a:fillRect/>
          </a:stretch>
        </p:blipFill>
        <p:spPr>
          <a:xfrm>
            <a:off x="2528042" y="2934930"/>
            <a:ext cx="4846740" cy="2859272"/>
          </a:xfrm>
          <a:prstGeom prst="rect">
            <a:avLst/>
          </a:prstGeom>
        </p:spPr>
      </p:pic>
    </p:spTree>
    <p:extLst>
      <p:ext uri="{BB962C8B-B14F-4D97-AF65-F5344CB8AC3E}">
        <p14:creationId xmlns:p14="http://schemas.microsoft.com/office/powerpoint/2010/main" val="1255155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83A45-1708-4C60-AF56-BEBF7E9AB68B}"/>
              </a:ext>
            </a:extLst>
          </p:cNvPr>
          <p:cNvSpPr>
            <a:spLocks noGrp="1"/>
          </p:cNvSpPr>
          <p:nvPr>
            <p:ph type="title"/>
          </p:nvPr>
        </p:nvSpPr>
        <p:spPr>
          <a:xfrm>
            <a:off x="684212" y="685800"/>
            <a:ext cx="8534400" cy="1507067"/>
          </a:xfrm>
        </p:spPr>
        <p:txBody>
          <a:bodyPr/>
          <a:lstStyle/>
          <a:p>
            <a:r>
              <a:rPr lang="en-US" dirty="0">
                <a:latin typeface="Helvetica" panose="020B0604020202020204" pitchFamily="34" charset="0"/>
                <a:cs typeface="Helvetica" panose="020B0604020202020204" pitchFamily="34" charset="0"/>
              </a:rPr>
              <a:t>What genres do we use</a:t>
            </a:r>
          </a:p>
        </p:txBody>
      </p:sp>
      <p:sp>
        <p:nvSpPr>
          <p:cNvPr id="3" name="Content Placeholder 2">
            <a:extLst>
              <a:ext uri="{FF2B5EF4-FFF2-40B4-BE49-F238E27FC236}">
                <a16:creationId xmlns:a16="http://schemas.microsoft.com/office/drawing/2014/main" id="{67A46138-83E5-4226-8265-7DCC01B5A5EC}"/>
              </a:ext>
            </a:extLst>
          </p:cNvPr>
          <p:cNvSpPr>
            <a:spLocks noGrp="1"/>
          </p:cNvSpPr>
          <p:nvPr>
            <p:ph idx="1"/>
          </p:nvPr>
        </p:nvSpPr>
        <p:spPr>
          <a:xfrm>
            <a:off x="684212" y="2556933"/>
            <a:ext cx="8534400" cy="3615267"/>
          </a:xfrm>
        </p:spPr>
        <p:txBody>
          <a:bodyPr anchor="t"/>
          <a:lstStyle/>
          <a:p>
            <a:pPr marL="0" indent="0">
              <a:buNone/>
            </a:pPr>
            <a:r>
              <a:rPr lang="en-US" dirty="0">
                <a:solidFill>
                  <a:schemeClr val="tx1"/>
                </a:solidFill>
                <a:latin typeface="Helvetica" panose="020B0604020202020204" pitchFamily="34" charset="0"/>
                <a:cs typeface="Helvetica" panose="020B0604020202020204" pitchFamily="34" charset="0"/>
              </a:rPr>
              <a:t>We know the Top 5 Genres are Action, Adventure, Comedy, Fantasy, and Kids.</a:t>
            </a:r>
          </a:p>
          <a:p>
            <a:pPr marL="0" indent="0">
              <a:buNone/>
            </a:pPr>
            <a:endParaRPr lang="en-US" dirty="0">
              <a:solidFill>
                <a:schemeClr val="tx1"/>
              </a:solidFill>
              <a:latin typeface="Helvetica" panose="020B0604020202020204" pitchFamily="34" charset="0"/>
              <a:cs typeface="Helvetica" panose="020B0604020202020204" pitchFamily="34" charset="0"/>
            </a:endParaRPr>
          </a:p>
          <a:p>
            <a:pPr marL="0" indent="0">
              <a:buNone/>
            </a:pPr>
            <a:r>
              <a:rPr lang="en-US" dirty="0">
                <a:solidFill>
                  <a:schemeClr val="tx1"/>
                </a:solidFill>
                <a:latin typeface="Helvetica" panose="020B0604020202020204" pitchFamily="34" charset="0"/>
                <a:cs typeface="Helvetica" panose="020B0604020202020204" pitchFamily="34" charset="0"/>
              </a:rPr>
              <a:t>There is a statistical, direct correlation between the number to episodes and the ranking and score of an Anime </a:t>
            </a:r>
            <a:r>
              <a:rPr lang="en-US">
                <a:solidFill>
                  <a:schemeClr val="tx1"/>
                </a:solidFill>
                <a:latin typeface="Helvetica" panose="020B0604020202020204" pitchFamily="34" charset="0"/>
                <a:cs typeface="Helvetica" panose="020B0604020202020204" pitchFamily="34" charset="0"/>
              </a:rPr>
              <a:t>series.</a:t>
            </a:r>
            <a:endParaRPr lang="en-US" dirty="0">
              <a:solidFill>
                <a:schemeClr val="tx1"/>
              </a:solidFill>
              <a:latin typeface="Helvetica" panose="020B0604020202020204" pitchFamily="34" charset="0"/>
              <a:cs typeface="Helvetica" panose="020B0604020202020204" pitchFamily="34" charset="0"/>
            </a:endParaRPr>
          </a:p>
          <a:p>
            <a:pPr marL="0" indent="0">
              <a:buNone/>
            </a:pPr>
            <a:endParaRPr lang="en-US" dirty="0">
              <a:solidFill>
                <a:schemeClr val="tx1"/>
              </a:solidFill>
              <a:latin typeface="Helvetica" panose="020B0604020202020204" pitchFamily="34" charset="0"/>
              <a:cs typeface="Helvetica" panose="020B0604020202020204" pitchFamily="34" charset="0"/>
            </a:endParaRPr>
          </a:p>
          <a:p>
            <a:pPr marL="0" indent="0">
              <a:buNone/>
            </a:pPr>
            <a:r>
              <a:rPr lang="en-US" dirty="0">
                <a:solidFill>
                  <a:schemeClr val="tx1"/>
                </a:solidFill>
                <a:latin typeface="Helvetica" panose="020B0604020202020204" pitchFamily="34" charset="0"/>
                <a:cs typeface="Helvetica" panose="020B0604020202020204" pitchFamily="34" charset="0"/>
              </a:rPr>
              <a:t>Now we have a focus on where to look for source materials.</a:t>
            </a:r>
          </a:p>
        </p:txBody>
      </p:sp>
    </p:spTree>
    <p:extLst>
      <p:ext uri="{BB962C8B-B14F-4D97-AF65-F5344CB8AC3E}">
        <p14:creationId xmlns:p14="http://schemas.microsoft.com/office/powerpoint/2010/main" val="3997686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DB53-AFBD-4487-8F1A-1F2E0A67CAE0}"/>
              </a:ext>
            </a:extLst>
          </p:cNvPr>
          <p:cNvSpPr>
            <a:spLocks noGrp="1"/>
          </p:cNvSpPr>
          <p:nvPr>
            <p:ph type="title"/>
          </p:nvPr>
        </p:nvSpPr>
        <p:spPr>
          <a:xfrm>
            <a:off x="684212" y="685800"/>
            <a:ext cx="8534400" cy="1507067"/>
          </a:xfrm>
        </p:spPr>
        <p:txBody>
          <a:bodyPr/>
          <a:lstStyle/>
          <a:p>
            <a:r>
              <a:rPr lang="en-US" dirty="0">
                <a:latin typeface="Helvetica" panose="020B0604020202020204" pitchFamily="34" charset="0"/>
                <a:cs typeface="Helvetica" panose="020B0604020202020204" pitchFamily="34" charset="0"/>
              </a:rPr>
              <a:t>Conclusions</a:t>
            </a:r>
          </a:p>
        </p:txBody>
      </p:sp>
      <p:sp>
        <p:nvSpPr>
          <p:cNvPr id="3" name="Content Placeholder 2">
            <a:extLst>
              <a:ext uri="{FF2B5EF4-FFF2-40B4-BE49-F238E27FC236}">
                <a16:creationId xmlns:a16="http://schemas.microsoft.com/office/drawing/2014/main" id="{FA9F5D35-A36B-47CA-8617-3B41C14CCBE4}"/>
              </a:ext>
            </a:extLst>
          </p:cNvPr>
          <p:cNvSpPr>
            <a:spLocks noGrp="1"/>
          </p:cNvSpPr>
          <p:nvPr>
            <p:ph idx="1"/>
          </p:nvPr>
        </p:nvSpPr>
        <p:spPr>
          <a:xfrm>
            <a:off x="684212" y="2556933"/>
            <a:ext cx="8534400" cy="3615267"/>
          </a:xfrm>
        </p:spPr>
        <p:txBody>
          <a:bodyPr anchor="t"/>
          <a:lstStyle/>
          <a:p>
            <a:pPr marL="0" indent="0">
              <a:buNone/>
            </a:pPr>
            <a:r>
              <a:rPr lang="en-US" dirty="0">
                <a:solidFill>
                  <a:schemeClr val="tx1"/>
                </a:solidFill>
                <a:latin typeface="Helvetica" panose="020B0604020202020204" pitchFamily="34" charset="0"/>
                <a:cs typeface="Helvetica" panose="020B0604020202020204" pitchFamily="34" charset="0"/>
              </a:rPr>
              <a:t>We now have our source materials being Manga since </a:t>
            </a:r>
            <a:r>
              <a:rPr lang="en-US" dirty="0" err="1">
                <a:solidFill>
                  <a:schemeClr val="tx1"/>
                </a:solidFill>
                <a:latin typeface="Helvetica" panose="020B0604020202020204" pitchFamily="34" charset="0"/>
                <a:cs typeface="Helvetica" panose="020B0604020202020204" pitchFamily="34" charset="0"/>
              </a:rPr>
              <a:t>Mangas</a:t>
            </a:r>
            <a:r>
              <a:rPr lang="en-US" dirty="0">
                <a:solidFill>
                  <a:schemeClr val="tx1"/>
                </a:solidFill>
                <a:latin typeface="Helvetica" panose="020B0604020202020204" pitchFamily="34" charset="0"/>
                <a:cs typeface="Helvetica" panose="020B0604020202020204" pitchFamily="34" charset="0"/>
              </a:rPr>
              <a:t> are already in the main stream which makes adaptation easier.  The longer running the Manga series, the more source materials we have.</a:t>
            </a:r>
          </a:p>
          <a:p>
            <a:pPr marL="0" indent="0">
              <a:buNone/>
            </a:pPr>
            <a:endParaRPr lang="en-US" dirty="0">
              <a:solidFill>
                <a:schemeClr val="tx1"/>
              </a:solidFill>
              <a:latin typeface="Helvetica" panose="020B0604020202020204" pitchFamily="34" charset="0"/>
              <a:cs typeface="Helvetica" panose="020B0604020202020204" pitchFamily="34" charset="0"/>
            </a:endParaRPr>
          </a:p>
          <a:p>
            <a:pPr marL="0" indent="0">
              <a:buNone/>
            </a:pPr>
            <a:r>
              <a:rPr lang="en-US" dirty="0">
                <a:solidFill>
                  <a:schemeClr val="tx1"/>
                </a:solidFill>
                <a:latin typeface="Helvetica" panose="020B0604020202020204" pitchFamily="34" charset="0"/>
                <a:cs typeface="Helvetica" panose="020B0604020202020204" pitchFamily="34" charset="0"/>
              </a:rPr>
              <a:t>We know the Genres that are the most well received are Action, Adventure, and Comedy.</a:t>
            </a:r>
          </a:p>
          <a:p>
            <a:pPr marL="0" indent="0">
              <a:buNone/>
            </a:pPr>
            <a:endParaRPr lang="en-US" dirty="0">
              <a:solidFill>
                <a:schemeClr val="tx1"/>
              </a:solidFill>
              <a:latin typeface="Helvetica" panose="020B0604020202020204" pitchFamily="34" charset="0"/>
              <a:cs typeface="Helvetica" panose="020B0604020202020204" pitchFamily="34" charset="0"/>
            </a:endParaRPr>
          </a:p>
          <a:p>
            <a:pPr marL="0" indent="0">
              <a:buNone/>
            </a:pPr>
            <a:r>
              <a:rPr lang="en-US" dirty="0">
                <a:solidFill>
                  <a:schemeClr val="tx1"/>
                </a:solidFill>
                <a:latin typeface="Helvetica" panose="020B0604020202020204" pitchFamily="34" charset="0"/>
                <a:cs typeface="Helvetica" panose="020B0604020202020204" pitchFamily="34" charset="0"/>
              </a:rPr>
              <a:t>Now we just need to find the best Manga that holds fits both the source material and the genres.</a:t>
            </a:r>
          </a:p>
        </p:txBody>
      </p:sp>
    </p:spTree>
    <p:extLst>
      <p:ext uri="{BB962C8B-B14F-4D97-AF65-F5344CB8AC3E}">
        <p14:creationId xmlns:p14="http://schemas.microsoft.com/office/powerpoint/2010/main" val="2009545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75DE8-929A-4621-9C37-BAF8756685D2}"/>
              </a:ext>
            </a:extLst>
          </p:cNvPr>
          <p:cNvSpPr>
            <a:spLocks noGrp="1"/>
          </p:cNvSpPr>
          <p:nvPr>
            <p:ph type="title"/>
          </p:nvPr>
        </p:nvSpPr>
        <p:spPr>
          <a:xfrm>
            <a:off x="1447610" y="888455"/>
            <a:ext cx="8534400" cy="1507067"/>
          </a:xfrm>
        </p:spPr>
        <p:txBody>
          <a:bodyPr/>
          <a:lstStyle/>
          <a:p>
            <a:r>
              <a:rPr lang="en-US" dirty="0">
                <a:latin typeface="Helvetica" panose="020B0604020202020204" pitchFamily="34" charset="0"/>
                <a:cs typeface="Helvetica" panose="020B0604020202020204" pitchFamily="34" charset="0"/>
              </a:rPr>
              <a:t>Thank you, any questions?</a:t>
            </a:r>
          </a:p>
        </p:txBody>
      </p:sp>
    </p:spTree>
    <p:extLst>
      <p:ext uri="{BB962C8B-B14F-4D97-AF65-F5344CB8AC3E}">
        <p14:creationId xmlns:p14="http://schemas.microsoft.com/office/powerpoint/2010/main" val="301116421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370</TotalTime>
  <Words>232</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Century Gothic</vt:lpstr>
      <vt:lpstr>Helvetica</vt:lpstr>
      <vt:lpstr>Wingdings 3</vt:lpstr>
      <vt:lpstr>Slice</vt:lpstr>
      <vt:lpstr>New Anime</vt:lpstr>
      <vt:lpstr>Where are the best places to look?</vt:lpstr>
      <vt:lpstr>Sources of anime</vt:lpstr>
      <vt:lpstr>What is our source</vt:lpstr>
      <vt:lpstr>Genres of anime</vt:lpstr>
      <vt:lpstr>What genres do we use</vt:lpstr>
      <vt:lpstr>Conclusions</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Anime</dc:title>
  <dc:creator>Light Hawk</dc:creator>
  <cp:lastModifiedBy>Light Hawk</cp:lastModifiedBy>
  <cp:revision>7</cp:revision>
  <dcterms:created xsi:type="dcterms:W3CDTF">2020-12-28T16:00:18Z</dcterms:created>
  <dcterms:modified xsi:type="dcterms:W3CDTF">2020-12-29T04:07:09Z</dcterms:modified>
</cp:coreProperties>
</file>