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85ba1b828_6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b85ba1b828_6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b85ba1b828_6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b85ba1b828_6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b85ba1b828_3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b85ba1b828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85ba1b828_3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b85ba1b828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b85ba1b828_3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b85ba1b828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85ba1b828_9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b85ba1b828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b85ba1b828_9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b85ba1b828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b85ba1b828_6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b85ba1b828_6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b85ba1b828_9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b85ba1b828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85ba1b828_9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b85ba1b828_9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b85ba1b828_9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gb85ba1b828_9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b85ba1b828_6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b85ba1b828_6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85ba1b828_8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b85ba1b828_8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3" name="Google Shape;43;p4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44" name="Google Shape;44;p4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1" name="Google Shape;81;p5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6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6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5" name="Google Shape;105;p6"/>
          <p:cNvSpPr txBox="1"/>
          <p:nvPr>
            <p:ph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6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6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8" name="Google Shape;108;p6"/>
          <p:cNvSpPr txBox="1"/>
          <p:nvPr>
            <p:ph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6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0" name="Google Shape;110;p6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6"/>
          <p:cNvSpPr txBox="1"/>
          <p:nvPr>
            <p:ph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6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7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7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b="0" i="0" lang="en-US" sz="10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Slidesgo</a:t>
            </a: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b="0" i="0" lang="en-US" sz="10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Flaticon</a:t>
            </a: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and infographics &amp; images by </a:t>
            </a:r>
            <a:r>
              <a:rPr b="0" i="0" lang="en-US" sz="10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Freepik</a:t>
            </a:r>
            <a:endParaRPr b="0" i="0" sz="1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7"/>
          <p:cNvGrpSpPr/>
          <p:nvPr/>
        </p:nvGrpSpPr>
        <p:grpSpPr>
          <a:xfrm>
            <a:off x="6669746" y="-389684"/>
            <a:ext cx="143766" cy="2106420"/>
            <a:chOff x="6780548" y="337714"/>
            <a:chExt cx="133252" cy="1952377"/>
          </a:xfrm>
        </p:grpSpPr>
        <p:sp>
          <p:nvSpPr>
            <p:cNvPr id="126" name="Google Shape;126;p7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7"/>
          <p:cNvGrpSpPr/>
          <p:nvPr/>
        </p:nvGrpSpPr>
        <p:grpSpPr>
          <a:xfrm>
            <a:off x="1510029" y="507749"/>
            <a:ext cx="203534" cy="2663108"/>
            <a:chOff x="250617" y="2402301"/>
            <a:chExt cx="188650" cy="2468355"/>
          </a:xfrm>
        </p:grpSpPr>
        <p:sp>
          <p:nvSpPr>
            <p:cNvPr id="129" name="Google Shape;129;p7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7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134" name="Google Shape;134;p7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7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7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140" name="Google Shape;140;p7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7"/>
          <p:cNvGrpSpPr/>
          <p:nvPr/>
        </p:nvGrpSpPr>
        <p:grpSpPr>
          <a:xfrm>
            <a:off x="8568723" y="2184809"/>
            <a:ext cx="214702" cy="2308598"/>
            <a:chOff x="8008096" y="2108910"/>
            <a:chExt cx="199001" cy="2139770"/>
          </a:xfrm>
        </p:grpSpPr>
        <p:sp>
          <p:nvSpPr>
            <p:cNvPr id="143" name="Google Shape;143;p7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8221223" y="9"/>
            <a:ext cx="214702" cy="2308598"/>
            <a:chOff x="8008096" y="2108910"/>
            <a:chExt cx="199001" cy="2139770"/>
          </a:xfrm>
        </p:grpSpPr>
        <p:sp>
          <p:nvSpPr>
            <p:cNvPr id="147" name="Google Shape;147;p7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1" name="Google Shape;151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ctrTitle"/>
          </p:nvPr>
        </p:nvSpPr>
        <p:spPr>
          <a:xfrm>
            <a:off x="1099791" y="1471280"/>
            <a:ext cx="6944397" cy="177932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100"/>
              <a:t>GROUP 3</a:t>
            </a:r>
            <a:br>
              <a:rPr lang="en-US" sz="4100"/>
            </a:br>
            <a:r>
              <a:rPr lang="en-US" sz="4100">
                <a:solidFill>
                  <a:schemeClr val="accent2"/>
                </a:solidFill>
              </a:rPr>
              <a:t>An Analysis on </a:t>
            </a:r>
            <a:endParaRPr sz="41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4100">
                <a:solidFill>
                  <a:schemeClr val="accent2"/>
                </a:solidFill>
              </a:rPr>
              <a:t>Customer Purchase</a:t>
            </a:r>
            <a:endParaRPr b="1" sz="4100"/>
          </a:p>
        </p:txBody>
      </p:sp>
      <p:sp>
        <p:nvSpPr>
          <p:cNvPr id="160" name="Google Shape;160;p11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11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7" name="Google Shape;167;p11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11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170" name="Google Shape;170;p1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11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173" name="Google Shape;173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11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11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79" name="Google Shape;179;p1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11"/>
          <p:cNvGrpSpPr/>
          <p:nvPr/>
        </p:nvGrpSpPr>
        <p:grpSpPr>
          <a:xfrm>
            <a:off x="4472500" y="3928605"/>
            <a:ext cx="199001" cy="867199"/>
            <a:chOff x="4475150" y="4052605"/>
            <a:chExt cx="199001" cy="867199"/>
          </a:xfrm>
        </p:grpSpPr>
        <p:sp>
          <p:nvSpPr>
            <p:cNvPr id="182" name="Google Shape;182;p11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11"/>
          <p:cNvSpPr/>
          <p:nvPr/>
        </p:nvSpPr>
        <p:spPr>
          <a:xfrm>
            <a:off x="2924250" y="4101050"/>
            <a:ext cx="3429600" cy="103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 txBox="1"/>
          <p:nvPr>
            <p:ph type="ctrTitle"/>
          </p:nvPr>
        </p:nvSpPr>
        <p:spPr>
          <a:xfrm>
            <a:off x="1195550" y="4229722"/>
            <a:ext cx="69444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1300">
                <a:solidFill>
                  <a:srgbClr val="1E1E1E"/>
                </a:solidFill>
              </a:rPr>
              <a:t>Nu’man bin Badrud’din</a:t>
            </a:r>
            <a:endParaRPr b="1" sz="1300">
              <a:solidFill>
                <a:srgbClr val="1E1E1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1300">
                <a:solidFill>
                  <a:srgbClr val="1E1E1E"/>
                </a:solidFill>
              </a:rPr>
              <a:t>Wan Nazirul Hafiz bin Abd Rani</a:t>
            </a:r>
            <a:endParaRPr b="1" sz="1300">
              <a:solidFill>
                <a:srgbClr val="1E1E1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1300">
                <a:solidFill>
                  <a:srgbClr val="1E1E1E"/>
                </a:solidFill>
              </a:rPr>
              <a:t>Ahmad Danish bin Abd Wahab</a:t>
            </a:r>
            <a:endParaRPr b="1" sz="1300">
              <a:solidFill>
                <a:srgbClr val="1E1E1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1300">
                <a:solidFill>
                  <a:srgbClr val="1E1E1E"/>
                </a:solidFill>
              </a:rPr>
              <a:t>Muhammad Muadz bin Mohammad Azmi</a:t>
            </a:r>
            <a:endParaRPr b="1" sz="1300"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 txBox="1"/>
          <p:nvPr/>
        </p:nvSpPr>
        <p:spPr>
          <a:xfrm>
            <a:off x="4949718" y="4437854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Female</a:t>
            </a:r>
            <a:endParaRPr/>
          </a:p>
        </p:txBody>
      </p:sp>
      <p:sp>
        <p:nvSpPr>
          <p:cNvPr id="376" name="Google Shape;376;p20"/>
          <p:cNvSpPr txBox="1"/>
          <p:nvPr/>
        </p:nvSpPr>
        <p:spPr>
          <a:xfrm>
            <a:off x="6037785" y="4441397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Male</a:t>
            </a:r>
            <a:endParaRPr/>
          </a:p>
        </p:txBody>
      </p:sp>
      <p:sp>
        <p:nvSpPr>
          <p:cNvPr id="377" name="Google Shape;377;p20"/>
          <p:cNvSpPr txBox="1"/>
          <p:nvPr/>
        </p:nvSpPr>
        <p:spPr>
          <a:xfrm>
            <a:off x="4124601" y="3824821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78" name="Google Shape;378;p20"/>
          <p:cNvSpPr txBox="1"/>
          <p:nvPr/>
        </p:nvSpPr>
        <p:spPr>
          <a:xfrm>
            <a:off x="4124601" y="3438187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379" name="Google Shape;379;p20"/>
          <p:cNvSpPr txBox="1"/>
          <p:nvPr/>
        </p:nvSpPr>
        <p:spPr>
          <a:xfrm>
            <a:off x="5914460" y="4693822"/>
            <a:ext cx="1063948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endParaRPr/>
          </a:p>
        </p:txBody>
      </p:sp>
      <p:sp>
        <p:nvSpPr>
          <p:cNvPr id="380" name="Google Shape;380;p20"/>
          <p:cNvSpPr txBox="1"/>
          <p:nvPr/>
        </p:nvSpPr>
        <p:spPr>
          <a:xfrm rot="-5400000">
            <a:off x="3004700" y="2512614"/>
            <a:ext cx="1893757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Purchase Over 3 Years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4124597" y="3000895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382" name="Google Shape;382;p20"/>
          <p:cNvSpPr txBox="1"/>
          <p:nvPr/>
        </p:nvSpPr>
        <p:spPr>
          <a:xfrm>
            <a:off x="4124597" y="2609496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383" name="Google Shape;383;p20"/>
          <p:cNvSpPr txBox="1"/>
          <p:nvPr/>
        </p:nvSpPr>
        <p:spPr>
          <a:xfrm>
            <a:off x="4124599" y="2199908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  <p:sp>
        <p:nvSpPr>
          <p:cNvPr id="384" name="Google Shape;384;p20"/>
          <p:cNvSpPr txBox="1"/>
          <p:nvPr/>
        </p:nvSpPr>
        <p:spPr>
          <a:xfrm>
            <a:off x="4124595" y="1800717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385" name="Google Shape;385;p20"/>
          <p:cNvSpPr txBox="1"/>
          <p:nvPr/>
        </p:nvSpPr>
        <p:spPr>
          <a:xfrm>
            <a:off x="4124595" y="1399792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386" name="Google Shape;386;p20"/>
          <p:cNvSpPr txBox="1"/>
          <p:nvPr/>
        </p:nvSpPr>
        <p:spPr>
          <a:xfrm>
            <a:off x="205548" y="1658285"/>
            <a:ext cx="3266995" cy="18269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Gender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Vs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Purchase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 3 Years</a:t>
            </a:r>
            <a:endParaRPr/>
          </a:p>
        </p:txBody>
      </p:sp>
      <p:sp>
        <p:nvSpPr>
          <p:cNvPr id="387" name="Google Shape;387;p20"/>
          <p:cNvSpPr txBox="1"/>
          <p:nvPr/>
        </p:nvSpPr>
        <p:spPr>
          <a:xfrm>
            <a:off x="4124597" y="4223166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pic>
        <p:nvPicPr>
          <p:cNvPr id="388" name="Google Shape;388;p20"/>
          <p:cNvPicPr preferRelativeResize="0"/>
          <p:nvPr/>
        </p:nvPicPr>
        <p:blipFill rotWithShape="1">
          <a:blip r:embed="rId3">
            <a:alphaModFix/>
          </a:blip>
          <a:srcRect b="32240" l="28154" r="43154" t="20527"/>
          <a:stretch/>
        </p:blipFill>
        <p:spPr>
          <a:xfrm>
            <a:off x="4713520" y="764775"/>
            <a:ext cx="2336976" cy="384727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0"/>
          <p:cNvSpPr txBox="1"/>
          <p:nvPr/>
        </p:nvSpPr>
        <p:spPr>
          <a:xfrm>
            <a:off x="4124594" y="1009264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/>
          </a:p>
        </p:txBody>
      </p:sp>
      <p:sp>
        <p:nvSpPr>
          <p:cNvPr id="390" name="Google Shape;390;p20"/>
          <p:cNvSpPr txBox="1"/>
          <p:nvPr/>
        </p:nvSpPr>
        <p:spPr>
          <a:xfrm>
            <a:off x="489540" y="3567425"/>
            <a:ext cx="2656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No significant different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"/>
          <p:cNvSpPr/>
          <p:nvPr/>
        </p:nvSpPr>
        <p:spPr>
          <a:xfrm>
            <a:off x="-50" y="483725"/>
            <a:ext cx="9144000" cy="465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1"/>
          <p:cNvSpPr txBox="1"/>
          <p:nvPr>
            <p:ph type="ctrTitle"/>
          </p:nvPr>
        </p:nvSpPr>
        <p:spPr>
          <a:xfrm>
            <a:off x="0" y="0"/>
            <a:ext cx="9144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/>
              <a:t>Gender breakdown on Sum vs Mean</a:t>
            </a:r>
            <a:endParaRPr sz="2400"/>
          </a:p>
        </p:txBody>
      </p:sp>
      <p:sp>
        <p:nvSpPr>
          <p:cNvPr id="397" name="Google Shape;397;p21"/>
          <p:cNvSpPr txBox="1"/>
          <p:nvPr/>
        </p:nvSpPr>
        <p:spPr>
          <a:xfrm>
            <a:off x="6763925" y="612725"/>
            <a:ext cx="166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F</a:t>
            </a:r>
            <a:r>
              <a:rPr lang="en-US" sz="1000"/>
              <a:t>: Female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M: Male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U: Unknown</a:t>
            </a:r>
            <a:endParaRPr sz="1000"/>
          </a:p>
        </p:txBody>
      </p:sp>
      <p:pic>
        <p:nvPicPr>
          <p:cNvPr id="398" name="Google Shape;3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5" y="1346350"/>
            <a:ext cx="3464450" cy="28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0925" y="536525"/>
            <a:ext cx="3141325" cy="22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1"/>
          <p:cNvSpPr txBox="1"/>
          <p:nvPr/>
        </p:nvSpPr>
        <p:spPr>
          <a:xfrm>
            <a:off x="6662252" y="1294150"/>
            <a:ext cx="22653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sng"/>
              <a:t>Explaination</a:t>
            </a:r>
            <a:r>
              <a:rPr b="1" i="1" lang="en-US" sz="1200" u="sng"/>
              <a:t>:</a:t>
            </a:r>
            <a:endParaRPr b="1" i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- </a:t>
            </a:r>
            <a:r>
              <a:rPr b="1" lang="en-US" sz="1200"/>
              <a:t>Female</a:t>
            </a:r>
            <a:r>
              <a:rPr lang="en-US" sz="1200"/>
              <a:t> buyer count is greater than </a:t>
            </a:r>
            <a:r>
              <a:rPr b="1" lang="en-US" sz="1200"/>
              <a:t>Male</a:t>
            </a:r>
            <a:r>
              <a:rPr lang="en-US" sz="1200"/>
              <a:t> buyer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- </a:t>
            </a:r>
            <a:r>
              <a:rPr b="1" lang="en-US" sz="1200"/>
              <a:t>Female</a:t>
            </a:r>
            <a:r>
              <a:rPr lang="en-US" sz="1200"/>
              <a:t> buyer has greater sum of income than </a:t>
            </a:r>
            <a:r>
              <a:rPr b="1" lang="en-US" sz="1200"/>
              <a:t>Male</a:t>
            </a:r>
            <a:r>
              <a:rPr lang="en-US" sz="1200"/>
              <a:t> buyer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- However, </a:t>
            </a:r>
            <a:r>
              <a:rPr b="1" lang="en-US" sz="1200"/>
              <a:t>both </a:t>
            </a:r>
            <a:r>
              <a:rPr lang="en-US" sz="1200"/>
              <a:t>male and female buyer has around the same value of mean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- This example used income as comparison, it is the same with total amount of purchase in 3 years</a:t>
            </a:r>
            <a:endParaRPr sz="1200"/>
          </a:p>
        </p:txBody>
      </p:sp>
      <p:pic>
        <p:nvPicPr>
          <p:cNvPr id="401" name="Google Shape;40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7125" y="2760850"/>
            <a:ext cx="2913175" cy="21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"/>
          <p:cNvSpPr txBox="1"/>
          <p:nvPr>
            <p:ph idx="4294967295" type="ctrTitle"/>
          </p:nvPr>
        </p:nvSpPr>
        <p:spPr>
          <a:xfrm>
            <a:off x="3139200" y="2148450"/>
            <a:ext cx="2865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800"/>
              <a:t>EDA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"/>
          <p:cNvSpPr txBox="1"/>
          <p:nvPr>
            <p:ph type="ctrTitle"/>
          </p:nvPr>
        </p:nvSpPr>
        <p:spPr>
          <a:xfrm>
            <a:off x="2208150" y="351572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800"/>
              <a:t>Features with Skewness</a:t>
            </a:r>
            <a:endParaRPr sz="2800"/>
          </a:p>
        </p:txBody>
      </p:sp>
      <p:pic>
        <p:nvPicPr>
          <p:cNvPr id="412" name="Google Shape;4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07095"/>
            <a:ext cx="9143999" cy="36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3"/>
          <p:cNvSpPr/>
          <p:nvPr/>
        </p:nvSpPr>
        <p:spPr>
          <a:xfrm>
            <a:off x="2311143" y="4533715"/>
            <a:ext cx="1167863" cy="134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Pur_5_years_Indirect</a:t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499012" y="4533715"/>
            <a:ext cx="1167863" cy="134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Pur_3_years_Indirect</a:t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4070888" y="4524191"/>
            <a:ext cx="1167863" cy="134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Pur_5_years</a:t>
            </a: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5866349" y="4524191"/>
            <a:ext cx="1167863" cy="134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Pur_3_years</a:t>
            </a: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7490361" y="4533715"/>
            <a:ext cx="1434564" cy="134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Pur_3_years_Avg_Indirect</a:t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2320660" y="2715117"/>
            <a:ext cx="1167863" cy="134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Pur_latest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4075644" y="2705592"/>
            <a:ext cx="1167863" cy="134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Pur_5_years_Avg</a:t>
            </a: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7495120" y="2705591"/>
            <a:ext cx="1434564" cy="134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Ad_Res_1_year</a:t>
            </a:r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522822" y="2710353"/>
            <a:ext cx="1167863" cy="134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Pur_3_years_Avg</a:t>
            </a: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5904445" y="2700832"/>
            <a:ext cx="1167863" cy="134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Cust_Last_Purchase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/>
          <p:nvPr/>
        </p:nvSpPr>
        <p:spPr>
          <a:xfrm>
            <a:off x="1281850" y="790075"/>
            <a:ext cx="6570600" cy="399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"/>
          <p:cNvSpPr txBox="1"/>
          <p:nvPr>
            <p:ph type="ctrTitle"/>
          </p:nvPr>
        </p:nvSpPr>
        <p:spPr>
          <a:xfrm>
            <a:off x="0" y="199175"/>
            <a:ext cx="9144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800"/>
              <a:t>Correlation between the features</a:t>
            </a:r>
            <a:endParaRPr sz="2800"/>
          </a:p>
        </p:txBody>
      </p:sp>
      <p:pic>
        <p:nvPicPr>
          <p:cNvPr id="429" name="Google Shape;4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417" y="831850"/>
            <a:ext cx="6491166" cy="39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/>
          <p:nvPr/>
        </p:nvSpPr>
        <p:spPr>
          <a:xfrm>
            <a:off x="-50" y="483725"/>
            <a:ext cx="9144000" cy="465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5"/>
          <p:cNvSpPr txBox="1"/>
          <p:nvPr>
            <p:ph type="ctrTitle"/>
          </p:nvPr>
        </p:nvSpPr>
        <p:spPr>
          <a:xfrm>
            <a:off x="0" y="0"/>
            <a:ext cx="9144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/>
              <a:t>Customer Status Breakdown</a:t>
            </a:r>
            <a:endParaRPr sz="2400"/>
          </a:p>
        </p:txBody>
      </p:sp>
      <p:pic>
        <p:nvPicPr>
          <p:cNvPr id="436" name="Google Shape;4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50" y="2835000"/>
            <a:ext cx="2919651" cy="22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850" y="483725"/>
            <a:ext cx="3027574" cy="2245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8300" y="504713"/>
            <a:ext cx="2970925" cy="22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8000" y="2834986"/>
            <a:ext cx="3027574" cy="2245389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5"/>
          <p:cNvSpPr txBox="1"/>
          <p:nvPr/>
        </p:nvSpPr>
        <p:spPr>
          <a:xfrm>
            <a:off x="6763925" y="612725"/>
            <a:ext cx="166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A: Active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S: Star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N: New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E: Inactive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F: First time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L: Lapsing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41" name="Google Shape;441;p25"/>
          <p:cNvSpPr txBox="1"/>
          <p:nvPr/>
        </p:nvSpPr>
        <p:spPr>
          <a:xfrm>
            <a:off x="6662252" y="1824175"/>
            <a:ext cx="2265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sng"/>
              <a:t>In both 3 years and 5 years:</a:t>
            </a:r>
            <a:endParaRPr b="1" i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- </a:t>
            </a:r>
            <a:r>
              <a:rPr b="1" lang="en-US" sz="1200"/>
              <a:t>First time</a:t>
            </a:r>
            <a:r>
              <a:rPr lang="en-US" sz="1200"/>
              <a:t> </a:t>
            </a:r>
            <a:r>
              <a:rPr b="1" lang="en-US" sz="1200"/>
              <a:t>buyer</a:t>
            </a:r>
            <a:r>
              <a:rPr lang="en-US" sz="1200"/>
              <a:t> has the highest average purchase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- </a:t>
            </a:r>
            <a:r>
              <a:rPr b="1" lang="en-US" sz="1200"/>
              <a:t>Star buyer</a:t>
            </a:r>
            <a:r>
              <a:rPr lang="en-US" sz="1200"/>
              <a:t> has the highest number of purchase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6"/>
          <p:cNvSpPr/>
          <p:nvPr/>
        </p:nvSpPr>
        <p:spPr>
          <a:xfrm>
            <a:off x="-50" y="483725"/>
            <a:ext cx="9144000" cy="465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6"/>
          <p:cNvSpPr txBox="1"/>
          <p:nvPr>
            <p:ph type="ctrTitle"/>
          </p:nvPr>
        </p:nvSpPr>
        <p:spPr>
          <a:xfrm>
            <a:off x="0" y="0"/>
            <a:ext cx="9144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/>
              <a:t>Customer Status Breakdown</a:t>
            </a:r>
            <a:endParaRPr sz="2400"/>
          </a:p>
        </p:txBody>
      </p:sp>
      <p:pic>
        <p:nvPicPr>
          <p:cNvPr id="448" name="Google Shape;4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625" y="544825"/>
            <a:ext cx="2928275" cy="22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625" y="2853224"/>
            <a:ext cx="2928275" cy="2191277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6"/>
          <p:cNvSpPr txBox="1"/>
          <p:nvPr/>
        </p:nvSpPr>
        <p:spPr>
          <a:xfrm>
            <a:off x="6763925" y="612725"/>
            <a:ext cx="166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A: Active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S: Star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N: New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E: Inactive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F: First time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L: Lapsing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51" name="Google Shape;451;p26"/>
          <p:cNvSpPr txBox="1"/>
          <p:nvPr/>
        </p:nvSpPr>
        <p:spPr>
          <a:xfrm>
            <a:off x="6662250" y="1824175"/>
            <a:ext cx="2265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sng"/>
              <a:t>In both 3 years and 5 years:</a:t>
            </a:r>
            <a:endParaRPr b="1" i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- </a:t>
            </a:r>
            <a:r>
              <a:rPr b="1" lang="en-US" sz="1200"/>
              <a:t>First time</a:t>
            </a:r>
            <a:r>
              <a:rPr lang="en-US" sz="1200"/>
              <a:t> </a:t>
            </a:r>
            <a:r>
              <a:rPr b="1" lang="en-US" sz="1200"/>
              <a:t>buyer</a:t>
            </a:r>
            <a:r>
              <a:rPr lang="en-US" sz="1200"/>
              <a:t> has the highest average purchase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- </a:t>
            </a:r>
            <a:r>
              <a:rPr b="1" lang="en-US" sz="1200"/>
              <a:t>Star buyer</a:t>
            </a:r>
            <a:r>
              <a:rPr lang="en-US" sz="1200"/>
              <a:t> has the highest number of purchase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BUT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 terms of </a:t>
            </a:r>
            <a:r>
              <a:rPr lang="en-US" sz="1200" u="sng"/>
              <a:t>total purchase</a:t>
            </a:r>
            <a:r>
              <a:rPr lang="en-US" sz="1200"/>
              <a:t>, </a:t>
            </a:r>
            <a:r>
              <a:rPr b="1" lang="en-US" sz="1200">
                <a:solidFill>
                  <a:srgbClr val="0000FF"/>
                </a:solidFill>
              </a:rPr>
              <a:t>Star buyer is the highest</a:t>
            </a:r>
            <a:r>
              <a:rPr lang="en-US" sz="1200"/>
              <a:t> while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C0000"/>
                </a:solidFill>
              </a:rPr>
              <a:t>First time buyer is the lowest</a:t>
            </a:r>
            <a:endParaRPr b="1"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"/>
          <p:cNvSpPr/>
          <p:nvPr/>
        </p:nvSpPr>
        <p:spPr>
          <a:xfrm>
            <a:off x="-50" y="483725"/>
            <a:ext cx="9144000" cy="465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7"/>
          <p:cNvSpPr txBox="1"/>
          <p:nvPr>
            <p:ph type="ctrTitle"/>
          </p:nvPr>
        </p:nvSpPr>
        <p:spPr>
          <a:xfrm>
            <a:off x="0" y="0"/>
            <a:ext cx="9144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/>
              <a:t>Customer Status Breakdown</a:t>
            </a:r>
            <a:endParaRPr sz="2400"/>
          </a:p>
        </p:txBody>
      </p:sp>
      <p:pic>
        <p:nvPicPr>
          <p:cNvPr id="458" name="Google Shape;4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625" y="544825"/>
            <a:ext cx="2928275" cy="22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625" y="2853224"/>
            <a:ext cx="2928275" cy="2191277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7"/>
          <p:cNvSpPr txBox="1"/>
          <p:nvPr/>
        </p:nvSpPr>
        <p:spPr>
          <a:xfrm>
            <a:off x="6763925" y="612725"/>
            <a:ext cx="166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A: Active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S: Star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N: New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E: Inactive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F: First time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L: Lapsing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61" name="Google Shape;461;p27"/>
          <p:cNvSpPr txBox="1"/>
          <p:nvPr/>
        </p:nvSpPr>
        <p:spPr>
          <a:xfrm>
            <a:off x="6662250" y="1824175"/>
            <a:ext cx="22653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sng"/>
              <a:t>In both 3 years and 5 years:</a:t>
            </a:r>
            <a:endParaRPr b="1" i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- </a:t>
            </a:r>
            <a:r>
              <a:rPr b="1" lang="en-US" sz="1200"/>
              <a:t>First time</a:t>
            </a:r>
            <a:r>
              <a:rPr lang="en-US" sz="1200"/>
              <a:t> </a:t>
            </a:r>
            <a:r>
              <a:rPr b="1" lang="en-US" sz="1200"/>
              <a:t>buyer</a:t>
            </a:r>
            <a:r>
              <a:rPr lang="en-US" sz="1200"/>
              <a:t> has the highest average purchase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- </a:t>
            </a:r>
            <a:r>
              <a:rPr b="1" lang="en-US" sz="1200"/>
              <a:t>Star buyer</a:t>
            </a:r>
            <a:r>
              <a:rPr lang="en-US" sz="1200"/>
              <a:t> has the highest number of purchase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BUT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 terms of </a:t>
            </a:r>
            <a:r>
              <a:rPr lang="en-US" sz="1200" u="sng"/>
              <a:t>total purchase</a:t>
            </a:r>
            <a:r>
              <a:rPr lang="en-US" sz="1200"/>
              <a:t>, </a:t>
            </a:r>
            <a:r>
              <a:rPr b="1" lang="en-US" sz="1200">
                <a:solidFill>
                  <a:srgbClr val="0000FF"/>
                </a:solidFill>
              </a:rPr>
              <a:t>Star buyer is the highest</a:t>
            </a:r>
            <a:r>
              <a:rPr lang="en-US" sz="1200"/>
              <a:t> while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C0000"/>
                </a:solidFill>
              </a:rPr>
              <a:t>First time buyer is the lowest.</a:t>
            </a:r>
            <a:endParaRPr b="1"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"/>
          <p:cNvSpPr/>
          <p:nvPr/>
        </p:nvSpPr>
        <p:spPr>
          <a:xfrm>
            <a:off x="-50" y="483725"/>
            <a:ext cx="9144000" cy="465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8"/>
          <p:cNvSpPr txBox="1"/>
          <p:nvPr>
            <p:ph type="ctrTitle"/>
          </p:nvPr>
        </p:nvSpPr>
        <p:spPr>
          <a:xfrm>
            <a:off x="0" y="0"/>
            <a:ext cx="9144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/>
              <a:t>Customer Status Breakdown</a:t>
            </a:r>
            <a:endParaRPr sz="2400"/>
          </a:p>
        </p:txBody>
      </p:sp>
      <p:sp>
        <p:nvSpPr>
          <p:cNvPr id="468" name="Google Shape;468;p28"/>
          <p:cNvSpPr txBox="1"/>
          <p:nvPr/>
        </p:nvSpPr>
        <p:spPr>
          <a:xfrm>
            <a:off x="6763925" y="612725"/>
            <a:ext cx="166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A: Active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S: Star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N: New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E: Inactive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F: First time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L: Lapsing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69" name="Google Shape;469;p28"/>
          <p:cNvSpPr txBox="1"/>
          <p:nvPr/>
        </p:nvSpPr>
        <p:spPr>
          <a:xfrm>
            <a:off x="6662250" y="1824175"/>
            <a:ext cx="226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Inactive buyer</a:t>
            </a:r>
            <a:r>
              <a:rPr lang="en-US" sz="1200"/>
              <a:t> has the </a:t>
            </a:r>
            <a:r>
              <a:rPr b="1" lang="en-US" sz="1200">
                <a:solidFill>
                  <a:srgbClr val="CC0000"/>
                </a:solidFill>
              </a:rPr>
              <a:t>lowest annual income</a:t>
            </a:r>
            <a:r>
              <a:rPr lang="en-US" sz="1200"/>
              <a:t>,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which might explain why they are inactive.</a:t>
            </a:r>
            <a:endParaRPr sz="1200"/>
          </a:p>
        </p:txBody>
      </p:sp>
      <p:pic>
        <p:nvPicPr>
          <p:cNvPr id="470" name="Google Shape;4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75" y="772054"/>
            <a:ext cx="5615967" cy="40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9"/>
          <p:cNvSpPr/>
          <p:nvPr/>
        </p:nvSpPr>
        <p:spPr>
          <a:xfrm>
            <a:off x="-50" y="483725"/>
            <a:ext cx="9144000" cy="465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9"/>
          <p:cNvSpPr txBox="1"/>
          <p:nvPr>
            <p:ph type="ctrTitle"/>
          </p:nvPr>
        </p:nvSpPr>
        <p:spPr>
          <a:xfrm>
            <a:off x="0" y="0"/>
            <a:ext cx="9144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/>
              <a:t>Customer Status Breakdown</a:t>
            </a:r>
            <a:endParaRPr sz="2400"/>
          </a:p>
        </p:txBody>
      </p:sp>
      <p:sp>
        <p:nvSpPr>
          <p:cNvPr id="477" name="Google Shape;477;p29"/>
          <p:cNvSpPr txBox="1"/>
          <p:nvPr/>
        </p:nvSpPr>
        <p:spPr>
          <a:xfrm>
            <a:off x="6763925" y="612725"/>
            <a:ext cx="166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A: Active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S: Star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N: New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E: Inactive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F: First time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L: Lapsing buyer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78" name="Google Shape;478;p29"/>
          <p:cNvSpPr txBox="1"/>
          <p:nvPr/>
        </p:nvSpPr>
        <p:spPr>
          <a:xfrm>
            <a:off x="6662250" y="1824175"/>
            <a:ext cx="226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All customer status</a:t>
            </a:r>
            <a:r>
              <a:rPr lang="en-US" sz="1200"/>
              <a:t> has about the same average age,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signifying that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C0000"/>
                </a:solidFill>
              </a:rPr>
              <a:t>age is not a </a:t>
            </a:r>
            <a:r>
              <a:rPr b="1" lang="en-US" sz="1200">
                <a:solidFill>
                  <a:srgbClr val="CC0000"/>
                </a:solidFill>
              </a:rPr>
              <a:t>factor in deciding their status.</a:t>
            </a:r>
            <a:endParaRPr b="1" sz="1200">
              <a:solidFill>
                <a:srgbClr val="CC0000"/>
              </a:solidFill>
            </a:endParaRPr>
          </a:p>
        </p:txBody>
      </p:sp>
      <p:pic>
        <p:nvPicPr>
          <p:cNvPr id="479" name="Google Shape;4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50" y="660363"/>
            <a:ext cx="5664575" cy="43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12"/>
          <p:cNvCxnSpPr>
            <a:endCxn id="192" idx="1"/>
          </p:cNvCxnSpPr>
          <p:nvPr/>
        </p:nvCxnSpPr>
        <p:spPr>
          <a:xfrm flipH="1" rot="5400000">
            <a:off x="1203175" y="2002350"/>
            <a:ext cx="2287800" cy="1226700"/>
          </a:xfrm>
          <a:prstGeom prst="bentConnector4">
            <a:avLst>
              <a:gd fmla="val 23940" name="adj1"/>
              <a:gd fmla="val 119412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12"/>
          <p:cNvSpPr txBox="1"/>
          <p:nvPr>
            <p:ph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b="1" lang="en-US" sz="7000"/>
              <a:t>$143,021.55</a:t>
            </a:r>
            <a:endParaRPr b="1" sz="7000"/>
          </a:p>
        </p:txBody>
      </p:sp>
      <p:sp>
        <p:nvSpPr>
          <p:cNvPr id="193" name="Google Shape;193;p12"/>
          <p:cNvSpPr txBox="1"/>
          <p:nvPr>
            <p:ph idx="1" type="body"/>
          </p:nvPr>
        </p:nvSpPr>
        <p:spPr>
          <a:xfrm>
            <a:off x="4553200" y="2324750"/>
            <a:ext cx="3356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/>
              <a:t>Indirect Purchase </a:t>
            </a:r>
            <a:r>
              <a:rPr lang="en-US" sz="2000"/>
              <a:t>$80,922.64</a:t>
            </a:r>
            <a:endParaRPr sz="2000"/>
          </a:p>
        </p:txBody>
      </p:sp>
      <p:sp>
        <p:nvSpPr>
          <p:cNvPr id="194" name="Google Shape;194;p12"/>
          <p:cNvSpPr txBox="1"/>
          <p:nvPr/>
        </p:nvSpPr>
        <p:spPr>
          <a:xfrm>
            <a:off x="491938" y="467400"/>
            <a:ext cx="8160124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Purchase Over The Last 3 Years</a:t>
            </a:r>
            <a:endParaRPr/>
          </a:p>
        </p:txBody>
      </p:sp>
      <p:cxnSp>
        <p:nvCxnSpPr>
          <p:cNvPr id="195" name="Google Shape;195;p12"/>
          <p:cNvCxnSpPr/>
          <p:nvPr/>
        </p:nvCxnSpPr>
        <p:spPr>
          <a:xfrm>
            <a:off x="3700130" y="1881966"/>
            <a:ext cx="0" cy="691117"/>
          </a:xfrm>
          <a:prstGeom prst="straightConnector1">
            <a:avLst/>
          </a:prstGeom>
          <a:noFill/>
          <a:ln cap="flat" cmpd="sng" w="9525">
            <a:solidFill>
              <a:srgbClr val="E392A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12"/>
          <p:cNvCxnSpPr/>
          <p:nvPr/>
        </p:nvCxnSpPr>
        <p:spPr>
          <a:xfrm>
            <a:off x="3700130" y="2573083"/>
            <a:ext cx="587250" cy="0"/>
          </a:xfrm>
          <a:prstGeom prst="straightConnector1">
            <a:avLst/>
          </a:prstGeom>
          <a:noFill/>
          <a:ln cap="flat" cmpd="sng" w="9525">
            <a:solidFill>
              <a:srgbClr val="E392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7" name="Google Shape;1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5532" y="2434854"/>
            <a:ext cx="273792" cy="273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0"/>
          <p:cNvSpPr txBox="1"/>
          <p:nvPr>
            <p:ph idx="7" type="ctrTitle"/>
          </p:nvPr>
        </p:nvSpPr>
        <p:spPr>
          <a:xfrm>
            <a:off x="2078025" y="2282850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300"/>
              <a:t>Machine Learning</a:t>
            </a:r>
            <a:endParaRPr sz="3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1"/>
          <p:cNvSpPr txBox="1"/>
          <p:nvPr>
            <p:ph type="ctrTitle"/>
          </p:nvPr>
        </p:nvSpPr>
        <p:spPr>
          <a:xfrm>
            <a:off x="618825" y="411675"/>
            <a:ext cx="5220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Preprocessing Method Used</a:t>
            </a:r>
            <a:endParaRPr/>
          </a:p>
        </p:txBody>
      </p:sp>
      <p:sp>
        <p:nvSpPr>
          <p:cNvPr id="490" name="Google Shape;490;p31"/>
          <p:cNvSpPr txBox="1"/>
          <p:nvPr>
            <p:ph type="ctrTitle"/>
          </p:nvPr>
        </p:nvSpPr>
        <p:spPr>
          <a:xfrm>
            <a:off x="678775" y="1654550"/>
            <a:ext cx="7462200" cy="20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-PCA(number of components = 7)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-Replace missing data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	-Null data replace with 0 (Cust_Last_Purchase)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	-Null skewed data replace with median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	-Null non skewed data replace with mean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- StandardScaler</a:t>
            </a:r>
            <a:endParaRPr sz="2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2"/>
          <p:cNvSpPr txBox="1"/>
          <p:nvPr>
            <p:ph idx="7" type="ctrTitle"/>
          </p:nvPr>
        </p:nvSpPr>
        <p:spPr>
          <a:xfrm>
            <a:off x="618825" y="411675"/>
            <a:ext cx="8652766" cy="6090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Methods:</a:t>
            </a:r>
            <a:endParaRPr/>
          </a:p>
        </p:txBody>
      </p:sp>
      <p:sp>
        <p:nvSpPr>
          <p:cNvPr id="496" name="Google Shape;496;p32"/>
          <p:cNvSpPr txBox="1"/>
          <p:nvPr/>
        </p:nvSpPr>
        <p:spPr>
          <a:xfrm>
            <a:off x="790075" y="1459200"/>
            <a:ext cx="72075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US" sz="1600">
                <a:solidFill>
                  <a:schemeClr val="lt1"/>
                </a:solidFill>
              </a:rPr>
              <a:t>Create dummy variables for categorical columns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US" sz="1600">
                <a:solidFill>
                  <a:schemeClr val="lt1"/>
                </a:solidFill>
              </a:rPr>
              <a:t>Split X,y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US" sz="1600">
                <a:solidFill>
                  <a:schemeClr val="lt1"/>
                </a:solidFill>
              </a:rPr>
              <a:t>Scale the data for train and test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US" sz="1600">
                <a:solidFill>
                  <a:schemeClr val="lt1"/>
                </a:solidFill>
              </a:rPr>
              <a:t>Apply PCA for train and test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US" sz="1600">
                <a:solidFill>
                  <a:schemeClr val="lt1"/>
                </a:solidFill>
              </a:rPr>
              <a:t>Concat dummy variables and selected PCA dimensions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US" sz="1600">
                <a:solidFill>
                  <a:schemeClr val="lt1"/>
                </a:solidFill>
              </a:rPr>
              <a:t>Apply machine learning algorithms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3"/>
          <p:cNvSpPr txBox="1"/>
          <p:nvPr>
            <p:ph idx="7" type="ctrTitle"/>
          </p:nvPr>
        </p:nvSpPr>
        <p:spPr>
          <a:xfrm>
            <a:off x="618825" y="411675"/>
            <a:ext cx="86529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PCA dimensions</a:t>
            </a:r>
            <a:endParaRPr/>
          </a:p>
        </p:txBody>
      </p:sp>
      <p:sp>
        <p:nvSpPr>
          <p:cNvPr id="502" name="Google Shape;502;p33"/>
          <p:cNvSpPr txBox="1"/>
          <p:nvPr/>
        </p:nvSpPr>
        <p:spPr>
          <a:xfrm>
            <a:off x="4909700" y="1668825"/>
            <a:ext cx="395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With 5 no of components,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±95% variance can be explained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03" name="Google Shape;503;p33"/>
          <p:cNvSpPr/>
          <p:nvPr/>
        </p:nvSpPr>
        <p:spPr>
          <a:xfrm>
            <a:off x="677200" y="1668825"/>
            <a:ext cx="3829500" cy="248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4" name="Google Shape;5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188" y="1851975"/>
            <a:ext cx="3119528" cy="21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4"/>
          <p:cNvSpPr txBox="1"/>
          <p:nvPr>
            <p:ph idx="7" type="ctrTitle"/>
          </p:nvPr>
        </p:nvSpPr>
        <p:spPr>
          <a:xfrm>
            <a:off x="618825" y="411675"/>
            <a:ext cx="86529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510" name="Google Shape;510;p34"/>
          <p:cNvSpPr txBox="1"/>
          <p:nvPr/>
        </p:nvSpPr>
        <p:spPr>
          <a:xfrm>
            <a:off x="685250" y="1112550"/>
            <a:ext cx="67800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Decision Tree: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Accuracy on training set:		0.558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Accuracy on test set: 		0.577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Decision tree best param.:	{'max_depth': 2}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Decision tree best score:  	0.553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(Parameter, cv=5, scoring=’roc_auc’)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SVM: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Model accuracy:			0.55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Logistic Regression: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Accuracy on Train:  		0.581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Accuracy on Test:  		0.560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LogisticRegression Best param.: {'C': 0.1, 'fit_intercept': False, 'penalty': 'l2'}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LogisticRegression best score:	0.591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5"/>
          <p:cNvSpPr txBox="1"/>
          <p:nvPr>
            <p:ph idx="7" type="ctrTitle"/>
          </p:nvPr>
        </p:nvSpPr>
        <p:spPr>
          <a:xfrm>
            <a:off x="618825" y="411675"/>
            <a:ext cx="86529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516" name="Google Shape;516;p35"/>
          <p:cNvSpPr txBox="1"/>
          <p:nvPr/>
        </p:nvSpPr>
        <p:spPr>
          <a:xfrm>
            <a:off x="685250" y="1112550"/>
            <a:ext cx="46920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Logistic Regression with PCA &amp; scaling: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Accuracy on Train:  0.581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Accuracy on Test:   0.560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Logistic Regression without PCA &amp; scaling: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Accuracy: 		0.566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Precision: 		0.513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Recall: 		0.552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17" name="Google Shape;517;p35"/>
          <p:cNvSpPr/>
          <p:nvPr/>
        </p:nvSpPr>
        <p:spPr>
          <a:xfrm>
            <a:off x="5046750" y="2200900"/>
            <a:ext cx="3869700" cy="26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850" y="2461863"/>
            <a:ext cx="3461950" cy="2307967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5"/>
          <p:cNvSpPr txBox="1"/>
          <p:nvPr/>
        </p:nvSpPr>
        <p:spPr>
          <a:xfrm>
            <a:off x="5812650" y="2182200"/>
            <a:ext cx="250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ROC-AUC Score</a:t>
            </a:r>
            <a:endParaRPr sz="1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6"/>
          <p:cNvSpPr txBox="1"/>
          <p:nvPr>
            <p:ph idx="7" type="ctrTitle"/>
          </p:nvPr>
        </p:nvSpPr>
        <p:spPr>
          <a:xfrm>
            <a:off x="1470450" y="411725"/>
            <a:ext cx="62031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Suggestion To Increase Purchase	</a:t>
            </a:r>
            <a:endParaRPr/>
          </a:p>
        </p:txBody>
      </p:sp>
      <p:pic>
        <p:nvPicPr>
          <p:cNvPr id="525" name="Google Shape;5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1166813"/>
            <a:ext cx="388620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6"/>
          <p:cNvSpPr txBox="1"/>
          <p:nvPr/>
        </p:nvSpPr>
        <p:spPr>
          <a:xfrm>
            <a:off x="1936350" y="4122800"/>
            <a:ext cx="52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Focus more on (45-60) age group as they are the largest group.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7"/>
          <p:cNvSpPr txBox="1"/>
          <p:nvPr>
            <p:ph type="ctrTitle"/>
          </p:nvPr>
        </p:nvSpPr>
        <p:spPr>
          <a:xfrm>
            <a:off x="772000" y="460050"/>
            <a:ext cx="719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Idea to improve for future analysis</a:t>
            </a:r>
            <a:endParaRPr/>
          </a:p>
        </p:txBody>
      </p:sp>
      <p:sp>
        <p:nvSpPr>
          <p:cNvPr id="532" name="Google Shape;532;p37"/>
          <p:cNvSpPr txBox="1"/>
          <p:nvPr/>
        </p:nvSpPr>
        <p:spPr>
          <a:xfrm>
            <a:off x="830375" y="1515650"/>
            <a:ext cx="719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Outlier removal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Attempt other </a:t>
            </a:r>
            <a:r>
              <a:rPr lang="en-US" sz="2000">
                <a:solidFill>
                  <a:schemeClr val="lt1"/>
                </a:solidFill>
              </a:rPr>
              <a:t>machine learning methods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8"/>
          <p:cNvSpPr txBox="1"/>
          <p:nvPr>
            <p:ph type="title"/>
          </p:nvPr>
        </p:nvSpPr>
        <p:spPr>
          <a:xfrm>
            <a:off x="2328050" y="1830075"/>
            <a:ext cx="41094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THANKS</a:t>
            </a:r>
            <a:endParaRPr/>
          </a:p>
        </p:txBody>
      </p:sp>
      <p:sp>
        <p:nvSpPr>
          <p:cNvPr id="538" name="Google Shape;538;p38"/>
          <p:cNvSpPr txBox="1"/>
          <p:nvPr>
            <p:ph idx="1" type="subTitle"/>
          </p:nvPr>
        </p:nvSpPr>
        <p:spPr>
          <a:xfrm>
            <a:off x="2902550" y="540000"/>
            <a:ext cx="29604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solidFill>
                  <a:schemeClr val="accent2"/>
                </a:solidFill>
              </a:rPr>
              <a:t>Do you have any questions?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539" name="Google Shape;539;p38"/>
          <p:cNvSpPr/>
          <p:nvPr/>
        </p:nvSpPr>
        <p:spPr>
          <a:xfrm>
            <a:off x="-65247" y="971445"/>
            <a:ext cx="62397" cy="62143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0" name="Google Shape;540;p38"/>
          <p:cNvGrpSpPr/>
          <p:nvPr/>
        </p:nvGrpSpPr>
        <p:grpSpPr>
          <a:xfrm>
            <a:off x="7981434" y="-1177061"/>
            <a:ext cx="203789" cy="1274755"/>
            <a:chOff x="2877432" y="975334"/>
            <a:chExt cx="188886" cy="1181532"/>
          </a:xfrm>
        </p:grpSpPr>
        <p:sp>
          <p:nvSpPr>
            <p:cNvPr id="541" name="Google Shape;541;p3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4" name="Google Shape;544;p38"/>
          <p:cNvSpPr/>
          <p:nvPr/>
        </p:nvSpPr>
        <p:spPr>
          <a:xfrm>
            <a:off x="9277943" y="-708433"/>
            <a:ext cx="9132" cy="2718429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8"/>
          <p:cNvSpPr/>
          <p:nvPr/>
        </p:nvSpPr>
        <p:spPr>
          <a:xfrm>
            <a:off x="335228" y="-685306"/>
            <a:ext cx="9132" cy="182233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8"/>
          <p:cNvSpPr/>
          <p:nvPr/>
        </p:nvSpPr>
        <p:spPr>
          <a:xfrm>
            <a:off x="1819200" y="3876500"/>
            <a:ext cx="5505600" cy="839700"/>
          </a:xfrm>
          <a:prstGeom prst="rect">
            <a:avLst/>
          </a:prstGeom>
          <a:solidFill>
            <a:srgbClr val="002845"/>
          </a:solidFill>
          <a:ln cap="flat" cmpd="sng" w="25400">
            <a:solidFill>
              <a:srgbClr val="0028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presentation is prepared by Nu’man, Danish, Nazirul and Muadz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idx="7" type="ctrTitle"/>
          </p:nvPr>
        </p:nvSpPr>
        <p:spPr>
          <a:xfrm>
            <a:off x="-50" y="183075"/>
            <a:ext cx="91440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600"/>
              <a:t>3 years </a:t>
            </a:r>
            <a:r>
              <a:rPr lang="en-US" sz="2600"/>
              <a:t>Direct Purchase Vs Indirect Purchase</a:t>
            </a:r>
            <a:endParaRPr sz="2600"/>
          </a:p>
        </p:txBody>
      </p:sp>
      <p:sp>
        <p:nvSpPr>
          <p:cNvPr id="203" name="Google Shape;203;p13"/>
          <p:cNvSpPr/>
          <p:nvPr/>
        </p:nvSpPr>
        <p:spPr>
          <a:xfrm>
            <a:off x="-50" y="788525"/>
            <a:ext cx="9144000" cy="465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13"/>
          <p:cNvPicPr preferRelativeResize="0"/>
          <p:nvPr/>
        </p:nvPicPr>
        <p:blipFill rotWithShape="1">
          <a:blip r:embed="rId3">
            <a:alphaModFix/>
          </a:blip>
          <a:srcRect b="5305" l="3908" r="4767" t="5829"/>
          <a:stretch/>
        </p:blipFill>
        <p:spPr>
          <a:xfrm>
            <a:off x="2009900" y="1853575"/>
            <a:ext cx="4445149" cy="27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3"/>
          <p:cNvSpPr txBox="1"/>
          <p:nvPr/>
        </p:nvSpPr>
        <p:spPr>
          <a:xfrm>
            <a:off x="6723650" y="1422575"/>
            <a:ext cx="2039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Indirect</a:t>
            </a:r>
            <a:r>
              <a:rPr lang="en-US"/>
              <a:t> purchase is </a:t>
            </a:r>
            <a:r>
              <a:rPr b="1" lang="en-US" sz="1900">
                <a:solidFill>
                  <a:srgbClr val="980000"/>
                </a:solidFill>
              </a:rPr>
              <a:t>higher</a:t>
            </a:r>
            <a:r>
              <a:rPr b="1" lang="en-US"/>
              <a:t> </a:t>
            </a:r>
            <a:r>
              <a:rPr lang="en-US"/>
              <a:t>than direct purchase</a:t>
            </a:r>
            <a:endParaRPr sz="1200"/>
          </a:p>
        </p:txBody>
      </p:sp>
      <p:cxnSp>
        <p:nvCxnSpPr>
          <p:cNvPr id="206" name="Google Shape;206;p13"/>
          <p:cNvCxnSpPr>
            <a:stCxn id="205" idx="1"/>
          </p:cNvCxnSpPr>
          <p:nvPr/>
        </p:nvCxnSpPr>
        <p:spPr>
          <a:xfrm flipH="1">
            <a:off x="5761250" y="1907375"/>
            <a:ext cx="962400" cy="1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14"/>
          <p:cNvCxnSpPr>
            <a:endCxn id="212" idx="1"/>
          </p:cNvCxnSpPr>
          <p:nvPr/>
        </p:nvCxnSpPr>
        <p:spPr>
          <a:xfrm flipH="1" rot="5400000">
            <a:off x="1600500" y="2399700"/>
            <a:ext cx="2045400" cy="674400"/>
          </a:xfrm>
          <a:prstGeom prst="bentConnector4">
            <a:avLst>
              <a:gd fmla="val 29037" name="adj1"/>
              <a:gd fmla="val 135309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14"/>
          <p:cNvSpPr txBox="1"/>
          <p:nvPr>
            <p:ph type="title"/>
          </p:nvPr>
        </p:nvSpPr>
        <p:spPr>
          <a:xfrm>
            <a:off x="2286000" y="856650"/>
            <a:ext cx="5671200" cy="17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b="1" lang="en-US" sz="7000"/>
              <a:t>$381,981.50</a:t>
            </a:r>
            <a:endParaRPr b="1" sz="7000"/>
          </a:p>
        </p:txBody>
      </p:sp>
      <p:sp>
        <p:nvSpPr>
          <p:cNvPr id="213" name="Google Shape;213;p14"/>
          <p:cNvSpPr txBox="1"/>
          <p:nvPr/>
        </p:nvSpPr>
        <p:spPr>
          <a:xfrm>
            <a:off x="491938" y="467400"/>
            <a:ext cx="8160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Purchase Over The Last </a:t>
            </a:r>
            <a:r>
              <a:rPr lang="en-US" sz="3000">
                <a:solidFill>
                  <a:schemeClr val="lt1"/>
                </a:solidFill>
              </a:rPr>
              <a:t>5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Years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800"/>
              <a:t>Customers Demographic</a:t>
            </a:r>
            <a:endParaRPr/>
          </a:p>
        </p:txBody>
      </p:sp>
      <p:sp>
        <p:nvSpPr>
          <p:cNvPr id="219" name="Google Shape;219;p15"/>
          <p:cNvSpPr txBox="1"/>
          <p:nvPr/>
        </p:nvSpPr>
        <p:spPr>
          <a:xfrm>
            <a:off x="1446278" y="3514400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53.12%</a:t>
            </a:r>
            <a:endParaRPr b="0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2452268" y="3559538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Female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15"/>
          <p:cNvCxnSpPr/>
          <p:nvPr/>
        </p:nvCxnSpPr>
        <p:spPr>
          <a:xfrm rot="5400000">
            <a:off x="619642" y="3278713"/>
            <a:ext cx="1811100" cy="158100"/>
          </a:xfrm>
          <a:prstGeom prst="bentConnector4">
            <a:avLst>
              <a:gd fmla="val 44610" name="adj1"/>
              <a:gd fmla="val 244515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15"/>
          <p:cNvCxnSpPr/>
          <p:nvPr/>
        </p:nvCxnSpPr>
        <p:spPr>
          <a:xfrm rot="10800000">
            <a:off x="1709408" y="3357763"/>
            <a:ext cx="0" cy="231437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15"/>
          <p:cNvSpPr txBox="1"/>
          <p:nvPr/>
        </p:nvSpPr>
        <p:spPr>
          <a:xfrm>
            <a:off x="4182450" y="3925437"/>
            <a:ext cx="673091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21-40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 txBox="1"/>
          <p:nvPr/>
        </p:nvSpPr>
        <p:spPr>
          <a:xfrm>
            <a:off x="4182452" y="4338365"/>
            <a:ext cx="67309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5-20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4962982" y="4467616"/>
            <a:ext cx="145972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5200726" y="4467616"/>
            <a:ext cx="145972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5"/>
          <p:cNvSpPr/>
          <p:nvPr/>
        </p:nvSpPr>
        <p:spPr>
          <a:xfrm>
            <a:off x="5438470" y="4467616"/>
            <a:ext cx="145972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5676214" y="4467616"/>
            <a:ext cx="145972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5913958" y="4467616"/>
            <a:ext cx="145972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5"/>
          <p:cNvSpPr/>
          <p:nvPr/>
        </p:nvSpPr>
        <p:spPr>
          <a:xfrm>
            <a:off x="6151702" y="4467616"/>
            <a:ext cx="145972" cy="145972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6389446" y="4467616"/>
            <a:ext cx="145972" cy="145972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7318324" y="3936069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10.7%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7318326" y="3513200"/>
            <a:ext cx="17745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49.5%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6163940" y="1318368"/>
            <a:ext cx="15951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1440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accent3"/>
                </a:solidFill>
              </a:rPr>
              <a:t>3,618</a:t>
            </a:r>
            <a:endParaRPr b="1" i="0" sz="3000" u="none" cap="none" strike="noStrike">
              <a:solidFill>
                <a:schemeClr val="accent3"/>
              </a:solidFill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6088253" y="1650768"/>
            <a:ext cx="1746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5890103" y="1208193"/>
            <a:ext cx="184200" cy="1104600"/>
          </a:xfrm>
          <a:prstGeom prst="rightBrace">
            <a:avLst>
              <a:gd fmla="val 0" name="adj1"/>
              <a:gd fmla="val 84884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15"/>
          <p:cNvCxnSpPr>
            <a:stCxn id="236" idx="1"/>
          </p:cNvCxnSpPr>
          <p:nvPr/>
        </p:nvCxnSpPr>
        <p:spPr>
          <a:xfrm>
            <a:off x="6074303" y="2145822"/>
            <a:ext cx="1774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15"/>
          <p:cNvSpPr txBox="1"/>
          <p:nvPr/>
        </p:nvSpPr>
        <p:spPr>
          <a:xfrm>
            <a:off x="1307862" y="102205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5282437" y="2710879"/>
            <a:ext cx="1881300" cy="420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5"/>
          <p:cNvPicPr preferRelativeResize="0"/>
          <p:nvPr/>
        </p:nvPicPr>
        <p:blipFill rotWithShape="1">
          <a:blip r:embed="rId3">
            <a:alphaModFix/>
          </a:blip>
          <a:srcRect b="16895" l="19889" r="26973" t="32494"/>
          <a:stretch/>
        </p:blipFill>
        <p:spPr>
          <a:xfrm rot="-4547428">
            <a:off x="1315294" y="1398317"/>
            <a:ext cx="1962645" cy="18693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15"/>
          <p:cNvCxnSpPr/>
          <p:nvPr/>
        </p:nvCxnSpPr>
        <p:spPr>
          <a:xfrm rot="10800000">
            <a:off x="3043114" y="2479975"/>
            <a:ext cx="0" cy="877789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15"/>
          <p:cNvCxnSpPr/>
          <p:nvPr/>
        </p:nvCxnSpPr>
        <p:spPr>
          <a:xfrm>
            <a:off x="1703058" y="3357763"/>
            <a:ext cx="1340056" cy="0"/>
          </a:xfrm>
          <a:prstGeom prst="straightConnector1">
            <a:avLst/>
          </a:prstGeom>
          <a:noFill/>
          <a:ln cap="flat" cmpd="sng" w="9525">
            <a:solidFill>
              <a:srgbClr val="FF99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15"/>
          <p:cNvCxnSpPr/>
          <p:nvPr/>
        </p:nvCxnSpPr>
        <p:spPr>
          <a:xfrm>
            <a:off x="882650" y="2295775"/>
            <a:ext cx="0" cy="2352425"/>
          </a:xfrm>
          <a:prstGeom prst="straightConnector1">
            <a:avLst/>
          </a:prstGeom>
          <a:noFill/>
          <a:ln cap="flat" cmpd="sng" w="9525">
            <a:solidFill>
              <a:srgbClr val="E392A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15"/>
          <p:cNvCxnSpPr/>
          <p:nvPr/>
        </p:nvCxnSpPr>
        <p:spPr>
          <a:xfrm>
            <a:off x="882650" y="2295775"/>
            <a:ext cx="563613" cy="0"/>
          </a:xfrm>
          <a:prstGeom prst="straightConnector1">
            <a:avLst/>
          </a:prstGeom>
          <a:noFill/>
          <a:ln cap="flat" cmpd="sng" w="9525">
            <a:solidFill>
              <a:srgbClr val="E392A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15"/>
          <p:cNvCxnSpPr/>
          <p:nvPr/>
        </p:nvCxnSpPr>
        <p:spPr>
          <a:xfrm>
            <a:off x="882650" y="4638925"/>
            <a:ext cx="563613" cy="0"/>
          </a:xfrm>
          <a:prstGeom prst="straightConnector1">
            <a:avLst/>
          </a:prstGeom>
          <a:noFill/>
          <a:ln cap="flat" cmpd="sng" w="9525">
            <a:solidFill>
              <a:srgbClr val="E392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15"/>
          <p:cNvSpPr txBox="1"/>
          <p:nvPr/>
        </p:nvSpPr>
        <p:spPr>
          <a:xfrm>
            <a:off x="1446264" y="4380500"/>
            <a:ext cx="981246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593A7"/>
                </a:solidFill>
                <a:latin typeface="Arial"/>
                <a:ea typeface="Arial"/>
                <a:cs typeface="Arial"/>
                <a:sym typeface="Arial"/>
              </a:rPr>
              <a:t>4.59%</a:t>
            </a:r>
            <a:endParaRPr b="0" i="0" sz="2000" u="none" cap="none" strike="noStrike">
              <a:solidFill>
                <a:srgbClr val="E593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2449425" y="4347750"/>
            <a:ext cx="1477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</a:t>
            </a:r>
            <a:r>
              <a:rPr lang="en-US" sz="2000">
                <a:solidFill>
                  <a:schemeClr val="lt1"/>
                </a:solidFill>
              </a:rPr>
              <a:t>known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1446278" y="3985550"/>
            <a:ext cx="12465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42.29%</a:t>
            </a:r>
            <a:endParaRPr b="0" i="0" sz="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2472752" y="3985550"/>
            <a:ext cx="84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Male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15"/>
          <p:cNvPicPr preferRelativeResize="0"/>
          <p:nvPr/>
        </p:nvPicPr>
        <p:blipFill rotWithShape="1">
          <a:blip r:embed="rId4">
            <a:alphaModFix/>
          </a:blip>
          <a:srcRect b="36993" l="14117" r="22272" t="26206"/>
          <a:stretch/>
        </p:blipFill>
        <p:spPr>
          <a:xfrm>
            <a:off x="4231157" y="1286703"/>
            <a:ext cx="1637970" cy="94758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5"/>
          <p:cNvSpPr txBox="1"/>
          <p:nvPr/>
        </p:nvSpPr>
        <p:spPr>
          <a:xfrm>
            <a:off x="7163725" y="4338375"/>
            <a:ext cx="12465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1.2%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4175355" y="3535568"/>
            <a:ext cx="673091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41-60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/>
          <p:nvPr/>
        </p:nvSpPr>
        <p:spPr>
          <a:xfrm>
            <a:off x="6624681" y="4470052"/>
            <a:ext cx="145972" cy="145972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6862425" y="4470052"/>
            <a:ext cx="145972" cy="145972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5"/>
          <p:cNvSpPr/>
          <p:nvPr/>
        </p:nvSpPr>
        <p:spPr>
          <a:xfrm>
            <a:off x="7100169" y="4470052"/>
            <a:ext cx="145972" cy="1459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4967447" y="4059687"/>
            <a:ext cx="145972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5205191" y="4059687"/>
            <a:ext cx="145972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5442935" y="4059687"/>
            <a:ext cx="145972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5680679" y="4059687"/>
            <a:ext cx="145972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5"/>
          <p:cNvSpPr/>
          <p:nvPr/>
        </p:nvSpPr>
        <p:spPr>
          <a:xfrm>
            <a:off x="5918423" y="4059687"/>
            <a:ext cx="145972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6156167" y="4059687"/>
            <a:ext cx="145972" cy="145972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6393911" y="4059687"/>
            <a:ext cx="145972" cy="145972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6619972" y="4062124"/>
            <a:ext cx="145972" cy="145972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5"/>
          <p:cNvSpPr/>
          <p:nvPr/>
        </p:nvSpPr>
        <p:spPr>
          <a:xfrm>
            <a:off x="6857716" y="4062124"/>
            <a:ext cx="145972" cy="145972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7095460" y="4062124"/>
            <a:ext cx="145972" cy="1459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4967447" y="3675710"/>
            <a:ext cx="145972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5205191" y="3675710"/>
            <a:ext cx="145972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5"/>
          <p:cNvSpPr/>
          <p:nvPr/>
        </p:nvSpPr>
        <p:spPr>
          <a:xfrm>
            <a:off x="5442935" y="3675710"/>
            <a:ext cx="145972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5"/>
          <p:cNvSpPr/>
          <p:nvPr/>
        </p:nvSpPr>
        <p:spPr>
          <a:xfrm>
            <a:off x="5680679" y="3675710"/>
            <a:ext cx="145972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5918423" y="3675710"/>
            <a:ext cx="145972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6156167" y="3675710"/>
            <a:ext cx="145972" cy="145972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5"/>
          <p:cNvSpPr/>
          <p:nvPr/>
        </p:nvSpPr>
        <p:spPr>
          <a:xfrm>
            <a:off x="6393911" y="3675710"/>
            <a:ext cx="145972" cy="145972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5"/>
          <p:cNvSpPr/>
          <p:nvPr/>
        </p:nvSpPr>
        <p:spPr>
          <a:xfrm>
            <a:off x="6629146" y="3678146"/>
            <a:ext cx="145972" cy="145972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5"/>
          <p:cNvSpPr/>
          <p:nvPr/>
        </p:nvSpPr>
        <p:spPr>
          <a:xfrm>
            <a:off x="6866890" y="3678146"/>
            <a:ext cx="145972" cy="145972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5"/>
          <p:cNvSpPr/>
          <p:nvPr/>
        </p:nvSpPr>
        <p:spPr>
          <a:xfrm>
            <a:off x="7104634" y="3678146"/>
            <a:ext cx="145972" cy="1459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5"/>
          <p:cNvSpPr/>
          <p:nvPr/>
        </p:nvSpPr>
        <p:spPr>
          <a:xfrm>
            <a:off x="6151702" y="4059687"/>
            <a:ext cx="45719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5"/>
          <p:cNvSpPr/>
          <p:nvPr/>
        </p:nvSpPr>
        <p:spPr>
          <a:xfrm>
            <a:off x="7095459" y="4062068"/>
            <a:ext cx="124491" cy="145972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5"/>
          <p:cNvSpPr/>
          <p:nvPr/>
        </p:nvSpPr>
        <p:spPr>
          <a:xfrm>
            <a:off x="6154963" y="3675710"/>
            <a:ext cx="64862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5"/>
          <p:cNvSpPr/>
          <p:nvPr/>
        </p:nvSpPr>
        <p:spPr>
          <a:xfrm>
            <a:off x="7102125" y="3679697"/>
            <a:ext cx="61612" cy="145972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5"/>
          <p:cNvSpPr/>
          <p:nvPr/>
        </p:nvSpPr>
        <p:spPr>
          <a:xfrm>
            <a:off x="6146839" y="4467616"/>
            <a:ext cx="122992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5"/>
          <p:cNvSpPr/>
          <p:nvPr/>
        </p:nvSpPr>
        <p:spPr>
          <a:xfrm>
            <a:off x="7100221" y="4468903"/>
            <a:ext cx="124492" cy="145972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7316954" y="3130175"/>
            <a:ext cx="15951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38.6%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4173974" y="3152542"/>
            <a:ext cx="673091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&gt;60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5"/>
          <p:cNvSpPr/>
          <p:nvPr/>
        </p:nvSpPr>
        <p:spPr>
          <a:xfrm>
            <a:off x="4966066" y="3292684"/>
            <a:ext cx="145972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5"/>
          <p:cNvSpPr/>
          <p:nvPr/>
        </p:nvSpPr>
        <p:spPr>
          <a:xfrm>
            <a:off x="5203810" y="3292684"/>
            <a:ext cx="145972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5441554" y="3292684"/>
            <a:ext cx="145972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5"/>
          <p:cNvSpPr/>
          <p:nvPr/>
        </p:nvSpPr>
        <p:spPr>
          <a:xfrm>
            <a:off x="5679298" y="3292684"/>
            <a:ext cx="145972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5"/>
          <p:cNvSpPr/>
          <p:nvPr/>
        </p:nvSpPr>
        <p:spPr>
          <a:xfrm>
            <a:off x="5917042" y="3292684"/>
            <a:ext cx="145972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5"/>
          <p:cNvSpPr/>
          <p:nvPr/>
        </p:nvSpPr>
        <p:spPr>
          <a:xfrm>
            <a:off x="6154786" y="3292684"/>
            <a:ext cx="145972" cy="145972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5"/>
          <p:cNvSpPr/>
          <p:nvPr/>
        </p:nvSpPr>
        <p:spPr>
          <a:xfrm>
            <a:off x="6392530" y="3292684"/>
            <a:ext cx="145972" cy="145972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5"/>
          <p:cNvSpPr/>
          <p:nvPr/>
        </p:nvSpPr>
        <p:spPr>
          <a:xfrm>
            <a:off x="6627765" y="3295120"/>
            <a:ext cx="145972" cy="145972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5"/>
          <p:cNvSpPr/>
          <p:nvPr/>
        </p:nvSpPr>
        <p:spPr>
          <a:xfrm>
            <a:off x="6865509" y="3295120"/>
            <a:ext cx="145972" cy="145972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5"/>
          <p:cNvSpPr/>
          <p:nvPr/>
        </p:nvSpPr>
        <p:spPr>
          <a:xfrm>
            <a:off x="7103253" y="3295120"/>
            <a:ext cx="145972" cy="1459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5"/>
          <p:cNvSpPr/>
          <p:nvPr/>
        </p:nvSpPr>
        <p:spPr>
          <a:xfrm>
            <a:off x="6153582" y="3292684"/>
            <a:ext cx="45719" cy="145972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7100744" y="3296671"/>
            <a:ext cx="101457" cy="145972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ctrTitle"/>
          </p:nvPr>
        </p:nvSpPr>
        <p:spPr>
          <a:xfrm>
            <a:off x="2275490" y="600552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800"/>
              <a:t>Customer Spending</a:t>
            </a:r>
            <a:br>
              <a:rPr lang="en-US" sz="2800"/>
            </a:br>
            <a:r>
              <a:rPr lang="en-US" sz="1200"/>
              <a:t>(Over 3 Years)</a:t>
            </a:r>
            <a:endParaRPr sz="2800"/>
          </a:p>
        </p:txBody>
      </p:sp>
      <p:pic>
        <p:nvPicPr>
          <p:cNvPr id="301" name="Google Shape;301;p16"/>
          <p:cNvPicPr preferRelativeResize="0"/>
          <p:nvPr/>
        </p:nvPicPr>
        <p:blipFill rotWithShape="1">
          <a:blip r:embed="rId3">
            <a:alphaModFix/>
          </a:blip>
          <a:srcRect b="37364" l="15685" r="14031" t="25840"/>
          <a:stretch/>
        </p:blipFill>
        <p:spPr>
          <a:xfrm>
            <a:off x="1830233" y="1722484"/>
            <a:ext cx="5483534" cy="287079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/>
        </p:nvSpPr>
        <p:spPr>
          <a:xfrm>
            <a:off x="1840866" y="1436284"/>
            <a:ext cx="700316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2146</a:t>
            </a:r>
            <a:endParaRPr/>
          </a:p>
        </p:txBody>
      </p:sp>
      <p:sp>
        <p:nvSpPr>
          <p:cNvPr id="303" name="Google Shape;303;p16"/>
          <p:cNvSpPr txBox="1"/>
          <p:nvPr/>
        </p:nvSpPr>
        <p:spPr>
          <a:xfrm>
            <a:off x="2811972" y="2954528"/>
            <a:ext cx="611711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964</a:t>
            </a:r>
            <a:endParaRPr/>
          </a:p>
        </p:txBody>
      </p:sp>
      <p:sp>
        <p:nvSpPr>
          <p:cNvPr id="304" name="Google Shape;304;p16"/>
          <p:cNvSpPr txBox="1"/>
          <p:nvPr/>
        </p:nvSpPr>
        <p:spPr>
          <a:xfrm>
            <a:off x="3729916" y="3819307"/>
            <a:ext cx="611711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219</a:t>
            </a:r>
            <a:endParaRPr/>
          </a:p>
        </p:txBody>
      </p:sp>
      <p:sp>
        <p:nvSpPr>
          <p:cNvPr id="305" name="Google Shape;305;p16"/>
          <p:cNvSpPr txBox="1"/>
          <p:nvPr/>
        </p:nvSpPr>
        <p:spPr>
          <a:xfrm>
            <a:off x="4639340" y="3844113"/>
            <a:ext cx="611711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207</a:t>
            </a:r>
            <a:endParaRPr/>
          </a:p>
        </p:txBody>
      </p:sp>
      <p:sp>
        <p:nvSpPr>
          <p:cNvPr id="306" name="Google Shape;306;p16"/>
          <p:cNvSpPr txBox="1"/>
          <p:nvPr/>
        </p:nvSpPr>
        <p:spPr>
          <a:xfrm>
            <a:off x="5559397" y="3999608"/>
            <a:ext cx="611711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72</a:t>
            </a:r>
            <a:endParaRPr/>
          </a:p>
        </p:txBody>
      </p:sp>
      <p:sp>
        <p:nvSpPr>
          <p:cNvPr id="307" name="Google Shape;307;p16"/>
          <p:cNvSpPr txBox="1"/>
          <p:nvPr/>
        </p:nvSpPr>
        <p:spPr>
          <a:xfrm>
            <a:off x="6473046" y="4052342"/>
            <a:ext cx="611711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308" name="Google Shape;308;p16"/>
          <p:cNvSpPr txBox="1"/>
          <p:nvPr/>
        </p:nvSpPr>
        <p:spPr>
          <a:xfrm>
            <a:off x="1838754" y="4429138"/>
            <a:ext cx="700316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Active</a:t>
            </a:r>
            <a:endParaRPr/>
          </a:p>
        </p:txBody>
      </p:sp>
      <p:sp>
        <p:nvSpPr>
          <p:cNvPr id="309" name="Google Shape;309;p16"/>
          <p:cNvSpPr txBox="1"/>
          <p:nvPr/>
        </p:nvSpPr>
        <p:spPr>
          <a:xfrm>
            <a:off x="2758098" y="4425600"/>
            <a:ext cx="700316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</a:t>
            </a:r>
            <a:endParaRPr/>
          </a:p>
        </p:txBody>
      </p:sp>
      <p:sp>
        <p:nvSpPr>
          <p:cNvPr id="310" name="Google Shape;310;p16"/>
          <p:cNvSpPr txBox="1"/>
          <p:nvPr/>
        </p:nvSpPr>
        <p:spPr>
          <a:xfrm>
            <a:off x="3536383" y="4427678"/>
            <a:ext cx="1046245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Time</a:t>
            </a:r>
            <a:endParaRPr/>
          </a:p>
        </p:txBody>
      </p:sp>
      <p:sp>
        <p:nvSpPr>
          <p:cNvPr id="311" name="Google Shape;311;p16"/>
          <p:cNvSpPr txBox="1"/>
          <p:nvPr/>
        </p:nvSpPr>
        <p:spPr>
          <a:xfrm>
            <a:off x="4431282" y="4431218"/>
            <a:ext cx="1046245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endParaRPr/>
          </a:p>
        </p:txBody>
      </p:sp>
      <p:sp>
        <p:nvSpPr>
          <p:cNvPr id="312" name="Google Shape;312;p16"/>
          <p:cNvSpPr txBox="1"/>
          <p:nvPr/>
        </p:nvSpPr>
        <p:spPr>
          <a:xfrm>
            <a:off x="5359865" y="4424125"/>
            <a:ext cx="1046245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Inactive</a:t>
            </a:r>
            <a:endParaRPr/>
          </a:p>
        </p:txBody>
      </p:sp>
      <p:sp>
        <p:nvSpPr>
          <p:cNvPr id="313" name="Google Shape;313;p16"/>
          <p:cNvSpPr txBox="1"/>
          <p:nvPr/>
        </p:nvSpPr>
        <p:spPr>
          <a:xfrm>
            <a:off x="6287027" y="4424125"/>
            <a:ext cx="1046245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Lapsing</a:t>
            </a:r>
            <a:endParaRPr/>
          </a:p>
        </p:txBody>
      </p:sp>
      <p:sp>
        <p:nvSpPr>
          <p:cNvPr id="314" name="Google Shape;314;p16"/>
          <p:cNvSpPr/>
          <p:nvPr/>
        </p:nvSpPr>
        <p:spPr>
          <a:xfrm>
            <a:off x="2697500" y="1302650"/>
            <a:ext cx="1941900" cy="613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2845"/>
                </a:solidFill>
                <a:latin typeface="Arial"/>
                <a:ea typeface="Arial"/>
                <a:cs typeface="Arial"/>
                <a:sym typeface="Arial"/>
              </a:rPr>
              <a:t>Total Spend = $83,332</a:t>
            </a:r>
            <a:endParaRPr sz="13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2845"/>
                </a:solidFill>
                <a:latin typeface="Arial"/>
                <a:ea typeface="Arial"/>
                <a:cs typeface="Arial"/>
                <a:sym typeface="Arial"/>
              </a:rPr>
              <a:t>Total Order = 6091 </a:t>
            </a:r>
            <a:endParaRPr sz="1300"/>
          </a:p>
        </p:txBody>
      </p:sp>
      <p:sp>
        <p:nvSpPr>
          <p:cNvPr id="315" name="Google Shape;315;p16"/>
          <p:cNvSpPr/>
          <p:nvPr/>
        </p:nvSpPr>
        <p:spPr>
          <a:xfrm>
            <a:off x="3536375" y="2817125"/>
            <a:ext cx="1920000" cy="572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2845"/>
                </a:solidFill>
                <a:latin typeface="Arial"/>
                <a:ea typeface="Arial"/>
                <a:cs typeface="Arial"/>
                <a:sym typeface="Arial"/>
              </a:rPr>
              <a:t>Total Spend = $46,132</a:t>
            </a:r>
            <a:endParaRPr sz="13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2845"/>
                </a:solidFill>
                <a:latin typeface="Arial"/>
                <a:ea typeface="Arial"/>
                <a:cs typeface="Arial"/>
                <a:sym typeface="Arial"/>
              </a:rPr>
              <a:t>Total Order = 5027 </a:t>
            </a:r>
            <a:endParaRPr sz="1300"/>
          </a:p>
        </p:txBody>
      </p:sp>
      <p:cxnSp>
        <p:nvCxnSpPr>
          <p:cNvPr id="316" name="Google Shape;316;p16"/>
          <p:cNvCxnSpPr/>
          <p:nvPr/>
        </p:nvCxnSpPr>
        <p:spPr>
          <a:xfrm flipH="1">
            <a:off x="2275490" y="2008684"/>
            <a:ext cx="422014" cy="239975"/>
          </a:xfrm>
          <a:prstGeom prst="straightConnector1">
            <a:avLst/>
          </a:prstGeom>
          <a:noFill/>
          <a:ln cap="flat" cmpd="sng" w="9525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16"/>
          <p:cNvCxnSpPr/>
          <p:nvPr/>
        </p:nvCxnSpPr>
        <p:spPr>
          <a:xfrm flipH="1">
            <a:off x="3121835" y="3301188"/>
            <a:ext cx="422014" cy="239975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"/>
          <p:cNvSpPr txBox="1"/>
          <p:nvPr>
            <p:ph type="ctrTitle"/>
          </p:nvPr>
        </p:nvSpPr>
        <p:spPr>
          <a:xfrm>
            <a:off x="159847" y="1936748"/>
            <a:ext cx="3248318" cy="1425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800"/>
              <a:t>Gender </a:t>
            </a:r>
            <a:br>
              <a:rPr lang="en-US" sz="2800"/>
            </a:br>
            <a:r>
              <a:rPr b="1" lang="en-US" sz="2800"/>
              <a:t>Vs </a:t>
            </a:r>
            <a:br>
              <a:rPr lang="en-US" sz="2800"/>
            </a:br>
            <a:r>
              <a:rPr lang="en-US" sz="2800"/>
              <a:t>Annual Income</a:t>
            </a:r>
            <a:endParaRPr/>
          </a:p>
        </p:txBody>
      </p:sp>
      <p:sp>
        <p:nvSpPr>
          <p:cNvPr id="323" name="Google Shape;323;p17"/>
          <p:cNvSpPr txBox="1"/>
          <p:nvPr/>
        </p:nvSpPr>
        <p:spPr>
          <a:xfrm>
            <a:off x="4971490" y="4437854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Female</a:t>
            </a:r>
            <a:endParaRPr/>
          </a:p>
        </p:txBody>
      </p:sp>
      <p:sp>
        <p:nvSpPr>
          <p:cNvPr id="324" name="Google Shape;324;p17"/>
          <p:cNvSpPr txBox="1"/>
          <p:nvPr/>
        </p:nvSpPr>
        <p:spPr>
          <a:xfrm>
            <a:off x="6059557" y="4441397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Male</a:t>
            </a:r>
            <a:endParaRPr/>
          </a:p>
        </p:txBody>
      </p:sp>
      <p:sp>
        <p:nvSpPr>
          <p:cNvPr id="325" name="Google Shape;325;p17"/>
          <p:cNvSpPr txBox="1"/>
          <p:nvPr/>
        </p:nvSpPr>
        <p:spPr>
          <a:xfrm>
            <a:off x="4039555" y="3505733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10,000</a:t>
            </a:r>
            <a:endParaRPr/>
          </a:p>
        </p:txBody>
      </p:sp>
      <p:sp>
        <p:nvSpPr>
          <p:cNvPr id="326" name="Google Shape;326;p17"/>
          <p:cNvSpPr txBox="1"/>
          <p:nvPr/>
        </p:nvSpPr>
        <p:spPr>
          <a:xfrm>
            <a:off x="4039555" y="2766664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20,000</a:t>
            </a:r>
            <a:endParaRPr/>
          </a:p>
        </p:txBody>
      </p:sp>
      <p:sp>
        <p:nvSpPr>
          <p:cNvPr id="327" name="Google Shape;327;p17"/>
          <p:cNvSpPr txBox="1"/>
          <p:nvPr/>
        </p:nvSpPr>
        <p:spPr>
          <a:xfrm>
            <a:off x="4039555" y="2056188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30,000</a:t>
            </a:r>
            <a:endParaRPr/>
          </a:p>
        </p:txBody>
      </p:sp>
      <p:sp>
        <p:nvSpPr>
          <p:cNvPr id="328" name="Google Shape;328;p17"/>
          <p:cNvSpPr txBox="1"/>
          <p:nvPr/>
        </p:nvSpPr>
        <p:spPr>
          <a:xfrm>
            <a:off x="4039555" y="1317119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40,000</a:t>
            </a:r>
            <a:endParaRPr/>
          </a:p>
        </p:txBody>
      </p:sp>
      <p:sp>
        <p:nvSpPr>
          <p:cNvPr id="329" name="Google Shape;329;p17"/>
          <p:cNvSpPr txBox="1"/>
          <p:nvPr/>
        </p:nvSpPr>
        <p:spPr>
          <a:xfrm>
            <a:off x="5936232" y="4693822"/>
            <a:ext cx="1063948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endParaRPr/>
          </a:p>
        </p:txBody>
      </p:sp>
      <p:sp>
        <p:nvSpPr>
          <p:cNvPr id="330" name="Google Shape;330;p17"/>
          <p:cNvSpPr txBox="1"/>
          <p:nvPr/>
        </p:nvSpPr>
        <p:spPr>
          <a:xfrm rot="-5400000">
            <a:off x="3071210" y="2448492"/>
            <a:ext cx="1630112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Annual Income</a:t>
            </a:r>
            <a:endParaRPr/>
          </a:p>
        </p:txBody>
      </p:sp>
      <p:pic>
        <p:nvPicPr>
          <p:cNvPr id="331" name="Google Shape;331;p17"/>
          <p:cNvPicPr preferRelativeResize="0"/>
          <p:nvPr/>
        </p:nvPicPr>
        <p:blipFill rotWithShape="1">
          <a:blip r:embed="rId3">
            <a:alphaModFix/>
          </a:blip>
          <a:srcRect b="24033" l="27907" r="42448" t="29560"/>
          <a:stretch/>
        </p:blipFill>
        <p:spPr>
          <a:xfrm>
            <a:off x="4637622" y="853675"/>
            <a:ext cx="2439725" cy="381907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7"/>
          <p:cNvSpPr txBox="1"/>
          <p:nvPr/>
        </p:nvSpPr>
        <p:spPr>
          <a:xfrm>
            <a:off x="413340" y="3415025"/>
            <a:ext cx="2656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No significant different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"/>
          <p:cNvSpPr txBox="1"/>
          <p:nvPr/>
        </p:nvSpPr>
        <p:spPr>
          <a:xfrm>
            <a:off x="4971490" y="4437854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Female</a:t>
            </a:r>
            <a:endParaRPr/>
          </a:p>
        </p:txBody>
      </p:sp>
      <p:sp>
        <p:nvSpPr>
          <p:cNvPr id="338" name="Google Shape;338;p18"/>
          <p:cNvSpPr txBox="1"/>
          <p:nvPr/>
        </p:nvSpPr>
        <p:spPr>
          <a:xfrm>
            <a:off x="6059557" y="4441397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Male</a:t>
            </a:r>
            <a:endParaRPr/>
          </a:p>
        </p:txBody>
      </p:sp>
      <p:sp>
        <p:nvSpPr>
          <p:cNvPr id="339" name="Google Shape;339;p18"/>
          <p:cNvSpPr txBox="1"/>
          <p:nvPr/>
        </p:nvSpPr>
        <p:spPr>
          <a:xfrm>
            <a:off x="3996011" y="3767673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/>
          </a:p>
        </p:txBody>
      </p:sp>
      <p:sp>
        <p:nvSpPr>
          <p:cNvPr id="340" name="Google Shape;340;p18"/>
          <p:cNvSpPr txBox="1"/>
          <p:nvPr/>
        </p:nvSpPr>
        <p:spPr>
          <a:xfrm>
            <a:off x="3996011" y="3309601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/>
          </a:p>
        </p:txBody>
      </p:sp>
      <p:sp>
        <p:nvSpPr>
          <p:cNvPr id="341" name="Google Shape;341;p18"/>
          <p:cNvSpPr txBox="1"/>
          <p:nvPr/>
        </p:nvSpPr>
        <p:spPr>
          <a:xfrm>
            <a:off x="5936232" y="4693822"/>
            <a:ext cx="1063948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endParaRPr/>
          </a:p>
        </p:txBody>
      </p:sp>
      <p:sp>
        <p:nvSpPr>
          <p:cNvPr id="342" name="Google Shape;342;p18"/>
          <p:cNvSpPr txBox="1"/>
          <p:nvPr/>
        </p:nvSpPr>
        <p:spPr>
          <a:xfrm rot="-5400000">
            <a:off x="2458896" y="2511096"/>
            <a:ext cx="2767653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Purchase Over 3 Years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3996007" y="2843737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1.5</a:t>
            </a:r>
            <a:endParaRPr/>
          </a:p>
        </p:txBody>
      </p:sp>
      <p:sp>
        <p:nvSpPr>
          <p:cNvPr id="344" name="Google Shape;344;p18"/>
          <p:cNvSpPr txBox="1"/>
          <p:nvPr/>
        </p:nvSpPr>
        <p:spPr>
          <a:xfrm>
            <a:off x="3996007" y="2385665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/>
          </a:p>
        </p:txBody>
      </p:sp>
      <p:sp>
        <p:nvSpPr>
          <p:cNvPr id="345" name="Google Shape;345;p18"/>
          <p:cNvSpPr txBox="1"/>
          <p:nvPr/>
        </p:nvSpPr>
        <p:spPr>
          <a:xfrm>
            <a:off x="3996009" y="1914164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endParaRPr/>
          </a:p>
        </p:txBody>
      </p:sp>
      <p:sp>
        <p:nvSpPr>
          <p:cNvPr id="346" name="Google Shape;346;p18"/>
          <p:cNvSpPr txBox="1"/>
          <p:nvPr/>
        </p:nvSpPr>
        <p:spPr>
          <a:xfrm>
            <a:off x="3996005" y="1448300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3.0</a:t>
            </a:r>
            <a:endParaRPr/>
          </a:p>
        </p:txBody>
      </p:sp>
      <p:sp>
        <p:nvSpPr>
          <p:cNvPr id="347" name="Google Shape;347;p18"/>
          <p:cNvSpPr txBox="1"/>
          <p:nvPr/>
        </p:nvSpPr>
        <p:spPr>
          <a:xfrm>
            <a:off x="3996005" y="990228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3.5</a:t>
            </a:r>
            <a:endParaRPr/>
          </a:p>
        </p:txBody>
      </p:sp>
      <p:sp>
        <p:nvSpPr>
          <p:cNvPr id="348" name="Google Shape;348;p18"/>
          <p:cNvSpPr txBox="1"/>
          <p:nvPr/>
        </p:nvSpPr>
        <p:spPr>
          <a:xfrm>
            <a:off x="107576" y="1658285"/>
            <a:ext cx="3248318" cy="18269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Gender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Vs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Purchase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 3 Years</a:t>
            </a:r>
            <a:endParaRPr/>
          </a:p>
        </p:txBody>
      </p:sp>
      <p:pic>
        <p:nvPicPr>
          <p:cNvPr id="349" name="Google Shape;349;p18"/>
          <p:cNvPicPr preferRelativeResize="0"/>
          <p:nvPr/>
        </p:nvPicPr>
        <p:blipFill rotWithShape="1">
          <a:blip r:embed="rId3">
            <a:alphaModFix/>
          </a:blip>
          <a:srcRect b="30155" l="28021" r="42494" t="20954"/>
          <a:stretch/>
        </p:blipFill>
        <p:spPr>
          <a:xfrm>
            <a:off x="4615597" y="805775"/>
            <a:ext cx="2384575" cy="395407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8"/>
          <p:cNvSpPr txBox="1"/>
          <p:nvPr/>
        </p:nvSpPr>
        <p:spPr>
          <a:xfrm>
            <a:off x="3996007" y="4192213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endParaRPr/>
          </a:p>
        </p:txBody>
      </p:sp>
      <p:sp>
        <p:nvSpPr>
          <p:cNvPr id="351" name="Google Shape;351;p18"/>
          <p:cNvSpPr txBox="1"/>
          <p:nvPr/>
        </p:nvSpPr>
        <p:spPr>
          <a:xfrm>
            <a:off x="413340" y="3491225"/>
            <a:ext cx="2656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No </a:t>
            </a:r>
            <a:r>
              <a:rPr b="1" lang="en-US">
                <a:solidFill>
                  <a:schemeClr val="lt1"/>
                </a:solidFill>
              </a:rPr>
              <a:t>significant different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"/>
          <p:cNvSpPr txBox="1"/>
          <p:nvPr/>
        </p:nvSpPr>
        <p:spPr>
          <a:xfrm>
            <a:off x="4949718" y="4437854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Female</a:t>
            </a:r>
            <a:endParaRPr/>
          </a:p>
        </p:txBody>
      </p:sp>
      <p:sp>
        <p:nvSpPr>
          <p:cNvPr id="357" name="Google Shape;357;p19"/>
          <p:cNvSpPr txBox="1"/>
          <p:nvPr/>
        </p:nvSpPr>
        <p:spPr>
          <a:xfrm>
            <a:off x="6037785" y="4441397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Male</a:t>
            </a:r>
            <a:endParaRPr/>
          </a:p>
        </p:txBody>
      </p:sp>
      <p:sp>
        <p:nvSpPr>
          <p:cNvPr id="358" name="Google Shape;358;p19"/>
          <p:cNvSpPr txBox="1"/>
          <p:nvPr/>
        </p:nvSpPr>
        <p:spPr>
          <a:xfrm>
            <a:off x="4124601" y="3793864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59" name="Google Shape;359;p19"/>
          <p:cNvSpPr txBox="1"/>
          <p:nvPr/>
        </p:nvSpPr>
        <p:spPr>
          <a:xfrm>
            <a:off x="4124601" y="3354840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60" name="Google Shape;360;p19"/>
          <p:cNvSpPr txBox="1"/>
          <p:nvPr/>
        </p:nvSpPr>
        <p:spPr>
          <a:xfrm>
            <a:off x="5914460" y="4693822"/>
            <a:ext cx="1063948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endParaRPr/>
          </a:p>
        </p:txBody>
      </p:sp>
      <p:sp>
        <p:nvSpPr>
          <p:cNvPr id="361" name="Google Shape;361;p19"/>
          <p:cNvSpPr txBox="1"/>
          <p:nvPr/>
        </p:nvSpPr>
        <p:spPr>
          <a:xfrm rot="-5400000">
            <a:off x="3048244" y="2512614"/>
            <a:ext cx="1893757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Average Purchase Over 3 Years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4124597" y="2903262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63" name="Google Shape;363;p19"/>
          <p:cNvSpPr txBox="1"/>
          <p:nvPr/>
        </p:nvSpPr>
        <p:spPr>
          <a:xfrm>
            <a:off x="4124597" y="2480906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64" name="Google Shape;364;p19"/>
          <p:cNvSpPr txBox="1"/>
          <p:nvPr/>
        </p:nvSpPr>
        <p:spPr>
          <a:xfrm>
            <a:off x="4124599" y="2040362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365" name="Google Shape;365;p19"/>
          <p:cNvSpPr txBox="1"/>
          <p:nvPr/>
        </p:nvSpPr>
        <p:spPr>
          <a:xfrm>
            <a:off x="4124595" y="1593546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366" name="Google Shape;366;p19"/>
          <p:cNvSpPr txBox="1"/>
          <p:nvPr/>
        </p:nvSpPr>
        <p:spPr>
          <a:xfrm>
            <a:off x="4124595" y="1175954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367" name="Google Shape;367;p19"/>
          <p:cNvSpPr txBox="1"/>
          <p:nvPr/>
        </p:nvSpPr>
        <p:spPr>
          <a:xfrm>
            <a:off x="205548" y="1658285"/>
            <a:ext cx="3266995" cy="18269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Gender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Vs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Average Purchase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 3 Years</a:t>
            </a:r>
            <a:endParaRPr/>
          </a:p>
        </p:txBody>
      </p:sp>
      <p:pic>
        <p:nvPicPr>
          <p:cNvPr id="368" name="Google Shape;368;p19"/>
          <p:cNvPicPr preferRelativeResize="0"/>
          <p:nvPr/>
        </p:nvPicPr>
        <p:blipFill rotWithShape="1">
          <a:blip r:embed="rId3">
            <a:alphaModFix/>
          </a:blip>
          <a:srcRect b="33274" l="26358" r="42705" t="19250"/>
          <a:stretch/>
        </p:blipFill>
        <p:spPr>
          <a:xfrm>
            <a:off x="4539347" y="816425"/>
            <a:ext cx="2511151" cy="38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9"/>
          <p:cNvSpPr txBox="1"/>
          <p:nvPr/>
        </p:nvSpPr>
        <p:spPr>
          <a:xfrm>
            <a:off x="4124597" y="4220785"/>
            <a:ext cx="782544" cy="401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70" name="Google Shape;370;p19"/>
          <p:cNvSpPr txBox="1"/>
          <p:nvPr/>
        </p:nvSpPr>
        <p:spPr>
          <a:xfrm>
            <a:off x="413340" y="3567425"/>
            <a:ext cx="2656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No significant different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