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42"/>
  </p:notesMasterIdLst>
  <p:sldIdLst>
    <p:sldId id="256" r:id="rId2"/>
    <p:sldId id="257" r:id="rId3"/>
    <p:sldId id="258" r:id="rId4"/>
    <p:sldId id="259" r:id="rId5"/>
    <p:sldId id="260" r:id="rId6"/>
    <p:sldId id="261" r:id="rId7"/>
    <p:sldId id="262" r:id="rId8"/>
    <p:sldId id="304" r:id="rId9"/>
    <p:sldId id="305" r:id="rId10"/>
    <p:sldId id="306" r:id="rId11"/>
    <p:sldId id="307" r:id="rId12"/>
    <p:sldId id="263" r:id="rId13"/>
    <p:sldId id="308" r:id="rId14"/>
    <p:sldId id="309" r:id="rId15"/>
    <p:sldId id="310" r:id="rId16"/>
    <p:sldId id="312" r:id="rId17"/>
    <p:sldId id="269" r:id="rId18"/>
    <p:sldId id="311" r:id="rId19"/>
    <p:sldId id="313" r:id="rId20"/>
    <p:sldId id="314" r:id="rId21"/>
    <p:sldId id="315" r:id="rId22"/>
    <p:sldId id="316" r:id="rId23"/>
    <p:sldId id="317" r:id="rId24"/>
    <p:sldId id="322" r:id="rId25"/>
    <p:sldId id="323" r:id="rId26"/>
    <p:sldId id="324" r:id="rId27"/>
    <p:sldId id="325" r:id="rId28"/>
    <p:sldId id="318" r:id="rId29"/>
    <p:sldId id="321" r:id="rId30"/>
    <p:sldId id="319" r:id="rId31"/>
    <p:sldId id="326" r:id="rId32"/>
    <p:sldId id="327" r:id="rId33"/>
    <p:sldId id="328" r:id="rId34"/>
    <p:sldId id="320" r:id="rId35"/>
    <p:sldId id="329" r:id="rId36"/>
    <p:sldId id="330" r:id="rId37"/>
    <p:sldId id="331" r:id="rId38"/>
    <p:sldId id="332" r:id="rId39"/>
    <p:sldId id="333" r:id="rId40"/>
    <p:sldId id="334" r:id="rId41"/>
  </p:sldIdLst>
  <p:sldSz cx="9144000" cy="5143500" type="screen16x9"/>
  <p:notesSz cx="6858000" cy="9144000"/>
  <p:embeddedFontLst>
    <p:embeddedFont>
      <p:font typeface="Jost" panose="020B0604020202020204" charset="0"/>
      <p:regular r:id="rId43"/>
      <p:bold r:id="rId44"/>
      <p:italic r:id="rId45"/>
      <p:boldItalic r:id="rId46"/>
    </p:embeddedFont>
    <p:embeddedFont>
      <p:font typeface="Jost SemiBold" panose="020B0604020202020204" charset="0"/>
      <p:regular r:id="rId47"/>
      <p:bold r:id="rId48"/>
      <p:italic r:id="rId49"/>
      <p:boldItalic r:id="rId50"/>
    </p:embeddedFont>
    <p:embeddedFont>
      <p:font typeface="Montserrat" panose="00000500000000000000" pitchFamily="2" charset="-93"/>
      <p:regular r:id="rId51"/>
      <p:bold r:id="rId52"/>
      <p:italic r:id="rId53"/>
      <p:bold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C237A0-BF5B-48C4-A503-3CA89D27B758}">
  <a:tblStyle styleId="{68C237A0-BF5B-48C4-A503-3CA89D27B7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27" autoAdjust="0"/>
  </p:normalViewPr>
  <p:slideViewPr>
    <p:cSldViewPr snapToGrid="0">
      <p:cViewPr varScale="1">
        <p:scale>
          <a:sx n="85" d="100"/>
          <a:sy n="85" d="100"/>
        </p:scale>
        <p:origin x="710"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3638422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98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299010c487_3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299010c487_3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30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40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2387812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1780597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299010c487_3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299010c487_3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836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4169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299010c487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299010c487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3239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452296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https://www.youtube.com/watch?v=r8ylJ16B0KQ</a:t>
            </a:r>
            <a:endParaRPr dirty="0"/>
          </a:p>
        </p:txBody>
      </p:sp>
    </p:spTree>
    <p:extLst>
      <p:ext uri="{BB962C8B-B14F-4D97-AF65-F5344CB8AC3E}">
        <p14:creationId xmlns:p14="http://schemas.microsoft.com/office/powerpoint/2010/main" val="2171051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615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2817656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https://www.youtube.com/watch?v=r8ylJ16B0KQ</a:t>
            </a:r>
            <a:endParaRPr dirty="0"/>
          </a:p>
        </p:txBody>
      </p:sp>
    </p:spTree>
    <p:extLst>
      <p:ext uri="{BB962C8B-B14F-4D97-AF65-F5344CB8AC3E}">
        <p14:creationId xmlns:p14="http://schemas.microsoft.com/office/powerpoint/2010/main" val="1142551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738430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36031363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0025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25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71ee28a7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71ee28a7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294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2612938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35635677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12385803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557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97508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281317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extLst>
      <p:ext uri="{BB962C8B-B14F-4D97-AF65-F5344CB8AC3E}">
        <p14:creationId xmlns:p14="http://schemas.microsoft.com/office/powerpoint/2010/main" val="98261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8410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 work together to solve a problem</a:t>
            </a:r>
            <a:endParaRPr dirty="0"/>
          </a:p>
        </p:txBody>
      </p:sp>
    </p:spTree>
    <p:extLst>
      <p:ext uri="{BB962C8B-B14F-4D97-AF65-F5344CB8AC3E}">
        <p14:creationId xmlns:p14="http://schemas.microsoft.com/office/powerpoint/2010/main" val="1069456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299010c487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1299010c487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F6368"/>
                </a:solidFill>
                <a:effectLst/>
                <a:highlight>
                  <a:srgbClr val="FFFFFF"/>
                </a:highlight>
                <a:latin typeface="Google Sans Text"/>
              </a:rPr>
              <a:t>workloads can be scaled up or down depending on need. With a robust internet connection, HPC can be accessed from anywhere on the globe.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299010c487_3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299010c487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299010c487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299010c487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669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271ee28a7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271ee28a7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1322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7800" y="-37350"/>
            <a:ext cx="9219600" cy="5218200"/>
            <a:chOff x="-37800" y="-37350"/>
            <a:chExt cx="9219600" cy="5218200"/>
          </a:xfrm>
        </p:grpSpPr>
        <p:pic>
          <p:nvPicPr>
            <p:cNvPr id="10" name="Google Shape;10;p2"/>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1" name="Google Shape;11;p2"/>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4175" y="969450"/>
            <a:ext cx="5351100" cy="2291700"/>
          </a:xfrm>
          <a:prstGeom prst="rect">
            <a:avLst/>
          </a:prstGeom>
        </p:spPr>
        <p:txBody>
          <a:bodyPr spcFirstLastPara="1" wrap="square" lIns="0" tIns="0" rIns="0" bIns="0" anchor="t"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rot="-59659">
            <a:off x="713873" y="3647833"/>
            <a:ext cx="5238189" cy="526872"/>
          </a:xfrm>
          <a:prstGeom prst="rect">
            <a:avLst/>
          </a:prstGeom>
          <a:solidFill>
            <a:schemeClr val="accent1"/>
          </a:solidFill>
        </p:spPr>
        <p:txBody>
          <a:bodyPr spcFirstLastPara="1" wrap="square" lIns="0" tIns="0" rIns="0" bIns="0" anchor="ctr" anchorCtr="0">
            <a:noAutofit/>
          </a:bodyPr>
          <a:lstStyle>
            <a:lvl1pPr lvl="0" algn="ctr">
              <a:lnSpc>
                <a:spcPct val="100000"/>
              </a:lnSpc>
              <a:spcBef>
                <a:spcPts val="0"/>
              </a:spcBef>
              <a:spcAft>
                <a:spcPts val="0"/>
              </a:spcAft>
              <a:buSzPts val="2800"/>
              <a:buNone/>
              <a:defRPr sz="19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p:nvPr/>
        </p:nvSpPr>
        <p:spPr>
          <a:xfrm>
            <a:off x="6805075" y="-153142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420800" y="16072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197"/>
        <p:cNvGrpSpPr/>
        <p:nvPr/>
      </p:nvGrpSpPr>
      <p:grpSpPr>
        <a:xfrm>
          <a:off x="0" y="0"/>
          <a:ext cx="0" cy="0"/>
          <a:chOff x="0" y="0"/>
          <a:chExt cx="0" cy="0"/>
        </a:xfrm>
      </p:grpSpPr>
      <p:grpSp>
        <p:nvGrpSpPr>
          <p:cNvPr id="198" name="Google Shape;198;p23"/>
          <p:cNvGrpSpPr/>
          <p:nvPr/>
        </p:nvGrpSpPr>
        <p:grpSpPr>
          <a:xfrm>
            <a:off x="-37800" y="-37350"/>
            <a:ext cx="9219600" cy="5218200"/>
            <a:chOff x="-37800" y="-37350"/>
            <a:chExt cx="9219600" cy="5218200"/>
          </a:xfrm>
        </p:grpSpPr>
        <p:pic>
          <p:nvPicPr>
            <p:cNvPr id="199" name="Google Shape;199;p2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0" name="Google Shape;200;p2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3"/>
          <p:cNvSpPr/>
          <p:nvPr/>
        </p:nvSpPr>
        <p:spPr>
          <a:xfrm rot="10800000" flipH="1">
            <a:off x="-2596975" y="1112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rot="10800000" flipH="1">
            <a:off x="7160300" y="-15028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203"/>
        <p:cNvGrpSpPr/>
        <p:nvPr/>
      </p:nvGrpSpPr>
      <p:grpSpPr>
        <a:xfrm>
          <a:off x="0" y="0"/>
          <a:ext cx="0" cy="0"/>
          <a:chOff x="0" y="0"/>
          <a:chExt cx="0" cy="0"/>
        </a:xfrm>
      </p:grpSpPr>
      <p:grpSp>
        <p:nvGrpSpPr>
          <p:cNvPr id="204" name="Google Shape;204;p24"/>
          <p:cNvGrpSpPr/>
          <p:nvPr/>
        </p:nvGrpSpPr>
        <p:grpSpPr>
          <a:xfrm rot="10800000">
            <a:off x="-37800" y="-37350"/>
            <a:ext cx="9219600" cy="5218200"/>
            <a:chOff x="-37800" y="-37350"/>
            <a:chExt cx="9219600" cy="5218200"/>
          </a:xfrm>
        </p:grpSpPr>
        <p:pic>
          <p:nvPicPr>
            <p:cNvPr id="205" name="Google Shape;205;p24"/>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206" name="Google Shape;206;p24"/>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p:nvPr/>
        </p:nvSpPr>
        <p:spPr>
          <a:xfrm flipH="1">
            <a:off x="4722800" y="-2648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flipH="1">
            <a:off x="-2052675" y="31932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1"/>
        <p:cNvGrpSpPr/>
        <p:nvPr/>
      </p:nvGrpSpPr>
      <p:grpSpPr>
        <a:xfrm>
          <a:off x="0" y="0"/>
          <a:ext cx="0" cy="0"/>
          <a:chOff x="0" y="0"/>
          <a:chExt cx="0" cy="0"/>
        </a:xfrm>
      </p:grpSpPr>
      <p:grpSp>
        <p:nvGrpSpPr>
          <p:cNvPr id="112" name="Google Shape;112;p15"/>
          <p:cNvGrpSpPr/>
          <p:nvPr/>
        </p:nvGrpSpPr>
        <p:grpSpPr>
          <a:xfrm>
            <a:off x="-37800" y="-37350"/>
            <a:ext cx="9219600" cy="5218200"/>
            <a:chOff x="-37800" y="-37350"/>
            <a:chExt cx="9219600" cy="5218200"/>
          </a:xfrm>
        </p:grpSpPr>
        <p:pic>
          <p:nvPicPr>
            <p:cNvPr id="113" name="Google Shape;113;p15"/>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14" name="Google Shape;114;p15"/>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15"/>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15"/>
          <p:cNvSpPr/>
          <p:nvPr/>
        </p:nvSpPr>
        <p:spPr>
          <a:xfrm rot="10800000" flipH="1">
            <a:off x="-2562600" y="1166025"/>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7321150" y="-154157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8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37800" y="-37350"/>
            <a:ext cx="9219600" cy="5218200"/>
            <a:chOff x="-37800" y="-37350"/>
            <a:chExt cx="9219600" cy="5218200"/>
          </a:xfrm>
        </p:grpSpPr>
        <p:pic>
          <p:nvPicPr>
            <p:cNvPr id="18" name="Google Shape;18;p3"/>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9" name="Google Shape;19;p3"/>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3"/>
          <p:cNvSpPr txBox="1">
            <a:spLocks noGrp="1"/>
          </p:cNvSpPr>
          <p:nvPr>
            <p:ph type="title" hasCustomPrompt="1"/>
          </p:nvPr>
        </p:nvSpPr>
        <p:spPr>
          <a:xfrm rot="-59787">
            <a:off x="3002163" y="1276077"/>
            <a:ext cx="3139675" cy="1095768"/>
          </a:xfrm>
          <a:prstGeom prst="rect">
            <a:avLst/>
          </a:prstGeom>
          <a:solidFill>
            <a:schemeClr val="dk1"/>
          </a:solidFill>
        </p:spPr>
        <p:txBody>
          <a:bodyPr spcFirstLastPara="1" wrap="square" lIns="0" tIns="0" rIns="0" bIns="0" anchor="ctr" anchorCtr="0">
            <a:noAutofit/>
          </a:bodyPr>
          <a:lstStyle>
            <a:lvl1pPr lvl="0" algn="ctr" rtl="0">
              <a:spcBef>
                <a:spcPts val="0"/>
              </a:spcBef>
              <a:spcAft>
                <a:spcPts val="0"/>
              </a:spcAft>
              <a:buSzPts val="2500"/>
              <a:buNone/>
              <a:defRPr sz="9000" b="1">
                <a:solidFill>
                  <a:schemeClr val="accent2"/>
                </a:solidFill>
                <a:latin typeface="Jost"/>
                <a:ea typeface="Jost"/>
                <a:cs typeface="Jost"/>
                <a:sym typeface="Jost"/>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21" name="Google Shape;21;p3"/>
          <p:cNvSpPr txBox="1">
            <a:spLocks noGrp="1"/>
          </p:cNvSpPr>
          <p:nvPr>
            <p:ph type="title" idx="2"/>
          </p:nvPr>
        </p:nvSpPr>
        <p:spPr>
          <a:xfrm flipH="1">
            <a:off x="2229450" y="2690526"/>
            <a:ext cx="4685100" cy="5580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flipH="1">
            <a:off x="2229450" y="3595250"/>
            <a:ext cx="4685100" cy="299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800"/>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sp>
        <p:nvSpPr>
          <p:cNvPr id="23" name="Google Shape;23;p3"/>
          <p:cNvSpPr/>
          <p:nvPr/>
        </p:nvSpPr>
        <p:spPr>
          <a:xfrm>
            <a:off x="-2469875" y="1488050"/>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723350" y="-149170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rot="10800000" flipH="1">
            <a:off x="-37800" y="-37350"/>
            <a:ext cx="9219600" cy="5218200"/>
            <a:chOff x="-37800" y="-37350"/>
            <a:chExt cx="9219600" cy="5218200"/>
          </a:xfrm>
        </p:grpSpPr>
        <p:pic>
          <p:nvPicPr>
            <p:cNvPr id="44" name="Google Shape;44;p6"/>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45" name="Google Shape;45;p6"/>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p:nvPr/>
        </p:nvSpPr>
        <p:spPr>
          <a:xfrm>
            <a:off x="-2525500" y="-26484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6906050" y="2755550"/>
            <a:ext cx="3603600" cy="3603600"/>
          </a:xfrm>
          <a:prstGeom prst="ellipse">
            <a:avLst/>
          </a:prstGeom>
          <a:gradFill>
            <a:gsLst>
              <a:gs pos="0">
                <a:srgbClr val="F9D923">
                  <a:alpha val="31372"/>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2596975" y="-25213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7200825" y="30768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865275" y="535650"/>
            <a:ext cx="74133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grpSp>
        <p:nvGrpSpPr>
          <p:cNvPr id="60" name="Google Shape;60;p8"/>
          <p:cNvGrpSpPr/>
          <p:nvPr/>
        </p:nvGrpSpPr>
        <p:grpSpPr>
          <a:xfrm flipH="1">
            <a:off x="-37800" y="-37350"/>
            <a:ext cx="9219600" cy="5218200"/>
            <a:chOff x="-37800" y="-37350"/>
            <a:chExt cx="9219600" cy="5218200"/>
          </a:xfrm>
        </p:grpSpPr>
        <p:pic>
          <p:nvPicPr>
            <p:cNvPr id="61" name="Google Shape;61;p8"/>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62" name="Google Shape;62;p8"/>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txBox="1">
            <a:spLocks noGrp="1"/>
          </p:cNvSpPr>
          <p:nvPr>
            <p:ph type="title"/>
          </p:nvPr>
        </p:nvSpPr>
        <p:spPr>
          <a:xfrm>
            <a:off x="1281300" y="1131025"/>
            <a:ext cx="6581400" cy="2565900"/>
          </a:xfrm>
          <a:prstGeom prst="rect">
            <a:avLst/>
          </a:prstGeom>
        </p:spPr>
        <p:txBody>
          <a:bodyPr spcFirstLastPara="1" wrap="square" lIns="0" tIns="0" rIns="0" bIns="0" anchor="t" anchorCtr="0">
            <a:noAutofit/>
          </a:bodyPr>
          <a:lstStyle>
            <a:lvl1pPr lvl="0" algn="ctr">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4" name="Google Shape;64;p8"/>
          <p:cNvSpPr/>
          <p:nvPr/>
        </p:nvSpPr>
        <p:spPr>
          <a:xfrm flipH="1">
            <a:off x="-1237675" y="-143610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flipH="1">
            <a:off x="5191050" y="1543650"/>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pic>
        <p:nvPicPr>
          <p:cNvPr id="67" name="Google Shape;67;p9"/>
          <p:cNvPicPr preferRelativeResize="0"/>
          <p:nvPr/>
        </p:nvPicPr>
        <p:blipFill>
          <a:blip r:embed="rId2">
            <a:alphaModFix amt="47000"/>
          </a:blip>
          <a:stretch>
            <a:fillRect/>
          </a:stretch>
        </p:blipFill>
        <p:spPr>
          <a:xfrm flipH="1">
            <a:off x="0" y="2381"/>
            <a:ext cx="9144000" cy="5138738"/>
          </a:xfrm>
          <a:prstGeom prst="rect">
            <a:avLst/>
          </a:prstGeom>
          <a:noFill/>
          <a:ln>
            <a:noFill/>
          </a:ln>
        </p:spPr>
      </p:pic>
      <p:sp>
        <p:nvSpPr>
          <p:cNvPr id="68" name="Google Shape;68;p9"/>
          <p:cNvSpPr/>
          <p:nvPr/>
        </p:nvSpPr>
        <p:spPr>
          <a:xfrm>
            <a:off x="-37775"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flipH="1">
            <a:off x="-1302550" y="-16623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flipH="1">
            <a:off x="4878925" y="1581600"/>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lvl1pPr lvl="0" algn="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2" name="Google Shape;72;p9"/>
          <p:cNvSpPr txBox="1">
            <a:spLocks noGrp="1"/>
          </p:cNvSpPr>
          <p:nvPr>
            <p:ph type="subTitle" idx="1"/>
          </p:nvPr>
        </p:nvSpPr>
        <p:spPr>
          <a:xfrm>
            <a:off x="714175" y="2306875"/>
            <a:ext cx="4121400" cy="1463700"/>
          </a:xfrm>
          <a:prstGeom prst="rect">
            <a:avLst/>
          </a:prstGeom>
        </p:spPr>
        <p:txBody>
          <a:bodyPr spcFirstLastPara="1" wrap="square" lIns="0" tIns="0" rIns="0" bIns="0" anchor="t" anchorCtr="0">
            <a:noAutofit/>
          </a:bodyPr>
          <a:lstStyle>
            <a:lvl1pPr lvl="0" algn="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4"/>
        <p:cNvGrpSpPr/>
        <p:nvPr/>
      </p:nvGrpSpPr>
      <p:grpSpPr>
        <a:xfrm>
          <a:off x="0" y="0"/>
          <a:ext cx="0" cy="0"/>
          <a:chOff x="0" y="0"/>
          <a:chExt cx="0" cy="0"/>
        </a:xfrm>
      </p:grpSpPr>
      <p:grpSp>
        <p:nvGrpSpPr>
          <p:cNvPr id="85" name="Google Shape;85;p13"/>
          <p:cNvGrpSpPr/>
          <p:nvPr/>
        </p:nvGrpSpPr>
        <p:grpSpPr>
          <a:xfrm>
            <a:off x="-37800" y="-37350"/>
            <a:ext cx="9219600" cy="5218200"/>
            <a:chOff x="-37800" y="-37350"/>
            <a:chExt cx="9219600" cy="5218200"/>
          </a:xfrm>
        </p:grpSpPr>
        <p:pic>
          <p:nvPicPr>
            <p:cNvPr id="86" name="Google Shape;86;p13"/>
            <p:cNvPicPr preferRelativeResize="0"/>
            <p:nvPr/>
          </p:nvPicPr>
          <p:blipFill>
            <a:blip r:embed="rId2">
              <a:alphaModFix amt="47000"/>
            </a:blip>
            <a:stretch>
              <a:fillRect/>
            </a:stretch>
          </p:blipFill>
          <p:spPr>
            <a:xfrm flipH="1">
              <a:off x="0" y="2381"/>
              <a:ext cx="9144000" cy="5138738"/>
            </a:xfrm>
            <a:prstGeom prst="rect">
              <a:avLst/>
            </a:prstGeom>
            <a:noFill/>
            <a:ln>
              <a:noFill/>
            </a:ln>
          </p:spPr>
        </p:pic>
        <p:sp>
          <p:nvSpPr>
            <p:cNvPr id="87" name="Google Shape;87;p13"/>
            <p:cNvSpPr/>
            <p:nvPr/>
          </p:nvSpPr>
          <p:spPr>
            <a:xfrm rot="10800000"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13"/>
          <p:cNvSpPr txBox="1">
            <a:spLocks noGrp="1"/>
          </p:cNvSpPr>
          <p:nvPr>
            <p:ph type="title" idx="2" hasCustomPrompt="1"/>
          </p:nvPr>
        </p:nvSpPr>
        <p:spPr>
          <a:xfrm rot="-60218" flipH="1">
            <a:off x="718248" y="1822889"/>
            <a:ext cx="1661355" cy="488772"/>
          </a:xfrm>
          <a:prstGeom prst="rect">
            <a:avLst/>
          </a:prstGeom>
          <a:solidFill>
            <a:schemeClr val="dk1"/>
          </a:solidFill>
        </p:spPr>
        <p:txBody>
          <a:bodyPr spcFirstLastPara="1" wrap="square" lIns="0" tIns="0" rIns="0" bIns="0" anchor="ctr" anchorCtr="0">
            <a:noAutofit/>
          </a:bodyPr>
          <a:lstStyle>
            <a:lvl1pPr lvl="0" algn="ctr" rtl="0">
              <a:spcBef>
                <a:spcPts val="0"/>
              </a:spcBef>
              <a:spcAft>
                <a:spcPts val="0"/>
              </a:spcAft>
              <a:buSzPts val="2500"/>
              <a:buNone/>
              <a:defRPr sz="3000" b="1">
                <a:solidFill>
                  <a:schemeClr val="accent2"/>
                </a:solidFill>
                <a:latin typeface="Jost"/>
                <a:ea typeface="Jost"/>
                <a:cs typeface="Jost"/>
                <a:sym typeface="Jost"/>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90" name="Google Shape;90;p13"/>
          <p:cNvSpPr txBox="1">
            <a:spLocks noGrp="1"/>
          </p:cNvSpPr>
          <p:nvPr>
            <p:ph type="subTitle" idx="1"/>
          </p:nvPr>
        </p:nvSpPr>
        <p:spPr>
          <a:xfrm>
            <a:off x="731425" y="3238975"/>
            <a:ext cx="1635000" cy="755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91" name="Google Shape;91;p13"/>
          <p:cNvSpPr txBox="1">
            <a:spLocks noGrp="1"/>
          </p:cNvSpPr>
          <p:nvPr>
            <p:ph type="subTitle" idx="3"/>
          </p:nvPr>
        </p:nvSpPr>
        <p:spPr>
          <a:xfrm>
            <a:off x="731425" y="2486675"/>
            <a:ext cx="1635000" cy="6108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92" name="Google Shape;92;p13"/>
          <p:cNvSpPr txBox="1">
            <a:spLocks noGrp="1"/>
          </p:cNvSpPr>
          <p:nvPr>
            <p:ph type="subTitle" idx="4"/>
          </p:nvPr>
        </p:nvSpPr>
        <p:spPr>
          <a:xfrm>
            <a:off x="2746808" y="3238975"/>
            <a:ext cx="1635000" cy="755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93" name="Google Shape;93;p13"/>
          <p:cNvSpPr txBox="1">
            <a:spLocks noGrp="1"/>
          </p:cNvSpPr>
          <p:nvPr>
            <p:ph type="subTitle" idx="5"/>
          </p:nvPr>
        </p:nvSpPr>
        <p:spPr>
          <a:xfrm>
            <a:off x="2746410" y="2486675"/>
            <a:ext cx="1635000" cy="6108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94" name="Google Shape;94;p13"/>
          <p:cNvSpPr txBox="1">
            <a:spLocks noGrp="1"/>
          </p:cNvSpPr>
          <p:nvPr>
            <p:ph type="subTitle" idx="6"/>
          </p:nvPr>
        </p:nvSpPr>
        <p:spPr>
          <a:xfrm>
            <a:off x="4762192" y="3238975"/>
            <a:ext cx="1635000" cy="755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95" name="Google Shape;95;p13"/>
          <p:cNvSpPr txBox="1">
            <a:spLocks noGrp="1"/>
          </p:cNvSpPr>
          <p:nvPr>
            <p:ph type="subTitle" idx="7"/>
          </p:nvPr>
        </p:nvSpPr>
        <p:spPr>
          <a:xfrm>
            <a:off x="4761993" y="2486675"/>
            <a:ext cx="1635000" cy="6108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96" name="Google Shape;96;p13"/>
          <p:cNvSpPr txBox="1">
            <a:spLocks noGrp="1"/>
          </p:cNvSpPr>
          <p:nvPr>
            <p:ph type="subTitle" idx="8"/>
          </p:nvPr>
        </p:nvSpPr>
        <p:spPr>
          <a:xfrm>
            <a:off x="6777575" y="3238975"/>
            <a:ext cx="1635000" cy="7554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97" name="Google Shape;97;p13"/>
          <p:cNvSpPr txBox="1">
            <a:spLocks noGrp="1"/>
          </p:cNvSpPr>
          <p:nvPr>
            <p:ph type="subTitle" idx="9"/>
          </p:nvPr>
        </p:nvSpPr>
        <p:spPr>
          <a:xfrm>
            <a:off x="6777575" y="2486675"/>
            <a:ext cx="1635000" cy="610800"/>
          </a:xfrm>
          <a:prstGeom prst="rect">
            <a:avLst/>
          </a:prstGeom>
        </p:spPr>
        <p:txBody>
          <a:bodyPr spcFirstLastPara="1" wrap="square" lIns="0" tIns="0" rIns="0" bIns="0" anchor="t" anchorCtr="0">
            <a:noAutofit/>
          </a:bodyPr>
          <a:lstStyle>
            <a:lvl1pPr lvl="0" algn="ctr"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98" name="Google Shape;98;p13"/>
          <p:cNvSpPr txBox="1">
            <a:spLocks noGrp="1"/>
          </p:cNvSpPr>
          <p:nvPr>
            <p:ph type="title" idx="13" hasCustomPrompt="1"/>
          </p:nvPr>
        </p:nvSpPr>
        <p:spPr>
          <a:xfrm rot="60218">
            <a:off x="2733631" y="1822889"/>
            <a:ext cx="1661355" cy="488772"/>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2500"/>
              <a:buNone/>
              <a:defRPr sz="3000" b="1">
                <a:solidFill>
                  <a:schemeClr val="accent2"/>
                </a:solidFill>
                <a:latin typeface="Jost"/>
                <a:ea typeface="Jost"/>
                <a:cs typeface="Jost"/>
                <a:sym typeface="Jost"/>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99" name="Google Shape;99;p13"/>
          <p:cNvSpPr txBox="1">
            <a:spLocks noGrp="1"/>
          </p:cNvSpPr>
          <p:nvPr>
            <p:ph type="title" idx="14" hasCustomPrompt="1"/>
          </p:nvPr>
        </p:nvSpPr>
        <p:spPr>
          <a:xfrm rot="-60218" flipH="1">
            <a:off x="4749014" y="1822889"/>
            <a:ext cx="1661355" cy="488772"/>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2500"/>
              <a:buNone/>
              <a:defRPr sz="3000" b="1">
                <a:latin typeface="Jost"/>
                <a:ea typeface="Jost"/>
                <a:cs typeface="Jost"/>
                <a:sym typeface="Jost"/>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00" name="Google Shape;100;p13"/>
          <p:cNvSpPr txBox="1">
            <a:spLocks noGrp="1"/>
          </p:cNvSpPr>
          <p:nvPr>
            <p:ph type="title" idx="15" hasCustomPrompt="1"/>
          </p:nvPr>
        </p:nvSpPr>
        <p:spPr>
          <a:xfrm rot="60218">
            <a:off x="6764398" y="1822889"/>
            <a:ext cx="1661355" cy="488772"/>
          </a:xfrm>
          <a:prstGeom prst="rect">
            <a:avLst/>
          </a:prstGeom>
          <a:solidFill>
            <a:schemeClr val="lt2"/>
          </a:solidFill>
        </p:spPr>
        <p:txBody>
          <a:bodyPr spcFirstLastPara="1" wrap="square" lIns="0" tIns="0" rIns="0" bIns="0" anchor="ctr" anchorCtr="0">
            <a:noAutofit/>
          </a:bodyPr>
          <a:lstStyle>
            <a:lvl1pPr lvl="0" algn="ctr" rtl="0">
              <a:spcBef>
                <a:spcPts val="0"/>
              </a:spcBef>
              <a:spcAft>
                <a:spcPts val="0"/>
              </a:spcAft>
              <a:buSzPts val="2500"/>
              <a:buNone/>
              <a:defRPr sz="3000" b="1">
                <a:solidFill>
                  <a:schemeClr val="accent2"/>
                </a:solidFill>
                <a:latin typeface="Jost"/>
                <a:ea typeface="Jost"/>
                <a:cs typeface="Jost"/>
                <a:sym typeface="Jost"/>
              </a:defRPr>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01" name="Google Shape;101;p13"/>
          <p:cNvSpPr/>
          <p:nvPr/>
        </p:nvSpPr>
        <p:spPr>
          <a:xfrm>
            <a:off x="-2186450" y="2657200"/>
            <a:ext cx="4713000" cy="47130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6185400" y="-31784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4_1">
    <p:spTree>
      <p:nvGrpSpPr>
        <p:cNvPr id="1" name="Shape 138"/>
        <p:cNvGrpSpPr/>
        <p:nvPr/>
      </p:nvGrpSpPr>
      <p:grpSpPr>
        <a:xfrm>
          <a:off x="0" y="0"/>
          <a:ext cx="0" cy="0"/>
          <a:chOff x="0" y="0"/>
          <a:chExt cx="0" cy="0"/>
        </a:xfrm>
      </p:grpSpPr>
      <p:grpSp>
        <p:nvGrpSpPr>
          <p:cNvPr id="139" name="Google Shape;139;p18"/>
          <p:cNvGrpSpPr/>
          <p:nvPr/>
        </p:nvGrpSpPr>
        <p:grpSpPr>
          <a:xfrm rot="10800000" flipH="1">
            <a:off x="-37800" y="-37350"/>
            <a:ext cx="9219600" cy="5218200"/>
            <a:chOff x="-37800" y="-37350"/>
            <a:chExt cx="9219600" cy="5218200"/>
          </a:xfrm>
        </p:grpSpPr>
        <p:pic>
          <p:nvPicPr>
            <p:cNvPr id="140" name="Google Shape;140;p18"/>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41" name="Google Shape;141;p18"/>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8"/>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18"/>
          <p:cNvSpPr txBox="1">
            <a:spLocks noGrp="1"/>
          </p:cNvSpPr>
          <p:nvPr>
            <p:ph type="subTitle" idx="1"/>
          </p:nvPr>
        </p:nvSpPr>
        <p:spPr>
          <a:xfrm>
            <a:off x="1732483" y="2104650"/>
            <a:ext cx="2615100" cy="46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44" name="Google Shape;144;p18"/>
          <p:cNvSpPr txBox="1">
            <a:spLocks noGrp="1"/>
          </p:cNvSpPr>
          <p:nvPr>
            <p:ph type="subTitle" idx="2"/>
          </p:nvPr>
        </p:nvSpPr>
        <p:spPr>
          <a:xfrm>
            <a:off x="1732483" y="1713300"/>
            <a:ext cx="2615100" cy="3435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5" name="Google Shape;145;p18"/>
          <p:cNvSpPr txBox="1">
            <a:spLocks noGrp="1"/>
          </p:cNvSpPr>
          <p:nvPr>
            <p:ph type="subTitle" idx="3"/>
          </p:nvPr>
        </p:nvSpPr>
        <p:spPr>
          <a:xfrm>
            <a:off x="1732483" y="3416300"/>
            <a:ext cx="2615100" cy="46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46" name="Google Shape;146;p18"/>
          <p:cNvSpPr txBox="1">
            <a:spLocks noGrp="1"/>
          </p:cNvSpPr>
          <p:nvPr>
            <p:ph type="subTitle" idx="4"/>
          </p:nvPr>
        </p:nvSpPr>
        <p:spPr>
          <a:xfrm>
            <a:off x="1732483" y="3024950"/>
            <a:ext cx="2615100" cy="3435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7" name="Google Shape;147;p18"/>
          <p:cNvSpPr txBox="1">
            <a:spLocks noGrp="1"/>
          </p:cNvSpPr>
          <p:nvPr>
            <p:ph type="subTitle" idx="5"/>
          </p:nvPr>
        </p:nvSpPr>
        <p:spPr>
          <a:xfrm>
            <a:off x="5813024" y="2104650"/>
            <a:ext cx="2615100" cy="46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48" name="Google Shape;148;p18"/>
          <p:cNvSpPr txBox="1">
            <a:spLocks noGrp="1"/>
          </p:cNvSpPr>
          <p:nvPr>
            <p:ph type="subTitle" idx="6"/>
          </p:nvPr>
        </p:nvSpPr>
        <p:spPr>
          <a:xfrm>
            <a:off x="5813024" y="1713300"/>
            <a:ext cx="2615100" cy="3435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49" name="Google Shape;149;p18"/>
          <p:cNvSpPr txBox="1">
            <a:spLocks noGrp="1"/>
          </p:cNvSpPr>
          <p:nvPr>
            <p:ph type="subTitle" idx="7"/>
          </p:nvPr>
        </p:nvSpPr>
        <p:spPr>
          <a:xfrm>
            <a:off x="5813024" y="3416300"/>
            <a:ext cx="2615100" cy="467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dk1"/>
              </a:buClr>
              <a:buSzPts val="1600"/>
              <a:buNone/>
              <a:defRPr/>
            </a:lvl1pPr>
            <a:lvl2pPr lvl="1" algn="r" rtl="0">
              <a:spcBef>
                <a:spcPts val="0"/>
              </a:spcBef>
              <a:spcAft>
                <a:spcPts val="0"/>
              </a:spcAft>
              <a:buClr>
                <a:schemeClr val="dk1"/>
              </a:buClr>
              <a:buSzPts val="1600"/>
              <a:buNone/>
              <a:defRPr>
                <a:solidFill>
                  <a:schemeClr val="dk1"/>
                </a:solidFill>
              </a:defRPr>
            </a:lvl2pPr>
            <a:lvl3pPr lvl="2" algn="r" rtl="0">
              <a:spcBef>
                <a:spcPts val="0"/>
              </a:spcBef>
              <a:spcAft>
                <a:spcPts val="0"/>
              </a:spcAft>
              <a:buClr>
                <a:schemeClr val="dk1"/>
              </a:buClr>
              <a:buSzPts val="1600"/>
              <a:buNone/>
              <a:defRPr>
                <a:solidFill>
                  <a:schemeClr val="dk1"/>
                </a:solidFill>
              </a:defRPr>
            </a:lvl3pPr>
            <a:lvl4pPr lvl="3" algn="r" rtl="0">
              <a:spcBef>
                <a:spcPts val="0"/>
              </a:spcBef>
              <a:spcAft>
                <a:spcPts val="0"/>
              </a:spcAft>
              <a:buClr>
                <a:schemeClr val="dk1"/>
              </a:buClr>
              <a:buSzPts val="1600"/>
              <a:buNone/>
              <a:defRPr>
                <a:solidFill>
                  <a:schemeClr val="dk1"/>
                </a:solidFill>
              </a:defRPr>
            </a:lvl4pPr>
            <a:lvl5pPr lvl="4" algn="r" rtl="0">
              <a:spcBef>
                <a:spcPts val="0"/>
              </a:spcBef>
              <a:spcAft>
                <a:spcPts val="0"/>
              </a:spcAft>
              <a:buClr>
                <a:schemeClr val="dk1"/>
              </a:buClr>
              <a:buSzPts val="1600"/>
              <a:buNone/>
              <a:defRPr>
                <a:solidFill>
                  <a:schemeClr val="dk1"/>
                </a:solidFill>
              </a:defRPr>
            </a:lvl5pPr>
            <a:lvl6pPr lvl="5" algn="r" rtl="0">
              <a:spcBef>
                <a:spcPts val="0"/>
              </a:spcBef>
              <a:spcAft>
                <a:spcPts val="0"/>
              </a:spcAft>
              <a:buClr>
                <a:schemeClr val="dk1"/>
              </a:buClr>
              <a:buSzPts val="1600"/>
              <a:buNone/>
              <a:defRPr>
                <a:solidFill>
                  <a:schemeClr val="dk1"/>
                </a:solidFill>
              </a:defRPr>
            </a:lvl6pPr>
            <a:lvl7pPr lvl="6" algn="r" rtl="0">
              <a:spcBef>
                <a:spcPts val="0"/>
              </a:spcBef>
              <a:spcAft>
                <a:spcPts val="0"/>
              </a:spcAft>
              <a:buClr>
                <a:schemeClr val="dk1"/>
              </a:buClr>
              <a:buSzPts val="1600"/>
              <a:buNone/>
              <a:defRPr>
                <a:solidFill>
                  <a:schemeClr val="dk1"/>
                </a:solidFill>
              </a:defRPr>
            </a:lvl7pPr>
            <a:lvl8pPr lvl="7" algn="r" rtl="0">
              <a:spcBef>
                <a:spcPts val="0"/>
              </a:spcBef>
              <a:spcAft>
                <a:spcPts val="0"/>
              </a:spcAft>
              <a:buClr>
                <a:schemeClr val="dk1"/>
              </a:buClr>
              <a:buSzPts val="1600"/>
              <a:buNone/>
              <a:defRPr>
                <a:solidFill>
                  <a:schemeClr val="dk1"/>
                </a:solidFill>
              </a:defRPr>
            </a:lvl8pPr>
            <a:lvl9pPr lvl="8" algn="r" rtl="0">
              <a:spcBef>
                <a:spcPts val="0"/>
              </a:spcBef>
              <a:spcAft>
                <a:spcPts val="0"/>
              </a:spcAft>
              <a:buClr>
                <a:schemeClr val="dk1"/>
              </a:buClr>
              <a:buSzPts val="1600"/>
              <a:buNone/>
              <a:defRPr>
                <a:solidFill>
                  <a:schemeClr val="dk1"/>
                </a:solidFill>
              </a:defRPr>
            </a:lvl9pPr>
          </a:lstStyle>
          <a:p>
            <a:endParaRPr/>
          </a:p>
        </p:txBody>
      </p:sp>
      <p:sp>
        <p:nvSpPr>
          <p:cNvPr id="150" name="Google Shape;150;p18"/>
          <p:cNvSpPr txBox="1">
            <a:spLocks noGrp="1"/>
          </p:cNvSpPr>
          <p:nvPr>
            <p:ph type="subTitle" idx="8"/>
          </p:nvPr>
        </p:nvSpPr>
        <p:spPr>
          <a:xfrm>
            <a:off x="5813024" y="3024950"/>
            <a:ext cx="2615100" cy="3435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2000"/>
              <a:buNone/>
              <a:defRPr sz="2000">
                <a:latin typeface="Jost SemiBold"/>
                <a:ea typeface="Jost SemiBold"/>
                <a:cs typeface="Jost SemiBold"/>
                <a:sym typeface="Jost SemiBold"/>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51" name="Google Shape;151;p18"/>
          <p:cNvSpPr/>
          <p:nvPr/>
        </p:nvSpPr>
        <p:spPr>
          <a:xfrm>
            <a:off x="-2596975" y="-2521300"/>
            <a:ext cx="6368100" cy="6368100"/>
          </a:xfrm>
          <a:prstGeom prst="ellipse">
            <a:avLst/>
          </a:prstGeom>
          <a:gradFill>
            <a:gsLst>
              <a:gs pos="0">
                <a:srgbClr val="187498">
                  <a:alpha val="19215"/>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a:off x="7366800" y="3236650"/>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5">
    <p:spTree>
      <p:nvGrpSpPr>
        <p:cNvPr id="1" name="Shape 172"/>
        <p:cNvGrpSpPr/>
        <p:nvPr/>
      </p:nvGrpSpPr>
      <p:grpSpPr>
        <a:xfrm>
          <a:off x="0" y="0"/>
          <a:ext cx="0" cy="0"/>
          <a:chOff x="0" y="0"/>
          <a:chExt cx="0" cy="0"/>
        </a:xfrm>
      </p:grpSpPr>
      <p:grpSp>
        <p:nvGrpSpPr>
          <p:cNvPr id="173" name="Google Shape;173;p20"/>
          <p:cNvGrpSpPr/>
          <p:nvPr/>
        </p:nvGrpSpPr>
        <p:grpSpPr>
          <a:xfrm>
            <a:off x="-37800" y="-37350"/>
            <a:ext cx="9219600" cy="5218200"/>
            <a:chOff x="-37800" y="-37350"/>
            <a:chExt cx="9219600" cy="5218200"/>
          </a:xfrm>
        </p:grpSpPr>
        <p:pic>
          <p:nvPicPr>
            <p:cNvPr id="174" name="Google Shape;174;p20"/>
            <p:cNvPicPr preferRelativeResize="0"/>
            <p:nvPr/>
          </p:nvPicPr>
          <p:blipFill>
            <a:blip r:embed="rId2">
              <a:alphaModFix amt="33000"/>
            </a:blip>
            <a:stretch>
              <a:fillRect/>
            </a:stretch>
          </p:blipFill>
          <p:spPr>
            <a:xfrm>
              <a:off x="0" y="2381"/>
              <a:ext cx="9144000" cy="5138738"/>
            </a:xfrm>
            <a:prstGeom prst="rect">
              <a:avLst/>
            </a:prstGeom>
            <a:noFill/>
            <a:ln>
              <a:noFill/>
            </a:ln>
          </p:spPr>
        </p:pic>
        <p:sp>
          <p:nvSpPr>
            <p:cNvPr id="175" name="Google Shape;175;p20"/>
            <p:cNvSpPr/>
            <p:nvPr/>
          </p:nvSpPr>
          <p:spPr>
            <a:xfrm flipH="1">
              <a:off x="-37800" y="-37350"/>
              <a:ext cx="9219600" cy="5218200"/>
            </a:xfrm>
            <a:prstGeom prst="rect">
              <a:avLst/>
            </a:prstGeom>
            <a:gradFill>
              <a:gsLst>
                <a:gs pos="0">
                  <a:srgbClr val="187498">
                    <a:alpha val="6666"/>
                  </a:srgbClr>
                </a:gs>
                <a:gs pos="50000">
                  <a:srgbClr val="187498">
                    <a:alpha val="6666"/>
                  </a:srgbClr>
                </a:gs>
                <a:gs pos="100000">
                  <a:srgbClr val="F9D923">
                    <a:alpha val="745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20"/>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20"/>
          <p:cNvSpPr txBox="1">
            <a:spLocks noGrp="1"/>
          </p:cNvSpPr>
          <p:nvPr>
            <p:ph type="body" idx="1"/>
          </p:nvPr>
        </p:nvSpPr>
        <p:spPr>
          <a:xfrm>
            <a:off x="1278450" y="1694775"/>
            <a:ext cx="6587100" cy="2220300"/>
          </a:xfrm>
          <a:prstGeom prst="rect">
            <a:avLst/>
          </a:prstGeom>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Jost SemiBold"/>
              <a:buChar char="●"/>
              <a:defRPr/>
            </a:lvl1pPr>
            <a:lvl2pPr marL="914400" lvl="1" indent="-330200" rtl="0">
              <a:lnSpc>
                <a:spcPct val="100000"/>
              </a:lnSpc>
              <a:spcBef>
                <a:spcPts val="0"/>
              </a:spcBef>
              <a:spcAft>
                <a:spcPts val="0"/>
              </a:spcAft>
              <a:buClr>
                <a:schemeClr val="lt2"/>
              </a:buClr>
              <a:buSzPts val="1600"/>
              <a:buFont typeface="Montserrat"/>
              <a:buChar char="○"/>
              <a:defRPr/>
            </a:lvl2pPr>
            <a:lvl3pPr marL="1371600" lvl="2" indent="-330200" rtl="0">
              <a:spcBef>
                <a:spcPts val="0"/>
              </a:spcBef>
              <a:spcAft>
                <a:spcPts val="0"/>
              </a:spcAft>
              <a:buClr>
                <a:schemeClr val="lt2"/>
              </a:buClr>
              <a:buSzPts val="1600"/>
              <a:buFont typeface="Montserrat"/>
              <a:buChar char="■"/>
              <a:defRPr/>
            </a:lvl3pPr>
            <a:lvl4pPr marL="1828800" lvl="3" indent="-330200" rtl="0">
              <a:spcBef>
                <a:spcPts val="0"/>
              </a:spcBef>
              <a:spcAft>
                <a:spcPts val="0"/>
              </a:spcAft>
              <a:buClr>
                <a:schemeClr val="lt2"/>
              </a:buClr>
              <a:buSzPts val="1600"/>
              <a:buFont typeface="Montserrat"/>
              <a:buChar char="●"/>
              <a:defRPr/>
            </a:lvl4pPr>
            <a:lvl5pPr marL="2286000" lvl="4" indent="-330200" rtl="0">
              <a:spcBef>
                <a:spcPts val="0"/>
              </a:spcBef>
              <a:spcAft>
                <a:spcPts val="0"/>
              </a:spcAft>
              <a:buClr>
                <a:schemeClr val="lt2"/>
              </a:buClr>
              <a:buSzPts val="1600"/>
              <a:buFont typeface="Montserrat"/>
              <a:buChar char="○"/>
              <a:defRPr/>
            </a:lvl5pPr>
            <a:lvl6pPr marL="2743200" lvl="5" indent="-330200" rtl="0">
              <a:spcBef>
                <a:spcPts val="0"/>
              </a:spcBef>
              <a:spcAft>
                <a:spcPts val="0"/>
              </a:spcAft>
              <a:buClr>
                <a:schemeClr val="lt2"/>
              </a:buClr>
              <a:buSzPts val="1600"/>
              <a:buFont typeface="Montserrat"/>
              <a:buChar char="■"/>
              <a:defRPr/>
            </a:lvl6pPr>
            <a:lvl7pPr marL="3200400" lvl="6" indent="-330200" rtl="0">
              <a:spcBef>
                <a:spcPts val="0"/>
              </a:spcBef>
              <a:spcAft>
                <a:spcPts val="0"/>
              </a:spcAft>
              <a:buClr>
                <a:schemeClr val="lt2"/>
              </a:buClr>
              <a:buSzPts val="1600"/>
              <a:buFont typeface="Montserrat"/>
              <a:buChar char="●"/>
              <a:defRPr/>
            </a:lvl7pPr>
            <a:lvl8pPr marL="3657600" lvl="7" indent="-330200" rtl="0">
              <a:spcBef>
                <a:spcPts val="0"/>
              </a:spcBef>
              <a:spcAft>
                <a:spcPts val="0"/>
              </a:spcAft>
              <a:buClr>
                <a:schemeClr val="lt2"/>
              </a:buClr>
              <a:buSzPts val="1600"/>
              <a:buFont typeface="Montserrat"/>
              <a:buChar char="○"/>
              <a:defRPr/>
            </a:lvl8pPr>
            <a:lvl9pPr marL="4114800" lvl="8" indent="-330200" rtl="0">
              <a:spcBef>
                <a:spcPts val="0"/>
              </a:spcBef>
              <a:spcAft>
                <a:spcPts val="0"/>
              </a:spcAft>
              <a:buClr>
                <a:schemeClr val="lt2"/>
              </a:buClr>
              <a:buSzPts val="1600"/>
              <a:buFont typeface="Montserrat"/>
              <a:buChar char="■"/>
              <a:defRPr/>
            </a:lvl9pPr>
          </a:lstStyle>
          <a:p>
            <a:endParaRPr/>
          </a:p>
        </p:txBody>
      </p:sp>
      <p:sp>
        <p:nvSpPr>
          <p:cNvPr id="178" name="Google Shape;178;p20"/>
          <p:cNvSpPr/>
          <p:nvPr/>
        </p:nvSpPr>
        <p:spPr>
          <a:xfrm>
            <a:off x="7088775" y="-1619375"/>
            <a:ext cx="3603600" cy="3603600"/>
          </a:xfrm>
          <a:prstGeom prst="ellipse">
            <a:avLst/>
          </a:prstGeom>
          <a:gradFill>
            <a:gsLst>
              <a:gs pos="0">
                <a:schemeClr val="lt1"/>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2819400" y="1984225"/>
            <a:ext cx="6368100" cy="6368100"/>
          </a:xfrm>
          <a:prstGeom prst="ellipse">
            <a:avLst/>
          </a:prstGeom>
          <a:gradFill>
            <a:gsLst>
              <a:gs pos="0">
                <a:srgbClr val="187498">
                  <a:alpha val="47450"/>
                </a:srgbClr>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175" y="535650"/>
            <a:ext cx="7715700" cy="572700"/>
          </a:xfrm>
          <a:prstGeom prst="rect">
            <a:avLst/>
          </a:prstGeom>
          <a:noFill/>
          <a:ln>
            <a:noFill/>
          </a:ln>
        </p:spPr>
        <p:txBody>
          <a:bodyPr spcFirstLastPara="1" wrap="square" lIns="0" tIns="0" rIns="0" bIns="0" anchor="t" anchorCtr="0">
            <a:noAutofit/>
          </a:bodyPr>
          <a:lstStyle>
            <a:lvl1pPr lvl="0">
              <a:lnSpc>
                <a:spcPct val="100000"/>
              </a:lnSpc>
              <a:spcBef>
                <a:spcPts val="0"/>
              </a:spcBef>
              <a:spcAft>
                <a:spcPts val="0"/>
              </a:spcAft>
              <a:buClr>
                <a:schemeClr val="accent1"/>
              </a:buClr>
              <a:buSzPts val="3000"/>
              <a:buFont typeface="Jost SemiBold"/>
              <a:buNone/>
              <a:defRPr sz="3000">
                <a:solidFill>
                  <a:schemeClr val="accent1"/>
                </a:solidFill>
                <a:latin typeface="Jost SemiBold"/>
                <a:ea typeface="Jost SemiBold"/>
                <a:cs typeface="Jost SemiBold"/>
                <a:sym typeface="Jost SemiBold"/>
              </a:defRPr>
            </a:lvl1pPr>
            <a:lvl2pPr lvl="1">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2pPr>
            <a:lvl3pPr lvl="2">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3pPr>
            <a:lvl4pPr lvl="3">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4pPr>
            <a:lvl5pPr lvl="4">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5pPr>
            <a:lvl6pPr lvl="5">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6pPr>
            <a:lvl7pPr lvl="6">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7pPr>
            <a:lvl8pPr lvl="7">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8pPr>
            <a:lvl9pPr lvl="8">
              <a:lnSpc>
                <a:spcPct val="100000"/>
              </a:lnSpc>
              <a:spcBef>
                <a:spcPts val="0"/>
              </a:spcBef>
              <a:spcAft>
                <a:spcPts val="0"/>
              </a:spcAft>
              <a:buClr>
                <a:schemeClr val="accent1"/>
              </a:buClr>
              <a:buSzPts val="2800"/>
              <a:buFont typeface="Jost"/>
              <a:buNone/>
              <a:defRPr sz="2800" b="1">
                <a:solidFill>
                  <a:schemeClr val="accent1"/>
                </a:solidFill>
                <a:latin typeface="Jost"/>
                <a:ea typeface="Jost"/>
                <a:cs typeface="Jost"/>
                <a:sym typeface="Jost"/>
              </a:defRPr>
            </a:lvl9pPr>
          </a:lstStyle>
          <a:p>
            <a:endParaRPr/>
          </a:p>
        </p:txBody>
      </p:sp>
      <p:sp>
        <p:nvSpPr>
          <p:cNvPr id="7" name="Google Shape;7;p1"/>
          <p:cNvSpPr txBox="1">
            <a:spLocks noGrp="1"/>
          </p:cNvSpPr>
          <p:nvPr>
            <p:ph type="body" idx="1"/>
          </p:nvPr>
        </p:nvSpPr>
        <p:spPr>
          <a:xfrm>
            <a:off x="714175" y="1152475"/>
            <a:ext cx="7715700" cy="3416400"/>
          </a:xfrm>
          <a:prstGeom prst="rect">
            <a:avLst/>
          </a:prstGeom>
          <a:noFill/>
          <a:ln>
            <a:noFill/>
          </a:ln>
        </p:spPr>
        <p:txBody>
          <a:bodyPr spcFirstLastPara="1" wrap="square" lIns="0" tIns="0" rIns="0" bIns="0" anchor="t" anchorCtr="0">
            <a:noAutofit/>
          </a:bodyPr>
          <a:lstStyle>
            <a:lvl1pPr marL="457200" lvl="0"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1pPr>
            <a:lvl2pPr marL="914400" lvl="1"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2pPr>
            <a:lvl3pPr marL="1371600" lvl="2"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3pPr>
            <a:lvl4pPr marL="1828800" lvl="3"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4pPr>
            <a:lvl5pPr marL="2286000" lvl="4"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5pPr>
            <a:lvl6pPr marL="2743200" lvl="5"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6pPr>
            <a:lvl7pPr marL="3200400" lvl="6"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7pPr>
            <a:lvl8pPr marL="3657600" lvl="7"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8pPr>
            <a:lvl9pPr marL="4114800" lvl="8" indent="-330200">
              <a:lnSpc>
                <a:spcPct val="100000"/>
              </a:lnSpc>
              <a:spcBef>
                <a:spcPts val="0"/>
              </a:spcBef>
              <a:spcAft>
                <a:spcPts val="0"/>
              </a:spcAft>
              <a:buClr>
                <a:schemeClr val="accent1"/>
              </a:buClr>
              <a:buSzPts val="1600"/>
              <a:buFont typeface="Jost"/>
              <a:buChar char="■"/>
              <a:defRPr sz="1600">
                <a:solidFill>
                  <a:schemeClr val="accent1"/>
                </a:solidFill>
                <a:latin typeface="Jost"/>
                <a:ea typeface="Jost"/>
                <a:cs typeface="Jost"/>
                <a:sym typeface="Jos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8" r:id="rId6"/>
    <p:sldLayoutId id="2147483659" r:id="rId7"/>
    <p:sldLayoutId id="2147483664" r:id="rId8"/>
    <p:sldLayoutId id="2147483666" r:id="rId9"/>
    <p:sldLayoutId id="2147483669" r:id="rId10"/>
    <p:sldLayoutId id="2147483670"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ideo" Target="https://www.youtube.com/embed/XIiq7LUX7uo?feature=oembed" TargetMode="Externa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ideo" Target="https://www.youtube.com/embed/IJWwfMyPu1c?feature=oembed" TargetMode="Externa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video" Target="https://www.youtube.com/embed/eIUQjpyNMBE?feature=oembed" TargetMode="Externa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bit.ly/33VAFh3"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video" Target="https://www.youtube.com/embed/r8ylJ16B0KQ?feature=oembed" TargetMode="External"/><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video" Target="https://www.youtube.com/embed/fBURiN1omLo?feature=oembed" TargetMode="Externa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video" Target="https://www.youtube.com/embed/M988_fsOSWo?start=68&amp;feature=oembed" TargetMode="Externa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ideo" Target="https://www.youtube.com/embed/nIBu1EFYmBU?feature=oembed"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28"/>
          <p:cNvGrpSpPr/>
          <p:nvPr/>
        </p:nvGrpSpPr>
        <p:grpSpPr>
          <a:xfrm rot="906714">
            <a:off x="6889497" y="1214090"/>
            <a:ext cx="1149878" cy="1149878"/>
            <a:chOff x="6755990" y="1374375"/>
            <a:chExt cx="1149900" cy="1149900"/>
          </a:xfrm>
        </p:grpSpPr>
        <p:sp>
          <p:nvSpPr>
            <p:cNvPr id="220" name="Google Shape;220;p28"/>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8"/>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28"/>
          <p:cNvSpPr txBox="1">
            <a:spLocks noGrp="1"/>
          </p:cNvSpPr>
          <p:nvPr>
            <p:ph type="ctrTitle"/>
          </p:nvPr>
        </p:nvSpPr>
        <p:spPr>
          <a:xfrm>
            <a:off x="714175" y="969450"/>
            <a:ext cx="5351100" cy="2291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Computing Paradigm</a:t>
            </a:r>
            <a:endParaRPr dirty="0"/>
          </a:p>
        </p:txBody>
      </p:sp>
      <p:sp>
        <p:nvSpPr>
          <p:cNvPr id="223" name="Google Shape;223;p28"/>
          <p:cNvSpPr txBox="1">
            <a:spLocks noGrp="1"/>
          </p:cNvSpPr>
          <p:nvPr>
            <p:ph type="subTitle" idx="1"/>
          </p:nvPr>
        </p:nvSpPr>
        <p:spPr>
          <a:xfrm rot="-59659">
            <a:off x="713873" y="3647833"/>
            <a:ext cx="5238189" cy="5268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Lecturer: Truong Thi Ngoc Phuong</a:t>
            </a:r>
            <a:endParaRPr dirty="0"/>
          </a:p>
        </p:txBody>
      </p:sp>
      <p:cxnSp>
        <p:nvCxnSpPr>
          <p:cNvPr id="224" name="Google Shape;224;p28"/>
          <p:cNvCxnSpPr/>
          <p:nvPr/>
        </p:nvCxnSpPr>
        <p:spPr>
          <a:xfrm>
            <a:off x="725550" y="3308300"/>
            <a:ext cx="2595000" cy="0"/>
          </a:xfrm>
          <a:prstGeom prst="straightConnector1">
            <a:avLst/>
          </a:prstGeom>
          <a:noFill/>
          <a:ln w="9525" cap="flat" cmpd="sng">
            <a:solidFill>
              <a:schemeClr val="accent1"/>
            </a:solidFill>
            <a:prstDash val="solid"/>
            <a:round/>
            <a:headEnd type="none" w="med" len="med"/>
            <a:tailEnd type="none" w="med" len="med"/>
          </a:ln>
        </p:spPr>
      </p:cxnSp>
      <p:grpSp>
        <p:nvGrpSpPr>
          <p:cNvPr id="225" name="Google Shape;225;p28"/>
          <p:cNvGrpSpPr/>
          <p:nvPr/>
        </p:nvGrpSpPr>
        <p:grpSpPr>
          <a:xfrm rot="-762542">
            <a:off x="7723050" y="1879166"/>
            <a:ext cx="1149900" cy="1149900"/>
            <a:chOff x="7144390" y="2062575"/>
            <a:chExt cx="1149900" cy="1149900"/>
          </a:xfrm>
        </p:grpSpPr>
        <p:sp>
          <p:nvSpPr>
            <p:cNvPr id="226" name="Google Shape;226;p28"/>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 name="Google Shape;227;p28"/>
            <p:cNvGrpSpPr/>
            <p:nvPr/>
          </p:nvGrpSpPr>
          <p:grpSpPr>
            <a:xfrm>
              <a:off x="7393719" y="2342761"/>
              <a:ext cx="651289" cy="589792"/>
              <a:chOff x="988338" y="1930075"/>
              <a:chExt cx="494750" cy="448000"/>
            </a:xfrm>
          </p:grpSpPr>
          <p:sp>
            <p:nvSpPr>
              <p:cNvPr id="228" name="Google Shape;228;p28"/>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 name="Google Shape;230;p28"/>
          <p:cNvGrpSpPr/>
          <p:nvPr/>
        </p:nvGrpSpPr>
        <p:grpSpPr>
          <a:xfrm rot="-522130">
            <a:off x="6889608" y="2571860"/>
            <a:ext cx="1149914" cy="1149914"/>
            <a:chOff x="6598350" y="2932555"/>
            <a:chExt cx="1149900" cy="1149900"/>
          </a:xfrm>
        </p:grpSpPr>
        <p:sp>
          <p:nvSpPr>
            <p:cNvPr id="231" name="Google Shape;231;p28"/>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8"/>
            <p:cNvGrpSpPr/>
            <p:nvPr/>
          </p:nvGrpSpPr>
          <p:grpSpPr>
            <a:xfrm>
              <a:off x="6855332" y="3212566"/>
              <a:ext cx="636203" cy="590041"/>
              <a:chOff x="3960163" y="2623325"/>
              <a:chExt cx="483400" cy="448325"/>
            </a:xfrm>
          </p:grpSpPr>
          <p:sp>
            <p:nvSpPr>
              <p:cNvPr id="233" name="Google Shape;233;p28"/>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28"/>
          <p:cNvSpPr txBox="1">
            <a:spLocks noGrp="1"/>
          </p:cNvSpPr>
          <p:nvPr>
            <p:ph type="subTitle" idx="1"/>
          </p:nvPr>
        </p:nvSpPr>
        <p:spPr>
          <a:xfrm rot="540089">
            <a:off x="7802075" y="3057324"/>
            <a:ext cx="1857982" cy="438270"/>
          </a:xfrm>
          <a:prstGeom prst="rect">
            <a:avLst/>
          </a:prstGeom>
          <a:solidFill>
            <a:schemeClr val="dk2"/>
          </a:solidFill>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Computing</a:t>
            </a:r>
            <a:endParaRPr sz="1900">
              <a:solidFill>
                <a:schemeClr val="accent2"/>
              </a:solidFill>
              <a:latin typeface="Jost SemiBold"/>
              <a:ea typeface="Jost SemiBold"/>
              <a:cs typeface="Jost SemiBold"/>
              <a:sym typeface="Jost SemiBold"/>
            </a:endParaRPr>
          </a:p>
        </p:txBody>
      </p:sp>
      <p:sp>
        <p:nvSpPr>
          <p:cNvPr id="237" name="Google Shape;237;p28"/>
          <p:cNvSpPr txBox="1">
            <a:spLocks noGrp="1"/>
          </p:cNvSpPr>
          <p:nvPr>
            <p:ph type="subTitle" idx="1"/>
          </p:nvPr>
        </p:nvSpPr>
        <p:spPr>
          <a:xfrm rot="-457733" flipH="1">
            <a:off x="-247136" y="264239"/>
            <a:ext cx="1459821" cy="438321"/>
          </a:xfrm>
          <a:prstGeom prst="rect">
            <a:avLst/>
          </a:prstGeom>
          <a:solidFill>
            <a:schemeClr val="dk1"/>
          </a:solidFill>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Cloud</a:t>
            </a:r>
            <a:endParaRPr sz="1900">
              <a:solidFill>
                <a:schemeClr val="accent2"/>
              </a:solidFill>
              <a:latin typeface="Jost SemiBold"/>
              <a:ea typeface="Jost SemiBold"/>
              <a:cs typeface="Jost SemiBold"/>
              <a:sym typeface="Jos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Parallel Computing</a:t>
            </a:r>
            <a:endParaRPr dirty="0"/>
          </a:p>
        </p:txBody>
      </p:sp>
      <p:sp>
        <p:nvSpPr>
          <p:cNvPr id="323" name="Google Shape;323;p33"/>
          <p:cNvSpPr txBox="1">
            <a:spLocks noGrp="1"/>
          </p:cNvSpPr>
          <p:nvPr>
            <p:ph type="subTitle" idx="1"/>
          </p:nvPr>
        </p:nvSpPr>
        <p:spPr>
          <a:xfrm>
            <a:off x="1732483" y="2104650"/>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It saves time and money as many resources working together will reduce the time and cut potential costs.</a:t>
            </a:r>
            <a:endParaRPr dirty="0"/>
          </a:p>
        </p:txBody>
      </p:sp>
      <p:sp>
        <p:nvSpPr>
          <p:cNvPr id="324" name="Google Shape;324;p33"/>
          <p:cNvSpPr txBox="1">
            <a:spLocks noGrp="1"/>
          </p:cNvSpPr>
          <p:nvPr>
            <p:ph type="subTitle" idx="2"/>
          </p:nvPr>
        </p:nvSpPr>
        <p:spPr>
          <a:xfrm>
            <a:off x="1732483" y="1713300"/>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Cost</a:t>
            </a:r>
            <a:endParaRPr b="1"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714175" y="1753925"/>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915725" y="1970144"/>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749133" y="3823273"/>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It can be impractical to solve larger problems on Serial Computing. </a:t>
            </a:r>
            <a:endParaRPr dirty="0"/>
          </a:p>
        </p:txBody>
      </p:sp>
      <p:sp>
        <p:nvSpPr>
          <p:cNvPr id="331" name="Google Shape;331;p33"/>
          <p:cNvSpPr txBox="1">
            <a:spLocks noGrp="1"/>
          </p:cNvSpPr>
          <p:nvPr>
            <p:ph type="subTitle" idx="4"/>
          </p:nvPr>
        </p:nvSpPr>
        <p:spPr>
          <a:xfrm>
            <a:off x="1749133" y="3431923"/>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Efficiency</a:t>
            </a:r>
            <a:r>
              <a:rPr lang="en" dirty="0"/>
              <a:t> </a:t>
            </a:r>
            <a:endParaRPr dirty="0"/>
          </a:p>
        </p:txBody>
      </p:sp>
      <p:sp>
        <p:nvSpPr>
          <p:cNvPr id="332" name="Google Shape;332;p33"/>
          <p:cNvSpPr txBox="1">
            <a:spLocks noGrp="1"/>
          </p:cNvSpPr>
          <p:nvPr>
            <p:ph type="subTitle" idx="5"/>
          </p:nvPr>
        </p:nvSpPr>
        <p:spPr>
          <a:xfrm>
            <a:off x="5813023" y="2104650"/>
            <a:ext cx="3160495" cy="4671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US" sz="1400" dirty="0"/>
              <a:t>It can take advantage of non-local resources when the local resources are finite.</a:t>
            </a:r>
            <a:endParaRPr sz="1200" dirty="0"/>
          </a:p>
        </p:txBody>
      </p:sp>
      <p:sp>
        <p:nvSpPr>
          <p:cNvPr id="333" name="Google Shape;333;p33"/>
          <p:cNvSpPr txBox="1">
            <a:spLocks noGrp="1"/>
          </p:cNvSpPr>
          <p:nvPr>
            <p:ph type="subTitle" idx="6"/>
          </p:nvPr>
        </p:nvSpPr>
        <p:spPr>
          <a:xfrm>
            <a:off x="5813023" y="1713300"/>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a:t>Ultilization</a:t>
            </a:r>
            <a:endParaRPr sz="1600" b="1" dirty="0"/>
          </a:p>
        </p:txBody>
      </p:sp>
      <p:sp>
        <p:nvSpPr>
          <p:cNvPr id="334" name="Google Shape;334;p33"/>
          <p:cNvSpPr txBox="1">
            <a:spLocks noGrp="1"/>
          </p:cNvSpPr>
          <p:nvPr>
            <p:ph type="subTitle" idx="7"/>
          </p:nvPr>
        </p:nvSpPr>
        <p:spPr>
          <a:xfrm>
            <a:off x="5801346" y="3563769"/>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dirty="0" err="1"/>
              <a:t>Improve</a:t>
            </a:r>
            <a:r>
              <a:rPr lang="vi-VN" dirty="0"/>
              <a:t> </a:t>
            </a:r>
            <a:r>
              <a:rPr lang="vi-VN" dirty="0" err="1"/>
              <a:t>performance</a:t>
            </a:r>
            <a:r>
              <a:rPr lang="vi-VN" dirty="0"/>
              <a:t>. </a:t>
            </a:r>
          </a:p>
          <a:p>
            <a:pPr marL="0" lvl="0" indent="0" algn="l" rtl="0">
              <a:spcBef>
                <a:spcPts val="0"/>
              </a:spcBef>
              <a:spcAft>
                <a:spcPts val="0"/>
              </a:spcAft>
              <a:buNone/>
            </a:pPr>
            <a:r>
              <a:rPr lang="vi-VN" dirty="0" err="1"/>
              <a:t>Multiple</a:t>
            </a:r>
            <a:r>
              <a:rPr lang="vi-VN" dirty="0"/>
              <a:t> </a:t>
            </a:r>
            <a:r>
              <a:rPr lang="vi-VN" dirty="0" err="1"/>
              <a:t>execution</a:t>
            </a:r>
            <a:r>
              <a:rPr lang="vi-VN" dirty="0"/>
              <a:t> </a:t>
            </a:r>
            <a:r>
              <a:rPr lang="vi-VN" dirty="0" err="1"/>
              <a:t>units</a:t>
            </a:r>
            <a:r>
              <a:rPr lang="vi-VN" dirty="0"/>
              <a:t>, </a:t>
            </a:r>
            <a:r>
              <a:rPr lang="vi-VN" dirty="0" err="1"/>
              <a:t>pipelined</a:t>
            </a:r>
            <a:r>
              <a:rPr lang="vi-VN" dirty="0"/>
              <a:t> </a:t>
            </a:r>
            <a:r>
              <a:rPr lang="vi-VN" dirty="0" err="1"/>
              <a:t>instructions</a:t>
            </a:r>
            <a:r>
              <a:rPr lang="vi-VN" dirty="0"/>
              <a:t>, </a:t>
            </a:r>
            <a:r>
              <a:rPr lang="vi-VN" dirty="0" err="1"/>
              <a:t>multi-core</a:t>
            </a:r>
            <a:r>
              <a:rPr lang="vi-VN" dirty="0"/>
              <a:t>. </a:t>
            </a:r>
            <a:endParaRPr dirty="0"/>
          </a:p>
        </p:txBody>
      </p:sp>
      <p:sp>
        <p:nvSpPr>
          <p:cNvPr id="335" name="Google Shape;335;p33"/>
          <p:cNvSpPr txBox="1">
            <a:spLocks noGrp="1"/>
          </p:cNvSpPr>
          <p:nvPr>
            <p:ph type="subTitle" idx="8"/>
          </p:nvPr>
        </p:nvSpPr>
        <p:spPr>
          <a:xfrm>
            <a:off x="5801346" y="3172419"/>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Concurrency</a:t>
            </a:r>
            <a:endParaRPr b="1" dirty="0"/>
          </a:p>
        </p:txBody>
      </p:sp>
      <p:sp>
        <p:nvSpPr>
          <p:cNvPr id="336" name="Google Shape;336;p33"/>
          <p:cNvSpPr/>
          <p:nvPr/>
        </p:nvSpPr>
        <p:spPr>
          <a:xfrm>
            <a:off x="730825" y="3472923"/>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91447" y="1753925"/>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4779769" y="3213419"/>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92993" y="1970435"/>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4996458" y="3429876"/>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3"/>
          <p:cNvGrpSpPr/>
          <p:nvPr/>
        </p:nvGrpSpPr>
        <p:grpSpPr>
          <a:xfrm>
            <a:off x="933396" y="3689422"/>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Tree>
    <p:extLst>
      <p:ext uri="{BB962C8B-B14F-4D97-AF65-F5344CB8AC3E}">
        <p14:creationId xmlns:p14="http://schemas.microsoft.com/office/powerpoint/2010/main" val="2724864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Online Media 1" title="AMD Simplified: Serial vs. Parallel Computing">
            <a:hlinkClick r:id="" action="ppaction://media"/>
            <a:extLst>
              <a:ext uri="{FF2B5EF4-FFF2-40B4-BE49-F238E27FC236}">
                <a16:creationId xmlns:a16="http://schemas.microsoft.com/office/drawing/2014/main" id="{5BA2D020-C987-ED93-F52D-F9EC4E65ABAB}"/>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202511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5"/>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Read</a:t>
            </a:r>
            <a:r>
              <a:rPr lang="vi-VN" dirty="0"/>
              <a:t> </a:t>
            </a:r>
            <a:r>
              <a:rPr lang="vi-VN" dirty="0" err="1"/>
              <a:t>More</a:t>
            </a:r>
            <a:r>
              <a:rPr lang="vi-VN" dirty="0"/>
              <a:t>….</a:t>
            </a:r>
            <a:endParaRPr dirty="0"/>
          </a:p>
        </p:txBody>
      </p:sp>
      <p:cxnSp>
        <p:nvCxnSpPr>
          <p:cNvPr id="374" name="Google Shape;374;p35"/>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5" name="TextBox 4">
            <a:extLst>
              <a:ext uri="{FF2B5EF4-FFF2-40B4-BE49-F238E27FC236}">
                <a16:creationId xmlns:a16="http://schemas.microsoft.com/office/drawing/2014/main" id="{A5C863A3-FDEF-25CA-4DE6-CFAEC5029D16}"/>
              </a:ext>
            </a:extLst>
          </p:cNvPr>
          <p:cNvSpPr txBox="1"/>
          <p:nvPr/>
        </p:nvSpPr>
        <p:spPr>
          <a:xfrm>
            <a:off x="528918" y="1598712"/>
            <a:ext cx="6759388" cy="307777"/>
          </a:xfrm>
          <a:prstGeom prst="rect">
            <a:avLst/>
          </a:prstGeom>
          <a:noFill/>
        </p:spPr>
        <p:txBody>
          <a:bodyPr wrap="square">
            <a:spAutoFit/>
          </a:bodyPr>
          <a:lstStyle/>
          <a:p>
            <a:r>
              <a:rPr lang="vi-VN" dirty="0"/>
              <a:t>https://hpc.llnl.gov/documentation/tutorials/introduction-parallel-computing-tutorial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Distributed</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3</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67064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sp>
        <p:nvSpPr>
          <p:cNvPr id="309" name="Google Shape;309;p32"/>
          <p:cNvSpPr txBox="1">
            <a:spLocks noGrp="1"/>
          </p:cNvSpPr>
          <p:nvPr>
            <p:ph type="subTitle" idx="1"/>
          </p:nvPr>
        </p:nvSpPr>
        <p:spPr>
          <a:xfrm>
            <a:off x="233082" y="2193660"/>
            <a:ext cx="4602493" cy="830997"/>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dirty="0"/>
              <a:t>Multiple computers or processor machines connected through a homogeneous or heterogeneous network. . </a:t>
            </a:r>
            <a:endParaRPr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309;p32">
            <a:extLst>
              <a:ext uri="{FF2B5EF4-FFF2-40B4-BE49-F238E27FC236}">
                <a16:creationId xmlns:a16="http://schemas.microsoft.com/office/drawing/2014/main" id="{E59A34D8-901A-E26D-0A58-C7763997986F}"/>
              </a:ext>
            </a:extLst>
          </p:cNvPr>
          <p:cNvSpPr txBox="1">
            <a:spLocks/>
          </p:cNvSpPr>
          <p:nvPr/>
        </p:nvSpPr>
        <p:spPr>
          <a:xfrm>
            <a:off x="233082" y="3299273"/>
            <a:ext cx="4602493"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Connectivity can be local network or geographical distance or wide area network. </a:t>
            </a:r>
          </a:p>
        </p:txBody>
      </p:sp>
      <p:sp>
        <p:nvSpPr>
          <p:cNvPr id="2" name="Google Shape;309;p32">
            <a:extLst>
              <a:ext uri="{FF2B5EF4-FFF2-40B4-BE49-F238E27FC236}">
                <a16:creationId xmlns:a16="http://schemas.microsoft.com/office/drawing/2014/main" id="{6D391162-7EA7-D08E-78A1-505852936FFE}"/>
              </a:ext>
            </a:extLst>
          </p:cNvPr>
          <p:cNvSpPr txBox="1">
            <a:spLocks/>
          </p:cNvSpPr>
          <p:nvPr/>
        </p:nvSpPr>
        <p:spPr>
          <a:xfrm>
            <a:off x="233082" y="4202467"/>
            <a:ext cx="4602493"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The goal of distributed computing is to make such a network works as a single computer. </a:t>
            </a:r>
          </a:p>
        </p:txBody>
      </p:sp>
      <p:pic>
        <p:nvPicPr>
          <p:cNvPr id="5" name="Picture 4">
            <a:extLst>
              <a:ext uri="{FF2B5EF4-FFF2-40B4-BE49-F238E27FC236}">
                <a16:creationId xmlns:a16="http://schemas.microsoft.com/office/drawing/2014/main" id="{4026CEA9-553C-1F9D-00C9-F84134AFA30F}"/>
              </a:ext>
            </a:extLst>
          </p:cNvPr>
          <p:cNvPicPr>
            <a:picLocks noChangeAspect="1"/>
          </p:cNvPicPr>
          <p:nvPr/>
        </p:nvPicPr>
        <p:blipFill>
          <a:blip r:embed="rId3"/>
          <a:stretch>
            <a:fillRect/>
          </a:stretch>
        </p:blipFill>
        <p:spPr>
          <a:xfrm>
            <a:off x="5164795" y="2193660"/>
            <a:ext cx="3844736" cy="2147060"/>
          </a:xfrm>
          <a:prstGeom prst="rect">
            <a:avLst/>
          </a:prstGeom>
        </p:spPr>
      </p:pic>
    </p:spTree>
    <p:extLst>
      <p:ext uri="{BB962C8B-B14F-4D97-AF65-F5344CB8AC3E}">
        <p14:creationId xmlns:p14="http://schemas.microsoft.com/office/powerpoint/2010/main" val="133540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Distributed computing</a:t>
            </a:r>
            <a:endParaRPr dirty="0"/>
          </a:p>
        </p:txBody>
      </p:sp>
      <p:sp>
        <p:nvSpPr>
          <p:cNvPr id="323" name="Google Shape;323;p33"/>
          <p:cNvSpPr txBox="1">
            <a:spLocks noGrp="1"/>
          </p:cNvSpPr>
          <p:nvPr>
            <p:ph type="subTitle" idx="1"/>
          </p:nvPr>
        </p:nvSpPr>
        <p:spPr>
          <a:xfrm>
            <a:off x="1657922" y="1731616"/>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Order events – logical clock is achieved by synchronization/coordination. </a:t>
            </a:r>
            <a:endParaRPr dirty="0"/>
          </a:p>
        </p:txBody>
      </p:sp>
      <p:sp>
        <p:nvSpPr>
          <p:cNvPr id="324" name="Google Shape;324;p33"/>
          <p:cNvSpPr txBox="1">
            <a:spLocks noGrp="1"/>
          </p:cNvSpPr>
          <p:nvPr>
            <p:ph type="subTitle" idx="2"/>
          </p:nvPr>
        </p:nvSpPr>
        <p:spPr>
          <a:xfrm>
            <a:off x="1657922" y="134026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t>No </a:t>
            </a:r>
            <a:r>
              <a:rPr lang="vi-VN" b="1" dirty="0" err="1"/>
              <a:t>shared</a:t>
            </a:r>
            <a:r>
              <a:rPr lang="vi-VN" b="1" dirty="0"/>
              <a:t> </a:t>
            </a:r>
            <a:r>
              <a:rPr lang="vi-VN" b="1" dirty="0" err="1"/>
              <a:t>clock</a:t>
            </a:r>
            <a:endParaRPr b="1"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639614" y="1380891"/>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841164" y="1597110"/>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674572" y="3028896"/>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State is distributed through the system. </a:t>
            </a:r>
            <a:endParaRPr dirty="0"/>
          </a:p>
        </p:txBody>
      </p:sp>
      <p:sp>
        <p:nvSpPr>
          <p:cNvPr id="331" name="Google Shape;331;p33"/>
          <p:cNvSpPr txBox="1">
            <a:spLocks noGrp="1"/>
          </p:cNvSpPr>
          <p:nvPr>
            <p:ph type="subTitle" idx="4"/>
          </p:nvPr>
        </p:nvSpPr>
        <p:spPr>
          <a:xfrm>
            <a:off x="1674572" y="263754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a:t>No </a:t>
            </a:r>
            <a:r>
              <a:rPr lang="vi-VN" b="1" dirty="0" err="1"/>
              <a:t>shared</a:t>
            </a:r>
            <a:r>
              <a:rPr lang="vi-VN" b="1" dirty="0"/>
              <a:t> </a:t>
            </a:r>
            <a:r>
              <a:rPr lang="vi-VN" b="1" dirty="0" err="1"/>
              <a:t>memory</a:t>
            </a:r>
            <a:r>
              <a:rPr lang="vi-VN" b="1" dirty="0"/>
              <a:t> </a:t>
            </a:r>
            <a:r>
              <a:rPr lang="en" b="1" dirty="0"/>
              <a:t> </a:t>
            </a:r>
            <a:endParaRPr b="1" dirty="0"/>
          </a:p>
        </p:txBody>
      </p:sp>
      <p:sp>
        <p:nvSpPr>
          <p:cNvPr id="332" name="Google Shape;332;p33"/>
          <p:cNvSpPr txBox="1">
            <a:spLocks noGrp="1"/>
          </p:cNvSpPr>
          <p:nvPr>
            <p:ph type="subTitle" idx="5"/>
          </p:nvPr>
        </p:nvSpPr>
        <p:spPr>
          <a:xfrm>
            <a:off x="5738462" y="1731616"/>
            <a:ext cx="3160495" cy="4671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vi-VN" sz="1600" dirty="0" err="1"/>
              <a:t>tasks</a:t>
            </a:r>
            <a:r>
              <a:rPr lang="vi-VN" sz="1600" dirty="0"/>
              <a:t> </a:t>
            </a:r>
            <a:r>
              <a:rPr lang="vi-VN" sz="1600" dirty="0" err="1"/>
              <a:t>are</a:t>
            </a:r>
            <a:r>
              <a:rPr lang="vi-VN" sz="1600" dirty="0"/>
              <a:t> </a:t>
            </a:r>
            <a:r>
              <a:rPr lang="vi-VN" sz="1600" dirty="0" err="1"/>
              <a:t>executed</a:t>
            </a:r>
            <a:r>
              <a:rPr lang="vi-VN" sz="1600" dirty="0"/>
              <a:t> </a:t>
            </a:r>
            <a:r>
              <a:rPr lang="vi-VN" sz="1600" dirty="0" err="1"/>
              <a:t>concurrently</a:t>
            </a:r>
            <a:r>
              <a:rPr lang="vi-VN" sz="1600" dirty="0"/>
              <a:t>. </a:t>
            </a:r>
            <a:endParaRPr sz="1200" dirty="0"/>
          </a:p>
        </p:txBody>
      </p:sp>
      <p:sp>
        <p:nvSpPr>
          <p:cNvPr id="333" name="Google Shape;333;p33"/>
          <p:cNvSpPr txBox="1">
            <a:spLocks noGrp="1"/>
          </p:cNvSpPr>
          <p:nvPr>
            <p:ph type="subTitle" idx="6"/>
          </p:nvPr>
        </p:nvSpPr>
        <p:spPr>
          <a:xfrm>
            <a:off x="5738462" y="1340266"/>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600" b="1" dirty="0" err="1"/>
              <a:t>Concurrency</a:t>
            </a:r>
            <a:endParaRPr sz="1600" b="1" dirty="0"/>
          </a:p>
        </p:txBody>
      </p:sp>
      <p:sp>
        <p:nvSpPr>
          <p:cNvPr id="334" name="Google Shape;334;p33"/>
          <p:cNvSpPr txBox="1">
            <a:spLocks noGrp="1"/>
          </p:cNvSpPr>
          <p:nvPr>
            <p:ph type="subTitle" idx="7"/>
          </p:nvPr>
        </p:nvSpPr>
        <p:spPr>
          <a:xfrm>
            <a:off x="5726197" y="3169812"/>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not required – different Oss and technologies. </a:t>
            </a:r>
            <a:endParaRPr dirty="0"/>
          </a:p>
        </p:txBody>
      </p:sp>
      <p:sp>
        <p:nvSpPr>
          <p:cNvPr id="335" name="Google Shape;335;p33"/>
          <p:cNvSpPr txBox="1">
            <a:spLocks noGrp="1"/>
          </p:cNvSpPr>
          <p:nvPr>
            <p:ph type="subTitle" idx="8"/>
          </p:nvPr>
        </p:nvSpPr>
        <p:spPr>
          <a:xfrm>
            <a:off x="5726785" y="2512514"/>
            <a:ext cx="3067372"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Heterogeneity</a:t>
            </a:r>
            <a:r>
              <a:rPr lang="vi-VN" b="1" dirty="0"/>
              <a:t> </a:t>
            </a:r>
            <a:r>
              <a:rPr lang="vi-VN" b="1" dirty="0" err="1"/>
              <a:t>and</a:t>
            </a:r>
            <a:r>
              <a:rPr lang="vi-VN" b="1" dirty="0"/>
              <a:t> </a:t>
            </a:r>
            <a:r>
              <a:rPr lang="vi-VN" b="1" dirty="0" err="1"/>
              <a:t>Loose</a:t>
            </a:r>
            <a:r>
              <a:rPr lang="vi-VN" b="1" dirty="0"/>
              <a:t> </a:t>
            </a:r>
            <a:r>
              <a:rPr lang="vi-VN" b="1" dirty="0" err="1"/>
              <a:t>coupling</a:t>
            </a:r>
            <a:endParaRPr b="1" dirty="0"/>
          </a:p>
        </p:txBody>
      </p:sp>
      <p:sp>
        <p:nvSpPr>
          <p:cNvPr id="336" name="Google Shape;336;p33"/>
          <p:cNvSpPr/>
          <p:nvPr/>
        </p:nvSpPr>
        <p:spPr>
          <a:xfrm>
            <a:off x="656264" y="2678546"/>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16886" y="1380891"/>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4705208" y="2553514"/>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18432" y="1597401"/>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4921897" y="2769971"/>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3"/>
          <p:cNvGrpSpPr/>
          <p:nvPr/>
        </p:nvGrpSpPr>
        <p:grpSpPr>
          <a:xfrm>
            <a:off x="858835" y="2895045"/>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
        <p:nvSpPr>
          <p:cNvPr id="2" name="Google Shape;330;p33">
            <a:extLst>
              <a:ext uri="{FF2B5EF4-FFF2-40B4-BE49-F238E27FC236}">
                <a16:creationId xmlns:a16="http://schemas.microsoft.com/office/drawing/2014/main" id="{EFC424FB-D3F7-8601-E60A-925FCB0B6888}"/>
              </a:ext>
            </a:extLst>
          </p:cNvPr>
          <p:cNvSpPr txBox="1">
            <a:spLocks/>
          </p:cNvSpPr>
          <p:nvPr/>
        </p:nvSpPr>
        <p:spPr>
          <a:xfrm>
            <a:off x="5738461" y="4216427"/>
            <a:ext cx="3244173"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0" indent="0"/>
            <a:r>
              <a:rPr lang="en-US" dirty="0"/>
              <a:t>be easily expanded by adding more machines as needed without affecting the existing setup. </a:t>
            </a:r>
          </a:p>
        </p:txBody>
      </p:sp>
      <p:sp>
        <p:nvSpPr>
          <p:cNvPr id="3" name="Google Shape;331;p33">
            <a:extLst>
              <a:ext uri="{FF2B5EF4-FFF2-40B4-BE49-F238E27FC236}">
                <a16:creationId xmlns:a16="http://schemas.microsoft.com/office/drawing/2014/main" id="{84BC7558-8710-E0A5-9E39-915A7A76090C}"/>
              </a:ext>
            </a:extLst>
          </p:cNvPr>
          <p:cNvSpPr txBox="1">
            <a:spLocks/>
          </p:cNvSpPr>
          <p:nvPr/>
        </p:nvSpPr>
        <p:spPr>
          <a:xfrm>
            <a:off x="5738462" y="3825077"/>
            <a:ext cx="2615100"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b="1" dirty="0" err="1"/>
              <a:t>Scalability</a:t>
            </a:r>
            <a:endParaRPr lang="vi-VN" b="1" dirty="0"/>
          </a:p>
        </p:txBody>
      </p:sp>
      <p:sp>
        <p:nvSpPr>
          <p:cNvPr id="4" name="Google Shape;336;p33">
            <a:extLst>
              <a:ext uri="{FF2B5EF4-FFF2-40B4-BE49-F238E27FC236}">
                <a16:creationId xmlns:a16="http://schemas.microsoft.com/office/drawing/2014/main" id="{023976C0-F577-6101-6330-89AC067A8717}"/>
              </a:ext>
            </a:extLst>
          </p:cNvPr>
          <p:cNvSpPr/>
          <p:nvPr/>
        </p:nvSpPr>
        <p:spPr>
          <a:xfrm>
            <a:off x="4720154" y="3866077"/>
            <a:ext cx="804300" cy="804300"/>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43;p33">
            <a:extLst>
              <a:ext uri="{FF2B5EF4-FFF2-40B4-BE49-F238E27FC236}">
                <a16:creationId xmlns:a16="http://schemas.microsoft.com/office/drawing/2014/main" id="{3433C632-936A-C1DE-D177-4B51212C6133}"/>
              </a:ext>
            </a:extLst>
          </p:cNvPr>
          <p:cNvGrpSpPr/>
          <p:nvPr/>
        </p:nvGrpSpPr>
        <p:grpSpPr>
          <a:xfrm>
            <a:off x="4922725" y="4082576"/>
            <a:ext cx="399158" cy="371303"/>
            <a:chOff x="6932013" y="2623325"/>
            <a:chExt cx="482075" cy="448325"/>
          </a:xfrm>
        </p:grpSpPr>
        <p:sp>
          <p:nvSpPr>
            <p:cNvPr id="6" name="Google Shape;344;p33">
              <a:extLst>
                <a:ext uri="{FF2B5EF4-FFF2-40B4-BE49-F238E27FC236}">
                  <a16:creationId xmlns:a16="http://schemas.microsoft.com/office/drawing/2014/main" id="{998CF42D-1894-739A-5359-FE56C64819AB}"/>
                </a:ext>
              </a:extLst>
            </p:cNvPr>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45;p33">
              <a:extLst>
                <a:ext uri="{FF2B5EF4-FFF2-40B4-BE49-F238E27FC236}">
                  <a16:creationId xmlns:a16="http://schemas.microsoft.com/office/drawing/2014/main" id="{51C1F70A-DB5D-8BBB-D7DC-D476304027E5}"/>
                </a:ext>
              </a:extLst>
            </p:cNvPr>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Google Shape;332;p33">
            <a:extLst>
              <a:ext uri="{FF2B5EF4-FFF2-40B4-BE49-F238E27FC236}">
                <a16:creationId xmlns:a16="http://schemas.microsoft.com/office/drawing/2014/main" id="{2F1B0B65-BC6F-390C-DA57-0FAF1D838D51}"/>
              </a:ext>
            </a:extLst>
          </p:cNvPr>
          <p:cNvSpPr txBox="1">
            <a:spLocks/>
          </p:cNvSpPr>
          <p:nvPr/>
        </p:nvSpPr>
        <p:spPr>
          <a:xfrm>
            <a:off x="1677438" y="4154426"/>
            <a:ext cx="3160495"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0" indent="0"/>
            <a:r>
              <a:rPr lang="en-US" dirty="0"/>
              <a:t>several machines can provide the same service  if one is unavailable, work does not stop.. </a:t>
            </a:r>
            <a:endParaRPr lang="vi-VN" sz="1200" dirty="0"/>
          </a:p>
        </p:txBody>
      </p:sp>
      <p:sp>
        <p:nvSpPr>
          <p:cNvPr id="9" name="Google Shape;333;p33">
            <a:extLst>
              <a:ext uri="{FF2B5EF4-FFF2-40B4-BE49-F238E27FC236}">
                <a16:creationId xmlns:a16="http://schemas.microsoft.com/office/drawing/2014/main" id="{C2FC1FE5-3D9D-2051-2C94-8382E2C5B63D}"/>
              </a:ext>
            </a:extLst>
          </p:cNvPr>
          <p:cNvSpPr txBox="1">
            <a:spLocks/>
          </p:cNvSpPr>
          <p:nvPr/>
        </p:nvSpPr>
        <p:spPr>
          <a:xfrm>
            <a:off x="1677438" y="3763076"/>
            <a:ext cx="3055695"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sz="1600" b="1" dirty="0" err="1"/>
              <a:t>Redundancy</a:t>
            </a:r>
            <a:r>
              <a:rPr lang="vi-VN" sz="1600" b="1" dirty="0"/>
              <a:t> </a:t>
            </a:r>
            <a:r>
              <a:rPr lang="vi-VN" sz="1600" b="1" dirty="0" err="1"/>
              <a:t>or</a:t>
            </a:r>
            <a:r>
              <a:rPr lang="vi-VN" sz="1600" b="1" dirty="0"/>
              <a:t> </a:t>
            </a:r>
            <a:r>
              <a:rPr lang="vi-VN" sz="1600" b="1" dirty="0" err="1"/>
              <a:t>replication</a:t>
            </a:r>
            <a:endParaRPr lang="vi-VN" sz="1600" b="1" dirty="0"/>
          </a:p>
        </p:txBody>
      </p:sp>
      <p:sp>
        <p:nvSpPr>
          <p:cNvPr id="10" name="Google Shape;337;p33">
            <a:extLst>
              <a:ext uri="{FF2B5EF4-FFF2-40B4-BE49-F238E27FC236}">
                <a16:creationId xmlns:a16="http://schemas.microsoft.com/office/drawing/2014/main" id="{D0D9860C-E197-C907-7E76-75FCF426DF66}"/>
              </a:ext>
            </a:extLst>
          </p:cNvPr>
          <p:cNvSpPr/>
          <p:nvPr/>
        </p:nvSpPr>
        <p:spPr>
          <a:xfrm>
            <a:off x="655862" y="3803701"/>
            <a:ext cx="804300" cy="804300"/>
          </a:xfrm>
          <a:prstGeom prst="ellipse">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9;p33">
            <a:extLst>
              <a:ext uri="{FF2B5EF4-FFF2-40B4-BE49-F238E27FC236}">
                <a16:creationId xmlns:a16="http://schemas.microsoft.com/office/drawing/2014/main" id="{22F6D555-E0D2-6957-DECB-EF8F84D1BB5B}"/>
              </a:ext>
            </a:extLst>
          </p:cNvPr>
          <p:cNvGrpSpPr/>
          <p:nvPr/>
        </p:nvGrpSpPr>
        <p:grpSpPr>
          <a:xfrm>
            <a:off x="857408" y="4020211"/>
            <a:ext cx="401207" cy="371282"/>
            <a:chOff x="2472213" y="4010475"/>
            <a:chExt cx="484550" cy="448300"/>
          </a:xfrm>
        </p:grpSpPr>
        <p:sp>
          <p:nvSpPr>
            <p:cNvPr id="12" name="Google Shape;340;p33">
              <a:extLst>
                <a:ext uri="{FF2B5EF4-FFF2-40B4-BE49-F238E27FC236}">
                  <a16:creationId xmlns:a16="http://schemas.microsoft.com/office/drawing/2014/main" id="{50F41A81-EEB3-3957-F5BD-6FAD75390BE0}"/>
                </a:ext>
              </a:extLst>
            </p:cNvPr>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1;p33">
              <a:extLst>
                <a:ext uri="{FF2B5EF4-FFF2-40B4-BE49-F238E27FC236}">
                  <a16:creationId xmlns:a16="http://schemas.microsoft.com/office/drawing/2014/main" id="{70395D78-8301-9CFF-7A69-7E166D31EC2E}"/>
                </a:ext>
              </a:extLst>
            </p:cNvPr>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5650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Distributed Computing</a:t>
            </a:r>
            <a:endParaRPr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32" name="Google Shape;332;p33"/>
          <p:cNvSpPr txBox="1">
            <a:spLocks noGrp="1"/>
          </p:cNvSpPr>
          <p:nvPr>
            <p:ph type="subTitle" idx="5"/>
          </p:nvPr>
        </p:nvSpPr>
        <p:spPr>
          <a:xfrm>
            <a:off x="5804061" y="1701237"/>
            <a:ext cx="3160495" cy="4671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Tx/>
              <a:buChar char="-"/>
            </a:pPr>
            <a:r>
              <a:rPr lang="en-US" sz="1400" dirty="0"/>
              <a:t>Use free sources for their own computations. </a:t>
            </a:r>
          </a:p>
          <a:p>
            <a:pPr marL="285750" lvl="0" indent="-285750" algn="l" rtl="0">
              <a:spcBef>
                <a:spcPts val="0"/>
              </a:spcBef>
              <a:spcAft>
                <a:spcPts val="0"/>
              </a:spcAft>
              <a:buFontTx/>
              <a:buChar char="-"/>
            </a:pPr>
            <a:r>
              <a:rPr lang="en-US" sz="1400" dirty="0"/>
              <a:t>Divide large processing tasks into smaller tasks. - Runs on individual agents. - Monitor status of the jobs run by the clients</a:t>
            </a:r>
            <a:endParaRPr sz="1400" dirty="0"/>
          </a:p>
        </p:txBody>
      </p:sp>
      <p:sp>
        <p:nvSpPr>
          <p:cNvPr id="333" name="Google Shape;333;p33"/>
          <p:cNvSpPr txBox="1">
            <a:spLocks noGrp="1"/>
          </p:cNvSpPr>
          <p:nvPr>
            <p:ph type="subTitle" idx="6"/>
          </p:nvPr>
        </p:nvSpPr>
        <p:spPr>
          <a:xfrm>
            <a:off x="6073000" y="1309887"/>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b="1" dirty="0"/>
              <a:t>Agents</a:t>
            </a:r>
            <a:endParaRPr sz="1600" b="1" dirty="0"/>
          </a:p>
        </p:txBody>
      </p:sp>
      <p:sp>
        <p:nvSpPr>
          <p:cNvPr id="334" name="Google Shape;334;p33"/>
          <p:cNvSpPr txBox="1">
            <a:spLocks noGrp="1"/>
          </p:cNvSpPr>
          <p:nvPr>
            <p:ph type="subTitle" idx="7"/>
          </p:nvPr>
        </p:nvSpPr>
        <p:spPr>
          <a:xfrm>
            <a:off x="5784867" y="3513918"/>
            <a:ext cx="2903233" cy="46710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Tx/>
              <a:buChar char="-"/>
            </a:pPr>
            <a:r>
              <a:rPr lang="en-US" sz="1400" dirty="0"/>
              <a:t>Take distributed computing requests </a:t>
            </a:r>
          </a:p>
          <a:p>
            <a:pPr marL="285750" lvl="0" indent="-285750" algn="l" rtl="0">
              <a:spcBef>
                <a:spcPts val="0"/>
              </a:spcBef>
              <a:spcAft>
                <a:spcPts val="0"/>
              </a:spcAft>
              <a:buFontTx/>
              <a:buChar char="-"/>
            </a:pPr>
            <a:r>
              <a:rPr lang="en-US" sz="1400" dirty="0"/>
              <a:t>Divide large processing tasks into smaller tasks.</a:t>
            </a:r>
          </a:p>
          <a:p>
            <a:pPr marL="285750" lvl="0" indent="-285750" algn="l" rtl="0">
              <a:spcBef>
                <a:spcPts val="0"/>
              </a:spcBef>
              <a:spcAft>
                <a:spcPts val="0"/>
              </a:spcAft>
              <a:buFontTx/>
              <a:buChar char="-"/>
            </a:pPr>
            <a:r>
              <a:rPr lang="en-US" sz="1400" dirty="0"/>
              <a:t>Runs on individual agents. - Monitor status of the jobs run by the clients</a:t>
            </a:r>
            <a:endParaRPr sz="1400" dirty="0"/>
          </a:p>
        </p:txBody>
      </p:sp>
      <p:sp>
        <p:nvSpPr>
          <p:cNvPr id="335" name="Google Shape;335;p33"/>
          <p:cNvSpPr txBox="1">
            <a:spLocks noGrp="1"/>
          </p:cNvSpPr>
          <p:nvPr>
            <p:ph type="subTitle" idx="8"/>
          </p:nvPr>
        </p:nvSpPr>
        <p:spPr>
          <a:xfrm>
            <a:off x="6073000" y="3118625"/>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Server</a:t>
            </a:r>
            <a:endParaRPr b="1" dirty="0"/>
          </a:p>
        </p:txBody>
      </p:sp>
      <p:sp>
        <p:nvSpPr>
          <p:cNvPr id="337" name="Google Shape;337;p33"/>
          <p:cNvSpPr/>
          <p:nvPr/>
        </p:nvSpPr>
        <p:spPr>
          <a:xfrm>
            <a:off x="5051424" y="1350512"/>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5039746" y="3159625"/>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5252970" y="1567022"/>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5256435" y="3376082"/>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Architecture</a:t>
            </a:r>
            <a:endParaRPr sz="1900" dirty="0">
              <a:solidFill>
                <a:schemeClr val="accent2"/>
              </a:solidFill>
              <a:latin typeface="Jost SemiBold"/>
              <a:ea typeface="Jost SemiBold"/>
              <a:cs typeface="Jost SemiBold"/>
              <a:sym typeface="Jost SemiBold"/>
            </a:endParaRPr>
          </a:p>
        </p:txBody>
      </p:sp>
      <p:pic>
        <p:nvPicPr>
          <p:cNvPr id="11" name="Picture 10">
            <a:extLst>
              <a:ext uri="{FF2B5EF4-FFF2-40B4-BE49-F238E27FC236}">
                <a16:creationId xmlns:a16="http://schemas.microsoft.com/office/drawing/2014/main" id="{5AADD542-AA2A-639F-7440-A8F502B3C451}"/>
              </a:ext>
            </a:extLst>
          </p:cNvPr>
          <p:cNvPicPr>
            <a:picLocks noChangeAspect="1"/>
          </p:cNvPicPr>
          <p:nvPr/>
        </p:nvPicPr>
        <p:blipFill>
          <a:blip r:embed="rId3"/>
          <a:stretch>
            <a:fillRect/>
          </a:stretch>
        </p:blipFill>
        <p:spPr>
          <a:xfrm>
            <a:off x="104691" y="1280316"/>
            <a:ext cx="4783092" cy="3730951"/>
          </a:xfrm>
          <a:prstGeom prst="rect">
            <a:avLst/>
          </a:prstGeom>
        </p:spPr>
      </p:pic>
    </p:spTree>
    <p:extLst>
      <p:ext uri="{BB962C8B-B14F-4D97-AF65-F5344CB8AC3E}">
        <p14:creationId xmlns:p14="http://schemas.microsoft.com/office/powerpoint/2010/main" val="4073978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Types of Distributed Computing</a:t>
            </a:r>
            <a:endParaRPr dirty="0"/>
          </a:p>
        </p:txBody>
      </p:sp>
      <p:cxnSp>
        <p:nvCxnSpPr>
          <p:cNvPr id="494" name="Google Shape;494;p41"/>
          <p:cNvCxnSpPr/>
          <p:nvPr/>
        </p:nvCxnSpPr>
        <p:spPr>
          <a:xfrm>
            <a:off x="1392225" y="1033750"/>
            <a:ext cx="6359400" cy="0"/>
          </a:xfrm>
          <a:prstGeom prst="straightConnector1">
            <a:avLst/>
          </a:prstGeom>
          <a:noFill/>
          <a:ln w="9525" cap="flat" cmpd="sng">
            <a:solidFill>
              <a:schemeClr val="accent1"/>
            </a:solidFill>
            <a:prstDash val="solid"/>
            <a:round/>
            <a:headEnd type="none" w="med" len="med"/>
            <a:tailEnd type="none" w="med" len="med"/>
          </a:ln>
        </p:spPr>
      </p:cxnSp>
      <p:sp>
        <p:nvSpPr>
          <p:cNvPr id="495" name="Google Shape;495;p41"/>
          <p:cNvSpPr txBox="1"/>
          <p:nvPr/>
        </p:nvSpPr>
        <p:spPr>
          <a:xfrm rot="-60491">
            <a:off x="3200688" y="1298462"/>
            <a:ext cx="2488079" cy="465370"/>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000" dirty="0">
                <a:solidFill>
                  <a:schemeClr val="accent2"/>
                </a:solidFill>
                <a:latin typeface="Jost SemiBold"/>
                <a:ea typeface="Jost SemiBold"/>
                <a:cs typeface="Jost SemiBold"/>
                <a:sym typeface="Jost SemiBold"/>
              </a:rPr>
              <a:t>Distributed Computing</a:t>
            </a:r>
            <a:endParaRPr sz="2000" dirty="0">
              <a:solidFill>
                <a:schemeClr val="accent2"/>
              </a:solidFill>
              <a:latin typeface="Jost SemiBold"/>
              <a:ea typeface="Jost SemiBold"/>
              <a:cs typeface="Jost SemiBold"/>
              <a:sym typeface="Jost SemiBold"/>
            </a:endParaRPr>
          </a:p>
        </p:txBody>
      </p:sp>
      <p:sp>
        <p:nvSpPr>
          <p:cNvPr id="496" name="Google Shape;496;p41"/>
          <p:cNvSpPr txBox="1"/>
          <p:nvPr/>
        </p:nvSpPr>
        <p:spPr>
          <a:xfrm>
            <a:off x="6786856" y="3859980"/>
            <a:ext cx="1661100" cy="783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vi-VN" sz="1600" dirty="0" err="1">
                <a:solidFill>
                  <a:schemeClr val="accent1"/>
                </a:solidFill>
                <a:latin typeface="Jost"/>
                <a:ea typeface="Jost"/>
                <a:cs typeface="Jost"/>
                <a:sym typeface="Jost"/>
              </a:rPr>
              <a:t>Same</a:t>
            </a:r>
            <a:r>
              <a:rPr lang="vi-VN" sz="1600" dirty="0">
                <a:solidFill>
                  <a:schemeClr val="accent1"/>
                </a:solidFill>
                <a:latin typeface="Jost"/>
                <a:ea typeface="Jost"/>
                <a:cs typeface="Jost"/>
                <a:sym typeface="Jost"/>
              </a:rPr>
              <a:t> </a:t>
            </a:r>
            <a:r>
              <a:rPr lang="vi-VN" sz="1600" dirty="0" err="1">
                <a:solidFill>
                  <a:schemeClr val="accent1"/>
                </a:solidFill>
                <a:latin typeface="Jost"/>
                <a:ea typeface="Jost"/>
                <a:cs typeface="Jost"/>
                <a:sym typeface="Jost"/>
              </a:rPr>
              <a:t>as</a:t>
            </a:r>
            <a:r>
              <a:rPr lang="vi-VN" sz="1600" dirty="0">
                <a:solidFill>
                  <a:schemeClr val="accent1"/>
                </a:solidFill>
                <a:latin typeface="Jost"/>
                <a:ea typeface="Jost"/>
                <a:cs typeface="Jost"/>
                <a:sym typeface="Jost"/>
              </a:rPr>
              <a:t> </a:t>
            </a:r>
            <a:r>
              <a:rPr lang="vi-VN" sz="1600" dirty="0" err="1">
                <a:solidFill>
                  <a:schemeClr val="accent1"/>
                </a:solidFill>
                <a:latin typeface="Jost"/>
                <a:ea typeface="Jost"/>
                <a:cs typeface="Jost"/>
                <a:sym typeface="Jost"/>
              </a:rPr>
              <a:t>ubiquitous</a:t>
            </a:r>
            <a:r>
              <a:rPr lang="vi-VN" sz="1600" dirty="0">
                <a:solidFill>
                  <a:schemeClr val="accent1"/>
                </a:solidFill>
                <a:latin typeface="Jost"/>
                <a:ea typeface="Jost"/>
                <a:cs typeface="Jost"/>
                <a:sym typeface="Jost"/>
              </a:rPr>
              <a:t> </a:t>
            </a:r>
            <a:r>
              <a:rPr lang="vi-VN" sz="1600" dirty="0" err="1">
                <a:solidFill>
                  <a:schemeClr val="accent1"/>
                </a:solidFill>
                <a:latin typeface="Jost"/>
                <a:ea typeface="Jost"/>
                <a:cs typeface="Jost"/>
                <a:sym typeface="Jost"/>
              </a:rPr>
              <a:t>computing</a:t>
            </a:r>
            <a:endParaRPr sz="1600" dirty="0">
              <a:solidFill>
                <a:schemeClr val="accent1"/>
              </a:solidFill>
              <a:latin typeface="Jost"/>
              <a:ea typeface="Jost"/>
              <a:cs typeface="Jost"/>
              <a:sym typeface="Jost"/>
            </a:endParaRPr>
          </a:p>
        </p:txBody>
      </p:sp>
      <p:sp>
        <p:nvSpPr>
          <p:cNvPr id="497" name="Google Shape;497;p41"/>
          <p:cNvSpPr txBox="1"/>
          <p:nvPr/>
        </p:nvSpPr>
        <p:spPr>
          <a:xfrm>
            <a:off x="6400800" y="3145159"/>
            <a:ext cx="2492188" cy="326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solidFill>
                  <a:schemeClr val="accent1"/>
                </a:solidFill>
                <a:latin typeface="Jost SemiBold"/>
                <a:ea typeface="Jost SemiBold"/>
                <a:cs typeface="Jost SemiBold"/>
                <a:sym typeface="Jost SemiBold"/>
              </a:rPr>
              <a:t>Distributed Pervasive System</a:t>
            </a:r>
            <a:endParaRPr sz="2000" dirty="0">
              <a:solidFill>
                <a:schemeClr val="accent1"/>
              </a:solidFill>
              <a:latin typeface="Jost SemiBold"/>
              <a:ea typeface="Jost SemiBold"/>
              <a:cs typeface="Jost SemiBold"/>
              <a:sym typeface="Jost SemiBold"/>
            </a:endParaRPr>
          </a:p>
        </p:txBody>
      </p:sp>
      <p:sp>
        <p:nvSpPr>
          <p:cNvPr id="498" name="Google Shape;498;p41"/>
          <p:cNvSpPr/>
          <p:nvPr/>
        </p:nvSpPr>
        <p:spPr>
          <a:xfrm>
            <a:off x="7095294" y="2195909"/>
            <a:ext cx="793800" cy="793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accent2"/>
              </a:solidFill>
              <a:latin typeface="Jost"/>
              <a:ea typeface="Jost"/>
              <a:cs typeface="Jost"/>
              <a:sym typeface="Jost"/>
            </a:endParaRPr>
          </a:p>
        </p:txBody>
      </p:sp>
      <p:grpSp>
        <p:nvGrpSpPr>
          <p:cNvPr id="499" name="Google Shape;499;p41"/>
          <p:cNvGrpSpPr/>
          <p:nvPr/>
        </p:nvGrpSpPr>
        <p:grpSpPr>
          <a:xfrm>
            <a:off x="7343144" y="2368759"/>
            <a:ext cx="298075" cy="448100"/>
            <a:chOff x="6295688" y="1929975"/>
            <a:chExt cx="298075" cy="448100"/>
          </a:xfrm>
        </p:grpSpPr>
        <p:sp>
          <p:nvSpPr>
            <p:cNvPr id="500" name="Google Shape;500;p41"/>
            <p:cNvSpPr/>
            <p:nvPr/>
          </p:nvSpPr>
          <p:spPr>
            <a:xfrm>
              <a:off x="6546138" y="1929975"/>
              <a:ext cx="47625" cy="140875"/>
            </a:xfrm>
            <a:custGeom>
              <a:avLst/>
              <a:gdLst/>
              <a:ahLst/>
              <a:cxnLst/>
              <a:rect l="l" t="t" r="r" b="b"/>
              <a:pathLst>
                <a:path w="1905" h="5635" extrusionOk="0">
                  <a:moveTo>
                    <a:pt x="690" y="1"/>
                  </a:moveTo>
                  <a:cubicBezTo>
                    <a:pt x="344" y="1"/>
                    <a:pt x="1" y="341"/>
                    <a:pt x="209" y="757"/>
                  </a:cubicBezTo>
                  <a:cubicBezTo>
                    <a:pt x="838" y="2068"/>
                    <a:pt x="838" y="3589"/>
                    <a:pt x="209" y="4883"/>
                  </a:cubicBezTo>
                  <a:cubicBezTo>
                    <a:pt x="86" y="5145"/>
                    <a:pt x="191" y="5459"/>
                    <a:pt x="454" y="5582"/>
                  </a:cubicBezTo>
                  <a:cubicBezTo>
                    <a:pt x="524" y="5617"/>
                    <a:pt x="593" y="5634"/>
                    <a:pt x="663" y="5634"/>
                  </a:cubicBezTo>
                  <a:cubicBezTo>
                    <a:pt x="873" y="5634"/>
                    <a:pt x="1048" y="5529"/>
                    <a:pt x="1135" y="5337"/>
                  </a:cubicBezTo>
                  <a:cubicBezTo>
                    <a:pt x="1905" y="3746"/>
                    <a:pt x="1905" y="1893"/>
                    <a:pt x="1135" y="302"/>
                  </a:cubicBezTo>
                  <a:lnTo>
                    <a:pt x="1153" y="302"/>
                  </a:lnTo>
                  <a:cubicBezTo>
                    <a:pt x="1046" y="90"/>
                    <a:pt x="868" y="1"/>
                    <a:pt x="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p:cNvSpPr/>
            <p:nvPr/>
          </p:nvSpPr>
          <p:spPr>
            <a:xfrm>
              <a:off x="6498663" y="1952725"/>
              <a:ext cx="41350" cy="95700"/>
            </a:xfrm>
            <a:custGeom>
              <a:avLst/>
              <a:gdLst/>
              <a:ahLst/>
              <a:cxnLst/>
              <a:rect l="l" t="t" r="r" b="b"/>
              <a:pathLst>
                <a:path w="1654" h="3828" extrusionOk="0">
                  <a:moveTo>
                    <a:pt x="703" y="0"/>
                  </a:moveTo>
                  <a:cubicBezTo>
                    <a:pt x="354" y="0"/>
                    <a:pt x="5" y="345"/>
                    <a:pt x="202" y="773"/>
                  </a:cubicBezTo>
                  <a:cubicBezTo>
                    <a:pt x="377" y="1123"/>
                    <a:pt x="465" y="1508"/>
                    <a:pt x="465" y="1910"/>
                  </a:cubicBezTo>
                  <a:lnTo>
                    <a:pt x="482" y="1910"/>
                  </a:lnTo>
                  <a:cubicBezTo>
                    <a:pt x="482" y="2312"/>
                    <a:pt x="377" y="2696"/>
                    <a:pt x="220" y="3064"/>
                  </a:cubicBezTo>
                  <a:cubicBezTo>
                    <a:pt x="0" y="3480"/>
                    <a:pt x="347" y="3828"/>
                    <a:pt x="698" y="3828"/>
                  </a:cubicBezTo>
                  <a:cubicBezTo>
                    <a:pt x="877" y="3828"/>
                    <a:pt x="1057" y="3737"/>
                    <a:pt x="1164" y="3518"/>
                  </a:cubicBezTo>
                  <a:cubicBezTo>
                    <a:pt x="1653" y="2504"/>
                    <a:pt x="1653" y="1315"/>
                    <a:pt x="1164" y="301"/>
                  </a:cubicBezTo>
                  <a:cubicBezTo>
                    <a:pt x="1058" y="89"/>
                    <a:pt x="880" y="0"/>
                    <a:pt x="7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p:cNvSpPr/>
            <p:nvPr/>
          </p:nvSpPr>
          <p:spPr>
            <a:xfrm>
              <a:off x="6295688" y="1930125"/>
              <a:ext cx="45900" cy="140725"/>
            </a:xfrm>
            <a:custGeom>
              <a:avLst/>
              <a:gdLst/>
              <a:ahLst/>
              <a:cxnLst/>
              <a:rect l="l" t="t" r="r" b="b"/>
              <a:pathLst>
                <a:path w="1836" h="5629" extrusionOk="0">
                  <a:moveTo>
                    <a:pt x="1240" y="1"/>
                  </a:moveTo>
                  <a:cubicBezTo>
                    <a:pt x="1045" y="1"/>
                    <a:pt x="857" y="108"/>
                    <a:pt x="769" y="296"/>
                  </a:cubicBezTo>
                  <a:cubicBezTo>
                    <a:pt x="0" y="1887"/>
                    <a:pt x="0" y="3740"/>
                    <a:pt x="769" y="5331"/>
                  </a:cubicBezTo>
                  <a:cubicBezTo>
                    <a:pt x="857" y="5523"/>
                    <a:pt x="1049" y="5628"/>
                    <a:pt x="1241" y="5628"/>
                  </a:cubicBezTo>
                  <a:cubicBezTo>
                    <a:pt x="1329" y="5628"/>
                    <a:pt x="1399" y="5611"/>
                    <a:pt x="1469" y="5576"/>
                  </a:cubicBezTo>
                  <a:cubicBezTo>
                    <a:pt x="1731" y="5453"/>
                    <a:pt x="1836" y="5139"/>
                    <a:pt x="1713" y="4877"/>
                  </a:cubicBezTo>
                  <a:cubicBezTo>
                    <a:pt x="1084" y="3583"/>
                    <a:pt x="1084" y="2062"/>
                    <a:pt x="1713" y="751"/>
                  </a:cubicBezTo>
                  <a:cubicBezTo>
                    <a:pt x="1836" y="489"/>
                    <a:pt x="1731" y="174"/>
                    <a:pt x="1469" y="52"/>
                  </a:cubicBezTo>
                  <a:cubicBezTo>
                    <a:pt x="1395" y="17"/>
                    <a:pt x="1317" y="1"/>
                    <a:pt x="12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1"/>
            <p:cNvSpPr/>
            <p:nvPr/>
          </p:nvSpPr>
          <p:spPr>
            <a:xfrm>
              <a:off x="6349863" y="1952725"/>
              <a:ext cx="40800" cy="95400"/>
            </a:xfrm>
            <a:custGeom>
              <a:avLst/>
              <a:gdLst/>
              <a:ahLst/>
              <a:cxnLst/>
              <a:rect l="l" t="t" r="r" b="b"/>
              <a:pathLst>
                <a:path w="1632" h="3816" extrusionOk="0">
                  <a:moveTo>
                    <a:pt x="939" y="0"/>
                  </a:moveTo>
                  <a:cubicBezTo>
                    <a:pt x="764" y="0"/>
                    <a:pt x="591" y="89"/>
                    <a:pt x="490" y="301"/>
                  </a:cubicBezTo>
                  <a:cubicBezTo>
                    <a:pt x="1" y="1315"/>
                    <a:pt x="1" y="2504"/>
                    <a:pt x="490" y="3518"/>
                  </a:cubicBezTo>
                  <a:cubicBezTo>
                    <a:pt x="578" y="3693"/>
                    <a:pt x="753" y="3815"/>
                    <a:pt x="962" y="3815"/>
                  </a:cubicBezTo>
                  <a:cubicBezTo>
                    <a:pt x="1347" y="3815"/>
                    <a:pt x="1609" y="3413"/>
                    <a:pt x="1434" y="3064"/>
                  </a:cubicBezTo>
                  <a:cubicBezTo>
                    <a:pt x="1085" y="2329"/>
                    <a:pt x="1085" y="1490"/>
                    <a:pt x="1434" y="773"/>
                  </a:cubicBezTo>
                  <a:cubicBezTo>
                    <a:pt x="1631" y="345"/>
                    <a:pt x="1283" y="0"/>
                    <a:pt x="9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p:cNvSpPr/>
            <p:nvPr/>
          </p:nvSpPr>
          <p:spPr>
            <a:xfrm>
              <a:off x="6342963" y="1961125"/>
              <a:ext cx="204050" cy="416950"/>
            </a:xfrm>
            <a:custGeom>
              <a:avLst/>
              <a:gdLst/>
              <a:ahLst/>
              <a:cxnLst/>
              <a:rect l="l" t="t" r="r" b="b"/>
              <a:pathLst>
                <a:path w="8162" h="16678" extrusionOk="0">
                  <a:moveTo>
                    <a:pt x="4088" y="1049"/>
                  </a:moveTo>
                  <a:cubicBezTo>
                    <a:pt x="4542" y="1049"/>
                    <a:pt x="4787" y="1626"/>
                    <a:pt x="4455" y="1941"/>
                  </a:cubicBezTo>
                  <a:cubicBezTo>
                    <a:pt x="4346" y="2049"/>
                    <a:pt x="4212" y="2098"/>
                    <a:pt x="4080" y="2098"/>
                  </a:cubicBezTo>
                  <a:cubicBezTo>
                    <a:pt x="3809" y="2098"/>
                    <a:pt x="3552" y="1891"/>
                    <a:pt x="3563" y="1574"/>
                  </a:cubicBezTo>
                  <a:cubicBezTo>
                    <a:pt x="3563" y="1294"/>
                    <a:pt x="3791" y="1049"/>
                    <a:pt x="4088" y="1049"/>
                  </a:cubicBezTo>
                  <a:close/>
                  <a:moveTo>
                    <a:pt x="5049" y="5839"/>
                  </a:moveTo>
                  <a:lnTo>
                    <a:pt x="5434" y="7797"/>
                  </a:lnTo>
                  <a:lnTo>
                    <a:pt x="4088" y="8986"/>
                  </a:lnTo>
                  <a:lnTo>
                    <a:pt x="2724" y="7797"/>
                  </a:lnTo>
                  <a:lnTo>
                    <a:pt x="3109" y="5839"/>
                  </a:lnTo>
                  <a:close/>
                  <a:moveTo>
                    <a:pt x="2497" y="9003"/>
                  </a:moveTo>
                  <a:lnTo>
                    <a:pt x="3284" y="9685"/>
                  </a:lnTo>
                  <a:lnTo>
                    <a:pt x="2182" y="10664"/>
                  </a:lnTo>
                  <a:lnTo>
                    <a:pt x="2497" y="9003"/>
                  </a:lnTo>
                  <a:close/>
                  <a:moveTo>
                    <a:pt x="5661" y="9003"/>
                  </a:moveTo>
                  <a:lnTo>
                    <a:pt x="5976" y="10664"/>
                  </a:lnTo>
                  <a:lnTo>
                    <a:pt x="4875" y="9685"/>
                  </a:lnTo>
                  <a:lnTo>
                    <a:pt x="5661" y="9003"/>
                  </a:lnTo>
                  <a:close/>
                  <a:moveTo>
                    <a:pt x="4088" y="10384"/>
                  </a:moveTo>
                  <a:lnTo>
                    <a:pt x="5923" y="12010"/>
                  </a:lnTo>
                  <a:lnTo>
                    <a:pt x="4088" y="13234"/>
                  </a:lnTo>
                  <a:lnTo>
                    <a:pt x="2235" y="12010"/>
                  </a:lnTo>
                  <a:lnTo>
                    <a:pt x="4088" y="10384"/>
                  </a:lnTo>
                  <a:close/>
                  <a:moveTo>
                    <a:pt x="1745" y="12937"/>
                  </a:moveTo>
                  <a:lnTo>
                    <a:pt x="3126" y="13846"/>
                  </a:lnTo>
                  <a:lnTo>
                    <a:pt x="1326" y="15034"/>
                  </a:lnTo>
                  <a:lnTo>
                    <a:pt x="1745" y="12937"/>
                  </a:lnTo>
                  <a:close/>
                  <a:moveTo>
                    <a:pt x="6430" y="12954"/>
                  </a:moveTo>
                  <a:lnTo>
                    <a:pt x="6832" y="15052"/>
                  </a:lnTo>
                  <a:lnTo>
                    <a:pt x="6832" y="15052"/>
                  </a:lnTo>
                  <a:lnTo>
                    <a:pt x="5032" y="13863"/>
                  </a:lnTo>
                  <a:lnTo>
                    <a:pt x="6430" y="12954"/>
                  </a:lnTo>
                  <a:close/>
                  <a:moveTo>
                    <a:pt x="4088" y="0"/>
                  </a:moveTo>
                  <a:cubicBezTo>
                    <a:pt x="2305" y="0"/>
                    <a:pt x="1885" y="2465"/>
                    <a:pt x="3563" y="3060"/>
                  </a:cubicBezTo>
                  <a:lnTo>
                    <a:pt x="3563" y="4773"/>
                  </a:lnTo>
                  <a:lnTo>
                    <a:pt x="2689" y="4773"/>
                  </a:lnTo>
                  <a:cubicBezTo>
                    <a:pt x="2427" y="4773"/>
                    <a:pt x="2217" y="4965"/>
                    <a:pt x="2165" y="5210"/>
                  </a:cubicBezTo>
                  <a:lnTo>
                    <a:pt x="67" y="16048"/>
                  </a:lnTo>
                  <a:cubicBezTo>
                    <a:pt x="0" y="16397"/>
                    <a:pt x="282" y="16673"/>
                    <a:pt x="591" y="16673"/>
                  </a:cubicBezTo>
                  <a:cubicBezTo>
                    <a:pt x="685" y="16673"/>
                    <a:pt x="781" y="16647"/>
                    <a:pt x="871" y="16590"/>
                  </a:cubicBezTo>
                  <a:lnTo>
                    <a:pt x="4088" y="14475"/>
                  </a:lnTo>
                  <a:lnTo>
                    <a:pt x="7287" y="16590"/>
                  </a:lnTo>
                  <a:cubicBezTo>
                    <a:pt x="7374" y="16643"/>
                    <a:pt x="7479" y="16678"/>
                    <a:pt x="7584" y="16678"/>
                  </a:cubicBezTo>
                  <a:cubicBezTo>
                    <a:pt x="7916" y="16678"/>
                    <a:pt x="8161" y="16363"/>
                    <a:pt x="8091" y="16048"/>
                  </a:cubicBezTo>
                  <a:lnTo>
                    <a:pt x="5993" y="5210"/>
                  </a:lnTo>
                  <a:cubicBezTo>
                    <a:pt x="5941" y="4965"/>
                    <a:pt x="5731" y="4773"/>
                    <a:pt x="5486" y="4773"/>
                  </a:cubicBezTo>
                  <a:lnTo>
                    <a:pt x="4612" y="4773"/>
                  </a:lnTo>
                  <a:lnTo>
                    <a:pt x="4612" y="3060"/>
                  </a:lnTo>
                  <a:cubicBezTo>
                    <a:pt x="6273" y="2465"/>
                    <a:pt x="5854" y="0"/>
                    <a:pt x="40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9" name="Google Shape;509;p41"/>
          <p:cNvSpPr txBox="1"/>
          <p:nvPr/>
        </p:nvSpPr>
        <p:spPr>
          <a:xfrm>
            <a:off x="2768098" y="3145159"/>
            <a:ext cx="2920476" cy="326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solidFill>
                  <a:schemeClr val="accent1"/>
                </a:solidFill>
                <a:latin typeface="Jost SemiBold"/>
                <a:ea typeface="Jost SemiBold"/>
                <a:cs typeface="Jost SemiBold"/>
                <a:sym typeface="Jost SemiBold"/>
              </a:rPr>
              <a:t>Distributed Information System</a:t>
            </a:r>
            <a:endParaRPr sz="2000" dirty="0">
              <a:solidFill>
                <a:schemeClr val="accent1"/>
              </a:solidFill>
              <a:latin typeface="Jost SemiBold"/>
              <a:ea typeface="Jost SemiBold"/>
              <a:cs typeface="Jost SemiBold"/>
              <a:sym typeface="Jost SemiBold"/>
            </a:endParaRPr>
          </a:p>
        </p:txBody>
      </p:sp>
      <p:sp>
        <p:nvSpPr>
          <p:cNvPr id="510" name="Google Shape;510;p41"/>
          <p:cNvSpPr/>
          <p:nvPr/>
        </p:nvSpPr>
        <p:spPr>
          <a:xfrm>
            <a:off x="4032298" y="2186478"/>
            <a:ext cx="793800" cy="793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accent2"/>
              </a:solidFill>
              <a:latin typeface="Jost"/>
              <a:ea typeface="Jost"/>
              <a:cs typeface="Jost"/>
              <a:sym typeface="Jost"/>
            </a:endParaRPr>
          </a:p>
        </p:txBody>
      </p:sp>
      <p:sp>
        <p:nvSpPr>
          <p:cNvPr id="511" name="Google Shape;511;p41"/>
          <p:cNvSpPr txBox="1"/>
          <p:nvPr/>
        </p:nvSpPr>
        <p:spPr>
          <a:xfrm>
            <a:off x="702675" y="3869072"/>
            <a:ext cx="1661100" cy="7830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600" dirty="0">
                <a:solidFill>
                  <a:schemeClr val="accent1"/>
                </a:solidFill>
                <a:latin typeface="Jost"/>
                <a:ea typeface="Jost"/>
                <a:cs typeface="Jost"/>
                <a:sym typeface="Jost"/>
              </a:rPr>
              <a:t>Grid Computing</a:t>
            </a:r>
          </a:p>
          <a:p>
            <a:pPr marL="0" lvl="0" indent="0" algn="ctr" rtl="0">
              <a:spcBef>
                <a:spcPts val="0"/>
              </a:spcBef>
              <a:spcAft>
                <a:spcPts val="0"/>
              </a:spcAft>
              <a:buNone/>
            </a:pPr>
            <a:r>
              <a:rPr lang="en" sz="1600" dirty="0">
                <a:solidFill>
                  <a:schemeClr val="accent1"/>
                </a:solidFill>
                <a:latin typeface="Jost"/>
                <a:ea typeface="Jost"/>
                <a:cs typeface="Jost"/>
                <a:sym typeface="Jost"/>
              </a:rPr>
              <a:t>Cluster Computing</a:t>
            </a:r>
          </a:p>
          <a:p>
            <a:pPr marL="0" lvl="0" indent="0" algn="ctr" rtl="0">
              <a:spcBef>
                <a:spcPts val="0"/>
              </a:spcBef>
              <a:spcAft>
                <a:spcPts val="0"/>
              </a:spcAft>
              <a:buNone/>
            </a:pPr>
            <a:r>
              <a:rPr lang="en" sz="1600" dirty="0">
                <a:solidFill>
                  <a:schemeClr val="accent1"/>
                </a:solidFill>
                <a:latin typeface="Jost"/>
                <a:ea typeface="Jost"/>
                <a:cs typeface="Jost"/>
                <a:sym typeface="Jost"/>
              </a:rPr>
              <a:t>Cloud computing</a:t>
            </a:r>
            <a:endParaRPr sz="1600" dirty="0">
              <a:solidFill>
                <a:schemeClr val="accent1"/>
              </a:solidFill>
              <a:latin typeface="Jost"/>
              <a:ea typeface="Jost"/>
              <a:cs typeface="Jost"/>
              <a:sym typeface="Jost"/>
            </a:endParaRPr>
          </a:p>
        </p:txBody>
      </p:sp>
      <p:sp>
        <p:nvSpPr>
          <p:cNvPr id="512" name="Google Shape;512;p41"/>
          <p:cNvSpPr txBox="1"/>
          <p:nvPr/>
        </p:nvSpPr>
        <p:spPr>
          <a:xfrm>
            <a:off x="251012" y="3145159"/>
            <a:ext cx="2517086" cy="3264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solidFill>
                  <a:schemeClr val="accent1"/>
                </a:solidFill>
                <a:latin typeface="Jost SemiBold"/>
                <a:ea typeface="Jost SemiBold"/>
                <a:cs typeface="Jost SemiBold"/>
                <a:sym typeface="Jost SemiBold"/>
              </a:rPr>
              <a:t>Distributed Computing System</a:t>
            </a:r>
            <a:endParaRPr sz="2000" dirty="0">
              <a:solidFill>
                <a:schemeClr val="accent1"/>
              </a:solidFill>
              <a:latin typeface="Jost SemiBold"/>
              <a:ea typeface="Jost SemiBold"/>
              <a:cs typeface="Jost SemiBold"/>
              <a:sym typeface="Jost SemiBold"/>
            </a:endParaRPr>
          </a:p>
        </p:txBody>
      </p:sp>
      <p:sp>
        <p:nvSpPr>
          <p:cNvPr id="513" name="Google Shape;513;p41"/>
          <p:cNvSpPr/>
          <p:nvPr/>
        </p:nvSpPr>
        <p:spPr>
          <a:xfrm>
            <a:off x="1254982" y="2195897"/>
            <a:ext cx="793800" cy="7938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b="1">
              <a:solidFill>
                <a:schemeClr val="accent2"/>
              </a:solidFill>
              <a:latin typeface="Jost"/>
              <a:ea typeface="Jost"/>
              <a:cs typeface="Jost"/>
              <a:sym typeface="Jost"/>
            </a:endParaRPr>
          </a:p>
        </p:txBody>
      </p:sp>
      <p:grpSp>
        <p:nvGrpSpPr>
          <p:cNvPr id="519" name="Google Shape;519;p41"/>
          <p:cNvGrpSpPr/>
          <p:nvPr/>
        </p:nvGrpSpPr>
        <p:grpSpPr>
          <a:xfrm>
            <a:off x="4201685" y="2359391"/>
            <a:ext cx="455000" cy="447975"/>
            <a:chOff x="3245613" y="1930100"/>
            <a:chExt cx="455000" cy="447975"/>
          </a:xfrm>
        </p:grpSpPr>
        <p:sp>
          <p:nvSpPr>
            <p:cNvPr id="520" name="Google Shape;520;p41"/>
            <p:cNvSpPr/>
            <p:nvPr/>
          </p:nvSpPr>
          <p:spPr>
            <a:xfrm>
              <a:off x="3245613" y="1930100"/>
              <a:ext cx="455000" cy="447975"/>
            </a:xfrm>
            <a:custGeom>
              <a:avLst/>
              <a:gdLst/>
              <a:ahLst/>
              <a:cxnLst/>
              <a:rect l="l" t="t" r="r" b="b"/>
              <a:pathLst>
                <a:path w="18200" h="17919" extrusionOk="0">
                  <a:moveTo>
                    <a:pt x="14178" y="1049"/>
                  </a:moveTo>
                  <a:lnTo>
                    <a:pt x="14178" y="3059"/>
                  </a:lnTo>
                  <a:lnTo>
                    <a:pt x="13129" y="2360"/>
                  </a:lnTo>
                  <a:lnTo>
                    <a:pt x="13129" y="1049"/>
                  </a:lnTo>
                  <a:close/>
                  <a:moveTo>
                    <a:pt x="9100" y="1045"/>
                  </a:moveTo>
                  <a:cubicBezTo>
                    <a:pt x="9201" y="1045"/>
                    <a:pt x="9301" y="1075"/>
                    <a:pt x="9388" y="1137"/>
                  </a:cubicBezTo>
                  <a:lnTo>
                    <a:pt x="15874" y="5454"/>
                  </a:lnTo>
                  <a:cubicBezTo>
                    <a:pt x="16351" y="5772"/>
                    <a:pt x="16040" y="6424"/>
                    <a:pt x="15592" y="6424"/>
                  </a:cubicBezTo>
                  <a:cubicBezTo>
                    <a:pt x="15498" y="6424"/>
                    <a:pt x="15397" y="6395"/>
                    <a:pt x="15297" y="6328"/>
                  </a:cubicBezTo>
                  <a:lnTo>
                    <a:pt x="9388" y="2395"/>
                  </a:lnTo>
                  <a:cubicBezTo>
                    <a:pt x="9301" y="2334"/>
                    <a:pt x="9201" y="2303"/>
                    <a:pt x="9100" y="2303"/>
                  </a:cubicBezTo>
                  <a:cubicBezTo>
                    <a:pt x="9000" y="2303"/>
                    <a:pt x="8899" y="2334"/>
                    <a:pt x="8812" y="2395"/>
                  </a:cubicBezTo>
                  <a:lnTo>
                    <a:pt x="2903" y="6328"/>
                  </a:lnTo>
                  <a:cubicBezTo>
                    <a:pt x="2822" y="6396"/>
                    <a:pt x="2719" y="6422"/>
                    <a:pt x="2612" y="6422"/>
                  </a:cubicBezTo>
                  <a:cubicBezTo>
                    <a:pt x="2581" y="6422"/>
                    <a:pt x="2550" y="6420"/>
                    <a:pt x="2518" y="6416"/>
                  </a:cubicBezTo>
                  <a:cubicBezTo>
                    <a:pt x="2064" y="6311"/>
                    <a:pt x="1941" y="5717"/>
                    <a:pt x="2343" y="5454"/>
                  </a:cubicBezTo>
                  <a:lnTo>
                    <a:pt x="8812" y="1137"/>
                  </a:lnTo>
                  <a:cubicBezTo>
                    <a:pt x="8899" y="1075"/>
                    <a:pt x="9000" y="1045"/>
                    <a:pt x="9100" y="1045"/>
                  </a:cubicBezTo>
                  <a:close/>
                  <a:moveTo>
                    <a:pt x="9109" y="3479"/>
                  </a:moveTo>
                  <a:lnTo>
                    <a:pt x="13829" y="6626"/>
                  </a:lnTo>
                  <a:lnTo>
                    <a:pt x="13829" y="12604"/>
                  </a:lnTo>
                  <a:lnTo>
                    <a:pt x="4371" y="12604"/>
                  </a:lnTo>
                  <a:lnTo>
                    <a:pt x="4389" y="6626"/>
                  </a:lnTo>
                  <a:lnTo>
                    <a:pt x="9109" y="3479"/>
                  </a:lnTo>
                  <a:close/>
                  <a:moveTo>
                    <a:pt x="9100" y="15821"/>
                  </a:moveTo>
                  <a:cubicBezTo>
                    <a:pt x="9372" y="15821"/>
                    <a:pt x="9633" y="16028"/>
                    <a:pt x="9633" y="16345"/>
                  </a:cubicBezTo>
                  <a:cubicBezTo>
                    <a:pt x="9616" y="16642"/>
                    <a:pt x="9388" y="16870"/>
                    <a:pt x="9109" y="16870"/>
                  </a:cubicBezTo>
                  <a:cubicBezTo>
                    <a:pt x="8637" y="16870"/>
                    <a:pt x="8392" y="16310"/>
                    <a:pt x="8724" y="15978"/>
                  </a:cubicBezTo>
                  <a:cubicBezTo>
                    <a:pt x="8833" y="15870"/>
                    <a:pt x="8968" y="15821"/>
                    <a:pt x="9100" y="15821"/>
                  </a:cubicBezTo>
                  <a:close/>
                  <a:moveTo>
                    <a:pt x="9102" y="0"/>
                  </a:moveTo>
                  <a:cubicBezTo>
                    <a:pt x="8798" y="0"/>
                    <a:pt x="8497" y="88"/>
                    <a:pt x="8235" y="262"/>
                  </a:cubicBezTo>
                  <a:lnTo>
                    <a:pt x="1749" y="4580"/>
                  </a:lnTo>
                  <a:cubicBezTo>
                    <a:pt x="578" y="5367"/>
                    <a:pt x="945" y="7168"/>
                    <a:pt x="2326" y="7430"/>
                  </a:cubicBezTo>
                  <a:cubicBezTo>
                    <a:pt x="2431" y="7465"/>
                    <a:pt x="2536" y="7465"/>
                    <a:pt x="2641" y="7465"/>
                  </a:cubicBezTo>
                  <a:cubicBezTo>
                    <a:pt x="2885" y="7465"/>
                    <a:pt x="3113" y="7412"/>
                    <a:pt x="3340" y="7307"/>
                  </a:cubicBezTo>
                  <a:lnTo>
                    <a:pt x="3340" y="13129"/>
                  </a:lnTo>
                  <a:cubicBezTo>
                    <a:pt x="3340" y="13408"/>
                    <a:pt x="3567" y="13653"/>
                    <a:pt x="3864" y="13653"/>
                  </a:cubicBezTo>
                  <a:lnTo>
                    <a:pt x="8584" y="13653"/>
                  </a:lnTo>
                  <a:lnTo>
                    <a:pt x="8584" y="14859"/>
                  </a:lnTo>
                  <a:cubicBezTo>
                    <a:pt x="8130" y="15017"/>
                    <a:pt x="7780" y="15366"/>
                    <a:pt x="7623" y="15821"/>
                  </a:cubicBezTo>
                  <a:lnTo>
                    <a:pt x="700" y="15821"/>
                  </a:lnTo>
                  <a:cubicBezTo>
                    <a:pt x="1" y="15821"/>
                    <a:pt x="1" y="16870"/>
                    <a:pt x="700" y="16870"/>
                  </a:cubicBezTo>
                  <a:lnTo>
                    <a:pt x="7623" y="16870"/>
                  </a:lnTo>
                  <a:cubicBezTo>
                    <a:pt x="7868" y="17569"/>
                    <a:pt x="8484" y="17919"/>
                    <a:pt x="9100" y="17919"/>
                  </a:cubicBezTo>
                  <a:cubicBezTo>
                    <a:pt x="9716" y="17919"/>
                    <a:pt x="10332" y="17569"/>
                    <a:pt x="10577" y="16870"/>
                  </a:cubicBezTo>
                  <a:lnTo>
                    <a:pt x="17500" y="16870"/>
                  </a:lnTo>
                  <a:cubicBezTo>
                    <a:pt x="18199" y="16870"/>
                    <a:pt x="18199" y="15821"/>
                    <a:pt x="17500" y="15821"/>
                  </a:cubicBezTo>
                  <a:lnTo>
                    <a:pt x="10577" y="15821"/>
                  </a:lnTo>
                  <a:cubicBezTo>
                    <a:pt x="10420" y="15366"/>
                    <a:pt x="10070" y="15017"/>
                    <a:pt x="9633" y="14859"/>
                  </a:cubicBezTo>
                  <a:lnTo>
                    <a:pt x="9633" y="13653"/>
                  </a:lnTo>
                  <a:lnTo>
                    <a:pt x="14353" y="13653"/>
                  </a:lnTo>
                  <a:cubicBezTo>
                    <a:pt x="14633" y="13653"/>
                    <a:pt x="14878" y="13408"/>
                    <a:pt x="14878" y="13129"/>
                  </a:cubicBezTo>
                  <a:lnTo>
                    <a:pt x="14878" y="7307"/>
                  </a:lnTo>
                  <a:cubicBezTo>
                    <a:pt x="15096" y="7411"/>
                    <a:pt x="15328" y="7461"/>
                    <a:pt x="15557" y="7461"/>
                  </a:cubicBezTo>
                  <a:cubicBezTo>
                    <a:pt x="16100" y="7461"/>
                    <a:pt x="16628" y="7182"/>
                    <a:pt x="16923" y="6678"/>
                  </a:cubicBezTo>
                  <a:cubicBezTo>
                    <a:pt x="17342" y="5961"/>
                    <a:pt x="17133" y="5052"/>
                    <a:pt x="16451" y="4580"/>
                  </a:cubicBezTo>
                  <a:lnTo>
                    <a:pt x="15227" y="3776"/>
                  </a:lnTo>
                  <a:lnTo>
                    <a:pt x="15227" y="525"/>
                  </a:lnTo>
                  <a:cubicBezTo>
                    <a:pt x="15227" y="245"/>
                    <a:pt x="14983" y="0"/>
                    <a:pt x="14703" y="0"/>
                  </a:cubicBezTo>
                  <a:lnTo>
                    <a:pt x="12605" y="0"/>
                  </a:lnTo>
                  <a:cubicBezTo>
                    <a:pt x="12308" y="0"/>
                    <a:pt x="12063" y="245"/>
                    <a:pt x="12063" y="525"/>
                  </a:cubicBezTo>
                  <a:lnTo>
                    <a:pt x="12063" y="1661"/>
                  </a:lnTo>
                  <a:lnTo>
                    <a:pt x="9983" y="262"/>
                  </a:lnTo>
                  <a:cubicBezTo>
                    <a:pt x="9712" y="88"/>
                    <a:pt x="9406" y="0"/>
                    <a:pt x="9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1"/>
            <p:cNvSpPr/>
            <p:nvPr/>
          </p:nvSpPr>
          <p:spPr>
            <a:xfrm>
              <a:off x="3366463" y="2080100"/>
              <a:ext cx="213300" cy="59950"/>
            </a:xfrm>
            <a:custGeom>
              <a:avLst/>
              <a:gdLst/>
              <a:ahLst/>
              <a:cxnLst/>
              <a:rect l="l" t="t" r="r" b="b"/>
              <a:pathLst>
                <a:path w="8532" h="2398" extrusionOk="0">
                  <a:moveTo>
                    <a:pt x="4266" y="1"/>
                  </a:moveTo>
                  <a:cubicBezTo>
                    <a:pt x="2889" y="1"/>
                    <a:pt x="1513" y="495"/>
                    <a:pt x="411" y="1482"/>
                  </a:cubicBezTo>
                  <a:cubicBezTo>
                    <a:pt x="1" y="1838"/>
                    <a:pt x="351" y="2397"/>
                    <a:pt x="765" y="2397"/>
                  </a:cubicBezTo>
                  <a:cubicBezTo>
                    <a:pt x="880" y="2397"/>
                    <a:pt x="1000" y="2354"/>
                    <a:pt x="1111" y="2251"/>
                  </a:cubicBezTo>
                  <a:cubicBezTo>
                    <a:pt x="2011" y="1447"/>
                    <a:pt x="3138" y="1045"/>
                    <a:pt x="4266" y="1045"/>
                  </a:cubicBezTo>
                  <a:cubicBezTo>
                    <a:pt x="5394" y="1045"/>
                    <a:pt x="6521" y="1447"/>
                    <a:pt x="7421" y="2251"/>
                  </a:cubicBezTo>
                  <a:cubicBezTo>
                    <a:pt x="7532" y="2354"/>
                    <a:pt x="7652" y="2397"/>
                    <a:pt x="7767" y="2397"/>
                  </a:cubicBezTo>
                  <a:cubicBezTo>
                    <a:pt x="8181" y="2397"/>
                    <a:pt x="8531" y="1838"/>
                    <a:pt x="8121" y="1482"/>
                  </a:cubicBezTo>
                  <a:cubicBezTo>
                    <a:pt x="7019" y="495"/>
                    <a:pt x="5643" y="1"/>
                    <a:pt x="42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1"/>
            <p:cNvSpPr/>
            <p:nvPr/>
          </p:nvSpPr>
          <p:spPr>
            <a:xfrm>
              <a:off x="3398813" y="2132650"/>
              <a:ext cx="148950" cy="49300"/>
            </a:xfrm>
            <a:custGeom>
              <a:avLst/>
              <a:gdLst/>
              <a:ahLst/>
              <a:cxnLst/>
              <a:rect l="l" t="t" r="r" b="b"/>
              <a:pathLst>
                <a:path w="5958" h="1972" extrusionOk="0">
                  <a:moveTo>
                    <a:pt x="2972" y="1"/>
                  </a:moveTo>
                  <a:cubicBezTo>
                    <a:pt x="2032" y="1"/>
                    <a:pt x="1093" y="359"/>
                    <a:pt x="376" y="1076"/>
                  </a:cubicBezTo>
                  <a:cubicBezTo>
                    <a:pt x="0" y="1452"/>
                    <a:pt x="346" y="1972"/>
                    <a:pt x="748" y="1972"/>
                  </a:cubicBezTo>
                  <a:cubicBezTo>
                    <a:pt x="870" y="1972"/>
                    <a:pt x="997" y="1924"/>
                    <a:pt x="1110" y="1810"/>
                  </a:cubicBezTo>
                  <a:cubicBezTo>
                    <a:pt x="1626" y="1294"/>
                    <a:pt x="2299" y="1037"/>
                    <a:pt x="2972" y="1037"/>
                  </a:cubicBezTo>
                  <a:cubicBezTo>
                    <a:pt x="3645" y="1037"/>
                    <a:pt x="4318" y="1294"/>
                    <a:pt x="4834" y="1810"/>
                  </a:cubicBezTo>
                  <a:cubicBezTo>
                    <a:pt x="4948" y="1924"/>
                    <a:pt x="5075" y="1972"/>
                    <a:pt x="5198" y="1972"/>
                  </a:cubicBezTo>
                  <a:cubicBezTo>
                    <a:pt x="5605" y="1972"/>
                    <a:pt x="5957" y="1452"/>
                    <a:pt x="5568" y="1076"/>
                  </a:cubicBezTo>
                  <a:cubicBezTo>
                    <a:pt x="4851" y="359"/>
                    <a:pt x="3912" y="1"/>
                    <a:pt x="2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1"/>
            <p:cNvSpPr/>
            <p:nvPr/>
          </p:nvSpPr>
          <p:spPr>
            <a:xfrm>
              <a:off x="3435963" y="2184875"/>
              <a:ext cx="74300" cy="34225"/>
            </a:xfrm>
            <a:custGeom>
              <a:avLst/>
              <a:gdLst/>
              <a:ahLst/>
              <a:cxnLst/>
              <a:rect l="l" t="t" r="r" b="b"/>
              <a:pathLst>
                <a:path w="2972" h="1369" extrusionOk="0">
                  <a:moveTo>
                    <a:pt x="1486" y="1"/>
                  </a:moveTo>
                  <a:cubicBezTo>
                    <a:pt x="1084" y="1"/>
                    <a:pt x="682" y="158"/>
                    <a:pt x="376" y="473"/>
                  </a:cubicBezTo>
                  <a:cubicBezTo>
                    <a:pt x="0" y="849"/>
                    <a:pt x="346" y="1368"/>
                    <a:pt x="748" y="1368"/>
                  </a:cubicBezTo>
                  <a:cubicBezTo>
                    <a:pt x="869" y="1368"/>
                    <a:pt x="996" y="1321"/>
                    <a:pt x="1110" y="1207"/>
                  </a:cubicBezTo>
                  <a:cubicBezTo>
                    <a:pt x="1215" y="1102"/>
                    <a:pt x="1351" y="1050"/>
                    <a:pt x="1486" y="1050"/>
                  </a:cubicBezTo>
                  <a:cubicBezTo>
                    <a:pt x="1622" y="1050"/>
                    <a:pt x="1757" y="1102"/>
                    <a:pt x="1862" y="1207"/>
                  </a:cubicBezTo>
                  <a:cubicBezTo>
                    <a:pt x="1976" y="1321"/>
                    <a:pt x="2103" y="1368"/>
                    <a:pt x="2224" y="1368"/>
                  </a:cubicBezTo>
                  <a:cubicBezTo>
                    <a:pt x="2627" y="1368"/>
                    <a:pt x="2972" y="849"/>
                    <a:pt x="2596" y="473"/>
                  </a:cubicBezTo>
                  <a:cubicBezTo>
                    <a:pt x="2290" y="158"/>
                    <a:pt x="1888" y="1"/>
                    <a:pt x="14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41"/>
          <p:cNvSpPr/>
          <p:nvPr/>
        </p:nvSpPr>
        <p:spPr>
          <a:xfrm>
            <a:off x="1422432" y="2368809"/>
            <a:ext cx="458900" cy="447975"/>
          </a:xfrm>
          <a:custGeom>
            <a:avLst/>
            <a:gdLst/>
            <a:ahLst/>
            <a:cxnLst/>
            <a:rect l="l" t="t" r="r" b="b"/>
            <a:pathLst>
              <a:path w="18356" h="17919" extrusionOk="0">
                <a:moveTo>
                  <a:pt x="8968" y="1049"/>
                </a:moveTo>
                <a:cubicBezTo>
                  <a:pt x="9422" y="1049"/>
                  <a:pt x="9667" y="1626"/>
                  <a:pt x="9335" y="1941"/>
                </a:cubicBezTo>
                <a:cubicBezTo>
                  <a:pt x="9226" y="2050"/>
                  <a:pt x="9094" y="2098"/>
                  <a:pt x="8964" y="2098"/>
                </a:cubicBezTo>
                <a:cubicBezTo>
                  <a:pt x="8697" y="2098"/>
                  <a:pt x="8443" y="1892"/>
                  <a:pt x="8443" y="1574"/>
                </a:cubicBezTo>
                <a:cubicBezTo>
                  <a:pt x="8443" y="1294"/>
                  <a:pt x="8671" y="1049"/>
                  <a:pt x="8968" y="1049"/>
                </a:cubicBezTo>
                <a:close/>
                <a:moveTo>
                  <a:pt x="14562" y="2151"/>
                </a:moveTo>
                <a:cubicBezTo>
                  <a:pt x="15034" y="2151"/>
                  <a:pt x="15261" y="2710"/>
                  <a:pt x="14929" y="3042"/>
                </a:cubicBezTo>
                <a:cubicBezTo>
                  <a:pt x="14823" y="3149"/>
                  <a:pt x="14693" y="3196"/>
                  <a:pt x="14565" y="3196"/>
                </a:cubicBezTo>
                <a:cubicBezTo>
                  <a:pt x="14296" y="3196"/>
                  <a:pt x="14038" y="2984"/>
                  <a:pt x="14038" y="2675"/>
                </a:cubicBezTo>
                <a:cubicBezTo>
                  <a:pt x="14038" y="2378"/>
                  <a:pt x="14265" y="2151"/>
                  <a:pt x="14562" y="2151"/>
                </a:cubicBezTo>
                <a:close/>
                <a:moveTo>
                  <a:pt x="3356" y="2151"/>
                </a:moveTo>
                <a:cubicBezTo>
                  <a:pt x="3828" y="2151"/>
                  <a:pt x="4073" y="2710"/>
                  <a:pt x="3741" y="3042"/>
                </a:cubicBezTo>
                <a:cubicBezTo>
                  <a:pt x="3632" y="3151"/>
                  <a:pt x="3498" y="3200"/>
                  <a:pt x="3365" y="3200"/>
                </a:cubicBezTo>
                <a:cubicBezTo>
                  <a:pt x="3093" y="3200"/>
                  <a:pt x="2832" y="2993"/>
                  <a:pt x="2832" y="2675"/>
                </a:cubicBezTo>
                <a:cubicBezTo>
                  <a:pt x="2832" y="2378"/>
                  <a:pt x="3077" y="2151"/>
                  <a:pt x="3356" y="2151"/>
                </a:cubicBezTo>
                <a:close/>
                <a:moveTo>
                  <a:pt x="7569" y="5560"/>
                </a:moveTo>
                <a:lnTo>
                  <a:pt x="7569" y="5560"/>
                </a:lnTo>
                <a:cubicBezTo>
                  <a:pt x="7465" y="5822"/>
                  <a:pt x="7395" y="6084"/>
                  <a:pt x="7325" y="6346"/>
                </a:cubicBezTo>
                <a:lnTo>
                  <a:pt x="6398" y="6346"/>
                </a:lnTo>
                <a:cubicBezTo>
                  <a:pt x="6730" y="6014"/>
                  <a:pt x="7132" y="5752"/>
                  <a:pt x="7569" y="5560"/>
                </a:cubicBezTo>
                <a:close/>
                <a:moveTo>
                  <a:pt x="8950" y="5297"/>
                </a:moveTo>
                <a:cubicBezTo>
                  <a:pt x="9020" y="5332"/>
                  <a:pt x="9265" y="5560"/>
                  <a:pt x="9492" y="6294"/>
                </a:cubicBezTo>
                <a:lnTo>
                  <a:pt x="9510" y="6346"/>
                </a:lnTo>
                <a:lnTo>
                  <a:pt x="8409" y="6346"/>
                </a:lnTo>
                <a:lnTo>
                  <a:pt x="8426" y="6294"/>
                </a:lnTo>
                <a:cubicBezTo>
                  <a:pt x="8636" y="5560"/>
                  <a:pt x="8881" y="5332"/>
                  <a:pt x="8950" y="5297"/>
                </a:cubicBezTo>
                <a:close/>
                <a:moveTo>
                  <a:pt x="10349" y="5560"/>
                </a:moveTo>
                <a:lnTo>
                  <a:pt x="10349" y="5560"/>
                </a:lnTo>
                <a:cubicBezTo>
                  <a:pt x="10786" y="5752"/>
                  <a:pt x="11188" y="6014"/>
                  <a:pt x="11520" y="6346"/>
                </a:cubicBezTo>
                <a:lnTo>
                  <a:pt x="10594" y="6346"/>
                </a:lnTo>
                <a:cubicBezTo>
                  <a:pt x="10524" y="6084"/>
                  <a:pt x="10454" y="5822"/>
                  <a:pt x="10349" y="5560"/>
                </a:cubicBezTo>
                <a:close/>
                <a:moveTo>
                  <a:pt x="7132" y="7395"/>
                </a:moveTo>
                <a:cubicBezTo>
                  <a:pt x="7080" y="7727"/>
                  <a:pt x="7062" y="8094"/>
                  <a:pt x="7045" y="8444"/>
                </a:cubicBezTo>
                <a:lnTo>
                  <a:pt x="5332" y="8444"/>
                </a:lnTo>
                <a:cubicBezTo>
                  <a:pt x="5367" y="8077"/>
                  <a:pt x="5489" y="7727"/>
                  <a:pt x="5646" y="7395"/>
                </a:cubicBezTo>
                <a:close/>
                <a:moveTo>
                  <a:pt x="9720" y="7395"/>
                </a:moveTo>
                <a:cubicBezTo>
                  <a:pt x="9755" y="7727"/>
                  <a:pt x="9790" y="8077"/>
                  <a:pt x="9807" y="8444"/>
                </a:cubicBezTo>
                <a:lnTo>
                  <a:pt x="8094" y="8444"/>
                </a:lnTo>
                <a:cubicBezTo>
                  <a:pt x="8111" y="8077"/>
                  <a:pt x="8146" y="7727"/>
                  <a:pt x="8181" y="7395"/>
                </a:cubicBezTo>
                <a:close/>
                <a:moveTo>
                  <a:pt x="12272" y="7395"/>
                </a:moveTo>
                <a:cubicBezTo>
                  <a:pt x="12429" y="7727"/>
                  <a:pt x="12534" y="8077"/>
                  <a:pt x="12587" y="8444"/>
                </a:cubicBezTo>
                <a:lnTo>
                  <a:pt x="10873" y="8444"/>
                </a:lnTo>
                <a:cubicBezTo>
                  <a:pt x="10856" y="8094"/>
                  <a:pt x="10821" y="7727"/>
                  <a:pt x="10786" y="7395"/>
                </a:cubicBezTo>
                <a:close/>
                <a:moveTo>
                  <a:pt x="1567" y="8439"/>
                </a:moveTo>
                <a:cubicBezTo>
                  <a:pt x="1838" y="8439"/>
                  <a:pt x="2098" y="8647"/>
                  <a:pt x="2098" y="8968"/>
                </a:cubicBezTo>
                <a:cubicBezTo>
                  <a:pt x="2098" y="9248"/>
                  <a:pt x="1871" y="9493"/>
                  <a:pt x="1573" y="9493"/>
                </a:cubicBezTo>
                <a:cubicBezTo>
                  <a:pt x="1101" y="9493"/>
                  <a:pt x="874" y="8916"/>
                  <a:pt x="1206" y="8584"/>
                </a:cubicBezTo>
                <a:cubicBezTo>
                  <a:pt x="1312" y="8484"/>
                  <a:pt x="1440" y="8439"/>
                  <a:pt x="1567" y="8439"/>
                </a:cubicBezTo>
                <a:close/>
                <a:moveTo>
                  <a:pt x="16349" y="8444"/>
                </a:moveTo>
                <a:cubicBezTo>
                  <a:pt x="16616" y="8444"/>
                  <a:pt x="16869" y="8651"/>
                  <a:pt x="16869" y="8968"/>
                </a:cubicBezTo>
                <a:cubicBezTo>
                  <a:pt x="16869" y="9266"/>
                  <a:pt x="16625" y="9493"/>
                  <a:pt x="16345" y="9493"/>
                </a:cubicBezTo>
                <a:cubicBezTo>
                  <a:pt x="15873" y="9493"/>
                  <a:pt x="15646" y="8933"/>
                  <a:pt x="15978" y="8601"/>
                </a:cubicBezTo>
                <a:cubicBezTo>
                  <a:pt x="16087" y="8493"/>
                  <a:pt x="16219" y="8444"/>
                  <a:pt x="16349" y="8444"/>
                </a:cubicBezTo>
                <a:close/>
                <a:moveTo>
                  <a:pt x="7045" y="9493"/>
                </a:moveTo>
                <a:cubicBezTo>
                  <a:pt x="7062" y="9842"/>
                  <a:pt x="7080" y="10192"/>
                  <a:pt x="7132" y="10542"/>
                </a:cubicBezTo>
                <a:lnTo>
                  <a:pt x="5646" y="10542"/>
                </a:lnTo>
                <a:cubicBezTo>
                  <a:pt x="5489" y="10210"/>
                  <a:pt x="5367" y="9860"/>
                  <a:pt x="5332" y="9493"/>
                </a:cubicBezTo>
                <a:close/>
                <a:moveTo>
                  <a:pt x="9842" y="9493"/>
                </a:moveTo>
                <a:cubicBezTo>
                  <a:pt x="9825" y="9860"/>
                  <a:pt x="9790" y="10210"/>
                  <a:pt x="9737" y="10542"/>
                </a:cubicBezTo>
                <a:lnTo>
                  <a:pt x="8181" y="10542"/>
                </a:lnTo>
                <a:cubicBezTo>
                  <a:pt x="8146" y="10210"/>
                  <a:pt x="8111" y="9860"/>
                  <a:pt x="8094" y="9493"/>
                </a:cubicBezTo>
                <a:close/>
                <a:moveTo>
                  <a:pt x="12604" y="9493"/>
                </a:moveTo>
                <a:cubicBezTo>
                  <a:pt x="12552" y="9860"/>
                  <a:pt x="12429" y="10210"/>
                  <a:pt x="12272" y="10542"/>
                </a:cubicBezTo>
                <a:lnTo>
                  <a:pt x="10786" y="10542"/>
                </a:lnTo>
                <a:cubicBezTo>
                  <a:pt x="10838" y="10192"/>
                  <a:pt x="10856" y="9842"/>
                  <a:pt x="10873" y="9493"/>
                </a:cubicBezTo>
                <a:close/>
                <a:moveTo>
                  <a:pt x="7325" y="11591"/>
                </a:moveTo>
                <a:cubicBezTo>
                  <a:pt x="7377" y="11853"/>
                  <a:pt x="7465" y="12115"/>
                  <a:pt x="7569" y="12377"/>
                </a:cubicBezTo>
                <a:cubicBezTo>
                  <a:pt x="7132" y="12185"/>
                  <a:pt x="6730" y="11923"/>
                  <a:pt x="6381" y="11591"/>
                </a:cubicBezTo>
                <a:close/>
                <a:moveTo>
                  <a:pt x="11520" y="11591"/>
                </a:moveTo>
                <a:cubicBezTo>
                  <a:pt x="11188" y="11923"/>
                  <a:pt x="10786" y="12185"/>
                  <a:pt x="10349" y="12377"/>
                </a:cubicBezTo>
                <a:cubicBezTo>
                  <a:pt x="10436" y="12115"/>
                  <a:pt x="10524" y="11853"/>
                  <a:pt x="10594" y="11591"/>
                </a:cubicBezTo>
                <a:close/>
                <a:moveTo>
                  <a:pt x="9510" y="11591"/>
                </a:moveTo>
                <a:lnTo>
                  <a:pt x="9492" y="11643"/>
                </a:lnTo>
                <a:cubicBezTo>
                  <a:pt x="9265" y="12377"/>
                  <a:pt x="9020" y="12605"/>
                  <a:pt x="8950" y="12639"/>
                </a:cubicBezTo>
                <a:cubicBezTo>
                  <a:pt x="8881" y="12605"/>
                  <a:pt x="8636" y="12377"/>
                  <a:pt x="8426" y="11643"/>
                </a:cubicBezTo>
                <a:lnTo>
                  <a:pt x="8409" y="11591"/>
                </a:lnTo>
                <a:close/>
                <a:moveTo>
                  <a:pt x="3353" y="14741"/>
                </a:moveTo>
                <a:cubicBezTo>
                  <a:pt x="3623" y="14741"/>
                  <a:pt x="3881" y="14953"/>
                  <a:pt x="3881" y="15262"/>
                </a:cubicBezTo>
                <a:cubicBezTo>
                  <a:pt x="3881" y="15559"/>
                  <a:pt x="3654" y="15786"/>
                  <a:pt x="3356" y="15786"/>
                </a:cubicBezTo>
                <a:cubicBezTo>
                  <a:pt x="2884" y="15786"/>
                  <a:pt x="2657" y="15227"/>
                  <a:pt x="2989" y="14895"/>
                </a:cubicBezTo>
                <a:cubicBezTo>
                  <a:pt x="3096" y="14788"/>
                  <a:pt x="3226" y="14741"/>
                  <a:pt x="3353" y="14741"/>
                </a:cubicBezTo>
                <a:close/>
                <a:moveTo>
                  <a:pt x="14558" y="14741"/>
                </a:moveTo>
                <a:cubicBezTo>
                  <a:pt x="14828" y="14741"/>
                  <a:pt x="15086" y="14953"/>
                  <a:pt x="15086" y="15262"/>
                </a:cubicBezTo>
                <a:cubicBezTo>
                  <a:pt x="15086" y="15559"/>
                  <a:pt x="14842" y="15786"/>
                  <a:pt x="14562" y="15786"/>
                </a:cubicBezTo>
                <a:cubicBezTo>
                  <a:pt x="14090" y="15786"/>
                  <a:pt x="13863" y="15227"/>
                  <a:pt x="14195" y="14895"/>
                </a:cubicBezTo>
                <a:cubicBezTo>
                  <a:pt x="14301" y="14788"/>
                  <a:pt x="14431" y="14741"/>
                  <a:pt x="14558" y="14741"/>
                </a:cubicBezTo>
                <a:close/>
                <a:moveTo>
                  <a:pt x="8949" y="15825"/>
                </a:moveTo>
                <a:cubicBezTo>
                  <a:pt x="9225" y="15825"/>
                  <a:pt x="9492" y="16041"/>
                  <a:pt x="9492" y="16363"/>
                </a:cubicBezTo>
                <a:cubicBezTo>
                  <a:pt x="9475" y="16643"/>
                  <a:pt x="9248" y="16870"/>
                  <a:pt x="8968" y="16887"/>
                </a:cubicBezTo>
                <a:cubicBezTo>
                  <a:pt x="8496" y="16887"/>
                  <a:pt x="8251" y="16311"/>
                  <a:pt x="8583" y="15978"/>
                </a:cubicBezTo>
                <a:cubicBezTo>
                  <a:pt x="8689" y="15873"/>
                  <a:pt x="8820" y="15825"/>
                  <a:pt x="8949" y="15825"/>
                </a:cubicBezTo>
                <a:close/>
                <a:moveTo>
                  <a:pt x="8950" y="1"/>
                </a:moveTo>
                <a:cubicBezTo>
                  <a:pt x="7185" y="1"/>
                  <a:pt x="6748" y="2483"/>
                  <a:pt x="8426" y="3060"/>
                </a:cubicBezTo>
                <a:lnTo>
                  <a:pt x="8426" y="4266"/>
                </a:lnTo>
                <a:cubicBezTo>
                  <a:pt x="7132" y="4423"/>
                  <a:pt x="5961" y="5088"/>
                  <a:pt x="5174" y="6119"/>
                </a:cubicBezTo>
                <a:lnTo>
                  <a:pt x="3863" y="5192"/>
                </a:lnTo>
                <a:lnTo>
                  <a:pt x="3863" y="4161"/>
                </a:lnTo>
                <a:cubicBezTo>
                  <a:pt x="5542" y="3567"/>
                  <a:pt x="5105" y="1084"/>
                  <a:pt x="3339" y="1084"/>
                </a:cubicBezTo>
                <a:cubicBezTo>
                  <a:pt x="1573" y="1084"/>
                  <a:pt x="1136" y="3567"/>
                  <a:pt x="2814" y="4161"/>
                </a:cubicBezTo>
                <a:lnTo>
                  <a:pt x="2814" y="5472"/>
                </a:lnTo>
                <a:cubicBezTo>
                  <a:pt x="2814" y="5630"/>
                  <a:pt x="2902" y="5787"/>
                  <a:pt x="3042" y="5892"/>
                </a:cubicBezTo>
                <a:lnTo>
                  <a:pt x="4633" y="7028"/>
                </a:lnTo>
                <a:cubicBezTo>
                  <a:pt x="4423" y="7465"/>
                  <a:pt x="4300" y="7955"/>
                  <a:pt x="4248" y="8444"/>
                </a:cubicBezTo>
                <a:lnTo>
                  <a:pt x="3059" y="8444"/>
                </a:lnTo>
                <a:cubicBezTo>
                  <a:pt x="2802" y="7718"/>
                  <a:pt x="2194" y="7384"/>
                  <a:pt x="1588" y="7384"/>
                </a:cubicBezTo>
                <a:cubicBezTo>
                  <a:pt x="793" y="7384"/>
                  <a:pt x="0" y="7957"/>
                  <a:pt x="0" y="8968"/>
                </a:cubicBezTo>
                <a:cubicBezTo>
                  <a:pt x="0" y="9971"/>
                  <a:pt x="795" y="10540"/>
                  <a:pt x="1591" y="10540"/>
                </a:cubicBezTo>
                <a:cubicBezTo>
                  <a:pt x="2196" y="10540"/>
                  <a:pt x="2802" y="10210"/>
                  <a:pt x="3059" y="9493"/>
                </a:cubicBezTo>
                <a:lnTo>
                  <a:pt x="4265" y="9493"/>
                </a:lnTo>
                <a:cubicBezTo>
                  <a:pt x="4318" y="9982"/>
                  <a:pt x="4440" y="10454"/>
                  <a:pt x="4650" y="10891"/>
                </a:cubicBezTo>
                <a:lnTo>
                  <a:pt x="3059" y="12028"/>
                </a:lnTo>
                <a:cubicBezTo>
                  <a:pt x="2919" y="12133"/>
                  <a:pt x="2832" y="12290"/>
                  <a:pt x="2832" y="12465"/>
                </a:cubicBezTo>
                <a:lnTo>
                  <a:pt x="2832" y="13776"/>
                </a:lnTo>
                <a:cubicBezTo>
                  <a:pt x="1171" y="14370"/>
                  <a:pt x="1591" y="16835"/>
                  <a:pt x="3356" y="16835"/>
                </a:cubicBezTo>
                <a:cubicBezTo>
                  <a:pt x="5140" y="16835"/>
                  <a:pt x="5559" y="14370"/>
                  <a:pt x="3881" y="13776"/>
                </a:cubicBezTo>
                <a:lnTo>
                  <a:pt x="3881" y="12727"/>
                </a:lnTo>
                <a:lnTo>
                  <a:pt x="5192" y="11800"/>
                </a:lnTo>
                <a:cubicBezTo>
                  <a:pt x="5979" y="12832"/>
                  <a:pt x="7150" y="13514"/>
                  <a:pt x="8443" y="13653"/>
                </a:cubicBezTo>
                <a:lnTo>
                  <a:pt x="8443" y="14860"/>
                </a:lnTo>
                <a:cubicBezTo>
                  <a:pt x="6765" y="15454"/>
                  <a:pt x="7202" y="17919"/>
                  <a:pt x="8968" y="17919"/>
                </a:cubicBezTo>
                <a:cubicBezTo>
                  <a:pt x="10734" y="17919"/>
                  <a:pt x="11171" y="15454"/>
                  <a:pt x="9492" y="14860"/>
                </a:cubicBezTo>
                <a:lnTo>
                  <a:pt x="9492" y="13653"/>
                </a:lnTo>
                <a:cubicBezTo>
                  <a:pt x="10786" y="13514"/>
                  <a:pt x="11957" y="12832"/>
                  <a:pt x="12744" y="11800"/>
                </a:cubicBezTo>
                <a:lnTo>
                  <a:pt x="14055" y="12727"/>
                </a:lnTo>
                <a:lnTo>
                  <a:pt x="14055" y="13776"/>
                </a:lnTo>
                <a:cubicBezTo>
                  <a:pt x="12377" y="14370"/>
                  <a:pt x="12814" y="16835"/>
                  <a:pt x="14579" y="16835"/>
                </a:cubicBezTo>
                <a:cubicBezTo>
                  <a:pt x="16345" y="16835"/>
                  <a:pt x="16782" y="14370"/>
                  <a:pt x="15104" y="13776"/>
                </a:cubicBezTo>
                <a:lnTo>
                  <a:pt x="15104" y="12465"/>
                </a:lnTo>
                <a:cubicBezTo>
                  <a:pt x="15104" y="12290"/>
                  <a:pt x="15034" y="12133"/>
                  <a:pt x="14877" y="12028"/>
                </a:cubicBezTo>
                <a:lnTo>
                  <a:pt x="13286" y="10891"/>
                </a:lnTo>
                <a:cubicBezTo>
                  <a:pt x="13496" y="10437"/>
                  <a:pt x="13618" y="9965"/>
                  <a:pt x="13670" y="9475"/>
                </a:cubicBezTo>
                <a:lnTo>
                  <a:pt x="14859" y="9475"/>
                </a:lnTo>
                <a:cubicBezTo>
                  <a:pt x="15097" y="10160"/>
                  <a:pt x="15718" y="10529"/>
                  <a:pt x="16344" y="10529"/>
                </a:cubicBezTo>
                <a:cubicBezTo>
                  <a:pt x="16822" y="10529"/>
                  <a:pt x="17303" y="10314"/>
                  <a:pt x="17621" y="9860"/>
                </a:cubicBezTo>
                <a:cubicBezTo>
                  <a:pt x="18355" y="8811"/>
                  <a:pt x="17621" y="7378"/>
                  <a:pt x="16345" y="7378"/>
                </a:cubicBezTo>
                <a:lnTo>
                  <a:pt x="16345" y="7395"/>
                </a:lnTo>
                <a:cubicBezTo>
                  <a:pt x="15681" y="7395"/>
                  <a:pt x="15086" y="7815"/>
                  <a:pt x="14859" y="8444"/>
                </a:cubicBezTo>
                <a:lnTo>
                  <a:pt x="13653" y="8444"/>
                </a:lnTo>
                <a:cubicBezTo>
                  <a:pt x="13600" y="7955"/>
                  <a:pt x="13478" y="7465"/>
                  <a:pt x="13268" y="7028"/>
                </a:cubicBezTo>
                <a:lnTo>
                  <a:pt x="14859" y="5892"/>
                </a:lnTo>
                <a:cubicBezTo>
                  <a:pt x="14999" y="5787"/>
                  <a:pt x="15086" y="5630"/>
                  <a:pt x="15086" y="5472"/>
                </a:cubicBezTo>
                <a:lnTo>
                  <a:pt x="15086" y="4161"/>
                </a:lnTo>
                <a:cubicBezTo>
                  <a:pt x="16747" y="3567"/>
                  <a:pt x="16328" y="1084"/>
                  <a:pt x="14562" y="1084"/>
                </a:cubicBezTo>
                <a:cubicBezTo>
                  <a:pt x="12779" y="1084"/>
                  <a:pt x="12359" y="3567"/>
                  <a:pt x="14038" y="4161"/>
                </a:cubicBezTo>
                <a:lnTo>
                  <a:pt x="14038" y="5192"/>
                </a:lnTo>
                <a:lnTo>
                  <a:pt x="12726" y="6119"/>
                </a:lnTo>
                <a:cubicBezTo>
                  <a:pt x="11940" y="5088"/>
                  <a:pt x="10769" y="4423"/>
                  <a:pt x="9475" y="4266"/>
                </a:cubicBezTo>
                <a:lnTo>
                  <a:pt x="9475" y="3060"/>
                </a:lnTo>
                <a:cubicBezTo>
                  <a:pt x="11153" y="2483"/>
                  <a:pt x="10716" y="1"/>
                  <a:pt x="89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5" name="Google Shape;525;p41"/>
          <p:cNvCxnSpPr>
            <a:cxnSpLocks/>
            <a:stCxn id="495" idx="3"/>
            <a:endCxn id="498" idx="0"/>
          </p:cNvCxnSpPr>
          <p:nvPr/>
        </p:nvCxnSpPr>
        <p:spPr>
          <a:xfrm>
            <a:off x="5688574" y="1509258"/>
            <a:ext cx="1803620" cy="686651"/>
          </a:xfrm>
          <a:prstGeom prst="bentConnector2">
            <a:avLst/>
          </a:prstGeom>
          <a:noFill/>
          <a:ln w="9525" cap="flat" cmpd="sng">
            <a:solidFill>
              <a:schemeClr val="accent1"/>
            </a:solidFill>
            <a:prstDash val="solid"/>
            <a:round/>
            <a:headEnd type="none" w="med" len="med"/>
            <a:tailEnd type="none" w="med" len="med"/>
          </a:ln>
        </p:spPr>
      </p:cxnSp>
      <p:cxnSp>
        <p:nvCxnSpPr>
          <p:cNvPr id="526" name="Google Shape;526;p41"/>
          <p:cNvCxnSpPr>
            <a:cxnSpLocks/>
            <a:stCxn id="495" idx="1"/>
            <a:endCxn id="513" idx="0"/>
          </p:cNvCxnSpPr>
          <p:nvPr/>
        </p:nvCxnSpPr>
        <p:spPr>
          <a:xfrm rot="10800000" flipV="1">
            <a:off x="1651883" y="1553035"/>
            <a:ext cx="1548999" cy="642861"/>
          </a:xfrm>
          <a:prstGeom prst="bentConnector2">
            <a:avLst/>
          </a:prstGeom>
          <a:noFill/>
          <a:ln w="9525" cap="flat" cmpd="sng">
            <a:solidFill>
              <a:schemeClr val="accent1"/>
            </a:solidFill>
            <a:prstDash val="solid"/>
            <a:round/>
            <a:headEnd type="none" w="med" len="med"/>
            <a:tailEnd type="none" w="med" len="med"/>
          </a:ln>
        </p:spPr>
      </p:cxnSp>
      <p:cxnSp>
        <p:nvCxnSpPr>
          <p:cNvPr id="528" name="Google Shape;528;p41"/>
          <p:cNvCxnSpPr>
            <a:cxnSpLocks/>
            <a:stCxn id="495" idx="2"/>
          </p:cNvCxnSpPr>
          <p:nvPr/>
        </p:nvCxnSpPr>
        <p:spPr>
          <a:xfrm rot="16200000" flipH="1">
            <a:off x="4026528" y="2186089"/>
            <a:ext cx="844588" cy="1"/>
          </a:xfrm>
          <a:prstGeom prst="bentConnector3">
            <a:avLst>
              <a:gd name="adj1" fmla="val 50000"/>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Online Media 2" title="Distributed Systems Explained | System Design Interview Basics">
            <a:hlinkClick r:id="" action="ppaction://media"/>
            <a:extLst>
              <a:ext uri="{FF2B5EF4-FFF2-40B4-BE49-F238E27FC236}">
                <a16:creationId xmlns:a16="http://schemas.microsoft.com/office/drawing/2014/main" id="{AFD2BD1A-F373-AE4F-E2C8-B616CDD78415}"/>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137486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Online Media 1" title="Pervasive Computing | SMU Research">
            <a:hlinkClick r:id="" action="ppaction://media"/>
            <a:extLst>
              <a:ext uri="{FF2B5EF4-FFF2-40B4-BE49-F238E27FC236}">
                <a16:creationId xmlns:a16="http://schemas.microsoft.com/office/drawing/2014/main" id="{CA974A13-166B-0995-2F47-97A1B8A73842}"/>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339164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65275" y="535650"/>
            <a:ext cx="74133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t>Learning objectives</a:t>
            </a:r>
            <a:endParaRPr b="1" dirty="0"/>
          </a:p>
        </p:txBody>
      </p:sp>
      <p:sp>
        <p:nvSpPr>
          <p:cNvPr id="244" name="Google Shape;244;p29"/>
          <p:cNvSpPr txBox="1"/>
          <p:nvPr/>
        </p:nvSpPr>
        <p:spPr>
          <a:xfrm>
            <a:off x="719925" y="1630757"/>
            <a:ext cx="7704000" cy="384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dirty="0"/>
              <a:t>Give a brief description of major of computing</a:t>
            </a:r>
            <a:endParaRPr sz="2000" b="1" dirty="0">
              <a:solidFill>
                <a:schemeClr val="accent1"/>
              </a:solidFill>
              <a:latin typeface="Jost"/>
              <a:ea typeface="Jost"/>
              <a:cs typeface="Jost"/>
              <a:sym typeface="Jost"/>
            </a:endParaRPr>
          </a:p>
        </p:txBody>
      </p:sp>
      <p:sp>
        <p:nvSpPr>
          <p:cNvPr id="245" name="Google Shape;245;p29"/>
          <p:cNvSpPr txBox="1"/>
          <p:nvPr/>
        </p:nvSpPr>
        <p:spPr>
          <a:xfrm>
            <a:off x="720000" y="4303650"/>
            <a:ext cx="3661800" cy="3042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None/>
            </a:pPr>
            <a:r>
              <a:rPr lang="en" sz="800" dirty="0">
                <a:solidFill>
                  <a:schemeClr val="accent1"/>
                </a:solidFill>
                <a:latin typeface="Jost"/>
                <a:ea typeface="Jost"/>
                <a:cs typeface="Jost"/>
                <a:sym typeface="Jost"/>
              </a:rPr>
              <a:t>For more info:</a:t>
            </a:r>
            <a:br>
              <a:rPr lang="en" sz="800" b="1" dirty="0">
                <a:solidFill>
                  <a:schemeClr val="accent1"/>
                </a:solidFill>
                <a:latin typeface="Jost"/>
                <a:ea typeface="Jost"/>
                <a:cs typeface="Jost"/>
                <a:sym typeface="Jost"/>
              </a:rPr>
            </a:br>
            <a:r>
              <a:rPr lang="en" sz="1000" b="1" dirty="0">
                <a:solidFill>
                  <a:schemeClr val="accent1"/>
                </a:solidFill>
                <a:uFill>
                  <a:noFill/>
                </a:uFill>
                <a:latin typeface="Jost SemiBold"/>
                <a:ea typeface="Jost SemiBold"/>
                <a:cs typeface="Jost"/>
                <a:sym typeface="Jost SemiBold"/>
              </a:rPr>
              <a:t>phuongttn@hcmute.edu.vn</a:t>
            </a:r>
            <a:r>
              <a:rPr lang="en" sz="1000" dirty="0">
                <a:solidFill>
                  <a:schemeClr val="accent1"/>
                </a:solidFill>
                <a:uFill>
                  <a:noFill/>
                </a:uFill>
                <a:latin typeface="Jost SemiBold"/>
                <a:ea typeface="Jost SemiBold"/>
                <a:cs typeface="Jost SemiBold"/>
                <a:sym typeface="Jost SemiBold"/>
                <a:hlinkClick r:id="rId3">
                  <a:extLst>
                    <a:ext uri="{A12FA001-AC4F-418D-AE19-62706E023703}">
                      <ahyp:hlinkClr xmlns:ahyp="http://schemas.microsoft.com/office/drawing/2018/hyperlinkcolor" val="tx"/>
                    </a:ext>
                  </a:extLst>
                </a:hlinkClick>
              </a:rPr>
              <a:t> </a:t>
            </a:r>
            <a:r>
              <a:rPr lang="en" sz="1000" dirty="0">
                <a:solidFill>
                  <a:schemeClr val="accent1"/>
                </a:solidFill>
                <a:latin typeface="Jost SemiBold"/>
                <a:ea typeface="Jost SemiBold"/>
                <a:cs typeface="Jost SemiBold"/>
                <a:sym typeface="Jost SemiBold"/>
              </a:rPr>
              <a:t> |  </a:t>
            </a:r>
            <a:r>
              <a:rPr lang="en" sz="1000" dirty="0">
                <a:solidFill>
                  <a:schemeClr val="accent1"/>
                </a:solidFill>
                <a:uFill>
                  <a:noFill/>
                </a:uFill>
                <a:latin typeface="Jost SemiBold"/>
                <a:ea typeface="Jost SemiBold"/>
                <a:cs typeface="Jost SemiBold"/>
                <a:sym typeface="Jost SemiBold"/>
              </a:rPr>
              <a:t>FIT@UTE</a:t>
            </a:r>
            <a:r>
              <a:rPr lang="en" sz="1000" dirty="0">
                <a:solidFill>
                  <a:schemeClr val="accent1"/>
                </a:solidFill>
                <a:latin typeface="Jost SemiBold"/>
                <a:ea typeface="Jost SemiBold"/>
                <a:cs typeface="Jost SemiBold"/>
                <a:sym typeface="Jost SemiBold"/>
              </a:rPr>
              <a:t> |  </a:t>
            </a:r>
            <a:r>
              <a:rPr lang="en" sz="1000" dirty="0">
                <a:solidFill>
                  <a:schemeClr val="accent1"/>
                </a:solidFill>
                <a:uFill>
                  <a:noFill/>
                </a:uFill>
                <a:latin typeface="Jost SemiBold"/>
                <a:ea typeface="Jost SemiBold"/>
                <a:cs typeface="Jost SemiBold"/>
                <a:sym typeface="Jost SemiBold"/>
                <a:hlinkClick r:id="rId4">
                  <a:extLst>
                    <a:ext uri="{A12FA001-AC4F-418D-AE19-62706E023703}">
                      <ahyp:hlinkClr xmlns:ahyp="http://schemas.microsoft.com/office/drawing/2018/hyperlinkcolor" val="tx"/>
                    </a:ext>
                  </a:extLst>
                </a:hlinkClick>
              </a:rPr>
              <a:t>FAQS</a:t>
            </a:r>
            <a:endParaRPr sz="1500" dirty="0">
              <a:solidFill>
                <a:schemeClr val="accent1"/>
              </a:solidFill>
              <a:latin typeface="Jost SemiBold"/>
              <a:ea typeface="Jost SemiBold"/>
              <a:cs typeface="Jost SemiBold"/>
              <a:sym typeface="Jost SemiBold"/>
            </a:endParaRPr>
          </a:p>
        </p:txBody>
      </p:sp>
      <p:sp>
        <p:nvSpPr>
          <p:cNvPr id="246" name="Google Shape;246;p29"/>
          <p:cNvSpPr txBox="1"/>
          <p:nvPr/>
        </p:nvSpPr>
        <p:spPr>
          <a:xfrm>
            <a:off x="4628149" y="4303650"/>
            <a:ext cx="3661800" cy="3042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None/>
            </a:pPr>
            <a:r>
              <a:rPr lang="en" sz="800" dirty="0">
                <a:solidFill>
                  <a:schemeClr val="accent1"/>
                </a:solidFill>
                <a:latin typeface="Jost"/>
                <a:ea typeface="Jost"/>
                <a:cs typeface="Jost"/>
                <a:sym typeface="Jost"/>
              </a:rPr>
              <a:t>You can visit our sister projects:</a:t>
            </a:r>
            <a:br>
              <a:rPr lang="en" sz="800" b="1" dirty="0">
                <a:solidFill>
                  <a:schemeClr val="accent1"/>
                </a:solidFill>
                <a:latin typeface="Jost"/>
                <a:ea typeface="Jost"/>
                <a:cs typeface="Jost"/>
                <a:sym typeface="Jost"/>
              </a:rPr>
            </a:br>
            <a:r>
              <a:rPr lang="en" sz="1000" dirty="0">
                <a:solidFill>
                  <a:schemeClr val="accent1"/>
                </a:solidFill>
                <a:uFill>
                  <a:noFill/>
                </a:uFill>
                <a:latin typeface="Jost SemiBold"/>
                <a:ea typeface="Jost SemiBold"/>
                <a:cs typeface="Jost SemiBold"/>
                <a:sym typeface="Jost SemiBold"/>
              </a:rPr>
              <a:t>FB Group</a:t>
            </a:r>
            <a:r>
              <a:rPr lang="en" sz="1000" dirty="0">
                <a:solidFill>
                  <a:schemeClr val="accent1"/>
                </a:solidFill>
                <a:latin typeface="Jost SemiBold"/>
                <a:ea typeface="Jost SemiBold"/>
                <a:cs typeface="Jost SemiBold"/>
                <a:sym typeface="Jost SemiBold"/>
              </a:rPr>
              <a:t> |</a:t>
            </a:r>
            <a:endParaRPr sz="600" dirty="0">
              <a:solidFill>
                <a:schemeClr val="accent1"/>
              </a:solidFill>
              <a:latin typeface="Jost SemiBold"/>
              <a:ea typeface="Jost SemiBold"/>
              <a:cs typeface="Jost SemiBold"/>
              <a:sym typeface="Jost SemiBold"/>
            </a:endParaRPr>
          </a:p>
        </p:txBody>
      </p:sp>
      <p:cxnSp>
        <p:nvCxnSpPr>
          <p:cNvPr id="247" name="Google Shape;247;p29"/>
          <p:cNvCxnSpPr/>
          <p:nvPr/>
        </p:nvCxnSpPr>
        <p:spPr>
          <a:xfrm>
            <a:off x="1392225" y="1033750"/>
            <a:ext cx="6359400" cy="0"/>
          </a:xfrm>
          <a:prstGeom prst="straightConnector1">
            <a:avLst/>
          </a:prstGeom>
          <a:noFill/>
          <a:ln w="9525" cap="flat" cmpd="sng">
            <a:solidFill>
              <a:schemeClr val="accent1"/>
            </a:solidFill>
            <a:prstDash val="solid"/>
            <a:round/>
            <a:headEnd type="none" w="med" len="med"/>
            <a:tailEnd type="none" w="med" len="med"/>
          </a:ln>
        </p:spPr>
      </p:cxnSp>
      <p:sp>
        <p:nvSpPr>
          <p:cNvPr id="3" name="TextBox 2">
            <a:extLst>
              <a:ext uri="{FF2B5EF4-FFF2-40B4-BE49-F238E27FC236}">
                <a16:creationId xmlns:a16="http://schemas.microsoft.com/office/drawing/2014/main" id="{5CDCDD42-CB65-6D60-C96E-535F640BB3E3}"/>
              </a:ext>
            </a:extLst>
          </p:cNvPr>
          <p:cNvSpPr txBox="1"/>
          <p:nvPr/>
        </p:nvSpPr>
        <p:spPr>
          <a:xfrm>
            <a:off x="647676" y="2014757"/>
            <a:ext cx="7468247" cy="400110"/>
          </a:xfrm>
          <a:prstGeom prst="rect">
            <a:avLst/>
          </a:prstGeom>
          <a:noFill/>
        </p:spPr>
        <p:txBody>
          <a:bodyPr wrap="square">
            <a:spAutoFit/>
          </a:bodyPr>
          <a:lstStyle/>
          <a:p>
            <a:r>
              <a:rPr lang="en-US" sz="2000" dirty="0"/>
              <a:t>Examine at the potential of these paradigms</a:t>
            </a:r>
            <a:endParaRPr lang="vi-V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Cluster</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4</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11243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sp>
        <p:nvSpPr>
          <p:cNvPr id="309" name="Google Shape;309;p32"/>
          <p:cNvSpPr txBox="1">
            <a:spLocks noGrp="1"/>
          </p:cNvSpPr>
          <p:nvPr>
            <p:ph type="subTitle" idx="1"/>
          </p:nvPr>
        </p:nvSpPr>
        <p:spPr>
          <a:xfrm>
            <a:off x="233082" y="2193660"/>
            <a:ext cx="4602493" cy="830997"/>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dirty="0"/>
              <a:t>Set of the same type of processor machines referred to as nodes connected using a dedicated network infrastructure</a:t>
            </a:r>
            <a:endParaRPr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309;p32">
            <a:extLst>
              <a:ext uri="{FF2B5EF4-FFF2-40B4-BE49-F238E27FC236}">
                <a16:creationId xmlns:a16="http://schemas.microsoft.com/office/drawing/2014/main" id="{E59A34D8-901A-E26D-0A58-C7763997986F}"/>
              </a:ext>
            </a:extLst>
          </p:cNvPr>
          <p:cNvSpPr txBox="1">
            <a:spLocks/>
          </p:cNvSpPr>
          <p:nvPr/>
        </p:nvSpPr>
        <p:spPr>
          <a:xfrm>
            <a:off x="233082" y="3299273"/>
            <a:ext cx="4602493"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Share resources such as a common home directory and have a software to allow programs to run across all nodes simultaneously. </a:t>
            </a:r>
          </a:p>
        </p:txBody>
      </p:sp>
      <p:sp>
        <p:nvSpPr>
          <p:cNvPr id="2" name="Google Shape;309;p32">
            <a:extLst>
              <a:ext uri="{FF2B5EF4-FFF2-40B4-BE49-F238E27FC236}">
                <a16:creationId xmlns:a16="http://schemas.microsoft.com/office/drawing/2014/main" id="{6D391162-7EA7-D08E-78A1-505852936FFE}"/>
              </a:ext>
            </a:extLst>
          </p:cNvPr>
          <p:cNvSpPr txBox="1">
            <a:spLocks/>
          </p:cNvSpPr>
          <p:nvPr/>
        </p:nvSpPr>
        <p:spPr>
          <a:xfrm>
            <a:off x="233082" y="4202467"/>
            <a:ext cx="4602493" cy="314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vi-VN" dirty="0"/>
              <a:t>A </a:t>
            </a:r>
            <a:r>
              <a:rPr lang="vi-VN" dirty="0" err="1"/>
              <a:t>kind</a:t>
            </a:r>
            <a:r>
              <a:rPr lang="vi-VN" dirty="0"/>
              <a:t> </a:t>
            </a:r>
            <a:r>
              <a:rPr lang="vi-VN" dirty="0" err="1"/>
              <a:t>of</a:t>
            </a:r>
            <a:r>
              <a:rPr lang="vi-VN" dirty="0"/>
              <a:t> HPC.</a:t>
            </a:r>
            <a:endParaRPr lang="en-US" dirty="0"/>
          </a:p>
        </p:txBody>
      </p:sp>
      <p:sp>
        <p:nvSpPr>
          <p:cNvPr id="3" name="Google Shape;309;p32">
            <a:extLst>
              <a:ext uri="{FF2B5EF4-FFF2-40B4-BE49-F238E27FC236}">
                <a16:creationId xmlns:a16="http://schemas.microsoft.com/office/drawing/2014/main" id="{5C218785-CEB7-85AF-CB6C-A798A8388699}"/>
              </a:ext>
            </a:extLst>
          </p:cNvPr>
          <p:cNvSpPr txBox="1">
            <a:spLocks/>
          </p:cNvSpPr>
          <p:nvPr/>
        </p:nvSpPr>
        <p:spPr>
          <a:xfrm>
            <a:off x="295835" y="4641738"/>
            <a:ext cx="4602493" cy="3140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lvl="0" indent="0" rtl="0">
              <a:spcBef>
                <a:spcPts val="0"/>
              </a:spcBef>
              <a:spcAft>
                <a:spcPts val="0"/>
              </a:spcAft>
              <a:buNone/>
            </a:pPr>
            <a:r>
              <a:rPr lang="en-US" dirty="0"/>
              <a:t>Can work together to solve a problem</a:t>
            </a:r>
          </a:p>
        </p:txBody>
      </p:sp>
      <p:pic>
        <p:nvPicPr>
          <p:cNvPr id="6" name="Picture 5">
            <a:extLst>
              <a:ext uri="{FF2B5EF4-FFF2-40B4-BE49-F238E27FC236}">
                <a16:creationId xmlns:a16="http://schemas.microsoft.com/office/drawing/2014/main" id="{7DDD930C-9DC6-CC53-43BF-C7BB4141710A}"/>
              </a:ext>
            </a:extLst>
          </p:cNvPr>
          <p:cNvPicPr>
            <a:picLocks noChangeAspect="1"/>
          </p:cNvPicPr>
          <p:nvPr/>
        </p:nvPicPr>
        <p:blipFill>
          <a:blip r:embed="rId3"/>
          <a:stretch>
            <a:fillRect/>
          </a:stretch>
        </p:blipFill>
        <p:spPr>
          <a:xfrm>
            <a:off x="5130176" y="1540770"/>
            <a:ext cx="4013824" cy="3378356"/>
          </a:xfrm>
          <a:prstGeom prst="rect">
            <a:avLst/>
          </a:prstGeom>
        </p:spPr>
      </p:pic>
    </p:spTree>
    <p:extLst>
      <p:ext uri="{BB962C8B-B14F-4D97-AF65-F5344CB8AC3E}">
        <p14:creationId xmlns:p14="http://schemas.microsoft.com/office/powerpoint/2010/main" val="3579586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Cluster</a:t>
            </a:r>
            <a:r>
              <a:rPr lang="en" dirty="0"/>
              <a:t> computing</a:t>
            </a:r>
            <a:endParaRPr dirty="0"/>
          </a:p>
        </p:txBody>
      </p:sp>
      <p:sp>
        <p:nvSpPr>
          <p:cNvPr id="323" name="Google Shape;323;p33"/>
          <p:cNvSpPr txBox="1">
            <a:spLocks noGrp="1"/>
          </p:cNvSpPr>
          <p:nvPr>
            <p:ph type="subTitle" idx="1"/>
          </p:nvPr>
        </p:nvSpPr>
        <p:spPr>
          <a:xfrm>
            <a:off x="1657921" y="1731616"/>
            <a:ext cx="2857415"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Hardware and software of a cluster cost significantly much less than those of supercomputer.</a:t>
            </a:r>
            <a:endParaRPr dirty="0"/>
          </a:p>
        </p:txBody>
      </p:sp>
      <p:sp>
        <p:nvSpPr>
          <p:cNvPr id="324" name="Google Shape;324;p33"/>
          <p:cNvSpPr txBox="1">
            <a:spLocks noGrp="1"/>
          </p:cNvSpPr>
          <p:nvPr>
            <p:ph type="subTitle" idx="2"/>
          </p:nvPr>
        </p:nvSpPr>
        <p:spPr>
          <a:xfrm>
            <a:off x="1657922" y="134026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Inexpensive</a:t>
            </a:r>
            <a:endParaRPr b="1"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639614" y="1380891"/>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841164" y="1597110"/>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674572" y="3028896"/>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extra nodes can be added to a cluster when work exceeds the capacities of the current system in the cluster.</a:t>
            </a:r>
            <a:endParaRPr dirty="0"/>
          </a:p>
        </p:txBody>
      </p:sp>
      <p:sp>
        <p:nvSpPr>
          <p:cNvPr id="331" name="Google Shape;331;p33"/>
          <p:cNvSpPr txBox="1">
            <a:spLocks noGrp="1"/>
          </p:cNvSpPr>
          <p:nvPr>
            <p:ph type="subTitle" idx="4"/>
          </p:nvPr>
        </p:nvSpPr>
        <p:spPr>
          <a:xfrm>
            <a:off x="1674572" y="263754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Scalability</a:t>
            </a:r>
            <a:endParaRPr b="1" dirty="0"/>
          </a:p>
        </p:txBody>
      </p:sp>
      <p:sp>
        <p:nvSpPr>
          <p:cNvPr id="332" name="Google Shape;332;p33"/>
          <p:cNvSpPr txBox="1">
            <a:spLocks noGrp="1"/>
          </p:cNvSpPr>
          <p:nvPr>
            <p:ph type="subTitle" idx="5"/>
          </p:nvPr>
        </p:nvSpPr>
        <p:spPr>
          <a:xfrm>
            <a:off x="5738462" y="1731616"/>
            <a:ext cx="3160495" cy="4671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US" dirty="0"/>
              <a:t>A cluster is relatively easy to set up and maintain.</a:t>
            </a:r>
            <a:endParaRPr sz="1200" dirty="0"/>
          </a:p>
        </p:txBody>
      </p:sp>
      <p:sp>
        <p:nvSpPr>
          <p:cNvPr id="333" name="Google Shape;333;p33"/>
          <p:cNvSpPr txBox="1">
            <a:spLocks noGrp="1"/>
          </p:cNvSpPr>
          <p:nvPr>
            <p:ph type="subTitle" idx="6"/>
          </p:nvPr>
        </p:nvSpPr>
        <p:spPr>
          <a:xfrm>
            <a:off x="5738462" y="1340266"/>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800" b="1" dirty="0" err="1"/>
              <a:t>Maintenance</a:t>
            </a:r>
            <a:endParaRPr sz="1800" b="1" dirty="0"/>
          </a:p>
        </p:txBody>
      </p:sp>
      <p:sp>
        <p:nvSpPr>
          <p:cNvPr id="334" name="Google Shape;334;p33"/>
          <p:cNvSpPr txBox="1">
            <a:spLocks noGrp="1"/>
          </p:cNvSpPr>
          <p:nvPr>
            <p:ph type="subTitle" idx="7"/>
          </p:nvPr>
        </p:nvSpPr>
        <p:spPr>
          <a:xfrm>
            <a:off x="5738462" y="2981046"/>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Ability to solve a larger problem size.</a:t>
            </a:r>
            <a:endParaRPr dirty="0"/>
          </a:p>
        </p:txBody>
      </p:sp>
      <p:sp>
        <p:nvSpPr>
          <p:cNvPr id="335" name="Google Shape;335;p33"/>
          <p:cNvSpPr txBox="1">
            <a:spLocks noGrp="1"/>
          </p:cNvSpPr>
          <p:nvPr>
            <p:ph type="subTitle" idx="8"/>
          </p:nvPr>
        </p:nvSpPr>
        <p:spPr>
          <a:xfrm>
            <a:off x="5726785" y="2512514"/>
            <a:ext cx="3067372"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Great</a:t>
            </a:r>
            <a:r>
              <a:rPr lang="vi-VN" b="1" dirty="0"/>
              <a:t> </a:t>
            </a:r>
            <a:r>
              <a:rPr lang="vi-VN" b="1" dirty="0" err="1"/>
              <a:t>Capacity</a:t>
            </a:r>
            <a:endParaRPr b="1" dirty="0"/>
          </a:p>
        </p:txBody>
      </p:sp>
      <p:sp>
        <p:nvSpPr>
          <p:cNvPr id="336" name="Google Shape;336;p33"/>
          <p:cNvSpPr/>
          <p:nvPr/>
        </p:nvSpPr>
        <p:spPr>
          <a:xfrm>
            <a:off x="656264" y="2678546"/>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16886" y="1380891"/>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4705208" y="2553514"/>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18432" y="1597401"/>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4921897" y="2769971"/>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3"/>
          <p:cNvGrpSpPr/>
          <p:nvPr/>
        </p:nvGrpSpPr>
        <p:grpSpPr>
          <a:xfrm>
            <a:off x="858835" y="2895045"/>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Tree>
    <p:extLst>
      <p:ext uri="{BB962C8B-B14F-4D97-AF65-F5344CB8AC3E}">
        <p14:creationId xmlns:p14="http://schemas.microsoft.com/office/powerpoint/2010/main" val="1787046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Grid</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5</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423924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sp>
        <p:nvSpPr>
          <p:cNvPr id="309" name="Google Shape;309;p32"/>
          <p:cNvSpPr txBox="1">
            <a:spLocks noGrp="1"/>
          </p:cNvSpPr>
          <p:nvPr>
            <p:ph type="subTitle" idx="1"/>
          </p:nvPr>
        </p:nvSpPr>
        <p:spPr>
          <a:xfrm>
            <a:off x="233082" y="2193660"/>
            <a:ext cx="4602493" cy="830997"/>
          </a:xfrm>
          <a:prstGeom prst="rect">
            <a:avLst/>
          </a:prstGeom>
        </p:spPr>
        <p:txBody>
          <a:bodyPr spcFirstLastPara="1" wrap="square" lIns="0" tIns="0" rIns="0" bIns="0" anchor="t" anchorCtr="0">
            <a:spAutoFit/>
          </a:bodyPr>
          <a:lstStyle/>
          <a:p>
            <a:pPr marL="0" lvl="0" indent="0" algn="r" rtl="0">
              <a:spcBef>
                <a:spcPts val="0"/>
              </a:spcBef>
              <a:spcAft>
                <a:spcPts val="0"/>
              </a:spcAft>
              <a:buNone/>
            </a:pPr>
            <a:r>
              <a:rPr lang="en-US" dirty="0"/>
              <a:t>Network of computing or processor machines managed by a middleware in order to access and use the resource remotely. </a:t>
            </a:r>
            <a:endParaRPr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309;p32">
            <a:extLst>
              <a:ext uri="{FF2B5EF4-FFF2-40B4-BE49-F238E27FC236}">
                <a16:creationId xmlns:a16="http://schemas.microsoft.com/office/drawing/2014/main" id="{E59A34D8-901A-E26D-0A58-C7763997986F}"/>
              </a:ext>
            </a:extLst>
          </p:cNvPr>
          <p:cNvSpPr txBox="1">
            <a:spLocks/>
          </p:cNvSpPr>
          <p:nvPr/>
        </p:nvSpPr>
        <p:spPr>
          <a:xfrm>
            <a:off x="233082" y="3299273"/>
            <a:ext cx="4602493"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The managing activity of grid resource through the middleware is called grid services. . </a:t>
            </a:r>
          </a:p>
        </p:txBody>
      </p:sp>
      <p:pic>
        <p:nvPicPr>
          <p:cNvPr id="5" name="Picture 4">
            <a:extLst>
              <a:ext uri="{FF2B5EF4-FFF2-40B4-BE49-F238E27FC236}">
                <a16:creationId xmlns:a16="http://schemas.microsoft.com/office/drawing/2014/main" id="{877C32EA-EFC3-C410-715C-7F3212BF56B5}"/>
              </a:ext>
            </a:extLst>
          </p:cNvPr>
          <p:cNvPicPr>
            <a:picLocks noChangeAspect="1"/>
          </p:cNvPicPr>
          <p:nvPr/>
        </p:nvPicPr>
        <p:blipFill>
          <a:blip r:embed="rId3"/>
          <a:stretch>
            <a:fillRect/>
          </a:stretch>
        </p:blipFill>
        <p:spPr>
          <a:xfrm>
            <a:off x="5073399" y="1734374"/>
            <a:ext cx="3958801" cy="2674415"/>
          </a:xfrm>
          <a:prstGeom prst="rect">
            <a:avLst/>
          </a:prstGeom>
        </p:spPr>
      </p:pic>
    </p:spTree>
    <p:extLst>
      <p:ext uri="{BB962C8B-B14F-4D97-AF65-F5344CB8AC3E}">
        <p14:creationId xmlns:p14="http://schemas.microsoft.com/office/powerpoint/2010/main" val="153978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Grid</a:t>
            </a:r>
            <a:r>
              <a:rPr lang="en" dirty="0"/>
              <a:t> computing</a:t>
            </a:r>
            <a:endParaRPr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More info</a:t>
            </a:r>
            <a:endParaRPr sz="1900" dirty="0">
              <a:solidFill>
                <a:schemeClr val="accent2"/>
              </a:solidFill>
              <a:latin typeface="Jost SemiBold"/>
              <a:ea typeface="Jost SemiBold"/>
              <a:cs typeface="Jost SemiBold"/>
              <a:sym typeface="Jost SemiBold"/>
            </a:endParaRPr>
          </a:p>
        </p:txBody>
      </p:sp>
      <p:pic>
        <p:nvPicPr>
          <p:cNvPr id="19" name="Picture 18">
            <a:extLst>
              <a:ext uri="{FF2B5EF4-FFF2-40B4-BE49-F238E27FC236}">
                <a16:creationId xmlns:a16="http://schemas.microsoft.com/office/drawing/2014/main" id="{AA217AAF-7C4B-DA0F-3897-ED6E6BF9DC76}"/>
              </a:ext>
            </a:extLst>
          </p:cNvPr>
          <p:cNvPicPr>
            <a:picLocks noChangeAspect="1"/>
          </p:cNvPicPr>
          <p:nvPr/>
        </p:nvPicPr>
        <p:blipFill>
          <a:blip r:embed="rId3"/>
          <a:stretch>
            <a:fillRect/>
          </a:stretch>
        </p:blipFill>
        <p:spPr>
          <a:xfrm>
            <a:off x="252637" y="1247705"/>
            <a:ext cx="4790689" cy="3666650"/>
          </a:xfrm>
          <a:prstGeom prst="rect">
            <a:avLst/>
          </a:prstGeom>
        </p:spPr>
      </p:pic>
      <p:pic>
        <p:nvPicPr>
          <p:cNvPr id="21" name="Picture 20">
            <a:extLst>
              <a:ext uri="{FF2B5EF4-FFF2-40B4-BE49-F238E27FC236}">
                <a16:creationId xmlns:a16="http://schemas.microsoft.com/office/drawing/2014/main" id="{E681369B-D300-4F09-D34F-172CA1208127}"/>
              </a:ext>
            </a:extLst>
          </p:cNvPr>
          <p:cNvPicPr>
            <a:picLocks noChangeAspect="1"/>
          </p:cNvPicPr>
          <p:nvPr/>
        </p:nvPicPr>
        <p:blipFill>
          <a:blip r:embed="rId4"/>
          <a:stretch>
            <a:fillRect/>
          </a:stretch>
        </p:blipFill>
        <p:spPr>
          <a:xfrm>
            <a:off x="5141259" y="1435446"/>
            <a:ext cx="4002741" cy="3002056"/>
          </a:xfrm>
          <a:prstGeom prst="rect">
            <a:avLst/>
          </a:prstGeom>
        </p:spPr>
      </p:pic>
    </p:spTree>
    <p:extLst>
      <p:ext uri="{BB962C8B-B14F-4D97-AF65-F5344CB8AC3E}">
        <p14:creationId xmlns:p14="http://schemas.microsoft.com/office/powerpoint/2010/main" val="190818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Grid computing</a:t>
            </a:r>
            <a:endParaRPr dirty="0"/>
          </a:p>
        </p:txBody>
      </p:sp>
      <p:sp>
        <p:nvSpPr>
          <p:cNvPr id="323" name="Google Shape;323;p33"/>
          <p:cNvSpPr txBox="1">
            <a:spLocks noGrp="1"/>
          </p:cNvSpPr>
          <p:nvPr>
            <p:ph type="subTitle" idx="1"/>
          </p:nvPr>
        </p:nvSpPr>
        <p:spPr>
          <a:xfrm>
            <a:off x="1667434" y="1686119"/>
            <a:ext cx="2807134"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Deal with a number of resources ranging from just a few to millions. . </a:t>
            </a:r>
            <a:endParaRPr dirty="0"/>
          </a:p>
        </p:txBody>
      </p:sp>
      <p:sp>
        <p:nvSpPr>
          <p:cNvPr id="324" name="Google Shape;324;p33"/>
          <p:cNvSpPr txBox="1">
            <a:spLocks noGrp="1"/>
          </p:cNvSpPr>
          <p:nvPr>
            <p:ph type="subTitle" idx="2"/>
          </p:nvPr>
        </p:nvSpPr>
        <p:spPr>
          <a:xfrm>
            <a:off x="1657922" y="134026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Large</a:t>
            </a:r>
            <a:r>
              <a:rPr lang="vi-VN" b="1" dirty="0"/>
              <a:t> </a:t>
            </a:r>
            <a:r>
              <a:rPr lang="vi-VN" b="1" dirty="0" err="1"/>
              <a:t>Scale</a:t>
            </a:r>
            <a:endParaRPr b="1"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639614" y="1380891"/>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841164" y="1597110"/>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674572" y="2930281"/>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grid’s resources may be located at distant places. </a:t>
            </a:r>
            <a:endParaRPr dirty="0"/>
          </a:p>
        </p:txBody>
      </p:sp>
      <p:sp>
        <p:nvSpPr>
          <p:cNvPr id="331" name="Google Shape;331;p33"/>
          <p:cNvSpPr txBox="1">
            <a:spLocks noGrp="1"/>
          </p:cNvSpPr>
          <p:nvPr>
            <p:ph type="subTitle" idx="4"/>
          </p:nvPr>
        </p:nvSpPr>
        <p:spPr>
          <a:xfrm>
            <a:off x="1695203" y="2585649"/>
            <a:ext cx="2876797"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a:t>Geographical distribution</a:t>
            </a:r>
            <a:endParaRPr sz="1800" b="1" dirty="0"/>
          </a:p>
        </p:txBody>
      </p:sp>
      <p:sp>
        <p:nvSpPr>
          <p:cNvPr id="332" name="Google Shape;332;p33"/>
          <p:cNvSpPr txBox="1">
            <a:spLocks noGrp="1"/>
          </p:cNvSpPr>
          <p:nvPr>
            <p:ph type="subTitle" idx="5"/>
          </p:nvPr>
        </p:nvSpPr>
        <p:spPr>
          <a:xfrm>
            <a:off x="5738461" y="1635437"/>
            <a:ext cx="3160495" cy="4671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US" dirty="0"/>
              <a:t>resources in a grid belong to many different organizations that allow other organizations to access them.</a:t>
            </a:r>
            <a:endParaRPr sz="1200" dirty="0"/>
          </a:p>
        </p:txBody>
      </p:sp>
      <p:sp>
        <p:nvSpPr>
          <p:cNvPr id="333" name="Google Shape;333;p33"/>
          <p:cNvSpPr txBox="1">
            <a:spLocks noGrp="1"/>
          </p:cNvSpPr>
          <p:nvPr>
            <p:ph type="subTitle" idx="6"/>
          </p:nvPr>
        </p:nvSpPr>
        <p:spPr>
          <a:xfrm>
            <a:off x="5738462" y="1340266"/>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600" b="1" dirty="0" err="1"/>
              <a:t>Resource</a:t>
            </a:r>
            <a:r>
              <a:rPr lang="vi-VN" sz="1600" b="1" dirty="0"/>
              <a:t> </a:t>
            </a:r>
            <a:r>
              <a:rPr lang="vi-VN" sz="1600" b="1" dirty="0" err="1"/>
              <a:t>Sharing</a:t>
            </a:r>
            <a:endParaRPr sz="1600" b="1" dirty="0"/>
          </a:p>
        </p:txBody>
      </p:sp>
      <p:sp>
        <p:nvSpPr>
          <p:cNvPr id="334" name="Google Shape;334;p33"/>
          <p:cNvSpPr txBox="1">
            <a:spLocks noGrp="1"/>
          </p:cNvSpPr>
          <p:nvPr>
            <p:ph type="subTitle" idx="7"/>
          </p:nvPr>
        </p:nvSpPr>
        <p:spPr>
          <a:xfrm>
            <a:off x="5726196" y="2872914"/>
            <a:ext cx="3256437"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dirty="0"/>
              <a:t>each organization may establish different security and administrative policies under which their owned resources can be accessed and used</a:t>
            </a:r>
            <a:endParaRPr sz="1400" dirty="0"/>
          </a:p>
        </p:txBody>
      </p:sp>
      <p:sp>
        <p:nvSpPr>
          <p:cNvPr id="335" name="Google Shape;335;p33"/>
          <p:cNvSpPr txBox="1">
            <a:spLocks noGrp="1"/>
          </p:cNvSpPr>
          <p:nvPr>
            <p:ph type="subTitle" idx="8"/>
          </p:nvPr>
        </p:nvSpPr>
        <p:spPr>
          <a:xfrm>
            <a:off x="5726785" y="2512514"/>
            <a:ext cx="3067372"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Multiple</a:t>
            </a:r>
            <a:r>
              <a:rPr lang="vi-VN" b="1" dirty="0"/>
              <a:t> </a:t>
            </a:r>
            <a:r>
              <a:rPr lang="vi-VN" b="1" dirty="0" err="1"/>
              <a:t>Administration</a:t>
            </a:r>
            <a:endParaRPr b="1" dirty="0"/>
          </a:p>
        </p:txBody>
      </p:sp>
      <p:sp>
        <p:nvSpPr>
          <p:cNvPr id="336" name="Google Shape;336;p33"/>
          <p:cNvSpPr/>
          <p:nvPr/>
        </p:nvSpPr>
        <p:spPr>
          <a:xfrm>
            <a:off x="656264" y="2579931"/>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16886" y="1380891"/>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4705208" y="2553514"/>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18432" y="1597401"/>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4921897" y="2769971"/>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3"/>
          <p:cNvGrpSpPr/>
          <p:nvPr/>
        </p:nvGrpSpPr>
        <p:grpSpPr>
          <a:xfrm>
            <a:off x="858835" y="2796430"/>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
        <p:nvSpPr>
          <p:cNvPr id="2" name="Google Shape;330;p33">
            <a:extLst>
              <a:ext uri="{FF2B5EF4-FFF2-40B4-BE49-F238E27FC236}">
                <a16:creationId xmlns:a16="http://schemas.microsoft.com/office/drawing/2014/main" id="{EFC424FB-D3F7-8601-E60A-925FCB0B6888}"/>
              </a:ext>
            </a:extLst>
          </p:cNvPr>
          <p:cNvSpPr txBox="1">
            <a:spLocks/>
          </p:cNvSpPr>
          <p:nvPr/>
        </p:nvSpPr>
        <p:spPr>
          <a:xfrm>
            <a:off x="5738461" y="4216427"/>
            <a:ext cx="3244173"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0" indent="0"/>
            <a:r>
              <a:rPr lang="en-US" sz="1400" dirty="0"/>
              <a:t>resources in a grid must be coordinated in order to provide aggregated computing capabilities</a:t>
            </a:r>
          </a:p>
        </p:txBody>
      </p:sp>
      <p:sp>
        <p:nvSpPr>
          <p:cNvPr id="3" name="Google Shape;331;p33">
            <a:extLst>
              <a:ext uri="{FF2B5EF4-FFF2-40B4-BE49-F238E27FC236}">
                <a16:creationId xmlns:a16="http://schemas.microsoft.com/office/drawing/2014/main" id="{84BC7558-8710-E0A5-9E39-915A7A76090C}"/>
              </a:ext>
            </a:extLst>
          </p:cNvPr>
          <p:cNvSpPr txBox="1">
            <a:spLocks/>
          </p:cNvSpPr>
          <p:nvPr/>
        </p:nvSpPr>
        <p:spPr>
          <a:xfrm>
            <a:off x="5738461" y="3825077"/>
            <a:ext cx="3055695"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b="1" dirty="0" err="1"/>
              <a:t>Resource</a:t>
            </a:r>
            <a:r>
              <a:rPr lang="vi-VN" b="1" dirty="0"/>
              <a:t> </a:t>
            </a:r>
            <a:r>
              <a:rPr lang="vi-VN" b="1" dirty="0" err="1"/>
              <a:t>Coordination</a:t>
            </a:r>
            <a:endParaRPr lang="vi-VN" b="1" dirty="0"/>
          </a:p>
        </p:txBody>
      </p:sp>
      <p:sp>
        <p:nvSpPr>
          <p:cNvPr id="4" name="Google Shape;336;p33">
            <a:extLst>
              <a:ext uri="{FF2B5EF4-FFF2-40B4-BE49-F238E27FC236}">
                <a16:creationId xmlns:a16="http://schemas.microsoft.com/office/drawing/2014/main" id="{023976C0-F577-6101-6330-89AC067A8717}"/>
              </a:ext>
            </a:extLst>
          </p:cNvPr>
          <p:cNvSpPr/>
          <p:nvPr/>
        </p:nvSpPr>
        <p:spPr>
          <a:xfrm>
            <a:off x="4720154" y="3866077"/>
            <a:ext cx="804300" cy="804300"/>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43;p33">
            <a:extLst>
              <a:ext uri="{FF2B5EF4-FFF2-40B4-BE49-F238E27FC236}">
                <a16:creationId xmlns:a16="http://schemas.microsoft.com/office/drawing/2014/main" id="{3433C632-936A-C1DE-D177-4B51212C6133}"/>
              </a:ext>
            </a:extLst>
          </p:cNvPr>
          <p:cNvGrpSpPr/>
          <p:nvPr/>
        </p:nvGrpSpPr>
        <p:grpSpPr>
          <a:xfrm>
            <a:off x="4922725" y="4082576"/>
            <a:ext cx="399158" cy="371303"/>
            <a:chOff x="6932013" y="2623325"/>
            <a:chExt cx="482075" cy="448325"/>
          </a:xfrm>
        </p:grpSpPr>
        <p:sp>
          <p:nvSpPr>
            <p:cNvPr id="6" name="Google Shape;344;p33">
              <a:extLst>
                <a:ext uri="{FF2B5EF4-FFF2-40B4-BE49-F238E27FC236}">
                  <a16:creationId xmlns:a16="http://schemas.microsoft.com/office/drawing/2014/main" id="{998CF42D-1894-739A-5359-FE56C64819AB}"/>
                </a:ext>
              </a:extLst>
            </p:cNvPr>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45;p33">
              <a:extLst>
                <a:ext uri="{FF2B5EF4-FFF2-40B4-BE49-F238E27FC236}">
                  <a16:creationId xmlns:a16="http://schemas.microsoft.com/office/drawing/2014/main" id="{51C1F70A-DB5D-8BBB-D7DC-D476304027E5}"/>
                </a:ext>
              </a:extLst>
            </p:cNvPr>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Google Shape;332;p33">
            <a:extLst>
              <a:ext uri="{FF2B5EF4-FFF2-40B4-BE49-F238E27FC236}">
                <a16:creationId xmlns:a16="http://schemas.microsoft.com/office/drawing/2014/main" id="{2F1B0B65-BC6F-390C-DA57-0FAF1D838D51}"/>
              </a:ext>
            </a:extLst>
          </p:cNvPr>
          <p:cNvSpPr txBox="1">
            <a:spLocks/>
          </p:cNvSpPr>
          <p:nvPr/>
        </p:nvSpPr>
        <p:spPr>
          <a:xfrm>
            <a:off x="1667434" y="3920683"/>
            <a:ext cx="3160495"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0" indent="0"/>
            <a:r>
              <a:rPr lang="en-US" sz="1200" dirty="0"/>
              <a:t>a grid hosts both software and hardware resources that can be very varied ranging from data, files, software components or programs to sensors, scientific instruments, display devices, personal digital organizers, computers, super-computers and networks.</a:t>
            </a:r>
            <a:endParaRPr lang="vi-VN" sz="1200" dirty="0"/>
          </a:p>
        </p:txBody>
      </p:sp>
      <p:sp>
        <p:nvSpPr>
          <p:cNvPr id="9" name="Google Shape;333;p33">
            <a:extLst>
              <a:ext uri="{FF2B5EF4-FFF2-40B4-BE49-F238E27FC236}">
                <a16:creationId xmlns:a16="http://schemas.microsoft.com/office/drawing/2014/main" id="{C2FC1FE5-3D9D-2051-2C94-8382E2C5B63D}"/>
              </a:ext>
            </a:extLst>
          </p:cNvPr>
          <p:cNvSpPr txBox="1">
            <a:spLocks/>
          </p:cNvSpPr>
          <p:nvPr/>
        </p:nvSpPr>
        <p:spPr>
          <a:xfrm>
            <a:off x="1677438" y="3655497"/>
            <a:ext cx="3055695"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sz="1600" b="1" dirty="0" err="1"/>
              <a:t>Heterogeneity</a:t>
            </a:r>
            <a:endParaRPr lang="vi-VN" sz="1600" b="1" dirty="0"/>
          </a:p>
        </p:txBody>
      </p:sp>
      <p:sp>
        <p:nvSpPr>
          <p:cNvPr id="10" name="Google Shape;337;p33">
            <a:extLst>
              <a:ext uri="{FF2B5EF4-FFF2-40B4-BE49-F238E27FC236}">
                <a16:creationId xmlns:a16="http://schemas.microsoft.com/office/drawing/2014/main" id="{D0D9860C-E197-C907-7E76-75FCF426DF66}"/>
              </a:ext>
            </a:extLst>
          </p:cNvPr>
          <p:cNvSpPr/>
          <p:nvPr/>
        </p:nvSpPr>
        <p:spPr>
          <a:xfrm>
            <a:off x="655862" y="3696122"/>
            <a:ext cx="804300" cy="804300"/>
          </a:xfrm>
          <a:prstGeom prst="ellipse">
            <a:avLst/>
          </a:pr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339;p33">
            <a:extLst>
              <a:ext uri="{FF2B5EF4-FFF2-40B4-BE49-F238E27FC236}">
                <a16:creationId xmlns:a16="http://schemas.microsoft.com/office/drawing/2014/main" id="{22F6D555-E0D2-6957-DECB-EF8F84D1BB5B}"/>
              </a:ext>
            </a:extLst>
          </p:cNvPr>
          <p:cNvGrpSpPr/>
          <p:nvPr/>
        </p:nvGrpSpPr>
        <p:grpSpPr>
          <a:xfrm>
            <a:off x="857408" y="3912632"/>
            <a:ext cx="401207" cy="371282"/>
            <a:chOff x="2472213" y="4010475"/>
            <a:chExt cx="484550" cy="448300"/>
          </a:xfrm>
        </p:grpSpPr>
        <p:sp>
          <p:nvSpPr>
            <p:cNvPr id="12" name="Google Shape;340;p33">
              <a:extLst>
                <a:ext uri="{FF2B5EF4-FFF2-40B4-BE49-F238E27FC236}">
                  <a16:creationId xmlns:a16="http://schemas.microsoft.com/office/drawing/2014/main" id="{50F41A81-EEB3-3957-F5BD-6FAD75390BE0}"/>
                </a:ext>
              </a:extLst>
            </p:cNvPr>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1;p33">
              <a:extLst>
                <a:ext uri="{FF2B5EF4-FFF2-40B4-BE49-F238E27FC236}">
                  <a16:creationId xmlns:a16="http://schemas.microsoft.com/office/drawing/2014/main" id="{70395D78-8301-9CFF-7A69-7E166D31EC2E}"/>
                </a:ext>
              </a:extLst>
            </p:cNvPr>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948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Grid computing</a:t>
            </a:r>
            <a:endParaRPr dirty="0"/>
          </a:p>
        </p:txBody>
      </p:sp>
      <p:sp>
        <p:nvSpPr>
          <p:cNvPr id="323" name="Google Shape;323;p33"/>
          <p:cNvSpPr txBox="1">
            <a:spLocks noGrp="1"/>
          </p:cNvSpPr>
          <p:nvPr>
            <p:ph type="subTitle" idx="1"/>
          </p:nvPr>
        </p:nvSpPr>
        <p:spPr>
          <a:xfrm>
            <a:off x="1667434" y="1686119"/>
            <a:ext cx="289859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the grid must grant access to available resources by adapting to a dynamic environment in which resource failure is commonplace. </a:t>
            </a:r>
            <a:endParaRPr dirty="0"/>
          </a:p>
        </p:txBody>
      </p:sp>
      <p:sp>
        <p:nvSpPr>
          <p:cNvPr id="324" name="Google Shape;324;p33"/>
          <p:cNvSpPr txBox="1">
            <a:spLocks noGrp="1"/>
          </p:cNvSpPr>
          <p:nvPr>
            <p:ph type="subTitle" idx="2"/>
          </p:nvPr>
        </p:nvSpPr>
        <p:spPr>
          <a:xfrm>
            <a:off x="1657922" y="1340266"/>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b="1" dirty="0" err="1"/>
              <a:t>Pervasive</a:t>
            </a:r>
            <a:r>
              <a:rPr lang="vi-VN" b="1" dirty="0"/>
              <a:t> Access</a:t>
            </a:r>
            <a:endParaRPr b="1"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639614" y="1380891"/>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841164" y="1597110"/>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683537" y="3405409"/>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 grid should be seen as a single virtual computer.</a:t>
            </a:r>
            <a:endParaRPr dirty="0"/>
          </a:p>
        </p:txBody>
      </p:sp>
      <p:sp>
        <p:nvSpPr>
          <p:cNvPr id="331" name="Google Shape;331;p33"/>
          <p:cNvSpPr txBox="1">
            <a:spLocks noGrp="1"/>
          </p:cNvSpPr>
          <p:nvPr>
            <p:ph type="subTitle" idx="4"/>
          </p:nvPr>
        </p:nvSpPr>
        <p:spPr>
          <a:xfrm>
            <a:off x="1695203" y="3060777"/>
            <a:ext cx="2876797"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800" b="1" dirty="0"/>
              <a:t>Transparent Access</a:t>
            </a:r>
            <a:endParaRPr sz="1800" b="1" dirty="0"/>
          </a:p>
        </p:txBody>
      </p:sp>
      <p:sp>
        <p:nvSpPr>
          <p:cNvPr id="332" name="Google Shape;332;p33"/>
          <p:cNvSpPr txBox="1">
            <a:spLocks noGrp="1"/>
          </p:cNvSpPr>
          <p:nvPr>
            <p:ph type="subTitle" idx="5"/>
          </p:nvPr>
        </p:nvSpPr>
        <p:spPr>
          <a:xfrm>
            <a:off x="5738461" y="1635437"/>
            <a:ext cx="3244173" cy="467100"/>
          </a:xfrm>
          <a:prstGeom prst="rect">
            <a:avLst/>
          </a:prstGeom>
        </p:spPr>
        <p:txBody>
          <a:bodyPr spcFirstLastPara="1" wrap="square" lIns="0" tIns="0" rIns="0" bIns="0" anchor="t" anchorCtr="0">
            <a:noAutofit/>
          </a:bodyPr>
          <a:lstStyle/>
          <a:p>
            <a:pPr marL="0" lvl="0" indent="0" algn="l" rtl="0">
              <a:spcBef>
                <a:spcPts val="0"/>
              </a:spcBef>
              <a:spcAft>
                <a:spcPts val="0"/>
              </a:spcAft>
            </a:pPr>
            <a:r>
              <a:rPr lang="en-US" dirty="0"/>
              <a:t>a grid must assure the delivery of services under established Quality of Service (QoS) requirements. The need for dependable service is fundamental since users require assurances that they will receive predictable, sustained and often high levels of performance.</a:t>
            </a:r>
            <a:endParaRPr sz="1200" dirty="0"/>
          </a:p>
        </p:txBody>
      </p:sp>
      <p:sp>
        <p:nvSpPr>
          <p:cNvPr id="333" name="Google Shape;333;p33"/>
          <p:cNvSpPr txBox="1">
            <a:spLocks noGrp="1"/>
          </p:cNvSpPr>
          <p:nvPr>
            <p:ph type="subTitle" idx="6"/>
          </p:nvPr>
        </p:nvSpPr>
        <p:spPr>
          <a:xfrm>
            <a:off x="5738462" y="1340266"/>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vi-VN" sz="1600" b="1" dirty="0" err="1"/>
              <a:t>Dependable</a:t>
            </a:r>
            <a:r>
              <a:rPr lang="vi-VN" sz="1600" b="1" dirty="0"/>
              <a:t> Access</a:t>
            </a:r>
            <a:endParaRPr sz="1600" b="1" dirty="0"/>
          </a:p>
        </p:txBody>
      </p:sp>
      <p:sp>
        <p:nvSpPr>
          <p:cNvPr id="336" name="Google Shape;336;p33"/>
          <p:cNvSpPr/>
          <p:nvPr/>
        </p:nvSpPr>
        <p:spPr>
          <a:xfrm>
            <a:off x="665229" y="3055059"/>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16886" y="1380891"/>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18432" y="1597401"/>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3"/>
          <p:cNvGrpSpPr/>
          <p:nvPr/>
        </p:nvGrpSpPr>
        <p:grpSpPr>
          <a:xfrm>
            <a:off x="867800" y="3271558"/>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
        <p:nvSpPr>
          <p:cNvPr id="2" name="Google Shape;330;p33">
            <a:extLst>
              <a:ext uri="{FF2B5EF4-FFF2-40B4-BE49-F238E27FC236}">
                <a16:creationId xmlns:a16="http://schemas.microsoft.com/office/drawing/2014/main" id="{EFC424FB-D3F7-8601-E60A-925FCB0B6888}"/>
              </a:ext>
            </a:extLst>
          </p:cNvPr>
          <p:cNvSpPr txBox="1">
            <a:spLocks/>
          </p:cNvSpPr>
          <p:nvPr/>
        </p:nvSpPr>
        <p:spPr>
          <a:xfrm>
            <a:off x="5738461" y="4168577"/>
            <a:ext cx="3244173"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0" indent="0"/>
            <a:r>
              <a:rPr lang="en-US" sz="1600" dirty="0"/>
              <a:t>a grid must be built with standard services, protocols and inter-faces thus hiding the heterogeneity of the resources while allowing its scalability</a:t>
            </a:r>
            <a:endParaRPr lang="en-US" sz="1400" dirty="0"/>
          </a:p>
        </p:txBody>
      </p:sp>
      <p:sp>
        <p:nvSpPr>
          <p:cNvPr id="3" name="Google Shape;331;p33">
            <a:extLst>
              <a:ext uri="{FF2B5EF4-FFF2-40B4-BE49-F238E27FC236}">
                <a16:creationId xmlns:a16="http://schemas.microsoft.com/office/drawing/2014/main" id="{84BC7558-8710-E0A5-9E39-915A7A76090C}"/>
              </a:ext>
            </a:extLst>
          </p:cNvPr>
          <p:cNvSpPr txBox="1">
            <a:spLocks/>
          </p:cNvSpPr>
          <p:nvPr/>
        </p:nvSpPr>
        <p:spPr>
          <a:xfrm>
            <a:off x="5738461" y="3825077"/>
            <a:ext cx="3055695"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b="1" dirty="0" err="1"/>
              <a:t>Consistent</a:t>
            </a:r>
            <a:r>
              <a:rPr lang="vi-VN" b="1" dirty="0"/>
              <a:t> Access</a:t>
            </a:r>
          </a:p>
        </p:txBody>
      </p:sp>
      <p:sp>
        <p:nvSpPr>
          <p:cNvPr id="4" name="Google Shape;336;p33">
            <a:extLst>
              <a:ext uri="{FF2B5EF4-FFF2-40B4-BE49-F238E27FC236}">
                <a16:creationId xmlns:a16="http://schemas.microsoft.com/office/drawing/2014/main" id="{023976C0-F577-6101-6330-89AC067A8717}"/>
              </a:ext>
            </a:extLst>
          </p:cNvPr>
          <p:cNvSpPr/>
          <p:nvPr/>
        </p:nvSpPr>
        <p:spPr>
          <a:xfrm>
            <a:off x="4720154" y="3866077"/>
            <a:ext cx="804300" cy="804300"/>
          </a:xfrm>
          <a:prstGeom prst="ellipse">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43;p33">
            <a:extLst>
              <a:ext uri="{FF2B5EF4-FFF2-40B4-BE49-F238E27FC236}">
                <a16:creationId xmlns:a16="http://schemas.microsoft.com/office/drawing/2014/main" id="{3433C632-936A-C1DE-D177-4B51212C6133}"/>
              </a:ext>
            </a:extLst>
          </p:cNvPr>
          <p:cNvGrpSpPr/>
          <p:nvPr/>
        </p:nvGrpSpPr>
        <p:grpSpPr>
          <a:xfrm>
            <a:off x="4922725" y="4082576"/>
            <a:ext cx="399158" cy="371303"/>
            <a:chOff x="6932013" y="2623325"/>
            <a:chExt cx="482075" cy="448325"/>
          </a:xfrm>
        </p:grpSpPr>
        <p:sp>
          <p:nvSpPr>
            <p:cNvPr id="6" name="Google Shape;344;p33">
              <a:extLst>
                <a:ext uri="{FF2B5EF4-FFF2-40B4-BE49-F238E27FC236}">
                  <a16:creationId xmlns:a16="http://schemas.microsoft.com/office/drawing/2014/main" id="{998CF42D-1894-739A-5359-FE56C64819AB}"/>
                </a:ext>
              </a:extLst>
            </p:cNvPr>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345;p33">
              <a:extLst>
                <a:ext uri="{FF2B5EF4-FFF2-40B4-BE49-F238E27FC236}">
                  <a16:creationId xmlns:a16="http://schemas.microsoft.com/office/drawing/2014/main" id="{51C1F70A-DB5D-8BBB-D7DC-D476304027E5}"/>
                </a:ext>
              </a:extLst>
            </p:cNvPr>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748125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Online Media 1" title="Grid Computing | What is Grid Computing in simple words?">
            <a:hlinkClick r:id="" action="ppaction://media"/>
            <a:extLst>
              <a:ext uri="{FF2B5EF4-FFF2-40B4-BE49-F238E27FC236}">
                <a16:creationId xmlns:a16="http://schemas.microsoft.com/office/drawing/2014/main" id="{CCCCE369-D71D-5D26-A184-1E2A832EE1D3}"/>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33488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Online Media 2" title="What is the Difference Between Cluster Computing and Grid Computing?">
            <a:hlinkClick r:id="" action="ppaction://media"/>
            <a:extLst>
              <a:ext uri="{FF2B5EF4-FFF2-40B4-BE49-F238E27FC236}">
                <a16:creationId xmlns:a16="http://schemas.microsoft.com/office/drawing/2014/main" id="{1F83B8F3-D218-F5AA-B61A-C39BD83471A3}"/>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396791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Table of contents</a:t>
            </a:r>
            <a:endParaRPr/>
          </a:p>
        </p:txBody>
      </p:sp>
      <p:sp>
        <p:nvSpPr>
          <p:cNvPr id="253" name="Google Shape;253;p30"/>
          <p:cNvSpPr txBox="1">
            <a:spLocks noGrp="1"/>
          </p:cNvSpPr>
          <p:nvPr>
            <p:ph type="title" idx="2"/>
          </p:nvPr>
        </p:nvSpPr>
        <p:spPr>
          <a:xfrm rot="-60218" flipH="1">
            <a:off x="734978" y="1297165"/>
            <a:ext cx="1661355" cy="4887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255" name="Google Shape;255;p30"/>
          <p:cNvSpPr txBox="1">
            <a:spLocks noGrp="1"/>
          </p:cNvSpPr>
          <p:nvPr>
            <p:ph type="subTitle" idx="3"/>
          </p:nvPr>
        </p:nvSpPr>
        <p:spPr>
          <a:xfrm>
            <a:off x="748155" y="1960951"/>
            <a:ext cx="1635000" cy="61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High Performance Computing</a:t>
            </a:r>
            <a:endParaRPr dirty="0"/>
          </a:p>
        </p:txBody>
      </p:sp>
      <p:sp>
        <p:nvSpPr>
          <p:cNvPr id="257" name="Google Shape;257;p30"/>
          <p:cNvSpPr txBox="1">
            <a:spLocks noGrp="1"/>
          </p:cNvSpPr>
          <p:nvPr>
            <p:ph type="subTitle" idx="5"/>
          </p:nvPr>
        </p:nvSpPr>
        <p:spPr>
          <a:xfrm>
            <a:off x="2763140" y="1960951"/>
            <a:ext cx="1635000" cy="61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Parallel Computing</a:t>
            </a:r>
            <a:endParaRPr dirty="0"/>
          </a:p>
        </p:txBody>
      </p:sp>
      <p:sp>
        <p:nvSpPr>
          <p:cNvPr id="259" name="Google Shape;259;p30"/>
          <p:cNvSpPr txBox="1">
            <a:spLocks noGrp="1"/>
          </p:cNvSpPr>
          <p:nvPr>
            <p:ph type="subTitle" idx="7"/>
          </p:nvPr>
        </p:nvSpPr>
        <p:spPr>
          <a:xfrm>
            <a:off x="4778723" y="1960951"/>
            <a:ext cx="1635000" cy="61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Distributed Computing</a:t>
            </a:r>
            <a:endParaRPr dirty="0"/>
          </a:p>
        </p:txBody>
      </p:sp>
      <p:sp>
        <p:nvSpPr>
          <p:cNvPr id="261" name="Google Shape;261;p30"/>
          <p:cNvSpPr txBox="1">
            <a:spLocks noGrp="1"/>
          </p:cNvSpPr>
          <p:nvPr>
            <p:ph type="subTitle" idx="9"/>
          </p:nvPr>
        </p:nvSpPr>
        <p:spPr>
          <a:xfrm>
            <a:off x="6794305" y="1960951"/>
            <a:ext cx="1635000" cy="610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Cluster Computing</a:t>
            </a:r>
            <a:endParaRPr dirty="0"/>
          </a:p>
        </p:txBody>
      </p:sp>
      <p:sp>
        <p:nvSpPr>
          <p:cNvPr id="262" name="Google Shape;262;p30"/>
          <p:cNvSpPr txBox="1">
            <a:spLocks noGrp="1"/>
          </p:cNvSpPr>
          <p:nvPr>
            <p:ph type="title" idx="13"/>
          </p:nvPr>
        </p:nvSpPr>
        <p:spPr>
          <a:xfrm rot="60218">
            <a:off x="2750361" y="1297165"/>
            <a:ext cx="1661355" cy="4887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263" name="Google Shape;263;p30"/>
          <p:cNvSpPr txBox="1">
            <a:spLocks noGrp="1"/>
          </p:cNvSpPr>
          <p:nvPr>
            <p:ph type="title" idx="14"/>
          </p:nvPr>
        </p:nvSpPr>
        <p:spPr>
          <a:xfrm rot="-60218" flipH="1">
            <a:off x="4765744" y="1297165"/>
            <a:ext cx="1661355" cy="4887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264" name="Google Shape;264;p30"/>
          <p:cNvSpPr txBox="1">
            <a:spLocks noGrp="1"/>
          </p:cNvSpPr>
          <p:nvPr>
            <p:ph type="title" idx="15"/>
          </p:nvPr>
        </p:nvSpPr>
        <p:spPr>
          <a:xfrm rot="60218">
            <a:off x="6781128" y="1297165"/>
            <a:ext cx="1661355" cy="488772"/>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cxnSp>
        <p:nvCxnSpPr>
          <p:cNvPr id="265" name="Google Shape;265;p30"/>
          <p:cNvCxnSpPr/>
          <p:nvPr/>
        </p:nvCxnSpPr>
        <p:spPr>
          <a:xfrm>
            <a:off x="1392225" y="1033750"/>
            <a:ext cx="6359400" cy="0"/>
          </a:xfrm>
          <a:prstGeom prst="straightConnector1">
            <a:avLst/>
          </a:prstGeom>
          <a:noFill/>
          <a:ln w="9525" cap="flat" cmpd="sng">
            <a:solidFill>
              <a:schemeClr val="accent1"/>
            </a:solidFill>
            <a:prstDash val="solid"/>
            <a:round/>
            <a:headEnd type="none" w="med" len="med"/>
            <a:tailEnd type="none" w="med" len="med"/>
          </a:ln>
        </p:spPr>
      </p:cxnSp>
      <p:sp>
        <p:nvSpPr>
          <p:cNvPr id="18" name="Google Shape;253;p30">
            <a:extLst>
              <a:ext uri="{FF2B5EF4-FFF2-40B4-BE49-F238E27FC236}">
                <a16:creationId xmlns:a16="http://schemas.microsoft.com/office/drawing/2014/main" id="{E80898EC-9BCD-0642-AFAB-1FD76D45D515}"/>
              </a:ext>
            </a:extLst>
          </p:cNvPr>
          <p:cNvSpPr txBox="1">
            <a:spLocks/>
          </p:cNvSpPr>
          <p:nvPr/>
        </p:nvSpPr>
        <p:spPr>
          <a:xfrm rot="-60218" flipH="1">
            <a:off x="701567" y="3078251"/>
            <a:ext cx="1661355" cy="488772"/>
          </a:xfrm>
          <a:prstGeom prst="rect">
            <a:avLst/>
          </a:prstGeom>
          <a:solidFill>
            <a:schemeClr val="accent1">
              <a:lumMod val="50000"/>
              <a:lumOff val="5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3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2pPr>
            <a:lvl3pPr marR="0" lvl="2"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3pPr>
            <a:lvl4pPr marR="0" lvl="3"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4pPr>
            <a:lvl5pPr marR="0" lvl="4"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5pPr>
            <a:lvl6pPr marR="0" lvl="5"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6pPr>
            <a:lvl7pPr marR="0" lvl="6"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7pPr>
            <a:lvl8pPr marR="0" lvl="7"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8pPr>
            <a:lvl9pPr marR="0" lvl="8"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9pPr>
          </a:lstStyle>
          <a:p>
            <a:r>
              <a:rPr lang="en" dirty="0"/>
              <a:t>05</a:t>
            </a:r>
          </a:p>
        </p:txBody>
      </p:sp>
      <p:sp>
        <p:nvSpPr>
          <p:cNvPr id="19" name="Google Shape;255;p30">
            <a:extLst>
              <a:ext uri="{FF2B5EF4-FFF2-40B4-BE49-F238E27FC236}">
                <a16:creationId xmlns:a16="http://schemas.microsoft.com/office/drawing/2014/main" id="{14B5336A-4011-2091-311B-898BB7446DB2}"/>
              </a:ext>
            </a:extLst>
          </p:cNvPr>
          <p:cNvSpPr txBox="1">
            <a:spLocks/>
          </p:cNvSpPr>
          <p:nvPr/>
        </p:nvSpPr>
        <p:spPr>
          <a:xfrm>
            <a:off x="714744" y="3742037"/>
            <a:ext cx="1635000" cy="61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en-US" dirty="0"/>
              <a:t>Grid Computing</a:t>
            </a:r>
          </a:p>
        </p:txBody>
      </p:sp>
      <p:sp>
        <p:nvSpPr>
          <p:cNvPr id="20" name="Google Shape;257;p30">
            <a:extLst>
              <a:ext uri="{FF2B5EF4-FFF2-40B4-BE49-F238E27FC236}">
                <a16:creationId xmlns:a16="http://schemas.microsoft.com/office/drawing/2014/main" id="{A51B5E87-5718-1AA3-6943-2DAE5EA5777A}"/>
              </a:ext>
            </a:extLst>
          </p:cNvPr>
          <p:cNvSpPr txBox="1">
            <a:spLocks/>
          </p:cNvSpPr>
          <p:nvPr/>
        </p:nvSpPr>
        <p:spPr>
          <a:xfrm>
            <a:off x="2729729" y="3742037"/>
            <a:ext cx="1635000" cy="61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dirty="0" err="1"/>
              <a:t>Cloud</a:t>
            </a:r>
            <a:r>
              <a:rPr lang="vi-VN" dirty="0"/>
              <a:t> </a:t>
            </a:r>
            <a:r>
              <a:rPr lang="vi-VN" dirty="0" err="1"/>
              <a:t>Computing</a:t>
            </a:r>
            <a:endParaRPr lang="vi-VN" dirty="0"/>
          </a:p>
        </p:txBody>
      </p:sp>
      <p:sp>
        <p:nvSpPr>
          <p:cNvPr id="21" name="Google Shape;259;p30">
            <a:extLst>
              <a:ext uri="{FF2B5EF4-FFF2-40B4-BE49-F238E27FC236}">
                <a16:creationId xmlns:a16="http://schemas.microsoft.com/office/drawing/2014/main" id="{580562D2-DB66-CD62-81D9-CA034899B99E}"/>
              </a:ext>
            </a:extLst>
          </p:cNvPr>
          <p:cNvSpPr txBox="1">
            <a:spLocks/>
          </p:cNvSpPr>
          <p:nvPr/>
        </p:nvSpPr>
        <p:spPr>
          <a:xfrm>
            <a:off x="4745312" y="3742037"/>
            <a:ext cx="1635000" cy="61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dirty="0" err="1"/>
              <a:t>Mobile</a:t>
            </a:r>
            <a:r>
              <a:rPr lang="vi-VN" dirty="0"/>
              <a:t> </a:t>
            </a:r>
            <a:r>
              <a:rPr lang="vi-VN" dirty="0" err="1"/>
              <a:t>Computing</a:t>
            </a:r>
            <a:endParaRPr lang="vi-VN" dirty="0"/>
          </a:p>
        </p:txBody>
      </p:sp>
      <p:sp>
        <p:nvSpPr>
          <p:cNvPr id="22" name="Google Shape;261;p30">
            <a:extLst>
              <a:ext uri="{FF2B5EF4-FFF2-40B4-BE49-F238E27FC236}">
                <a16:creationId xmlns:a16="http://schemas.microsoft.com/office/drawing/2014/main" id="{33C995B7-3278-8A88-838C-F2BA8B22F5EF}"/>
              </a:ext>
            </a:extLst>
          </p:cNvPr>
          <p:cNvSpPr txBox="1">
            <a:spLocks/>
          </p:cNvSpPr>
          <p:nvPr/>
        </p:nvSpPr>
        <p:spPr>
          <a:xfrm>
            <a:off x="6760894" y="3742037"/>
            <a:ext cx="1635000" cy="6108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dirty="0" err="1"/>
              <a:t>Network</a:t>
            </a:r>
            <a:r>
              <a:rPr lang="vi-VN" dirty="0"/>
              <a:t> </a:t>
            </a:r>
            <a:r>
              <a:rPr lang="vi-VN" dirty="0" err="1"/>
              <a:t>Computing</a:t>
            </a:r>
            <a:endParaRPr lang="vi-VN" dirty="0"/>
          </a:p>
        </p:txBody>
      </p:sp>
      <p:sp>
        <p:nvSpPr>
          <p:cNvPr id="23" name="Google Shape;262;p30">
            <a:extLst>
              <a:ext uri="{FF2B5EF4-FFF2-40B4-BE49-F238E27FC236}">
                <a16:creationId xmlns:a16="http://schemas.microsoft.com/office/drawing/2014/main" id="{37D74465-83E2-FC52-8353-F086BDCC37B4}"/>
              </a:ext>
            </a:extLst>
          </p:cNvPr>
          <p:cNvSpPr txBox="1">
            <a:spLocks/>
          </p:cNvSpPr>
          <p:nvPr/>
        </p:nvSpPr>
        <p:spPr>
          <a:xfrm rot="60218">
            <a:off x="2716950" y="3078251"/>
            <a:ext cx="1661355" cy="488772"/>
          </a:xfrm>
          <a:prstGeom prst="rect">
            <a:avLst/>
          </a:prstGeom>
          <a:solidFill>
            <a:srgbClr val="7030A0"/>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3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2pPr>
            <a:lvl3pPr marR="0" lvl="2"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3pPr>
            <a:lvl4pPr marR="0" lvl="3"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4pPr>
            <a:lvl5pPr marR="0" lvl="4"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5pPr>
            <a:lvl6pPr marR="0" lvl="5"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6pPr>
            <a:lvl7pPr marR="0" lvl="6"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7pPr>
            <a:lvl8pPr marR="0" lvl="7"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8pPr>
            <a:lvl9pPr marR="0" lvl="8"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9pPr>
          </a:lstStyle>
          <a:p>
            <a:r>
              <a:rPr lang="en" dirty="0"/>
              <a:t>06</a:t>
            </a:r>
          </a:p>
        </p:txBody>
      </p:sp>
      <p:sp>
        <p:nvSpPr>
          <p:cNvPr id="24" name="Google Shape;263;p30">
            <a:extLst>
              <a:ext uri="{FF2B5EF4-FFF2-40B4-BE49-F238E27FC236}">
                <a16:creationId xmlns:a16="http://schemas.microsoft.com/office/drawing/2014/main" id="{ADD8D463-6392-FB23-FADD-D38F19E24E34}"/>
              </a:ext>
            </a:extLst>
          </p:cNvPr>
          <p:cNvSpPr txBox="1">
            <a:spLocks/>
          </p:cNvSpPr>
          <p:nvPr/>
        </p:nvSpPr>
        <p:spPr>
          <a:xfrm rot="-60218" flipH="1">
            <a:off x="4732333" y="3078251"/>
            <a:ext cx="1661355" cy="488772"/>
          </a:xfrm>
          <a:prstGeom prst="rect">
            <a:avLst/>
          </a:prstGeom>
          <a:solidFill>
            <a:srgbClr val="002060"/>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3000" b="1" i="0" u="none" strike="noStrike" cap="none">
                <a:solidFill>
                  <a:schemeClr val="accent1"/>
                </a:solidFill>
                <a:latin typeface="Jost"/>
                <a:ea typeface="Jost"/>
                <a:cs typeface="Jost"/>
                <a:sym typeface="Jost"/>
              </a:defRPr>
            </a:lvl1pPr>
            <a:lvl2pPr marR="0" lvl="1"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2pPr>
            <a:lvl3pPr marR="0" lvl="2"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3pPr>
            <a:lvl4pPr marR="0" lvl="3"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4pPr>
            <a:lvl5pPr marR="0" lvl="4"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5pPr>
            <a:lvl6pPr marR="0" lvl="5"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6pPr>
            <a:lvl7pPr marR="0" lvl="6"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7pPr>
            <a:lvl8pPr marR="0" lvl="7"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8pPr>
            <a:lvl9pPr marR="0" lvl="8"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9pPr>
          </a:lstStyle>
          <a:p>
            <a:r>
              <a:rPr lang="en" dirty="0">
                <a:solidFill>
                  <a:schemeClr val="accent2"/>
                </a:solidFill>
              </a:rPr>
              <a:t>07</a:t>
            </a:r>
          </a:p>
        </p:txBody>
      </p:sp>
      <p:sp>
        <p:nvSpPr>
          <p:cNvPr id="25" name="Google Shape;264;p30">
            <a:extLst>
              <a:ext uri="{FF2B5EF4-FFF2-40B4-BE49-F238E27FC236}">
                <a16:creationId xmlns:a16="http://schemas.microsoft.com/office/drawing/2014/main" id="{F061BE6C-43CB-B3A9-1149-357EDD7D1ACF}"/>
              </a:ext>
            </a:extLst>
          </p:cNvPr>
          <p:cNvSpPr txBox="1">
            <a:spLocks/>
          </p:cNvSpPr>
          <p:nvPr/>
        </p:nvSpPr>
        <p:spPr>
          <a:xfrm rot="60218">
            <a:off x="6747717" y="3078251"/>
            <a:ext cx="1661355" cy="488772"/>
          </a:xfrm>
          <a:prstGeom prst="rect">
            <a:avLst/>
          </a:prstGeom>
          <a:solidFill>
            <a:srgbClr val="C00000"/>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500"/>
              <a:buFont typeface="Jost SemiBold"/>
              <a:buNone/>
              <a:defRPr sz="3000" b="1" i="0" u="none" strike="noStrike" cap="none">
                <a:solidFill>
                  <a:schemeClr val="accent2"/>
                </a:solidFill>
                <a:latin typeface="Jost"/>
                <a:ea typeface="Jost"/>
                <a:cs typeface="Jost"/>
                <a:sym typeface="Jost"/>
              </a:defRPr>
            </a:lvl1pPr>
            <a:lvl2pPr marR="0" lvl="1"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2pPr>
            <a:lvl3pPr marR="0" lvl="2"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3pPr>
            <a:lvl4pPr marR="0" lvl="3"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4pPr>
            <a:lvl5pPr marR="0" lvl="4"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5pPr>
            <a:lvl6pPr marR="0" lvl="5"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6pPr>
            <a:lvl7pPr marR="0" lvl="6"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7pPr>
            <a:lvl8pPr marR="0" lvl="7"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8pPr>
            <a:lvl9pPr marR="0" lvl="8" algn="r" rtl="0">
              <a:lnSpc>
                <a:spcPct val="100000"/>
              </a:lnSpc>
              <a:spcBef>
                <a:spcPts val="0"/>
              </a:spcBef>
              <a:spcAft>
                <a:spcPts val="0"/>
              </a:spcAft>
              <a:buClr>
                <a:schemeClr val="accent1"/>
              </a:buClr>
              <a:buSzPts val="2500"/>
              <a:buFont typeface="Jost"/>
              <a:buNone/>
              <a:defRPr sz="2500" b="1" i="0" u="none" strike="noStrike" cap="none">
                <a:solidFill>
                  <a:schemeClr val="accent1"/>
                </a:solidFill>
                <a:latin typeface="Jost"/>
                <a:ea typeface="Jost"/>
                <a:cs typeface="Jost"/>
                <a:sym typeface="Jost"/>
              </a:defRPr>
            </a:lvl9pPr>
          </a:lstStyle>
          <a:p>
            <a:r>
              <a:rPr lang="en" dirty="0"/>
              <a:t>08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Cloud</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6</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003343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pic>
        <p:nvPicPr>
          <p:cNvPr id="6" name="Picture 5">
            <a:extLst>
              <a:ext uri="{FF2B5EF4-FFF2-40B4-BE49-F238E27FC236}">
                <a16:creationId xmlns:a16="http://schemas.microsoft.com/office/drawing/2014/main" id="{7AF54365-90E8-8BF4-386D-EA23AA7F6929}"/>
              </a:ext>
            </a:extLst>
          </p:cNvPr>
          <p:cNvPicPr>
            <a:picLocks noChangeAspect="1"/>
          </p:cNvPicPr>
          <p:nvPr/>
        </p:nvPicPr>
        <p:blipFill>
          <a:blip r:embed="rId3"/>
          <a:stretch>
            <a:fillRect/>
          </a:stretch>
        </p:blipFill>
        <p:spPr>
          <a:xfrm>
            <a:off x="0" y="1978718"/>
            <a:ext cx="9144000" cy="3164782"/>
          </a:xfrm>
          <a:prstGeom prst="rect">
            <a:avLst/>
          </a:prstGeom>
        </p:spPr>
      </p:pic>
    </p:spTree>
    <p:extLst>
      <p:ext uri="{BB962C8B-B14F-4D97-AF65-F5344CB8AC3E}">
        <p14:creationId xmlns:p14="http://schemas.microsoft.com/office/powerpoint/2010/main" val="2570307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ADCE9786-42B0-FD3A-4096-D2298075E89E}"/>
              </a:ext>
            </a:extLst>
          </p:cNvPr>
          <p:cNvPicPr>
            <a:picLocks noChangeAspect="1"/>
          </p:cNvPicPr>
          <p:nvPr/>
        </p:nvPicPr>
        <p:blipFill>
          <a:blip r:embed="rId3"/>
          <a:stretch>
            <a:fillRect/>
          </a:stretch>
        </p:blipFill>
        <p:spPr>
          <a:xfrm>
            <a:off x="1422966" y="523692"/>
            <a:ext cx="5793622" cy="4525400"/>
          </a:xfrm>
          <a:prstGeom prst="rect">
            <a:avLst/>
          </a:prstGeom>
        </p:spPr>
      </p:pic>
    </p:spTree>
    <p:extLst>
      <p:ext uri="{BB962C8B-B14F-4D97-AF65-F5344CB8AC3E}">
        <p14:creationId xmlns:p14="http://schemas.microsoft.com/office/powerpoint/2010/main" val="3306743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Cloud computing</a:t>
            </a:r>
            <a:endParaRPr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sp>
        <p:nvSpPr>
          <p:cNvPr id="15" name="Subtitle 14">
            <a:extLst>
              <a:ext uri="{FF2B5EF4-FFF2-40B4-BE49-F238E27FC236}">
                <a16:creationId xmlns:a16="http://schemas.microsoft.com/office/drawing/2014/main" id="{3C0C9248-65C1-0A99-CD56-531010466C14}"/>
              </a:ext>
            </a:extLst>
          </p:cNvPr>
          <p:cNvSpPr>
            <a:spLocks noGrp="1"/>
          </p:cNvSpPr>
          <p:nvPr>
            <p:ph type="subTitle" idx="1"/>
          </p:nvPr>
        </p:nvSpPr>
        <p:spPr/>
        <p:txBody>
          <a:bodyPr/>
          <a:lstStyle/>
          <a:p>
            <a:endParaRPr lang="vi-VN"/>
          </a:p>
        </p:txBody>
      </p:sp>
      <p:sp>
        <p:nvSpPr>
          <p:cNvPr id="17" name="Subtitle 16">
            <a:extLst>
              <a:ext uri="{FF2B5EF4-FFF2-40B4-BE49-F238E27FC236}">
                <a16:creationId xmlns:a16="http://schemas.microsoft.com/office/drawing/2014/main" id="{BD0FA074-5679-2F5B-A0A3-851FE270C37E}"/>
              </a:ext>
            </a:extLst>
          </p:cNvPr>
          <p:cNvSpPr>
            <a:spLocks noGrp="1"/>
          </p:cNvSpPr>
          <p:nvPr>
            <p:ph type="subTitle" idx="2"/>
          </p:nvPr>
        </p:nvSpPr>
        <p:spPr/>
        <p:txBody>
          <a:bodyPr/>
          <a:lstStyle/>
          <a:p>
            <a:endParaRPr lang="vi-VN"/>
          </a:p>
        </p:txBody>
      </p:sp>
      <p:sp>
        <p:nvSpPr>
          <p:cNvPr id="19" name="Subtitle 18">
            <a:extLst>
              <a:ext uri="{FF2B5EF4-FFF2-40B4-BE49-F238E27FC236}">
                <a16:creationId xmlns:a16="http://schemas.microsoft.com/office/drawing/2014/main" id="{43AC1D30-61BF-C5F7-D900-558027EC655A}"/>
              </a:ext>
            </a:extLst>
          </p:cNvPr>
          <p:cNvSpPr>
            <a:spLocks noGrp="1"/>
          </p:cNvSpPr>
          <p:nvPr>
            <p:ph type="subTitle" idx="3"/>
          </p:nvPr>
        </p:nvSpPr>
        <p:spPr/>
        <p:txBody>
          <a:bodyPr/>
          <a:lstStyle/>
          <a:p>
            <a:endParaRPr lang="vi-VN"/>
          </a:p>
        </p:txBody>
      </p:sp>
      <p:sp>
        <p:nvSpPr>
          <p:cNvPr id="21" name="Subtitle 20">
            <a:extLst>
              <a:ext uri="{FF2B5EF4-FFF2-40B4-BE49-F238E27FC236}">
                <a16:creationId xmlns:a16="http://schemas.microsoft.com/office/drawing/2014/main" id="{26413679-FF02-E5B1-437B-7E7D61D69777}"/>
              </a:ext>
            </a:extLst>
          </p:cNvPr>
          <p:cNvSpPr>
            <a:spLocks noGrp="1"/>
          </p:cNvSpPr>
          <p:nvPr>
            <p:ph type="subTitle" idx="4"/>
          </p:nvPr>
        </p:nvSpPr>
        <p:spPr/>
        <p:txBody>
          <a:bodyPr/>
          <a:lstStyle/>
          <a:p>
            <a:endParaRPr lang="vi-VN"/>
          </a:p>
        </p:txBody>
      </p:sp>
      <p:sp>
        <p:nvSpPr>
          <p:cNvPr id="23" name="Subtitle 22">
            <a:extLst>
              <a:ext uri="{FF2B5EF4-FFF2-40B4-BE49-F238E27FC236}">
                <a16:creationId xmlns:a16="http://schemas.microsoft.com/office/drawing/2014/main" id="{00CA9861-2E19-42A1-B908-63F3BCAD8AE6}"/>
              </a:ext>
            </a:extLst>
          </p:cNvPr>
          <p:cNvSpPr>
            <a:spLocks noGrp="1"/>
          </p:cNvSpPr>
          <p:nvPr>
            <p:ph type="subTitle" idx="5"/>
          </p:nvPr>
        </p:nvSpPr>
        <p:spPr/>
        <p:txBody>
          <a:bodyPr/>
          <a:lstStyle/>
          <a:p>
            <a:endParaRPr lang="vi-VN"/>
          </a:p>
        </p:txBody>
      </p:sp>
      <p:sp>
        <p:nvSpPr>
          <p:cNvPr id="25" name="Subtitle 24">
            <a:extLst>
              <a:ext uri="{FF2B5EF4-FFF2-40B4-BE49-F238E27FC236}">
                <a16:creationId xmlns:a16="http://schemas.microsoft.com/office/drawing/2014/main" id="{2B7F3ABF-6EB7-5812-DE0F-458C12754FB5}"/>
              </a:ext>
            </a:extLst>
          </p:cNvPr>
          <p:cNvSpPr>
            <a:spLocks noGrp="1"/>
          </p:cNvSpPr>
          <p:nvPr>
            <p:ph type="subTitle" idx="6"/>
          </p:nvPr>
        </p:nvSpPr>
        <p:spPr/>
        <p:txBody>
          <a:bodyPr/>
          <a:lstStyle/>
          <a:p>
            <a:endParaRPr lang="vi-VN"/>
          </a:p>
        </p:txBody>
      </p:sp>
      <p:sp>
        <p:nvSpPr>
          <p:cNvPr id="27" name="Subtitle 26">
            <a:extLst>
              <a:ext uri="{FF2B5EF4-FFF2-40B4-BE49-F238E27FC236}">
                <a16:creationId xmlns:a16="http://schemas.microsoft.com/office/drawing/2014/main" id="{91FB2ABF-9B82-FBAE-791D-11C0E6AC2C84}"/>
              </a:ext>
            </a:extLst>
          </p:cNvPr>
          <p:cNvSpPr>
            <a:spLocks noGrp="1"/>
          </p:cNvSpPr>
          <p:nvPr>
            <p:ph type="subTitle" idx="7"/>
          </p:nvPr>
        </p:nvSpPr>
        <p:spPr/>
        <p:txBody>
          <a:bodyPr/>
          <a:lstStyle/>
          <a:p>
            <a:endParaRPr lang="vi-VN"/>
          </a:p>
        </p:txBody>
      </p:sp>
      <p:sp>
        <p:nvSpPr>
          <p:cNvPr id="29" name="Subtitle 28">
            <a:extLst>
              <a:ext uri="{FF2B5EF4-FFF2-40B4-BE49-F238E27FC236}">
                <a16:creationId xmlns:a16="http://schemas.microsoft.com/office/drawing/2014/main" id="{3ECBF02B-DC26-72E2-7B1B-96063FF36EC7}"/>
              </a:ext>
            </a:extLst>
          </p:cNvPr>
          <p:cNvSpPr>
            <a:spLocks noGrp="1"/>
          </p:cNvSpPr>
          <p:nvPr>
            <p:ph type="subTitle" idx="8"/>
          </p:nvPr>
        </p:nvSpPr>
        <p:spPr/>
        <p:txBody>
          <a:bodyPr/>
          <a:lstStyle/>
          <a:p>
            <a:endParaRPr lang="vi-VN"/>
          </a:p>
        </p:txBody>
      </p:sp>
      <p:pic>
        <p:nvPicPr>
          <p:cNvPr id="31" name="Picture 30">
            <a:extLst>
              <a:ext uri="{FF2B5EF4-FFF2-40B4-BE49-F238E27FC236}">
                <a16:creationId xmlns:a16="http://schemas.microsoft.com/office/drawing/2014/main" id="{6A4BE45D-4505-BDA8-9C81-6791871D693B}"/>
              </a:ext>
            </a:extLst>
          </p:cNvPr>
          <p:cNvPicPr>
            <a:picLocks noChangeAspect="1"/>
          </p:cNvPicPr>
          <p:nvPr/>
        </p:nvPicPr>
        <p:blipFill>
          <a:blip r:embed="rId3"/>
          <a:stretch>
            <a:fillRect/>
          </a:stretch>
        </p:blipFill>
        <p:spPr>
          <a:xfrm>
            <a:off x="0" y="1558425"/>
            <a:ext cx="9144000" cy="3443074"/>
          </a:xfrm>
          <a:prstGeom prst="rect">
            <a:avLst/>
          </a:prstGeom>
        </p:spPr>
      </p:pic>
    </p:spTree>
    <p:extLst>
      <p:ext uri="{BB962C8B-B14F-4D97-AF65-F5344CB8AC3E}">
        <p14:creationId xmlns:p14="http://schemas.microsoft.com/office/powerpoint/2010/main" val="2130210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Online Media 2" title="Cloud Computing In 6 Minutes | What Is Cloud Computing? | Cloud Computing Explained | Simplilearn">
            <a:hlinkClick r:id="" action="ppaction://media"/>
            <a:extLst>
              <a:ext uri="{FF2B5EF4-FFF2-40B4-BE49-F238E27FC236}">
                <a16:creationId xmlns:a16="http://schemas.microsoft.com/office/drawing/2014/main" id="{7473B2B4-6762-CF8B-9334-6396AF1B9587}"/>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extLst>
      <p:ext uri="{BB962C8B-B14F-4D97-AF65-F5344CB8AC3E}">
        <p14:creationId xmlns:p14="http://schemas.microsoft.com/office/powerpoint/2010/main" val="3720747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Mobile</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7</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80939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a:extLst>
              <a:ext uri="{FF2B5EF4-FFF2-40B4-BE49-F238E27FC236}">
                <a16:creationId xmlns:a16="http://schemas.microsoft.com/office/drawing/2014/main" id="{B832AF60-3B41-A8CD-5AA7-A600E67752B3}"/>
              </a:ext>
            </a:extLst>
          </p:cNvPr>
          <p:cNvPicPr>
            <a:picLocks noChangeAspect="1"/>
          </p:cNvPicPr>
          <p:nvPr/>
        </p:nvPicPr>
        <p:blipFill>
          <a:blip r:embed="rId3"/>
          <a:stretch>
            <a:fillRect/>
          </a:stretch>
        </p:blipFill>
        <p:spPr>
          <a:xfrm>
            <a:off x="0" y="1970853"/>
            <a:ext cx="9144000" cy="3172647"/>
          </a:xfrm>
          <a:prstGeom prst="rect">
            <a:avLst/>
          </a:prstGeom>
        </p:spPr>
      </p:pic>
    </p:spTree>
    <p:extLst>
      <p:ext uri="{BB962C8B-B14F-4D97-AF65-F5344CB8AC3E}">
        <p14:creationId xmlns:p14="http://schemas.microsoft.com/office/powerpoint/2010/main" val="314350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Mobile</a:t>
            </a:r>
            <a:r>
              <a:rPr lang="en" dirty="0"/>
              <a:t> computing</a:t>
            </a:r>
            <a:endParaRPr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vi-VN" sz="1900" dirty="0" err="1">
                <a:solidFill>
                  <a:schemeClr val="accent2"/>
                </a:solidFill>
                <a:latin typeface="Jost SemiBold"/>
                <a:ea typeface="Jost SemiBold"/>
                <a:cs typeface="Jost SemiBold"/>
                <a:sym typeface="Jost SemiBold"/>
              </a:rPr>
              <a:t>Challenges</a:t>
            </a:r>
            <a:endParaRPr sz="1900" dirty="0">
              <a:solidFill>
                <a:schemeClr val="accent2"/>
              </a:solidFill>
              <a:latin typeface="Jost SemiBold"/>
              <a:ea typeface="Jost SemiBold"/>
              <a:cs typeface="Jost SemiBold"/>
              <a:sym typeface="Jost SemiBold"/>
            </a:endParaRPr>
          </a:p>
        </p:txBody>
      </p:sp>
      <p:sp>
        <p:nvSpPr>
          <p:cNvPr id="15" name="Subtitle 14">
            <a:extLst>
              <a:ext uri="{FF2B5EF4-FFF2-40B4-BE49-F238E27FC236}">
                <a16:creationId xmlns:a16="http://schemas.microsoft.com/office/drawing/2014/main" id="{3C0C9248-65C1-0A99-CD56-531010466C14}"/>
              </a:ext>
            </a:extLst>
          </p:cNvPr>
          <p:cNvSpPr>
            <a:spLocks noGrp="1"/>
          </p:cNvSpPr>
          <p:nvPr>
            <p:ph type="subTitle" idx="1"/>
          </p:nvPr>
        </p:nvSpPr>
        <p:spPr/>
        <p:txBody>
          <a:bodyPr/>
          <a:lstStyle/>
          <a:p>
            <a:endParaRPr lang="vi-VN"/>
          </a:p>
        </p:txBody>
      </p:sp>
      <p:sp>
        <p:nvSpPr>
          <p:cNvPr id="17" name="Subtitle 16">
            <a:extLst>
              <a:ext uri="{FF2B5EF4-FFF2-40B4-BE49-F238E27FC236}">
                <a16:creationId xmlns:a16="http://schemas.microsoft.com/office/drawing/2014/main" id="{BD0FA074-5679-2F5B-A0A3-851FE270C37E}"/>
              </a:ext>
            </a:extLst>
          </p:cNvPr>
          <p:cNvSpPr>
            <a:spLocks noGrp="1"/>
          </p:cNvSpPr>
          <p:nvPr>
            <p:ph type="subTitle" idx="2"/>
          </p:nvPr>
        </p:nvSpPr>
        <p:spPr/>
        <p:txBody>
          <a:bodyPr/>
          <a:lstStyle/>
          <a:p>
            <a:endParaRPr lang="vi-VN"/>
          </a:p>
        </p:txBody>
      </p:sp>
      <p:sp>
        <p:nvSpPr>
          <p:cNvPr id="19" name="Subtitle 18">
            <a:extLst>
              <a:ext uri="{FF2B5EF4-FFF2-40B4-BE49-F238E27FC236}">
                <a16:creationId xmlns:a16="http://schemas.microsoft.com/office/drawing/2014/main" id="{43AC1D30-61BF-C5F7-D900-558027EC655A}"/>
              </a:ext>
            </a:extLst>
          </p:cNvPr>
          <p:cNvSpPr>
            <a:spLocks noGrp="1"/>
          </p:cNvSpPr>
          <p:nvPr>
            <p:ph type="subTitle" idx="3"/>
          </p:nvPr>
        </p:nvSpPr>
        <p:spPr/>
        <p:txBody>
          <a:bodyPr/>
          <a:lstStyle/>
          <a:p>
            <a:endParaRPr lang="vi-VN"/>
          </a:p>
        </p:txBody>
      </p:sp>
      <p:sp>
        <p:nvSpPr>
          <p:cNvPr id="21" name="Subtitle 20">
            <a:extLst>
              <a:ext uri="{FF2B5EF4-FFF2-40B4-BE49-F238E27FC236}">
                <a16:creationId xmlns:a16="http://schemas.microsoft.com/office/drawing/2014/main" id="{26413679-FF02-E5B1-437B-7E7D61D69777}"/>
              </a:ext>
            </a:extLst>
          </p:cNvPr>
          <p:cNvSpPr>
            <a:spLocks noGrp="1"/>
          </p:cNvSpPr>
          <p:nvPr>
            <p:ph type="subTitle" idx="4"/>
          </p:nvPr>
        </p:nvSpPr>
        <p:spPr/>
        <p:txBody>
          <a:bodyPr/>
          <a:lstStyle/>
          <a:p>
            <a:endParaRPr lang="vi-VN"/>
          </a:p>
        </p:txBody>
      </p:sp>
      <p:sp>
        <p:nvSpPr>
          <p:cNvPr id="23" name="Subtitle 22">
            <a:extLst>
              <a:ext uri="{FF2B5EF4-FFF2-40B4-BE49-F238E27FC236}">
                <a16:creationId xmlns:a16="http://schemas.microsoft.com/office/drawing/2014/main" id="{00CA9861-2E19-42A1-B908-63F3BCAD8AE6}"/>
              </a:ext>
            </a:extLst>
          </p:cNvPr>
          <p:cNvSpPr>
            <a:spLocks noGrp="1"/>
          </p:cNvSpPr>
          <p:nvPr>
            <p:ph type="subTitle" idx="5"/>
          </p:nvPr>
        </p:nvSpPr>
        <p:spPr/>
        <p:txBody>
          <a:bodyPr/>
          <a:lstStyle/>
          <a:p>
            <a:endParaRPr lang="vi-VN"/>
          </a:p>
        </p:txBody>
      </p:sp>
      <p:sp>
        <p:nvSpPr>
          <p:cNvPr id="25" name="Subtitle 24">
            <a:extLst>
              <a:ext uri="{FF2B5EF4-FFF2-40B4-BE49-F238E27FC236}">
                <a16:creationId xmlns:a16="http://schemas.microsoft.com/office/drawing/2014/main" id="{2B7F3ABF-6EB7-5812-DE0F-458C12754FB5}"/>
              </a:ext>
            </a:extLst>
          </p:cNvPr>
          <p:cNvSpPr>
            <a:spLocks noGrp="1"/>
          </p:cNvSpPr>
          <p:nvPr>
            <p:ph type="subTitle" idx="6"/>
          </p:nvPr>
        </p:nvSpPr>
        <p:spPr/>
        <p:txBody>
          <a:bodyPr/>
          <a:lstStyle/>
          <a:p>
            <a:endParaRPr lang="vi-VN"/>
          </a:p>
        </p:txBody>
      </p:sp>
      <p:sp>
        <p:nvSpPr>
          <p:cNvPr id="27" name="Subtitle 26">
            <a:extLst>
              <a:ext uri="{FF2B5EF4-FFF2-40B4-BE49-F238E27FC236}">
                <a16:creationId xmlns:a16="http://schemas.microsoft.com/office/drawing/2014/main" id="{91FB2ABF-9B82-FBAE-791D-11C0E6AC2C84}"/>
              </a:ext>
            </a:extLst>
          </p:cNvPr>
          <p:cNvSpPr>
            <a:spLocks noGrp="1"/>
          </p:cNvSpPr>
          <p:nvPr>
            <p:ph type="subTitle" idx="7"/>
          </p:nvPr>
        </p:nvSpPr>
        <p:spPr/>
        <p:txBody>
          <a:bodyPr/>
          <a:lstStyle/>
          <a:p>
            <a:endParaRPr lang="vi-VN"/>
          </a:p>
        </p:txBody>
      </p:sp>
      <p:sp>
        <p:nvSpPr>
          <p:cNvPr id="29" name="Subtitle 28">
            <a:extLst>
              <a:ext uri="{FF2B5EF4-FFF2-40B4-BE49-F238E27FC236}">
                <a16:creationId xmlns:a16="http://schemas.microsoft.com/office/drawing/2014/main" id="{3ECBF02B-DC26-72E2-7B1B-96063FF36EC7}"/>
              </a:ext>
            </a:extLst>
          </p:cNvPr>
          <p:cNvSpPr>
            <a:spLocks noGrp="1"/>
          </p:cNvSpPr>
          <p:nvPr>
            <p:ph type="subTitle" idx="8"/>
          </p:nvPr>
        </p:nvSpPr>
        <p:spPr/>
        <p:txBody>
          <a:bodyPr/>
          <a:lstStyle/>
          <a:p>
            <a:endParaRPr lang="vi-VN"/>
          </a:p>
        </p:txBody>
      </p:sp>
      <p:pic>
        <p:nvPicPr>
          <p:cNvPr id="3" name="Picture 2">
            <a:extLst>
              <a:ext uri="{FF2B5EF4-FFF2-40B4-BE49-F238E27FC236}">
                <a16:creationId xmlns:a16="http://schemas.microsoft.com/office/drawing/2014/main" id="{51E097D6-43FE-AEA3-4F4F-0782756C5E11}"/>
              </a:ext>
            </a:extLst>
          </p:cNvPr>
          <p:cNvPicPr>
            <a:picLocks noChangeAspect="1"/>
          </p:cNvPicPr>
          <p:nvPr/>
        </p:nvPicPr>
        <p:blipFill>
          <a:blip r:embed="rId3"/>
          <a:stretch>
            <a:fillRect/>
          </a:stretch>
        </p:blipFill>
        <p:spPr>
          <a:xfrm>
            <a:off x="0" y="1428341"/>
            <a:ext cx="9144000" cy="3536718"/>
          </a:xfrm>
          <a:prstGeom prst="rect">
            <a:avLst/>
          </a:prstGeom>
        </p:spPr>
      </p:pic>
    </p:spTree>
    <p:extLst>
      <p:ext uri="{BB962C8B-B14F-4D97-AF65-F5344CB8AC3E}">
        <p14:creationId xmlns:p14="http://schemas.microsoft.com/office/powerpoint/2010/main" val="658151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Network</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vi-VN" dirty="0"/>
              <a:t>8</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432666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pic>
        <p:nvPicPr>
          <p:cNvPr id="4" name="Picture 3">
            <a:extLst>
              <a:ext uri="{FF2B5EF4-FFF2-40B4-BE49-F238E27FC236}">
                <a16:creationId xmlns:a16="http://schemas.microsoft.com/office/drawing/2014/main" id="{D017DD21-7152-383A-AA4B-DFE5EE4FDFAA}"/>
              </a:ext>
            </a:extLst>
          </p:cNvPr>
          <p:cNvPicPr>
            <a:picLocks noChangeAspect="1"/>
          </p:cNvPicPr>
          <p:nvPr/>
        </p:nvPicPr>
        <p:blipFill>
          <a:blip r:embed="rId3"/>
          <a:stretch>
            <a:fillRect/>
          </a:stretch>
        </p:blipFill>
        <p:spPr>
          <a:xfrm>
            <a:off x="0" y="2036225"/>
            <a:ext cx="9144000" cy="3591228"/>
          </a:xfrm>
          <a:prstGeom prst="rect">
            <a:avLst/>
          </a:prstGeom>
        </p:spPr>
      </p:pic>
    </p:spTree>
    <p:extLst>
      <p:ext uri="{BB962C8B-B14F-4D97-AF65-F5344CB8AC3E}">
        <p14:creationId xmlns:p14="http://schemas.microsoft.com/office/powerpoint/2010/main" val="373085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High</a:t>
            </a:r>
            <a:r>
              <a:rPr lang="vi-VN" dirty="0"/>
              <a:t> </a:t>
            </a:r>
            <a:r>
              <a:rPr lang="vi-VN" dirty="0" err="1"/>
              <a:t>Performance</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E1FD-5807-E94E-0596-964B1B43AD54}"/>
              </a:ext>
            </a:extLst>
          </p:cNvPr>
          <p:cNvSpPr>
            <a:spLocks noGrp="1"/>
          </p:cNvSpPr>
          <p:nvPr>
            <p:ph type="title"/>
          </p:nvPr>
        </p:nvSpPr>
        <p:spPr>
          <a:xfrm>
            <a:off x="1772011" y="1561184"/>
            <a:ext cx="4121400" cy="663300"/>
          </a:xfrm>
        </p:spPr>
        <p:txBody>
          <a:bodyPr/>
          <a:lstStyle/>
          <a:p>
            <a:r>
              <a:rPr lang="vi-VN" sz="6000" b="1" dirty="0" err="1"/>
              <a:t>Thanks</a:t>
            </a:r>
            <a:r>
              <a:rPr lang="vi-VN" sz="6000" b="1" dirty="0"/>
              <a:t> </a:t>
            </a:r>
          </a:p>
        </p:txBody>
      </p:sp>
      <p:sp>
        <p:nvSpPr>
          <p:cNvPr id="3" name="Subtitle 2">
            <a:extLst>
              <a:ext uri="{FF2B5EF4-FFF2-40B4-BE49-F238E27FC236}">
                <a16:creationId xmlns:a16="http://schemas.microsoft.com/office/drawing/2014/main" id="{C26A61FC-C043-CAC1-3760-18FF20F3AB12}"/>
              </a:ext>
            </a:extLst>
          </p:cNvPr>
          <p:cNvSpPr>
            <a:spLocks noGrp="1"/>
          </p:cNvSpPr>
          <p:nvPr>
            <p:ph type="subTitle" idx="1"/>
          </p:nvPr>
        </p:nvSpPr>
        <p:spPr>
          <a:xfrm>
            <a:off x="2591398" y="2571750"/>
            <a:ext cx="3450814" cy="1463700"/>
          </a:xfrm>
        </p:spPr>
        <p:txBody>
          <a:bodyPr/>
          <a:lstStyle/>
          <a:p>
            <a:r>
              <a:rPr lang="vi-VN" dirty="0" err="1"/>
              <a:t>If</a:t>
            </a:r>
            <a:r>
              <a:rPr lang="vi-VN" dirty="0"/>
              <a:t> </a:t>
            </a:r>
            <a:r>
              <a:rPr lang="vi-VN" dirty="0" err="1"/>
              <a:t>you</a:t>
            </a:r>
            <a:r>
              <a:rPr lang="vi-VN" dirty="0"/>
              <a:t> </a:t>
            </a:r>
            <a:r>
              <a:rPr lang="vi-VN" dirty="0" err="1"/>
              <a:t>have</a:t>
            </a:r>
            <a:r>
              <a:rPr lang="vi-VN" dirty="0"/>
              <a:t> </a:t>
            </a:r>
            <a:r>
              <a:rPr lang="vi-VN" dirty="0" err="1"/>
              <a:t>any</a:t>
            </a:r>
            <a:r>
              <a:rPr lang="vi-VN" dirty="0"/>
              <a:t> </a:t>
            </a:r>
            <a:r>
              <a:rPr lang="vi-VN" dirty="0" err="1"/>
              <a:t>questions</a:t>
            </a:r>
            <a:r>
              <a:rPr lang="vi-VN" dirty="0"/>
              <a:t>, </a:t>
            </a:r>
          </a:p>
          <a:p>
            <a:r>
              <a:rPr lang="vi-VN" dirty="0"/>
              <a:t>do </a:t>
            </a:r>
            <a:r>
              <a:rPr lang="vi-VN" dirty="0" err="1"/>
              <a:t>not</a:t>
            </a:r>
            <a:r>
              <a:rPr lang="vi-VN" dirty="0"/>
              <a:t> </a:t>
            </a:r>
            <a:r>
              <a:rPr lang="vi-VN" dirty="0" err="1"/>
              <a:t>hesitate</a:t>
            </a:r>
            <a:r>
              <a:rPr lang="vi-VN" dirty="0"/>
              <a:t> to </a:t>
            </a:r>
            <a:r>
              <a:rPr lang="vi-VN" dirty="0" err="1"/>
              <a:t>email</a:t>
            </a:r>
            <a:r>
              <a:rPr lang="vi-VN" dirty="0"/>
              <a:t> to me </a:t>
            </a:r>
            <a:r>
              <a:rPr lang="vi-VN" dirty="0" err="1"/>
              <a:t>at:</a:t>
            </a:r>
            <a:r>
              <a:rPr lang="vi-VN" dirty="0" err="1">
                <a:solidFill>
                  <a:srgbClr val="0070C0"/>
                </a:solidFill>
              </a:rPr>
              <a:t>phuongttn@hcmute.edu.vn</a:t>
            </a:r>
            <a:r>
              <a:rPr lang="vi-VN" dirty="0">
                <a:solidFill>
                  <a:srgbClr val="0070C0"/>
                </a:solidFill>
              </a:rPr>
              <a:t> </a:t>
            </a:r>
          </a:p>
        </p:txBody>
      </p:sp>
    </p:spTree>
    <p:extLst>
      <p:ext uri="{BB962C8B-B14F-4D97-AF65-F5344CB8AC3E}">
        <p14:creationId xmlns:p14="http://schemas.microsoft.com/office/powerpoint/2010/main" val="377724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 name="Picture 2">
            <a:extLst>
              <a:ext uri="{FF2B5EF4-FFF2-40B4-BE49-F238E27FC236}">
                <a16:creationId xmlns:a16="http://schemas.microsoft.com/office/drawing/2014/main" id="{7875D3E5-3C32-C359-4F16-B3DBF85B2834}"/>
              </a:ext>
            </a:extLst>
          </p:cNvPr>
          <p:cNvPicPr>
            <a:picLocks noChangeAspect="1"/>
          </p:cNvPicPr>
          <p:nvPr/>
        </p:nvPicPr>
        <p:blipFill>
          <a:blip r:embed="rId3"/>
          <a:stretch>
            <a:fillRect/>
          </a:stretch>
        </p:blipFill>
        <p:spPr>
          <a:xfrm>
            <a:off x="5309692" y="1255124"/>
            <a:ext cx="3346732" cy="2245317"/>
          </a:xfrm>
          <a:prstGeom prst="rect">
            <a:avLst/>
          </a:prstGeom>
        </p:spPr>
      </p:pic>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sp>
        <p:nvSpPr>
          <p:cNvPr id="309" name="Google Shape;309;p32"/>
          <p:cNvSpPr txBox="1">
            <a:spLocks noGrp="1"/>
          </p:cNvSpPr>
          <p:nvPr>
            <p:ph type="subTitle" idx="1"/>
          </p:nvPr>
        </p:nvSpPr>
        <p:spPr>
          <a:xfrm>
            <a:off x="714175" y="2306875"/>
            <a:ext cx="4121400" cy="1463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A pool of processors (CPUs) connected with other resources like memory, storage, input and output devices </a:t>
            </a:r>
            <a:endParaRPr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309;p32">
            <a:extLst>
              <a:ext uri="{FF2B5EF4-FFF2-40B4-BE49-F238E27FC236}">
                <a16:creationId xmlns:a16="http://schemas.microsoft.com/office/drawing/2014/main" id="{E59A34D8-901A-E26D-0A58-C7763997986F}"/>
              </a:ext>
            </a:extLst>
          </p:cNvPr>
          <p:cNvSpPr txBox="1">
            <a:spLocks/>
          </p:cNvSpPr>
          <p:nvPr/>
        </p:nvSpPr>
        <p:spPr>
          <a:xfrm>
            <a:off x="714175" y="3500441"/>
            <a:ext cx="4121400"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The deployed software is enabled to run sequential or parallel in the entire system of connected components. </a:t>
            </a:r>
          </a:p>
        </p:txBody>
      </p:sp>
      <p:sp>
        <p:nvSpPr>
          <p:cNvPr id="9" name="Google Shape;309;p32">
            <a:extLst>
              <a:ext uri="{FF2B5EF4-FFF2-40B4-BE49-F238E27FC236}">
                <a16:creationId xmlns:a16="http://schemas.microsoft.com/office/drawing/2014/main" id="{4AEDE777-7F8D-4628-4CCA-F4BF39314C2A}"/>
              </a:ext>
            </a:extLst>
          </p:cNvPr>
          <p:cNvSpPr txBox="1">
            <a:spLocks/>
          </p:cNvSpPr>
          <p:nvPr/>
        </p:nvSpPr>
        <p:spPr>
          <a:xfrm>
            <a:off x="5309691" y="3860474"/>
            <a:ext cx="3647283"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lgn="l"/>
            <a:r>
              <a:rPr lang="en-US" dirty="0"/>
              <a:t>Processor machines can be of homogeneous or heterogeneous type.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730825" y="535650"/>
            <a:ext cx="7682400" cy="46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High Performance Computing</a:t>
            </a:r>
            <a:endParaRPr dirty="0"/>
          </a:p>
        </p:txBody>
      </p:sp>
      <p:sp>
        <p:nvSpPr>
          <p:cNvPr id="323" name="Google Shape;323;p33"/>
          <p:cNvSpPr txBox="1">
            <a:spLocks noGrp="1"/>
          </p:cNvSpPr>
          <p:nvPr>
            <p:ph type="subTitle" idx="1"/>
          </p:nvPr>
        </p:nvSpPr>
        <p:spPr>
          <a:xfrm>
            <a:off x="1732483" y="2104650"/>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Fast Calculation</a:t>
            </a:r>
            <a:endParaRPr dirty="0"/>
          </a:p>
        </p:txBody>
      </p:sp>
      <p:sp>
        <p:nvSpPr>
          <p:cNvPr id="324" name="Google Shape;324;p33"/>
          <p:cNvSpPr txBox="1">
            <a:spLocks noGrp="1"/>
          </p:cNvSpPr>
          <p:nvPr>
            <p:ph type="subTitle" idx="2"/>
          </p:nvPr>
        </p:nvSpPr>
        <p:spPr>
          <a:xfrm>
            <a:off x="1732483" y="1713300"/>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Speed</a:t>
            </a:r>
            <a:endParaRPr dirty="0"/>
          </a:p>
        </p:txBody>
      </p:sp>
      <p:cxnSp>
        <p:nvCxnSpPr>
          <p:cNvPr id="325" name="Google Shape;325;p33"/>
          <p:cNvCxnSpPr/>
          <p:nvPr/>
        </p:nvCxnSpPr>
        <p:spPr>
          <a:xfrm>
            <a:off x="3141450" y="1033750"/>
            <a:ext cx="2861100" cy="0"/>
          </a:xfrm>
          <a:prstGeom prst="straightConnector1">
            <a:avLst/>
          </a:prstGeom>
          <a:noFill/>
          <a:ln w="9525" cap="flat" cmpd="sng">
            <a:solidFill>
              <a:schemeClr val="accent1"/>
            </a:solidFill>
            <a:prstDash val="solid"/>
            <a:round/>
            <a:headEnd type="none" w="med" len="med"/>
            <a:tailEnd type="none" w="med" len="med"/>
          </a:ln>
        </p:spPr>
      </p:cxnSp>
      <p:sp>
        <p:nvSpPr>
          <p:cNvPr id="326" name="Google Shape;326;p33"/>
          <p:cNvSpPr/>
          <p:nvPr/>
        </p:nvSpPr>
        <p:spPr>
          <a:xfrm>
            <a:off x="714175" y="1753925"/>
            <a:ext cx="804300" cy="804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3"/>
          <p:cNvGrpSpPr/>
          <p:nvPr/>
        </p:nvGrpSpPr>
        <p:grpSpPr>
          <a:xfrm>
            <a:off x="915725" y="1970144"/>
            <a:ext cx="401201" cy="371109"/>
            <a:chOff x="1731313" y="4010900"/>
            <a:chExt cx="484250" cy="447875"/>
          </a:xfrm>
        </p:grpSpPr>
        <p:sp>
          <p:nvSpPr>
            <p:cNvPr id="328" name="Google Shape;328;p33"/>
            <p:cNvSpPr/>
            <p:nvPr/>
          </p:nvSpPr>
          <p:spPr>
            <a:xfrm>
              <a:off x="1912913" y="4272750"/>
              <a:ext cx="148575" cy="100800"/>
            </a:xfrm>
            <a:custGeom>
              <a:avLst/>
              <a:gdLst/>
              <a:ahLst/>
              <a:cxnLst/>
              <a:rect l="l" t="t" r="r" b="b"/>
              <a:pathLst>
                <a:path w="5943" h="4032" extrusionOk="0">
                  <a:moveTo>
                    <a:pt x="5199" y="0"/>
                  </a:moveTo>
                  <a:cubicBezTo>
                    <a:pt x="5076" y="0"/>
                    <a:pt x="4948" y="50"/>
                    <a:pt x="4833" y="169"/>
                  </a:cubicBezTo>
                  <a:lnTo>
                    <a:pt x="2229" y="2756"/>
                  </a:lnTo>
                  <a:lnTo>
                    <a:pt x="1110" y="1655"/>
                  </a:lnTo>
                  <a:cubicBezTo>
                    <a:pt x="995" y="1536"/>
                    <a:pt x="867" y="1486"/>
                    <a:pt x="744" y="1486"/>
                  </a:cubicBezTo>
                  <a:cubicBezTo>
                    <a:pt x="343" y="1486"/>
                    <a:pt x="1" y="2014"/>
                    <a:pt x="375" y="2389"/>
                  </a:cubicBezTo>
                  <a:lnTo>
                    <a:pt x="1861" y="3875"/>
                  </a:lnTo>
                  <a:cubicBezTo>
                    <a:pt x="1966" y="3980"/>
                    <a:pt x="2097" y="4032"/>
                    <a:pt x="2229" y="4032"/>
                  </a:cubicBezTo>
                  <a:cubicBezTo>
                    <a:pt x="2360" y="4032"/>
                    <a:pt x="2491" y="3980"/>
                    <a:pt x="2596" y="3875"/>
                  </a:cubicBezTo>
                  <a:lnTo>
                    <a:pt x="5567" y="903"/>
                  </a:lnTo>
                  <a:cubicBezTo>
                    <a:pt x="5942" y="528"/>
                    <a:pt x="5600" y="0"/>
                    <a:pt x="5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1731313" y="4010900"/>
              <a:ext cx="484250" cy="447875"/>
            </a:xfrm>
            <a:custGeom>
              <a:avLst/>
              <a:gdLst/>
              <a:ahLst/>
              <a:cxnLst/>
              <a:rect l="l" t="t" r="r" b="b"/>
              <a:pathLst>
                <a:path w="19370" h="17915" extrusionOk="0">
                  <a:moveTo>
                    <a:pt x="7115" y="1038"/>
                  </a:moveTo>
                  <a:cubicBezTo>
                    <a:pt x="8070" y="1038"/>
                    <a:pt x="9039" y="1445"/>
                    <a:pt x="9737" y="2357"/>
                  </a:cubicBezTo>
                  <a:cubicBezTo>
                    <a:pt x="9650" y="2426"/>
                    <a:pt x="9562" y="2496"/>
                    <a:pt x="9493" y="2566"/>
                  </a:cubicBezTo>
                  <a:cubicBezTo>
                    <a:pt x="9101" y="2957"/>
                    <a:pt x="9460" y="3494"/>
                    <a:pt x="9876" y="3494"/>
                  </a:cubicBezTo>
                  <a:cubicBezTo>
                    <a:pt x="10000" y="3494"/>
                    <a:pt x="10128" y="3447"/>
                    <a:pt x="10244" y="3335"/>
                  </a:cubicBezTo>
                  <a:cubicBezTo>
                    <a:pt x="10384" y="3178"/>
                    <a:pt x="10541" y="3038"/>
                    <a:pt x="10734" y="2933"/>
                  </a:cubicBezTo>
                  <a:cubicBezTo>
                    <a:pt x="11246" y="2598"/>
                    <a:pt x="11801" y="2446"/>
                    <a:pt x="12341" y="2446"/>
                  </a:cubicBezTo>
                  <a:cubicBezTo>
                    <a:pt x="13885" y="2446"/>
                    <a:pt x="15314" y="3685"/>
                    <a:pt x="15314" y="5433"/>
                  </a:cubicBezTo>
                  <a:cubicBezTo>
                    <a:pt x="15314" y="5626"/>
                    <a:pt x="15296" y="5835"/>
                    <a:pt x="15261" y="6028"/>
                  </a:cubicBezTo>
                  <a:cubicBezTo>
                    <a:pt x="15191" y="6360"/>
                    <a:pt x="15454" y="6657"/>
                    <a:pt x="15786" y="6657"/>
                  </a:cubicBezTo>
                  <a:lnTo>
                    <a:pt x="15838" y="6657"/>
                  </a:lnTo>
                  <a:cubicBezTo>
                    <a:pt x="17097" y="6657"/>
                    <a:pt x="18128" y="7671"/>
                    <a:pt x="18128" y="8929"/>
                  </a:cubicBezTo>
                  <a:cubicBezTo>
                    <a:pt x="18128"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846" y="5206"/>
                    <a:pt x="3759" y="4786"/>
                    <a:pt x="3759" y="4367"/>
                  </a:cubicBezTo>
                  <a:cubicBezTo>
                    <a:pt x="3759" y="2329"/>
                    <a:pt x="5415" y="1038"/>
                    <a:pt x="7115" y="1038"/>
                  </a:cubicBezTo>
                  <a:close/>
                  <a:moveTo>
                    <a:pt x="10206" y="8126"/>
                  </a:moveTo>
                  <a:cubicBezTo>
                    <a:pt x="12454" y="8126"/>
                    <a:pt x="14615" y="9875"/>
                    <a:pt x="14615" y="12513"/>
                  </a:cubicBezTo>
                  <a:cubicBezTo>
                    <a:pt x="14615" y="14926"/>
                    <a:pt x="12657" y="16883"/>
                    <a:pt x="10244" y="16883"/>
                  </a:cubicBezTo>
                  <a:cubicBezTo>
                    <a:pt x="6346" y="16883"/>
                    <a:pt x="4388" y="12163"/>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8" y="12251"/>
                  </a:cubicBezTo>
                  <a:lnTo>
                    <a:pt x="4808" y="12496"/>
                  </a:lnTo>
                  <a:cubicBezTo>
                    <a:pt x="4808" y="15502"/>
                    <a:pt x="7237" y="17915"/>
                    <a:pt x="10244" y="17915"/>
                  </a:cubicBezTo>
                  <a:cubicBezTo>
                    <a:pt x="13234" y="17915"/>
                    <a:pt x="15663" y="15502"/>
                    <a:pt x="15663" y="12496"/>
                  </a:cubicBezTo>
                  <a:lnTo>
                    <a:pt x="15663" y="12251"/>
                  </a:lnTo>
                  <a:lnTo>
                    <a:pt x="15838" y="12251"/>
                  </a:lnTo>
                  <a:cubicBezTo>
                    <a:pt x="15872" y="12252"/>
                    <a:pt x="15905" y="12252"/>
                    <a:pt x="15939" y="12252"/>
                  </a:cubicBezTo>
                  <a:cubicBezTo>
                    <a:pt x="17677" y="12252"/>
                    <a:pt x="19110" y="10924"/>
                    <a:pt x="19247" y="9192"/>
                  </a:cubicBezTo>
                  <a:cubicBezTo>
                    <a:pt x="19369" y="7426"/>
                    <a:pt x="18111" y="5870"/>
                    <a:pt x="16363" y="5643"/>
                  </a:cubicBezTo>
                  <a:lnTo>
                    <a:pt x="16363" y="5416"/>
                  </a:lnTo>
                  <a:cubicBezTo>
                    <a:pt x="16349" y="3091"/>
                    <a:pt x="14441" y="1405"/>
                    <a:pt x="12334" y="1405"/>
                  </a:cubicBezTo>
                  <a:cubicBezTo>
                    <a:pt x="11763" y="1405"/>
                    <a:pt x="11178" y="1529"/>
                    <a:pt x="10611" y="1797"/>
                  </a:cubicBezTo>
                  <a:cubicBezTo>
                    <a:pt x="9701" y="556"/>
                    <a:pt x="8406" y="1"/>
                    <a:pt x="7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3"/>
          <p:cNvSpPr txBox="1">
            <a:spLocks noGrp="1"/>
          </p:cNvSpPr>
          <p:nvPr>
            <p:ph type="subTitle" idx="3"/>
          </p:nvPr>
        </p:nvSpPr>
        <p:spPr>
          <a:xfrm>
            <a:off x="1732483" y="3222575"/>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Cheaper than supercomputing</a:t>
            </a:r>
            <a:endParaRPr dirty="0"/>
          </a:p>
        </p:txBody>
      </p:sp>
      <p:sp>
        <p:nvSpPr>
          <p:cNvPr id="331" name="Google Shape;331;p33"/>
          <p:cNvSpPr txBox="1">
            <a:spLocks noGrp="1"/>
          </p:cNvSpPr>
          <p:nvPr>
            <p:ph type="subTitle" idx="4"/>
          </p:nvPr>
        </p:nvSpPr>
        <p:spPr>
          <a:xfrm>
            <a:off x="1732483" y="2831225"/>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Cost </a:t>
            </a:r>
            <a:endParaRPr dirty="0"/>
          </a:p>
        </p:txBody>
      </p:sp>
      <p:sp>
        <p:nvSpPr>
          <p:cNvPr id="332" name="Google Shape;332;p33"/>
          <p:cNvSpPr txBox="1">
            <a:spLocks noGrp="1"/>
          </p:cNvSpPr>
          <p:nvPr>
            <p:ph type="subTitle" idx="5"/>
          </p:nvPr>
        </p:nvSpPr>
        <p:spPr>
          <a:xfrm>
            <a:off x="5813023" y="2104650"/>
            <a:ext cx="3160495" cy="467100"/>
          </a:xfrm>
          <a:prstGeom prst="rect">
            <a:avLst/>
          </a:prstGeom>
        </p:spPr>
        <p:txBody>
          <a:bodyPr spcFirstLastPara="1" wrap="square" lIns="0" tIns="0" rIns="0" bIns="0" anchor="t" anchorCtr="0">
            <a:noAutofit/>
          </a:bodyPr>
          <a:lstStyle/>
          <a:p>
            <a:pPr marL="171450" lvl="0" indent="-171450" algn="l" rtl="0">
              <a:spcBef>
                <a:spcPts val="0"/>
              </a:spcBef>
              <a:spcAft>
                <a:spcPts val="0"/>
              </a:spcAft>
              <a:buFontTx/>
              <a:buChar char="-"/>
            </a:pPr>
            <a:r>
              <a:rPr lang="en-US" sz="1200" dirty="0"/>
              <a:t>Compute resources can be scaled up or down as necessary. </a:t>
            </a:r>
          </a:p>
          <a:p>
            <a:pPr marL="171450" lvl="0" indent="-171450" algn="l" rtl="0">
              <a:spcBef>
                <a:spcPts val="0"/>
              </a:spcBef>
              <a:spcAft>
                <a:spcPts val="0"/>
              </a:spcAft>
              <a:buFontTx/>
              <a:buChar char="-"/>
            </a:pPr>
            <a:r>
              <a:rPr lang="en-US" sz="1200" dirty="0"/>
              <a:t>Some cloud providers also allow users to choose CPUs that suit the requirements of a particular project. </a:t>
            </a:r>
            <a:endParaRPr sz="1200" dirty="0"/>
          </a:p>
        </p:txBody>
      </p:sp>
      <p:sp>
        <p:nvSpPr>
          <p:cNvPr id="333" name="Google Shape;333;p33"/>
          <p:cNvSpPr txBox="1">
            <a:spLocks noGrp="1"/>
          </p:cNvSpPr>
          <p:nvPr>
            <p:ph type="subTitle" idx="6"/>
          </p:nvPr>
        </p:nvSpPr>
        <p:spPr>
          <a:xfrm>
            <a:off x="5813023" y="1713300"/>
            <a:ext cx="3055695"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600" dirty="0"/>
              <a:t>On-premise or Cloud Deployment </a:t>
            </a:r>
            <a:endParaRPr sz="1600" dirty="0"/>
          </a:p>
        </p:txBody>
      </p:sp>
      <p:sp>
        <p:nvSpPr>
          <p:cNvPr id="334" name="Google Shape;334;p33"/>
          <p:cNvSpPr txBox="1">
            <a:spLocks noGrp="1"/>
          </p:cNvSpPr>
          <p:nvPr>
            <p:ph type="subTitle" idx="7"/>
          </p:nvPr>
        </p:nvSpPr>
        <p:spPr>
          <a:xfrm>
            <a:off x="1732483" y="4325654"/>
            <a:ext cx="2615100" cy="46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If part of the system fails, the entire HPC system doesn’t fail</a:t>
            </a:r>
            <a:endParaRPr dirty="0"/>
          </a:p>
        </p:txBody>
      </p:sp>
      <p:sp>
        <p:nvSpPr>
          <p:cNvPr id="335" name="Google Shape;335;p33"/>
          <p:cNvSpPr txBox="1">
            <a:spLocks noGrp="1"/>
          </p:cNvSpPr>
          <p:nvPr>
            <p:ph type="subTitle" idx="8"/>
          </p:nvPr>
        </p:nvSpPr>
        <p:spPr>
          <a:xfrm>
            <a:off x="1732483" y="3934304"/>
            <a:ext cx="2615100" cy="34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Fault - Tolerance</a:t>
            </a:r>
            <a:endParaRPr dirty="0"/>
          </a:p>
        </p:txBody>
      </p:sp>
      <p:sp>
        <p:nvSpPr>
          <p:cNvPr id="336" name="Google Shape;336;p33"/>
          <p:cNvSpPr/>
          <p:nvPr/>
        </p:nvSpPr>
        <p:spPr>
          <a:xfrm>
            <a:off x="714175" y="2872225"/>
            <a:ext cx="804300" cy="8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4791447" y="1753925"/>
            <a:ext cx="804300" cy="80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710906" y="3975304"/>
            <a:ext cx="804300" cy="80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 name="Google Shape;339;p33"/>
          <p:cNvGrpSpPr/>
          <p:nvPr/>
        </p:nvGrpSpPr>
        <p:grpSpPr>
          <a:xfrm>
            <a:off x="4992993" y="1970435"/>
            <a:ext cx="401207" cy="371282"/>
            <a:chOff x="2472213" y="4010475"/>
            <a:chExt cx="484550" cy="448300"/>
          </a:xfrm>
        </p:grpSpPr>
        <p:sp>
          <p:nvSpPr>
            <p:cNvPr id="340" name="Google Shape;340;p33"/>
            <p:cNvSpPr/>
            <p:nvPr/>
          </p:nvSpPr>
          <p:spPr>
            <a:xfrm>
              <a:off x="2472213" y="4010475"/>
              <a:ext cx="484550" cy="448300"/>
            </a:xfrm>
            <a:custGeom>
              <a:avLst/>
              <a:gdLst/>
              <a:ahLst/>
              <a:cxnLst/>
              <a:rect l="l" t="t" r="r" b="b"/>
              <a:pathLst>
                <a:path w="19382" h="17932" extrusionOk="0">
                  <a:moveTo>
                    <a:pt x="9802" y="8125"/>
                  </a:moveTo>
                  <a:lnTo>
                    <a:pt x="9802" y="8999"/>
                  </a:lnTo>
                  <a:cubicBezTo>
                    <a:pt x="9785" y="9296"/>
                    <a:pt x="10029" y="9523"/>
                    <a:pt x="10326" y="9523"/>
                  </a:cubicBezTo>
                  <a:lnTo>
                    <a:pt x="10326" y="9541"/>
                  </a:lnTo>
                  <a:cubicBezTo>
                    <a:pt x="10606" y="9541"/>
                    <a:pt x="10851" y="9296"/>
                    <a:pt x="10833" y="9016"/>
                  </a:cubicBezTo>
                  <a:lnTo>
                    <a:pt x="10833" y="8142"/>
                  </a:lnTo>
                  <a:lnTo>
                    <a:pt x="11900" y="8142"/>
                  </a:lnTo>
                  <a:lnTo>
                    <a:pt x="11900" y="10590"/>
                  </a:lnTo>
                  <a:lnTo>
                    <a:pt x="8736" y="10590"/>
                  </a:lnTo>
                  <a:lnTo>
                    <a:pt x="8736" y="8125"/>
                  </a:lnTo>
                  <a:close/>
                  <a:moveTo>
                    <a:pt x="7198" y="1055"/>
                  </a:moveTo>
                  <a:cubicBezTo>
                    <a:pt x="8153" y="1055"/>
                    <a:pt x="9122" y="1462"/>
                    <a:pt x="9820" y="2374"/>
                  </a:cubicBezTo>
                  <a:cubicBezTo>
                    <a:pt x="9732" y="2443"/>
                    <a:pt x="9645" y="2513"/>
                    <a:pt x="9575" y="2583"/>
                  </a:cubicBezTo>
                  <a:cubicBezTo>
                    <a:pt x="9184" y="2974"/>
                    <a:pt x="9542" y="3511"/>
                    <a:pt x="9959" y="3511"/>
                  </a:cubicBezTo>
                  <a:cubicBezTo>
                    <a:pt x="10082" y="3511"/>
                    <a:pt x="10211" y="3464"/>
                    <a:pt x="10326" y="3352"/>
                  </a:cubicBezTo>
                  <a:cubicBezTo>
                    <a:pt x="10466" y="3195"/>
                    <a:pt x="10624" y="3055"/>
                    <a:pt x="10816" y="2950"/>
                  </a:cubicBezTo>
                  <a:cubicBezTo>
                    <a:pt x="11328" y="2615"/>
                    <a:pt x="11883" y="2463"/>
                    <a:pt x="12424" y="2463"/>
                  </a:cubicBezTo>
                  <a:cubicBezTo>
                    <a:pt x="13967" y="2463"/>
                    <a:pt x="15396" y="3702"/>
                    <a:pt x="15396" y="5450"/>
                  </a:cubicBezTo>
                  <a:cubicBezTo>
                    <a:pt x="15396" y="5643"/>
                    <a:pt x="15379" y="5852"/>
                    <a:pt x="15344" y="6045"/>
                  </a:cubicBezTo>
                  <a:cubicBezTo>
                    <a:pt x="15279" y="6370"/>
                    <a:pt x="15531" y="6679"/>
                    <a:pt x="15861" y="6679"/>
                  </a:cubicBezTo>
                  <a:cubicBezTo>
                    <a:pt x="15887" y="6679"/>
                    <a:pt x="15912" y="6678"/>
                    <a:pt x="15938" y="6674"/>
                  </a:cubicBezTo>
                  <a:cubicBezTo>
                    <a:pt x="17179" y="6674"/>
                    <a:pt x="18211" y="7688"/>
                    <a:pt x="18211" y="8946"/>
                  </a:cubicBezTo>
                  <a:cubicBezTo>
                    <a:pt x="18211" y="10205"/>
                    <a:pt x="17179" y="11219"/>
                    <a:pt x="15938" y="11219"/>
                  </a:cubicBezTo>
                  <a:lnTo>
                    <a:pt x="15046" y="11219"/>
                  </a:lnTo>
                  <a:lnTo>
                    <a:pt x="15046" y="9698"/>
                  </a:lnTo>
                  <a:cubicBezTo>
                    <a:pt x="15046" y="9558"/>
                    <a:pt x="14994" y="9436"/>
                    <a:pt x="14889" y="9331"/>
                  </a:cubicBezTo>
                  <a:lnTo>
                    <a:pt x="12791" y="7233"/>
                  </a:lnTo>
                  <a:cubicBezTo>
                    <a:pt x="12686" y="7128"/>
                    <a:pt x="12564" y="7076"/>
                    <a:pt x="12424" y="7076"/>
                  </a:cubicBezTo>
                  <a:lnTo>
                    <a:pt x="6113" y="7076"/>
                  </a:lnTo>
                  <a:cubicBezTo>
                    <a:pt x="5834" y="7076"/>
                    <a:pt x="5589" y="7321"/>
                    <a:pt x="5589" y="7600"/>
                  </a:cubicBezTo>
                  <a:lnTo>
                    <a:pt x="5589" y="11219"/>
                  </a:lnTo>
                  <a:lnTo>
                    <a:pt x="5082" y="11219"/>
                  </a:lnTo>
                  <a:cubicBezTo>
                    <a:pt x="2617" y="11219"/>
                    <a:pt x="1498" y="8142"/>
                    <a:pt x="3386" y="6569"/>
                  </a:cubicBezTo>
                  <a:lnTo>
                    <a:pt x="3386" y="6569"/>
                  </a:lnTo>
                  <a:cubicBezTo>
                    <a:pt x="3579" y="6901"/>
                    <a:pt x="3806" y="7216"/>
                    <a:pt x="4086" y="7478"/>
                  </a:cubicBezTo>
                  <a:cubicBezTo>
                    <a:pt x="4199" y="7592"/>
                    <a:pt x="4326" y="7639"/>
                    <a:pt x="4448" y="7639"/>
                  </a:cubicBezTo>
                  <a:cubicBezTo>
                    <a:pt x="4850" y="7639"/>
                    <a:pt x="5196" y="7120"/>
                    <a:pt x="4820" y="6744"/>
                  </a:cubicBezTo>
                  <a:cubicBezTo>
                    <a:pt x="4505" y="6412"/>
                    <a:pt x="4260" y="6027"/>
                    <a:pt x="4086" y="5608"/>
                  </a:cubicBezTo>
                  <a:cubicBezTo>
                    <a:pt x="3928" y="5223"/>
                    <a:pt x="3841" y="4803"/>
                    <a:pt x="3841" y="4384"/>
                  </a:cubicBezTo>
                  <a:cubicBezTo>
                    <a:pt x="3841" y="2346"/>
                    <a:pt x="5497" y="1055"/>
                    <a:pt x="7198" y="1055"/>
                  </a:cubicBezTo>
                  <a:close/>
                  <a:moveTo>
                    <a:pt x="11900" y="15852"/>
                  </a:moveTo>
                  <a:lnTo>
                    <a:pt x="11900" y="16900"/>
                  </a:lnTo>
                  <a:lnTo>
                    <a:pt x="8736" y="16900"/>
                  </a:lnTo>
                  <a:lnTo>
                    <a:pt x="8736" y="15852"/>
                  </a:lnTo>
                  <a:close/>
                  <a:moveTo>
                    <a:pt x="7704" y="8160"/>
                  </a:moveTo>
                  <a:lnTo>
                    <a:pt x="7704" y="11132"/>
                  </a:lnTo>
                  <a:cubicBezTo>
                    <a:pt x="7687" y="11411"/>
                    <a:pt x="7932" y="11656"/>
                    <a:pt x="8211" y="11656"/>
                  </a:cubicBezTo>
                  <a:lnTo>
                    <a:pt x="12424" y="11656"/>
                  </a:lnTo>
                  <a:cubicBezTo>
                    <a:pt x="12704" y="11656"/>
                    <a:pt x="12949" y="11411"/>
                    <a:pt x="12949" y="11132"/>
                  </a:cubicBezTo>
                  <a:lnTo>
                    <a:pt x="12949" y="8877"/>
                  </a:lnTo>
                  <a:lnTo>
                    <a:pt x="13998" y="9925"/>
                  </a:lnTo>
                  <a:lnTo>
                    <a:pt x="13998" y="16900"/>
                  </a:lnTo>
                  <a:lnTo>
                    <a:pt x="12949" y="16900"/>
                  </a:lnTo>
                  <a:lnTo>
                    <a:pt x="12949" y="15310"/>
                  </a:lnTo>
                  <a:cubicBezTo>
                    <a:pt x="12949" y="15030"/>
                    <a:pt x="12704" y="14785"/>
                    <a:pt x="12424" y="14785"/>
                  </a:cubicBezTo>
                  <a:lnTo>
                    <a:pt x="8211" y="14785"/>
                  </a:lnTo>
                  <a:cubicBezTo>
                    <a:pt x="7932" y="14785"/>
                    <a:pt x="7687" y="15030"/>
                    <a:pt x="7687" y="15310"/>
                  </a:cubicBezTo>
                  <a:lnTo>
                    <a:pt x="7687" y="16900"/>
                  </a:lnTo>
                  <a:lnTo>
                    <a:pt x="6638" y="16900"/>
                  </a:lnTo>
                  <a:lnTo>
                    <a:pt x="6638" y="8160"/>
                  </a:lnTo>
                  <a:close/>
                  <a:moveTo>
                    <a:pt x="7205" y="0"/>
                  </a:moveTo>
                  <a:cubicBezTo>
                    <a:pt x="4968" y="0"/>
                    <a:pt x="2781" y="1694"/>
                    <a:pt x="2792" y="4384"/>
                  </a:cubicBezTo>
                  <a:cubicBezTo>
                    <a:pt x="2792" y="4786"/>
                    <a:pt x="2844" y="5188"/>
                    <a:pt x="2949" y="5573"/>
                  </a:cubicBezTo>
                  <a:cubicBezTo>
                    <a:pt x="1" y="7632"/>
                    <a:pt x="1458" y="12268"/>
                    <a:pt x="5062" y="12268"/>
                  </a:cubicBezTo>
                  <a:cubicBezTo>
                    <a:pt x="5069" y="12268"/>
                    <a:pt x="5075" y="12268"/>
                    <a:pt x="5082" y="12268"/>
                  </a:cubicBezTo>
                  <a:lnTo>
                    <a:pt x="5589" y="12268"/>
                  </a:lnTo>
                  <a:lnTo>
                    <a:pt x="5589" y="17407"/>
                  </a:lnTo>
                  <a:cubicBezTo>
                    <a:pt x="5589" y="17705"/>
                    <a:pt x="5834" y="17932"/>
                    <a:pt x="6113" y="17932"/>
                  </a:cubicBezTo>
                  <a:lnTo>
                    <a:pt x="14522" y="17932"/>
                  </a:lnTo>
                  <a:cubicBezTo>
                    <a:pt x="14819" y="17932"/>
                    <a:pt x="15046" y="17705"/>
                    <a:pt x="15046" y="17407"/>
                  </a:cubicBezTo>
                  <a:lnTo>
                    <a:pt x="15046" y="12268"/>
                  </a:lnTo>
                  <a:lnTo>
                    <a:pt x="15921" y="12268"/>
                  </a:lnTo>
                  <a:cubicBezTo>
                    <a:pt x="17651" y="12268"/>
                    <a:pt x="19102" y="10922"/>
                    <a:pt x="19242" y="9191"/>
                  </a:cubicBezTo>
                  <a:cubicBezTo>
                    <a:pt x="19382" y="7461"/>
                    <a:pt x="18158" y="5922"/>
                    <a:pt x="16445" y="5660"/>
                  </a:cubicBezTo>
                  <a:lnTo>
                    <a:pt x="16445" y="5433"/>
                  </a:lnTo>
                  <a:cubicBezTo>
                    <a:pt x="16431" y="3105"/>
                    <a:pt x="14518" y="1407"/>
                    <a:pt x="12408" y="1407"/>
                  </a:cubicBezTo>
                  <a:cubicBezTo>
                    <a:pt x="11840" y="1407"/>
                    <a:pt x="11257" y="1530"/>
                    <a:pt x="10694" y="1797"/>
                  </a:cubicBezTo>
                  <a:cubicBezTo>
                    <a:pt x="9783" y="555"/>
                    <a:pt x="8486" y="0"/>
                    <a:pt x="7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685763" y="4327600"/>
              <a:ext cx="88800" cy="26350"/>
            </a:xfrm>
            <a:custGeom>
              <a:avLst/>
              <a:gdLst/>
              <a:ahLst/>
              <a:cxnLst/>
              <a:rect l="l" t="t" r="r" b="b"/>
              <a:pathLst>
                <a:path w="3552" h="1054" extrusionOk="0">
                  <a:moveTo>
                    <a:pt x="687" y="1"/>
                  </a:moveTo>
                  <a:cubicBezTo>
                    <a:pt x="0" y="1"/>
                    <a:pt x="0" y="1053"/>
                    <a:pt x="687" y="1053"/>
                  </a:cubicBezTo>
                  <a:cubicBezTo>
                    <a:pt x="703" y="1053"/>
                    <a:pt x="719" y="1052"/>
                    <a:pt x="736" y="1051"/>
                  </a:cubicBezTo>
                  <a:lnTo>
                    <a:pt x="2833" y="1051"/>
                  </a:lnTo>
                  <a:cubicBezTo>
                    <a:pt x="2850" y="1052"/>
                    <a:pt x="2866" y="1053"/>
                    <a:pt x="2881" y="1053"/>
                  </a:cubicBezTo>
                  <a:cubicBezTo>
                    <a:pt x="3552" y="1053"/>
                    <a:pt x="3552" y="1"/>
                    <a:pt x="2881" y="1"/>
                  </a:cubicBezTo>
                  <a:cubicBezTo>
                    <a:pt x="2866" y="1"/>
                    <a:pt x="2850" y="1"/>
                    <a:pt x="2833" y="2"/>
                  </a:cubicBezTo>
                  <a:lnTo>
                    <a:pt x="736" y="2"/>
                  </a:lnTo>
                  <a:cubicBezTo>
                    <a:pt x="719" y="1"/>
                    <a:pt x="703" y="1"/>
                    <a:pt x="6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33"/>
          <p:cNvSpPr/>
          <p:nvPr/>
        </p:nvSpPr>
        <p:spPr>
          <a:xfrm>
            <a:off x="927595" y="4191761"/>
            <a:ext cx="370923" cy="371386"/>
          </a:xfrm>
          <a:custGeom>
            <a:avLst/>
            <a:gdLst/>
            <a:ahLst/>
            <a:cxnLst/>
            <a:rect l="l" t="t" r="r" b="b"/>
            <a:pathLst>
              <a:path w="17919" h="17937" extrusionOk="0">
                <a:moveTo>
                  <a:pt x="10577" y="1749"/>
                </a:moveTo>
                <a:lnTo>
                  <a:pt x="10577" y="2798"/>
                </a:lnTo>
                <a:lnTo>
                  <a:pt x="9528" y="2798"/>
                </a:lnTo>
                <a:lnTo>
                  <a:pt x="9528" y="1749"/>
                </a:lnTo>
                <a:close/>
                <a:moveTo>
                  <a:pt x="14073" y="1049"/>
                </a:moveTo>
                <a:lnTo>
                  <a:pt x="14073" y="2798"/>
                </a:lnTo>
                <a:lnTo>
                  <a:pt x="11625" y="2798"/>
                </a:lnTo>
                <a:lnTo>
                  <a:pt x="11625" y="1049"/>
                </a:lnTo>
                <a:close/>
                <a:moveTo>
                  <a:pt x="16171" y="1749"/>
                </a:moveTo>
                <a:lnTo>
                  <a:pt x="16171" y="2798"/>
                </a:lnTo>
                <a:lnTo>
                  <a:pt x="15122" y="2798"/>
                </a:lnTo>
                <a:lnTo>
                  <a:pt x="15122" y="1749"/>
                </a:lnTo>
                <a:close/>
                <a:moveTo>
                  <a:pt x="3724" y="3881"/>
                </a:moveTo>
                <a:cubicBezTo>
                  <a:pt x="4178" y="3881"/>
                  <a:pt x="4406" y="4458"/>
                  <a:pt x="4091" y="4790"/>
                </a:cubicBezTo>
                <a:cubicBezTo>
                  <a:pt x="3985" y="4890"/>
                  <a:pt x="3855" y="4936"/>
                  <a:pt x="3726" y="4936"/>
                </a:cubicBezTo>
                <a:cubicBezTo>
                  <a:pt x="3450" y="4936"/>
                  <a:pt x="3182" y="4728"/>
                  <a:pt x="3182" y="4406"/>
                </a:cubicBezTo>
                <a:cubicBezTo>
                  <a:pt x="3182" y="4126"/>
                  <a:pt x="3427" y="3881"/>
                  <a:pt x="3724" y="3881"/>
                </a:cubicBezTo>
                <a:close/>
                <a:moveTo>
                  <a:pt x="14772" y="5962"/>
                </a:moveTo>
                <a:lnTo>
                  <a:pt x="14772" y="7011"/>
                </a:lnTo>
                <a:lnTo>
                  <a:pt x="10926" y="7011"/>
                </a:lnTo>
                <a:lnTo>
                  <a:pt x="10926" y="5962"/>
                </a:lnTo>
                <a:close/>
                <a:moveTo>
                  <a:pt x="16870" y="3846"/>
                </a:moveTo>
                <a:lnTo>
                  <a:pt x="16870" y="7011"/>
                </a:lnTo>
                <a:lnTo>
                  <a:pt x="15821" y="7011"/>
                </a:lnTo>
                <a:lnTo>
                  <a:pt x="15821" y="5437"/>
                </a:lnTo>
                <a:cubicBezTo>
                  <a:pt x="15821" y="5140"/>
                  <a:pt x="15594" y="4913"/>
                  <a:pt x="15297" y="4913"/>
                </a:cubicBezTo>
                <a:lnTo>
                  <a:pt x="10402" y="4913"/>
                </a:lnTo>
                <a:cubicBezTo>
                  <a:pt x="10105" y="4913"/>
                  <a:pt x="9877" y="5140"/>
                  <a:pt x="9877" y="5437"/>
                </a:cubicBezTo>
                <a:lnTo>
                  <a:pt x="9877" y="7011"/>
                </a:lnTo>
                <a:lnTo>
                  <a:pt x="8828" y="7011"/>
                </a:lnTo>
                <a:lnTo>
                  <a:pt x="8828" y="3846"/>
                </a:lnTo>
                <a:close/>
                <a:moveTo>
                  <a:pt x="7780" y="4930"/>
                </a:moveTo>
                <a:lnTo>
                  <a:pt x="7780" y="7517"/>
                </a:lnTo>
                <a:cubicBezTo>
                  <a:pt x="7780" y="7815"/>
                  <a:pt x="8007" y="8042"/>
                  <a:pt x="8304" y="8042"/>
                </a:cubicBezTo>
                <a:lnTo>
                  <a:pt x="12290" y="8042"/>
                </a:lnTo>
                <a:lnTo>
                  <a:pt x="12290" y="10979"/>
                </a:lnTo>
                <a:cubicBezTo>
                  <a:pt x="11835" y="11154"/>
                  <a:pt x="11486" y="11503"/>
                  <a:pt x="11328" y="11940"/>
                </a:cubicBezTo>
                <a:lnTo>
                  <a:pt x="8042" y="11940"/>
                </a:lnTo>
                <a:lnTo>
                  <a:pt x="8042" y="9703"/>
                </a:lnTo>
                <a:cubicBezTo>
                  <a:pt x="8042" y="9416"/>
                  <a:pt x="7830" y="9177"/>
                  <a:pt x="7547" y="9177"/>
                </a:cubicBezTo>
                <a:cubicBezTo>
                  <a:pt x="7537" y="9177"/>
                  <a:pt x="7527" y="9178"/>
                  <a:pt x="7517" y="9178"/>
                </a:cubicBezTo>
                <a:lnTo>
                  <a:pt x="4248" y="9178"/>
                </a:lnTo>
                <a:lnTo>
                  <a:pt x="4248" y="5892"/>
                </a:lnTo>
                <a:cubicBezTo>
                  <a:pt x="4685" y="5734"/>
                  <a:pt x="5035" y="5385"/>
                  <a:pt x="5210" y="4930"/>
                </a:cubicBezTo>
                <a:close/>
                <a:moveTo>
                  <a:pt x="6993" y="10227"/>
                </a:moveTo>
                <a:lnTo>
                  <a:pt x="6993" y="12674"/>
                </a:lnTo>
                <a:lnTo>
                  <a:pt x="1049" y="12674"/>
                </a:lnTo>
                <a:lnTo>
                  <a:pt x="1049" y="10227"/>
                </a:lnTo>
                <a:close/>
                <a:moveTo>
                  <a:pt x="12805" y="11940"/>
                </a:moveTo>
                <a:cubicBezTo>
                  <a:pt x="13077" y="11940"/>
                  <a:pt x="13339" y="12147"/>
                  <a:pt x="13339" y="12465"/>
                </a:cubicBezTo>
                <a:cubicBezTo>
                  <a:pt x="13339" y="12762"/>
                  <a:pt x="13094" y="12989"/>
                  <a:pt x="12814" y="12989"/>
                </a:cubicBezTo>
                <a:cubicBezTo>
                  <a:pt x="12342" y="12989"/>
                  <a:pt x="12097" y="12430"/>
                  <a:pt x="12430" y="12098"/>
                </a:cubicBezTo>
                <a:cubicBezTo>
                  <a:pt x="12538" y="11989"/>
                  <a:pt x="12673" y="11940"/>
                  <a:pt x="12805" y="11940"/>
                </a:cubicBezTo>
                <a:close/>
                <a:moveTo>
                  <a:pt x="6993" y="13723"/>
                </a:moveTo>
                <a:lnTo>
                  <a:pt x="6993" y="14772"/>
                </a:lnTo>
                <a:lnTo>
                  <a:pt x="1049" y="14772"/>
                </a:lnTo>
                <a:lnTo>
                  <a:pt x="1049" y="13723"/>
                </a:lnTo>
                <a:close/>
                <a:moveTo>
                  <a:pt x="4633" y="15839"/>
                </a:moveTo>
                <a:lnTo>
                  <a:pt x="4808" y="16887"/>
                </a:lnTo>
                <a:lnTo>
                  <a:pt x="3252" y="16887"/>
                </a:lnTo>
                <a:lnTo>
                  <a:pt x="3427" y="15839"/>
                </a:lnTo>
                <a:close/>
                <a:moveTo>
                  <a:pt x="11101" y="1"/>
                </a:moveTo>
                <a:cubicBezTo>
                  <a:pt x="10804" y="1"/>
                  <a:pt x="10577" y="228"/>
                  <a:pt x="10577" y="525"/>
                </a:cubicBezTo>
                <a:lnTo>
                  <a:pt x="10577" y="700"/>
                </a:lnTo>
                <a:lnTo>
                  <a:pt x="9003" y="700"/>
                </a:lnTo>
                <a:cubicBezTo>
                  <a:pt x="8706" y="700"/>
                  <a:pt x="8479" y="927"/>
                  <a:pt x="8479" y="1224"/>
                </a:cubicBezTo>
                <a:lnTo>
                  <a:pt x="8479" y="2798"/>
                </a:lnTo>
                <a:lnTo>
                  <a:pt x="8304" y="2798"/>
                </a:lnTo>
                <a:cubicBezTo>
                  <a:pt x="8007" y="2798"/>
                  <a:pt x="7780" y="3042"/>
                  <a:pt x="7780" y="3322"/>
                </a:cubicBezTo>
                <a:lnTo>
                  <a:pt x="7780" y="3881"/>
                </a:lnTo>
                <a:lnTo>
                  <a:pt x="5192" y="3881"/>
                </a:lnTo>
                <a:cubicBezTo>
                  <a:pt x="4954" y="3211"/>
                  <a:pt x="4329" y="2828"/>
                  <a:pt x="3691" y="2828"/>
                </a:cubicBezTo>
                <a:cubicBezTo>
                  <a:pt x="3298" y="2828"/>
                  <a:pt x="2901" y="2974"/>
                  <a:pt x="2588" y="3287"/>
                </a:cubicBezTo>
                <a:cubicBezTo>
                  <a:pt x="1766" y="4109"/>
                  <a:pt x="2098" y="5507"/>
                  <a:pt x="3182" y="5892"/>
                </a:cubicBezTo>
                <a:lnTo>
                  <a:pt x="3182" y="9178"/>
                </a:lnTo>
                <a:lnTo>
                  <a:pt x="525" y="9178"/>
                </a:lnTo>
                <a:cubicBezTo>
                  <a:pt x="228" y="9178"/>
                  <a:pt x="0" y="9405"/>
                  <a:pt x="0" y="9703"/>
                </a:cubicBezTo>
                <a:lnTo>
                  <a:pt x="0" y="15297"/>
                </a:lnTo>
                <a:cubicBezTo>
                  <a:pt x="0" y="15594"/>
                  <a:pt x="228" y="15821"/>
                  <a:pt x="525" y="15821"/>
                </a:cubicBezTo>
                <a:lnTo>
                  <a:pt x="2360" y="15821"/>
                </a:lnTo>
                <a:lnTo>
                  <a:pt x="2186" y="16887"/>
                </a:lnTo>
                <a:lnTo>
                  <a:pt x="1923" y="16887"/>
                </a:lnTo>
                <a:cubicBezTo>
                  <a:pt x="1277" y="16922"/>
                  <a:pt x="1277" y="17884"/>
                  <a:pt x="1923" y="17936"/>
                </a:cubicBezTo>
                <a:lnTo>
                  <a:pt x="6119" y="17936"/>
                </a:lnTo>
                <a:cubicBezTo>
                  <a:pt x="6783" y="17884"/>
                  <a:pt x="6783" y="16922"/>
                  <a:pt x="6119" y="16887"/>
                </a:cubicBezTo>
                <a:lnTo>
                  <a:pt x="5857" y="16887"/>
                </a:lnTo>
                <a:lnTo>
                  <a:pt x="5682" y="15839"/>
                </a:lnTo>
                <a:lnTo>
                  <a:pt x="7517" y="15839"/>
                </a:lnTo>
                <a:cubicBezTo>
                  <a:pt x="7815" y="15839"/>
                  <a:pt x="8042" y="15594"/>
                  <a:pt x="8042" y="15314"/>
                </a:cubicBezTo>
                <a:lnTo>
                  <a:pt x="8042" y="12989"/>
                </a:lnTo>
                <a:lnTo>
                  <a:pt x="11328" y="12989"/>
                </a:lnTo>
                <a:cubicBezTo>
                  <a:pt x="11566" y="13660"/>
                  <a:pt x="12185" y="14042"/>
                  <a:pt x="12818" y="14042"/>
                </a:cubicBezTo>
                <a:cubicBezTo>
                  <a:pt x="13207" y="14042"/>
                  <a:pt x="13602" y="13897"/>
                  <a:pt x="13916" y="13583"/>
                </a:cubicBezTo>
                <a:cubicBezTo>
                  <a:pt x="14737" y="12762"/>
                  <a:pt x="14423" y="11363"/>
                  <a:pt x="13339" y="10979"/>
                </a:cubicBezTo>
                <a:lnTo>
                  <a:pt x="13339" y="8042"/>
                </a:lnTo>
                <a:lnTo>
                  <a:pt x="17394" y="8042"/>
                </a:lnTo>
                <a:cubicBezTo>
                  <a:pt x="17692" y="8042"/>
                  <a:pt x="17919" y="7815"/>
                  <a:pt x="17919" y="7517"/>
                </a:cubicBezTo>
                <a:lnTo>
                  <a:pt x="17919" y="3339"/>
                </a:lnTo>
                <a:cubicBezTo>
                  <a:pt x="17919" y="3042"/>
                  <a:pt x="17692" y="2815"/>
                  <a:pt x="17394" y="2815"/>
                </a:cubicBezTo>
                <a:lnTo>
                  <a:pt x="17394" y="2798"/>
                </a:lnTo>
                <a:lnTo>
                  <a:pt x="17220" y="2798"/>
                </a:lnTo>
                <a:lnTo>
                  <a:pt x="17220" y="1224"/>
                </a:lnTo>
                <a:cubicBezTo>
                  <a:pt x="17220" y="927"/>
                  <a:pt x="16975" y="700"/>
                  <a:pt x="16695" y="700"/>
                </a:cubicBezTo>
                <a:lnTo>
                  <a:pt x="15122" y="700"/>
                </a:lnTo>
                <a:lnTo>
                  <a:pt x="15122" y="525"/>
                </a:lnTo>
                <a:cubicBezTo>
                  <a:pt x="15122" y="228"/>
                  <a:pt x="14877" y="1"/>
                  <a:pt x="145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3"/>
          <p:cNvGrpSpPr/>
          <p:nvPr/>
        </p:nvGrpSpPr>
        <p:grpSpPr>
          <a:xfrm>
            <a:off x="916746" y="3088724"/>
            <a:ext cx="399158" cy="371303"/>
            <a:chOff x="6932013" y="2623325"/>
            <a:chExt cx="482075" cy="448325"/>
          </a:xfrm>
        </p:grpSpPr>
        <p:sp>
          <p:nvSpPr>
            <p:cNvPr id="344" name="Google Shape;344;p33"/>
            <p:cNvSpPr/>
            <p:nvPr/>
          </p:nvSpPr>
          <p:spPr>
            <a:xfrm>
              <a:off x="6932013" y="2623325"/>
              <a:ext cx="482075" cy="448325"/>
            </a:xfrm>
            <a:custGeom>
              <a:avLst/>
              <a:gdLst/>
              <a:ahLst/>
              <a:cxnLst/>
              <a:rect l="l" t="t" r="r" b="b"/>
              <a:pathLst>
                <a:path w="19283" h="17933" extrusionOk="0">
                  <a:moveTo>
                    <a:pt x="7091" y="1047"/>
                  </a:moveTo>
                  <a:cubicBezTo>
                    <a:pt x="8094" y="1047"/>
                    <a:pt x="9080" y="1503"/>
                    <a:pt x="9720" y="2357"/>
                  </a:cubicBezTo>
                  <a:cubicBezTo>
                    <a:pt x="9650" y="2426"/>
                    <a:pt x="9562" y="2496"/>
                    <a:pt x="9492" y="2566"/>
                  </a:cubicBezTo>
                  <a:cubicBezTo>
                    <a:pt x="9101" y="2957"/>
                    <a:pt x="9459" y="3494"/>
                    <a:pt x="9876" y="3494"/>
                  </a:cubicBezTo>
                  <a:cubicBezTo>
                    <a:pt x="10000" y="3494"/>
                    <a:pt x="10128" y="3447"/>
                    <a:pt x="10244" y="3335"/>
                  </a:cubicBezTo>
                  <a:cubicBezTo>
                    <a:pt x="10384" y="3178"/>
                    <a:pt x="10559" y="3056"/>
                    <a:pt x="10734" y="2933"/>
                  </a:cubicBezTo>
                  <a:cubicBezTo>
                    <a:pt x="11246" y="2598"/>
                    <a:pt x="11802" y="2446"/>
                    <a:pt x="12344" y="2446"/>
                  </a:cubicBezTo>
                  <a:cubicBezTo>
                    <a:pt x="13892" y="2446"/>
                    <a:pt x="15327" y="3685"/>
                    <a:pt x="15314" y="5433"/>
                  </a:cubicBezTo>
                  <a:cubicBezTo>
                    <a:pt x="15314" y="5626"/>
                    <a:pt x="15296" y="5835"/>
                    <a:pt x="15261" y="6028"/>
                  </a:cubicBezTo>
                  <a:cubicBezTo>
                    <a:pt x="15193" y="6351"/>
                    <a:pt x="15440" y="6658"/>
                    <a:pt x="15759" y="6658"/>
                  </a:cubicBezTo>
                  <a:cubicBezTo>
                    <a:pt x="15768" y="6658"/>
                    <a:pt x="15777" y="6657"/>
                    <a:pt x="15786" y="6657"/>
                  </a:cubicBezTo>
                  <a:lnTo>
                    <a:pt x="15838" y="6657"/>
                  </a:lnTo>
                  <a:cubicBezTo>
                    <a:pt x="17097" y="6657"/>
                    <a:pt x="18111" y="7671"/>
                    <a:pt x="18111" y="8929"/>
                  </a:cubicBezTo>
                  <a:cubicBezTo>
                    <a:pt x="18111" y="10188"/>
                    <a:pt x="17097" y="11202"/>
                    <a:pt x="15838" y="11202"/>
                  </a:cubicBezTo>
                  <a:lnTo>
                    <a:pt x="15506" y="11202"/>
                  </a:lnTo>
                  <a:cubicBezTo>
                    <a:pt x="14912" y="8772"/>
                    <a:pt x="12727" y="7059"/>
                    <a:pt x="10244" y="7059"/>
                  </a:cubicBezTo>
                  <a:cubicBezTo>
                    <a:pt x="7744" y="7059"/>
                    <a:pt x="5559" y="8772"/>
                    <a:pt x="4965" y="11202"/>
                  </a:cubicBezTo>
                  <a:cubicBezTo>
                    <a:pt x="2517" y="11185"/>
                    <a:pt x="1416" y="8125"/>
                    <a:pt x="3304" y="6552"/>
                  </a:cubicBezTo>
                  <a:lnTo>
                    <a:pt x="3304" y="6552"/>
                  </a:lnTo>
                  <a:cubicBezTo>
                    <a:pt x="3496" y="6884"/>
                    <a:pt x="3724" y="7199"/>
                    <a:pt x="3986" y="7461"/>
                  </a:cubicBezTo>
                  <a:cubicBezTo>
                    <a:pt x="4104" y="7575"/>
                    <a:pt x="4234" y="7622"/>
                    <a:pt x="4358" y="7622"/>
                  </a:cubicBezTo>
                  <a:cubicBezTo>
                    <a:pt x="4768" y="7622"/>
                    <a:pt x="5113" y="7103"/>
                    <a:pt x="4738" y="6727"/>
                  </a:cubicBezTo>
                  <a:cubicBezTo>
                    <a:pt x="4423" y="6395"/>
                    <a:pt x="4161" y="6010"/>
                    <a:pt x="4003" y="5591"/>
                  </a:cubicBezTo>
                  <a:cubicBezTo>
                    <a:pt x="3391" y="4052"/>
                    <a:pt x="4003" y="2287"/>
                    <a:pt x="5454" y="1482"/>
                  </a:cubicBezTo>
                  <a:cubicBezTo>
                    <a:pt x="5967" y="1188"/>
                    <a:pt x="6532" y="1047"/>
                    <a:pt x="7091" y="1047"/>
                  </a:cubicBezTo>
                  <a:close/>
                  <a:moveTo>
                    <a:pt x="10206" y="8126"/>
                  </a:moveTo>
                  <a:cubicBezTo>
                    <a:pt x="12454" y="8126"/>
                    <a:pt x="14615" y="9875"/>
                    <a:pt x="14615" y="12513"/>
                  </a:cubicBezTo>
                  <a:cubicBezTo>
                    <a:pt x="14615" y="14926"/>
                    <a:pt x="12657" y="16883"/>
                    <a:pt x="10244" y="16883"/>
                  </a:cubicBezTo>
                  <a:cubicBezTo>
                    <a:pt x="6346" y="16883"/>
                    <a:pt x="4388" y="12164"/>
                    <a:pt x="7150" y="9419"/>
                  </a:cubicBezTo>
                  <a:cubicBezTo>
                    <a:pt x="8038" y="8526"/>
                    <a:pt x="9132" y="8126"/>
                    <a:pt x="10206" y="8126"/>
                  </a:cubicBezTo>
                  <a:close/>
                  <a:moveTo>
                    <a:pt x="7127" y="1"/>
                  </a:moveTo>
                  <a:cubicBezTo>
                    <a:pt x="4894" y="1"/>
                    <a:pt x="2710" y="1694"/>
                    <a:pt x="2710" y="4384"/>
                  </a:cubicBezTo>
                  <a:cubicBezTo>
                    <a:pt x="2710" y="4786"/>
                    <a:pt x="2762" y="5188"/>
                    <a:pt x="2885" y="5573"/>
                  </a:cubicBezTo>
                  <a:cubicBezTo>
                    <a:pt x="0" y="7583"/>
                    <a:pt x="1311" y="12094"/>
                    <a:pt x="4807" y="12251"/>
                  </a:cubicBezTo>
                  <a:lnTo>
                    <a:pt x="4807" y="12496"/>
                  </a:lnTo>
                  <a:cubicBezTo>
                    <a:pt x="4807" y="15502"/>
                    <a:pt x="7237" y="17932"/>
                    <a:pt x="10244" y="17932"/>
                  </a:cubicBezTo>
                  <a:cubicBezTo>
                    <a:pt x="13233" y="17932"/>
                    <a:pt x="15663" y="15502"/>
                    <a:pt x="15663" y="12496"/>
                  </a:cubicBezTo>
                  <a:lnTo>
                    <a:pt x="15663" y="12251"/>
                  </a:lnTo>
                  <a:lnTo>
                    <a:pt x="15838" y="12251"/>
                  </a:lnTo>
                  <a:cubicBezTo>
                    <a:pt x="17569" y="12251"/>
                    <a:pt x="19020" y="10922"/>
                    <a:pt x="19160" y="9192"/>
                  </a:cubicBezTo>
                  <a:cubicBezTo>
                    <a:pt x="19282" y="7461"/>
                    <a:pt x="18076" y="5923"/>
                    <a:pt x="16363" y="5643"/>
                  </a:cubicBezTo>
                  <a:lnTo>
                    <a:pt x="16363" y="5416"/>
                  </a:lnTo>
                  <a:cubicBezTo>
                    <a:pt x="16349" y="3102"/>
                    <a:pt x="14437" y="1407"/>
                    <a:pt x="12326" y="1407"/>
                  </a:cubicBezTo>
                  <a:cubicBezTo>
                    <a:pt x="11758" y="1407"/>
                    <a:pt x="11175" y="1530"/>
                    <a:pt x="10611" y="1797"/>
                  </a:cubicBezTo>
                  <a:cubicBezTo>
                    <a:pt x="9701" y="556"/>
                    <a:pt x="8406" y="1"/>
                    <a:pt x="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45" name="Google Shape;345;p33"/>
            <p:cNvSpPr/>
            <p:nvPr/>
          </p:nvSpPr>
          <p:spPr>
            <a:xfrm>
              <a:off x="7125388" y="2878600"/>
              <a:ext cx="125025" cy="114050"/>
            </a:xfrm>
            <a:custGeom>
              <a:avLst/>
              <a:gdLst/>
              <a:ahLst/>
              <a:cxnLst/>
              <a:rect l="l" t="t" r="r" b="b"/>
              <a:pathLst>
                <a:path w="5001" h="4562" extrusionOk="0">
                  <a:moveTo>
                    <a:pt x="752" y="1"/>
                  </a:moveTo>
                  <a:cubicBezTo>
                    <a:pt x="344" y="1"/>
                    <a:pt x="2" y="529"/>
                    <a:pt x="376" y="904"/>
                  </a:cubicBezTo>
                  <a:lnTo>
                    <a:pt x="1757" y="2285"/>
                  </a:lnTo>
                  <a:lnTo>
                    <a:pt x="376" y="3666"/>
                  </a:lnTo>
                  <a:cubicBezTo>
                    <a:pt x="1" y="4041"/>
                    <a:pt x="346" y="4561"/>
                    <a:pt x="756" y="4561"/>
                  </a:cubicBezTo>
                  <a:cubicBezTo>
                    <a:pt x="880" y="4561"/>
                    <a:pt x="1010" y="4514"/>
                    <a:pt x="1128" y="4400"/>
                  </a:cubicBezTo>
                  <a:lnTo>
                    <a:pt x="2509" y="3019"/>
                  </a:lnTo>
                  <a:lnTo>
                    <a:pt x="3873" y="4400"/>
                  </a:lnTo>
                  <a:cubicBezTo>
                    <a:pt x="3991" y="4514"/>
                    <a:pt x="4121" y="4561"/>
                    <a:pt x="4245" y="4561"/>
                  </a:cubicBezTo>
                  <a:cubicBezTo>
                    <a:pt x="4655" y="4561"/>
                    <a:pt x="5000" y="4041"/>
                    <a:pt x="4624" y="3666"/>
                  </a:cubicBezTo>
                  <a:lnTo>
                    <a:pt x="3243" y="2302"/>
                  </a:lnTo>
                  <a:lnTo>
                    <a:pt x="4624" y="921"/>
                  </a:lnTo>
                  <a:cubicBezTo>
                    <a:pt x="4834" y="711"/>
                    <a:pt x="4834" y="379"/>
                    <a:pt x="4624" y="169"/>
                  </a:cubicBezTo>
                  <a:cubicBezTo>
                    <a:pt x="4520" y="65"/>
                    <a:pt x="4384" y="12"/>
                    <a:pt x="4249" y="12"/>
                  </a:cubicBezTo>
                  <a:cubicBezTo>
                    <a:pt x="4113" y="12"/>
                    <a:pt x="3978" y="65"/>
                    <a:pt x="3873" y="169"/>
                  </a:cubicBezTo>
                  <a:lnTo>
                    <a:pt x="2509" y="1533"/>
                  </a:lnTo>
                  <a:lnTo>
                    <a:pt x="1128" y="169"/>
                  </a:lnTo>
                  <a:cubicBezTo>
                    <a:pt x="1009" y="50"/>
                    <a:pt x="878"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346" name="Google Shape;346;p33"/>
          <p:cNvSpPr txBox="1"/>
          <p:nvPr/>
        </p:nvSpPr>
        <p:spPr>
          <a:xfrm rot="-734331">
            <a:off x="-143010" y="412264"/>
            <a:ext cx="1774633" cy="438378"/>
          </a:xfrm>
          <a:prstGeom prst="rect">
            <a:avLst/>
          </a:prstGeom>
          <a:solidFill>
            <a:schemeClr val="dk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dirty="0">
                <a:solidFill>
                  <a:schemeClr val="accent2"/>
                </a:solidFill>
                <a:latin typeface="Jost SemiBold"/>
                <a:ea typeface="Jost SemiBold"/>
                <a:cs typeface="Jost SemiBold"/>
                <a:sym typeface="Jost SemiBold"/>
              </a:rPr>
              <a:t>Characteristics</a:t>
            </a:r>
            <a:endParaRPr sz="1900" dirty="0">
              <a:solidFill>
                <a:schemeClr val="accent2"/>
              </a:solidFill>
              <a:latin typeface="Jost SemiBold"/>
              <a:ea typeface="Jost SemiBold"/>
              <a:cs typeface="Jost SemiBold"/>
              <a:sym typeface="Jost SemiBold"/>
            </a:endParaRPr>
          </a:p>
        </p:txBody>
      </p:sp>
      <p:grpSp>
        <p:nvGrpSpPr>
          <p:cNvPr id="2" name="Google Shape;893;p54">
            <a:extLst>
              <a:ext uri="{FF2B5EF4-FFF2-40B4-BE49-F238E27FC236}">
                <a16:creationId xmlns:a16="http://schemas.microsoft.com/office/drawing/2014/main" id="{6DD804F5-14D5-B87B-9C60-B8073664489C}"/>
              </a:ext>
            </a:extLst>
          </p:cNvPr>
          <p:cNvGrpSpPr/>
          <p:nvPr/>
        </p:nvGrpSpPr>
        <p:grpSpPr>
          <a:xfrm>
            <a:off x="4791446" y="3185708"/>
            <a:ext cx="804300" cy="804300"/>
            <a:chOff x="255446" y="565533"/>
            <a:chExt cx="1149900" cy="1149900"/>
          </a:xfrm>
        </p:grpSpPr>
        <p:sp>
          <p:nvSpPr>
            <p:cNvPr id="3" name="Google Shape;894;p54">
              <a:extLst>
                <a:ext uri="{FF2B5EF4-FFF2-40B4-BE49-F238E27FC236}">
                  <a16:creationId xmlns:a16="http://schemas.microsoft.com/office/drawing/2014/main" id="{E43E09C5-2FE4-0B78-3BF1-190C2E3C4765}"/>
                </a:ext>
              </a:extLst>
            </p:cNvPr>
            <p:cNvSpPr/>
            <p:nvPr/>
          </p:nvSpPr>
          <p:spPr>
            <a:xfrm>
              <a:off x="255446" y="565533"/>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895;p54">
              <a:extLst>
                <a:ext uri="{FF2B5EF4-FFF2-40B4-BE49-F238E27FC236}">
                  <a16:creationId xmlns:a16="http://schemas.microsoft.com/office/drawing/2014/main" id="{BD80A2D8-47E2-8770-D3AD-1CC54F75AD20}"/>
                </a:ext>
              </a:extLst>
            </p:cNvPr>
            <p:cNvGrpSpPr/>
            <p:nvPr/>
          </p:nvGrpSpPr>
          <p:grpSpPr>
            <a:xfrm>
              <a:off x="546719" y="863158"/>
              <a:ext cx="567104" cy="554618"/>
              <a:chOff x="5473188" y="2623675"/>
              <a:chExt cx="457600" cy="447525"/>
            </a:xfrm>
          </p:grpSpPr>
          <p:sp>
            <p:nvSpPr>
              <p:cNvPr id="5" name="Google Shape;896;p54">
                <a:extLst>
                  <a:ext uri="{FF2B5EF4-FFF2-40B4-BE49-F238E27FC236}">
                    <a16:creationId xmlns:a16="http://schemas.microsoft.com/office/drawing/2014/main" id="{E9FF7FC6-C14A-EF51-54F7-A4754668A730}"/>
                  </a:ext>
                </a:extLst>
              </p:cNvPr>
              <p:cNvSpPr/>
              <p:nvPr/>
            </p:nvSpPr>
            <p:spPr>
              <a:xfrm>
                <a:off x="5636188" y="2781875"/>
                <a:ext cx="131575" cy="131125"/>
              </a:xfrm>
              <a:custGeom>
                <a:avLst/>
                <a:gdLst/>
                <a:ahLst/>
                <a:cxnLst/>
                <a:rect l="l" t="t" r="r" b="b"/>
                <a:pathLst>
                  <a:path w="5263" h="5245" extrusionOk="0">
                    <a:moveTo>
                      <a:pt x="4214" y="1049"/>
                    </a:moveTo>
                    <a:lnTo>
                      <a:pt x="4214" y="4196"/>
                    </a:lnTo>
                    <a:lnTo>
                      <a:pt x="1050" y="4196"/>
                    </a:lnTo>
                    <a:lnTo>
                      <a:pt x="1050" y="1049"/>
                    </a:lnTo>
                    <a:close/>
                    <a:moveTo>
                      <a:pt x="525" y="0"/>
                    </a:moveTo>
                    <a:cubicBezTo>
                      <a:pt x="246" y="0"/>
                      <a:pt x="1" y="228"/>
                      <a:pt x="1" y="507"/>
                    </a:cubicBezTo>
                    <a:lnTo>
                      <a:pt x="1" y="4720"/>
                    </a:lnTo>
                    <a:cubicBezTo>
                      <a:pt x="1" y="5000"/>
                      <a:pt x="246" y="5245"/>
                      <a:pt x="525" y="5245"/>
                    </a:cubicBezTo>
                    <a:lnTo>
                      <a:pt x="4738" y="5245"/>
                    </a:lnTo>
                    <a:cubicBezTo>
                      <a:pt x="5018" y="5245"/>
                      <a:pt x="5263" y="5000"/>
                      <a:pt x="5263" y="4720"/>
                    </a:cubicBezTo>
                    <a:lnTo>
                      <a:pt x="5263" y="525"/>
                    </a:lnTo>
                    <a:cubicBezTo>
                      <a:pt x="5263" y="228"/>
                      <a:pt x="5018" y="0"/>
                      <a:pt x="4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97;p54">
                <a:extLst>
                  <a:ext uri="{FF2B5EF4-FFF2-40B4-BE49-F238E27FC236}">
                    <a16:creationId xmlns:a16="http://schemas.microsoft.com/office/drawing/2014/main" id="{3A03ACF4-069C-FEF6-27B7-3F76D077C979}"/>
                  </a:ext>
                </a:extLst>
              </p:cNvPr>
              <p:cNvSpPr/>
              <p:nvPr/>
            </p:nvSpPr>
            <p:spPr>
              <a:xfrm>
                <a:off x="5684263" y="2834300"/>
                <a:ext cx="31075" cy="26175"/>
              </a:xfrm>
              <a:custGeom>
                <a:avLst/>
                <a:gdLst/>
                <a:ahLst/>
                <a:cxnLst/>
                <a:rect l="l" t="t" r="r" b="b"/>
                <a:pathLst>
                  <a:path w="1243" h="1047" extrusionOk="0">
                    <a:moveTo>
                      <a:pt x="718" y="1"/>
                    </a:moveTo>
                    <a:cubicBezTo>
                      <a:pt x="246" y="1"/>
                      <a:pt x="1" y="560"/>
                      <a:pt x="333" y="893"/>
                    </a:cubicBezTo>
                    <a:cubicBezTo>
                      <a:pt x="440" y="999"/>
                      <a:pt x="571" y="1046"/>
                      <a:pt x="701" y="1046"/>
                    </a:cubicBezTo>
                    <a:cubicBezTo>
                      <a:pt x="976" y="1046"/>
                      <a:pt x="1242" y="834"/>
                      <a:pt x="1242" y="525"/>
                    </a:cubicBezTo>
                    <a:cubicBezTo>
                      <a:pt x="1242" y="228"/>
                      <a:pt x="997" y="1"/>
                      <a:pt x="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98;p54">
                <a:extLst>
                  <a:ext uri="{FF2B5EF4-FFF2-40B4-BE49-F238E27FC236}">
                    <a16:creationId xmlns:a16="http://schemas.microsoft.com/office/drawing/2014/main" id="{15C283B3-CD71-8CED-4D22-4F14169070B7}"/>
                  </a:ext>
                </a:extLst>
              </p:cNvPr>
              <p:cNvSpPr/>
              <p:nvPr/>
            </p:nvSpPr>
            <p:spPr>
              <a:xfrm>
                <a:off x="5473188" y="2623675"/>
                <a:ext cx="457600" cy="447525"/>
              </a:xfrm>
              <a:custGeom>
                <a:avLst/>
                <a:gdLst/>
                <a:ahLst/>
                <a:cxnLst/>
                <a:rect l="l" t="t" r="r" b="b"/>
                <a:pathLst>
                  <a:path w="18304" h="17901" extrusionOk="0">
                    <a:moveTo>
                      <a:pt x="12832" y="5279"/>
                    </a:moveTo>
                    <a:lnTo>
                      <a:pt x="12832" y="12621"/>
                    </a:lnTo>
                    <a:lnTo>
                      <a:pt x="5472" y="12621"/>
                    </a:lnTo>
                    <a:lnTo>
                      <a:pt x="5472" y="5279"/>
                    </a:lnTo>
                    <a:close/>
                    <a:moveTo>
                      <a:pt x="4598" y="0"/>
                    </a:moveTo>
                    <a:cubicBezTo>
                      <a:pt x="4336" y="0"/>
                      <a:pt x="4074" y="175"/>
                      <a:pt x="4074" y="524"/>
                    </a:cubicBezTo>
                    <a:lnTo>
                      <a:pt x="4074" y="2692"/>
                    </a:lnTo>
                    <a:cubicBezTo>
                      <a:pt x="4074" y="2884"/>
                      <a:pt x="4196" y="3077"/>
                      <a:pt x="4371" y="3164"/>
                    </a:cubicBezTo>
                    <a:lnTo>
                      <a:pt x="5472" y="3724"/>
                    </a:lnTo>
                    <a:lnTo>
                      <a:pt x="5472" y="4230"/>
                    </a:lnTo>
                    <a:lnTo>
                      <a:pt x="4948" y="4230"/>
                    </a:lnTo>
                    <a:cubicBezTo>
                      <a:pt x="4668" y="4230"/>
                      <a:pt x="4423" y="4458"/>
                      <a:pt x="4423" y="4755"/>
                    </a:cubicBezTo>
                    <a:lnTo>
                      <a:pt x="4423" y="5279"/>
                    </a:lnTo>
                    <a:lnTo>
                      <a:pt x="3916" y="5279"/>
                    </a:lnTo>
                    <a:lnTo>
                      <a:pt x="3357" y="4178"/>
                    </a:lnTo>
                    <a:cubicBezTo>
                      <a:pt x="3269" y="3986"/>
                      <a:pt x="3077" y="3881"/>
                      <a:pt x="2885" y="3881"/>
                    </a:cubicBezTo>
                    <a:lnTo>
                      <a:pt x="700" y="3881"/>
                    </a:lnTo>
                    <a:cubicBezTo>
                      <a:pt x="0" y="3881"/>
                      <a:pt x="0" y="4930"/>
                      <a:pt x="700" y="4930"/>
                    </a:cubicBezTo>
                    <a:lnTo>
                      <a:pt x="2553" y="4930"/>
                    </a:lnTo>
                    <a:lnTo>
                      <a:pt x="3112" y="6031"/>
                    </a:lnTo>
                    <a:cubicBezTo>
                      <a:pt x="3199" y="6223"/>
                      <a:pt x="3374" y="6328"/>
                      <a:pt x="3567" y="6328"/>
                    </a:cubicBezTo>
                    <a:lnTo>
                      <a:pt x="4406" y="6328"/>
                    </a:lnTo>
                    <a:lnTo>
                      <a:pt x="4406" y="7377"/>
                    </a:lnTo>
                    <a:lnTo>
                      <a:pt x="2605" y="7377"/>
                    </a:lnTo>
                    <a:lnTo>
                      <a:pt x="2046" y="6276"/>
                    </a:lnTo>
                    <a:cubicBezTo>
                      <a:pt x="1958" y="6084"/>
                      <a:pt x="1766" y="5979"/>
                      <a:pt x="1574" y="5979"/>
                    </a:cubicBezTo>
                    <a:lnTo>
                      <a:pt x="700" y="5979"/>
                    </a:lnTo>
                    <a:cubicBezTo>
                      <a:pt x="0" y="5979"/>
                      <a:pt x="0" y="7027"/>
                      <a:pt x="700" y="7027"/>
                    </a:cubicBezTo>
                    <a:lnTo>
                      <a:pt x="1259" y="7027"/>
                    </a:lnTo>
                    <a:lnTo>
                      <a:pt x="1801" y="8146"/>
                    </a:lnTo>
                    <a:cubicBezTo>
                      <a:pt x="1888" y="8321"/>
                      <a:pt x="2081" y="8426"/>
                      <a:pt x="2273" y="8426"/>
                    </a:cubicBezTo>
                    <a:lnTo>
                      <a:pt x="4406" y="8426"/>
                    </a:lnTo>
                    <a:lnTo>
                      <a:pt x="4406" y="9475"/>
                    </a:lnTo>
                    <a:lnTo>
                      <a:pt x="2273" y="9475"/>
                    </a:lnTo>
                    <a:cubicBezTo>
                      <a:pt x="2081" y="9475"/>
                      <a:pt x="1888" y="9597"/>
                      <a:pt x="1801" y="9772"/>
                    </a:cubicBezTo>
                    <a:lnTo>
                      <a:pt x="1259" y="10873"/>
                    </a:lnTo>
                    <a:lnTo>
                      <a:pt x="717" y="10873"/>
                    </a:lnTo>
                    <a:cubicBezTo>
                      <a:pt x="53" y="10926"/>
                      <a:pt x="53" y="11887"/>
                      <a:pt x="717" y="11922"/>
                    </a:cubicBezTo>
                    <a:lnTo>
                      <a:pt x="1591" y="11922"/>
                    </a:lnTo>
                    <a:cubicBezTo>
                      <a:pt x="1783" y="11922"/>
                      <a:pt x="1976" y="11817"/>
                      <a:pt x="2063" y="11643"/>
                    </a:cubicBezTo>
                    <a:lnTo>
                      <a:pt x="2623" y="10524"/>
                    </a:lnTo>
                    <a:lnTo>
                      <a:pt x="4423" y="10524"/>
                    </a:lnTo>
                    <a:lnTo>
                      <a:pt x="4423" y="11573"/>
                    </a:lnTo>
                    <a:lnTo>
                      <a:pt x="3584" y="11573"/>
                    </a:lnTo>
                    <a:cubicBezTo>
                      <a:pt x="3392" y="11573"/>
                      <a:pt x="3199" y="11695"/>
                      <a:pt x="3112" y="11870"/>
                    </a:cubicBezTo>
                    <a:lnTo>
                      <a:pt x="2570" y="12971"/>
                    </a:lnTo>
                    <a:lnTo>
                      <a:pt x="717" y="12971"/>
                    </a:lnTo>
                    <a:cubicBezTo>
                      <a:pt x="18" y="12971"/>
                      <a:pt x="18" y="14020"/>
                      <a:pt x="717" y="14020"/>
                    </a:cubicBezTo>
                    <a:lnTo>
                      <a:pt x="2902" y="14020"/>
                    </a:lnTo>
                    <a:cubicBezTo>
                      <a:pt x="3095" y="14020"/>
                      <a:pt x="3287" y="13915"/>
                      <a:pt x="3374" y="13740"/>
                    </a:cubicBezTo>
                    <a:lnTo>
                      <a:pt x="3934" y="12621"/>
                    </a:lnTo>
                    <a:lnTo>
                      <a:pt x="4441" y="12621"/>
                    </a:lnTo>
                    <a:lnTo>
                      <a:pt x="4441" y="13146"/>
                    </a:lnTo>
                    <a:cubicBezTo>
                      <a:pt x="4441" y="13443"/>
                      <a:pt x="4668" y="13670"/>
                      <a:pt x="4965" y="13670"/>
                    </a:cubicBezTo>
                    <a:lnTo>
                      <a:pt x="5490" y="13670"/>
                    </a:lnTo>
                    <a:lnTo>
                      <a:pt x="5490" y="14177"/>
                    </a:lnTo>
                    <a:lnTo>
                      <a:pt x="4371" y="14737"/>
                    </a:lnTo>
                    <a:cubicBezTo>
                      <a:pt x="4196" y="14824"/>
                      <a:pt x="4091" y="15016"/>
                      <a:pt x="4091" y="15209"/>
                    </a:cubicBezTo>
                    <a:lnTo>
                      <a:pt x="4091" y="17376"/>
                    </a:lnTo>
                    <a:cubicBezTo>
                      <a:pt x="4091" y="17726"/>
                      <a:pt x="4353" y="17901"/>
                      <a:pt x="4615" y="17901"/>
                    </a:cubicBezTo>
                    <a:cubicBezTo>
                      <a:pt x="4878" y="17901"/>
                      <a:pt x="5140" y="17726"/>
                      <a:pt x="5140" y="17376"/>
                    </a:cubicBezTo>
                    <a:lnTo>
                      <a:pt x="5140" y="15541"/>
                    </a:lnTo>
                    <a:lnTo>
                      <a:pt x="6241" y="14981"/>
                    </a:lnTo>
                    <a:cubicBezTo>
                      <a:pt x="6434" y="14894"/>
                      <a:pt x="6538" y="14702"/>
                      <a:pt x="6538" y="14509"/>
                    </a:cubicBezTo>
                    <a:lnTo>
                      <a:pt x="6538" y="13670"/>
                    </a:lnTo>
                    <a:lnTo>
                      <a:pt x="7587" y="13670"/>
                    </a:lnTo>
                    <a:lnTo>
                      <a:pt x="7587" y="15488"/>
                    </a:lnTo>
                    <a:lnTo>
                      <a:pt x="6468" y="16030"/>
                    </a:lnTo>
                    <a:cubicBezTo>
                      <a:pt x="6294" y="16118"/>
                      <a:pt x="6189" y="16310"/>
                      <a:pt x="6189" y="16502"/>
                    </a:cubicBezTo>
                    <a:lnTo>
                      <a:pt x="6189" y="17376"/>
                    </a:lnTo>
                    <a:cubicBezTo>
                      <a:pt x="6189" y="17726"/>
                      <a:pt x="6451" y="17901"/>
                      <a:pt x="6713" y="17901"/>
                    </a:cubicBezTo>
                    <a:cubicBezTo>
                      <a:pt x="6975" y="17901"/>
                      <a:pt x="7238" y="17726"/>
                      <a:pt x="7238" y="17376"/>
                    </a:cubicBezTo>
                    <a:lnTo>
                      <a:pt x="7238" y="16834"/>
                    </a:lnTo>
                    <a:lnTo>
                      <a:pt x="8339" y="16275"/>
                    </a:lnTo>
                    <a:cubicBezTo>
                      <a:pt x="8531" y="16188"/>
                      <a:pt x="8636" y="15995"/>
                      <a:pt x="8636" y="15803"/>
                    </a:cubicBezTo>
                    <a:lnTo>
                      <a:pt x="8636" y="13670"/>
                    </a:lnTo>
                    <a:lnTo>
                      <a:pt x="9685" y="13670"/>
                    </a:lnTo>
                    <a:lnTo>
                      <a:pt x="9685" y="15803"/>
                    </a:lnTo>
                    <a:cubicBezTo>
                      <a:pt x="9685" y="15995"/>
                      <a:pt x="9807" y="16188"/>
                      <a:pt x="9982" y="16275"/>
                    </a:cubicBezTo>
                    <a:lnTo>
                      <a:pt x="11084" y="16834"/>
                    </a:lnTo>
                    <a:lnTo>
                      <a:pt x="11084" y="17376"/>
                    </a:lnTo>
                    <a:cubicBezTo>
                      <a:pt x="11084" y="17726"/>
                      <a:pt x="11346" y="17901"/>
                      <a:pt x="11608" y="17901"/>
                    </a:cubicBezTo>
                    <a:cubicBezTo>
                      <a:pt x="11870" y="17901"/>
                      <a:pt x="12132" y="17726"/>
                      <a:pt x="12132" y="17376"/>
                    </a:cubicBezTo>
                    <a:lnTo>
                      <a:pt x="12132" y="16502"/>
                    </a:lnTo>
                    <a:cubicBezTo>
                      <a:pt x="12132" y="16310"/>
                      <a:pt x="12028" y="16118"/>
                      <a:pt x="11853" y="16030"/>
                    </a:cubicBezTo>
                    <a:lnTo>
                      <a:pt x="10734" y="15488"/>
                    </a:lnTo>
                    <a:lnTo>
                      <a:pt x="10734" y="13670"/>
                    </a:lnTo>
                    <a:lnTo>
                      <a:pt x="11783" y="13670"/>
                    </a:lnTo>
                    <a:lnTo>
                      <a:pt x="11783" y="14509"/>
                    </a:lnTo>
                    <a:cubicBezTo>
                      <a:pt x="11783" y="14702"/>
                      <a:pt x="11888" y="14894"/>
                      <a:pt x="12063" y="14981"/>
                    </a:cubicBezTo>
                    <a:lnTo>
                      <a:pt x="13181" y="15541"/>
                    </a:lnTo>
                    <a:lnTo>
                      <a:pt x="13181" y="17376"/>
                    </a:lnTo>
                    <a:cubicBezTo>
                      <a:pt x="13181" y="17726"/>
                      <a:pt x="13444" y="17901"/>
                      <a:pt x="13706" y="17901"/>
                    </a:cubicBezTo>
                    <a:cubicBezTo>
                      <a:pt x="13968" y="17901"/>
                      <a:pt x="14230" y="17726"/>
                      <a:pt x="14230" y="17376"/>
                    </a:cubicBezTo>
                    <a:lnTo>
                      <a:pt x="14230" y="15209"/>
                    </a:lnTo>
                    <a:cubicBezTo>
                      <a:pt x="14230" y="15016"/>
                      <a:pt x="14108" y="14824"/>
                      <a:pt x="13933" y="14737"/>
                    </a:cubicBezTo>
                    <a:lnTo>
                      <a:pt x="12832" y="14177"/>
                    </a:lnTo>
                    <a:lnTo>
                      <a:pt x="12832" y="13670"/>
                    </a:lnTo>
                    <a:lnTo>
                      <a:pt x="13356" y="13670"/>
                    </a:lnTo>
                    <a:cubicBezTo>
                      <a:pt x="13636" y="13670"/>
                      <a:pt x="13881" y="13443"/>
                      <a:pt x="13881" y="13146"/>
                    </a:cubicBezTo>
                    <a:lnTo>
                      <a:pt x="13881" y="12621"/>
                    </a:lnTo>
                    <a:lnTo>
                      <a:pt x="14405" y="12621"/>
                    </a:lnTo>
                    <a:lnTo>
                      <a:pt x="14947" y="13740"/>
                    </a:lnTo>
                    <a:cubicBezTo>
                      <a:pt x="15034" y="13915"/>
                      <a:pt x="15227" y="14020"/>
                      <a:pt x="15419" y="14020"/>
                    </a:cubicBezTo>
                    <a:lnTo>
                      <a:pt x="17604" y="14020"/>
                    </a:lnTo>
                    <a:cubicBezTo>
                      <a:pt x="18303" y="14020"/>
                      <a:pt x="18303" y="12971"/>
                      <a:pt x="17604" y="12971"/>
                    </a:cubicBezTo>
                    <a:lnTo>
                      <a:pt x="15751" y="12971"/>
                    </a:lnTo>
                    <a:lnTo>
                      <a:pt x="15209" y="11870"/>
                    </a:lnTo>
                    <a:cubicBezTo>
                      <a:pt x="15104" y="11678"/>
                      <a:pt x="14929" y="11573"/>
                      <a:pt x="14737" y="11573"/>
                    </a:cubicBezTo>
                    <a:lnTo>
                      <a:pt x="13898" y="11573"/>
                    </a:lnTo>
                    <a:lnTo>
                      <a:pt x="13898" y="10524"/>
                    </a:lnTo>
                    <a:lnTo>
                      <a:pt x="15699" y="10524"/>
                    </a:lnTo>
                    <a:lnTo>
                      <a:pt x="16258" y="11643"/>
                    </a:lnTo>
                    <a:cubicBezTo>
                      <a:pt x="16345" y="11817"/>
                      <a:pt x="16538" y="11922"/>
                      <a:pt x="16730" y="11922"/>
                    </a:cubicBezTo>
                    <a:lnTo>
                      <a:pt x="17604" y="11922"/>
                    </a:lnTo>
                    <a:cubicBezTo>
                      <a:pt x="18251" y="11887"/>
                      <a:pt x="18251" y="10908"/>
                      <a:pt x="17604" y="10873"/>
                    </a:cubicBezTo>
                    <a:lnTo>
                      <a:pt x="17045" y="10873"/>
                    </a:lnTo>
                    <a:lnTo>
                      <a:pt x="16503" y="9772"/>
                    </a:lnTo>
                    <a:cubicBezTo>
                      <a:pt x="16415" y="9580"/>
                      <a:pt x="16223" y="9475"/>
                      <a:pt x="16031" y="9475"/>
                    </a:cubicBezTo>
                    <a:lnTo>
                      <a:pt x="13898" y="9475"/>
                    </a:lnTo>
                    <a:lnTo>
                      <a:pt x="13898" y="8426"/>
                    </a:lnTo>
                    <a:lnTo>
                      <a:pt x="16013" y="8426"/>
                    </a:lnTo>
                    <a:cubicBezTo>
                      <a:pt x="16206" y="8426"/>
                      <a:pt x="16398" y="8304"/>
                      <a:pt x="16485" y="8129"/>
                    </a:cubicBezTo>
                    <a:lnTo>
                      <a:pt x="17045" y="7027"/>
                    </a:lnTo>
                    <a:lnTo>
                      <a:pt x="17587" y="7027"/>
                    </a:lnTo>
                    <a:cubicBezTo>
                      <a:pt x="18280" y="7010"/>
                      <a:pt x="18286" y="5978"/>
                      <a:pt x="17604" y="5978"/>
                    </a:cubicBezTo>
                    <a:cubicBezTo>
                      <a:pt x="17598" y="5978"/>
                      <a:pt x="17592" y="5978"/>
                      <a:pt x="17587" y="5979"/>
                    </a:cubicBezTo>
                    <a:lnTo>
                      <a:pt x="16713" y="5979"/>
                    </a:lnTo>
                    <a:cubicBezTo>
                      <a:pt x="16700" y="5978"/>
                      <a:pt x="16688" y="5977"/>
                      <a:pt x="16676" y="5977"/>
                    </a:cubicBezTo>
                    <a:cubicBezTo>
                      <a:pt x="16496" y="5977"/>
                      <a:pt x="16322" y="6095"/>
                      <a:pt x="16241" y="6258"/>
                    </a:cubicBezTo>
                    <a:lnTo>
                      <a:pt x="15699" y="7377"/>
                    </a:lnTo>
                    <a:lnTo>
                      <a:pt x="13881" y="7377"/>
                    </a:lnTo>
                    <a:lnTo>
                      <a:pt x="13881" y="6328"/>
                    </a:lnTo>
                    <a:lnTo>
                      <a:pt x="14720" y="6328"/>
                    </a:lnTo>
                    <a:cubicBezTo>
                      <a:pt x="14912" y="6328"/>
                      <a:pt x="15104" y="6206"/>
                      <a:pt x="15192" y="6031"/>
                    </a:cubicBezTo>
                    <a:lnTo>
                      <a:pt x="15734" y="4912"/>
                    </a:lnTo>
                    <a:lnTo>
                      <a:pt x="17587" y="4912"/>
                    </a:lnTo>
                    <a:cubicBezTo>
                      <a:pt x="18286" y="4912"/>
                      <a:pt x="18286" y="3863"/>
                      <a:pt x="17587" y="3863"/>
                    </a:cubicBezTo>
                    <a:lnTo>
                      <a:pt x="15401" y="3863"/>
                    </a:lnTo>
                    <a:cubicBezTo>
                      <a:pt x="15209" y="3863"/>
                      <a:pt x="15017" y="3986"/>
                      <a:pt x="14929" y="4161"/>
                    </a:cubicBezTo>
                    <a:lnTo>
                      <a:pt x="14405" y="5279"/>
                    </a:lnTo>
                    <a:lnTo>
                      <a:pt x="13881" y="5279"/>
                    </a:lnTo>
                    <a:lnTo>
                      <a:pt x="13881" y="4755"/>
                    </a:lnTo>
                    <a:cubicBezTo>
                      <a:pt x="13881" y="4458"/>
                      <a:pt x="13653" y="4230"/>
                      <a:pt x="13356" y="4230"/>
                    </a:cubicBezTo>
                    <a:lnTo>
                      <a:pt x="12832" y="4230"/>
                    </a:lnTo>
                    <a:lnTo>
                      <a:pt x="12832" y="3724"/>
                    </a:lnTo>
                    <a:lnTo>
                      <a:pt x="13951" y="3164"/>
                    </a:lnTo>
                    <a:cubicBezTo>
                      <a:pt x="14125" y="3077"/>
                      <a:pt x="14230" y="2884"/>
                      <a:pt x="14230" y="2692"/>
                    </a:cubicBezTo>
                    <a:lnTo>
                      <a:pt x="14230" y="524"/>
                    </a:lnTo>
                    <a:cubicBezTo>
                      <a:pt x="14230" y="175"/>
                      <a:pt x="13968" y="0"/>
                      <a:pt x="13706" y="0"/>
                    </a:cubicBezTo>
                    <a:cubicBezTo>
                      <a:pt x="13444" y="0"/>
                      <a:pt x="13181" y="175"/>
                      <a:pt x="13181" y="524"/>
                    </a:cubicBezTo>
                    <a:lnTo>
                      <a:pt x="13181" y="2360"/>
                    </a:lnTo>
                    <a:lnTo>
                      <a:pt x="12080" y="2919"/>
                    </a:lnTo>
                    <a:cubicBezTo>
                      <a:pt x="11888" y="3007"/>
                      <a:pt x="11783" y="3199"/>
                      <a:pt x="11783" y="3391"/>
                    </a:cubicBezTo>
                    <a:lnTo>
                      <a:pt x="11783" y="4230"/>
                    </a:lnTo>
                    <a:lnTo>
                      <a:pt x="10734" y="4230"/>
                    </a:lnTo>
                    <a:lnTo>
                      <a:pt x="10734" y="2412"/>
                    </a:lnTo>
                    <a:lnTo>
                      <a:pt x="11853" y="1871"/>
                    </a:lnTo>
                    <a:cubicBezTo>
                      <a:pt x="12028" y="1766"/>
                      <a:pt x="12132" y="1591"/>
                      <a:pt x="12132" y="1399"/>
                    </a:cubicBezTo>
                    <a:lnTo>
                      <a:pt x="12132" y="524"/>
                    </a:lnTo>
                    <a:cubicBezTo>
                      <a:pt x="12132" y="175"/>
                      <a:pt x="11870" y="0"/>
                      <a:pt x="11608" y="0"/>
                    </a:cubicBezTo>
                    <a:cubicBezTo>
                      <a:pt x="11346" y="0"/>
                      <a:pt x="11084" y="175"/>
                      <a:pt x="11084" y="524"/>
                    </a:cubicBezTo>
                    <a:lnTo>
                      <a:pt x="11084" y="1066"/>
                    </a:lnTo>
                    <a:lnTo>
                      <a:pt x="9982" y="1626"/>
                    </a:lnTo>
                    <a:cubicBezTo>
                      <a:pt x="9790" y="1713"/>
                      <a:pt x="9685" y="1905"/>
                      <a:pt x="9685" y="2098"/>
                    </a:cubicBezTo>
                    <a:lnTo>
                      <a:pt x="9685" y="4230"/>
                    </a:lnTo>
                    <a:lnTo>
                      <a:pt x="8636" y="4230"/>
                    </a:lnTo>
                    <a:lnTo>
                      <a:pt x="8636" y="2098"/>
                    </a:lnTo>
                    <a:cubicBezTo>
                      <a:pt x="8636" y="1905"/>
                      <a:pt x="8514" y="1713"/>
                      <a:pt x="8339" y="1626"/>
                    </a:cubicBezTo>
                    <a:lnTo>
                      <a:pt x="7238" y="1066"/>
                    </a:lnTo>
                    <a:lnTo>
                      <a:pt x="7238" y="524"/>
                    </a:lnTo>
                    <a:cubicBezTo>
                      <a:pt x="7238" y="175"/>
                      <a:pt x="6975" y="0"/>
                      <a:pt x="6713" y="0"/>
                    </a:cubicBezTo>
                    <a:cubicBezTo>
                      <a:pt x="6451" y="0"/>
                      <a:pt x="6189" y="175"/>
                      <a:pt x="6189" y="524"/>
                    </a:cubicBezTo>
                    <a:lnTo>
                      <a:pt x="6189" y="1399"/>
                    </a:lnTo>
                    <a:cubicBezTo>
                      <a:pt x="6189" y="1591"/>
                      <a:pt x="6294" y="1766"/>
                      <a:pt x="6468" y="1871"/>
                    </a:cubicBezTo>
                    <a:lnTo>
                      <a:pt x="7587" y="2412"/>
                    </a:lnTo>
                    <a:lnTo>
                      <a:pt x="7587" y="4230"/>
                    </a:lnTo>
                    <a:lnTo>
                      <a:pt x="6538" y="4230"/>
                    </a:lnTo>
                    <a:lnTo>
                      <a:pt x="6538" y="3391"/>
                    </a:lnTo>
                    <a:cubicBezTo>
                      <a:pt x="6521" y="3199"/>
                      <a:pt x="6416" y="3007"/>
                      <a:pt x="6241" y="2919"/>
                    </a:cubicBezTo>
                    <a:lnTo>
                      <a:pt x="5122" y="2360"/>
                    </a:lnTo>
                    <a:lnTo>
                      <a:pt x="5122" y="524"/>
                    </a:lnTo>
                    <a:cubicBezTo>
                      <a:pt x="5122" y="175"/>
                      <a:pt x="4860" y="0"/>
                      <a:pt x="4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Google Shape;332;p33">
            <a:extLst>
              <a:ext uri="{FF2B5EF4-FFF2-40B4-BE49-F238E27FC236}">
                <a16:creationId xmlns:a16="http://schemas.microsoft.com/office/drawing/2014/main" id="{2F671D95-F136-B54C-51BD-2179C1503F54}"/>
              </a:ext>
            </a:extLst>
          </p:cNvPr>
          <p:cNvSpPr txBox="1">
            <a:spLocks/>
          </p:cNvSpPr>
          <p:nvPr/>
        </p:nvSpPr>
        <p:spPr>
          <a:xfrm>
            <a:off x="5813023" y="3583579"/>
            <a:ext cx="3160495" cy="4671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Jost"/>
              <a:buNone/>
              <a:defRPr sz="1600" b="0" i="0" u="none" strike="noStrike" cap="none">
                <a:solidFill>
                  <a:schemeClr val="accent1"/>
                </a:solidFill>
                <a:latin typeface="Jost"/>
                <a:ea typeface="Jost"/>
                <a:cs typeface="Jost"/>
                <a:sym typeface="Jost"/>
              </a:defRPr>
            </a:lvl1pPr>
            <a:lvl2pPr marL="914400" marR="0" lvl="1"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1600"/>
              <a:buFont typeface="Jost"/>
              <a:buNone/>
              <a:defRPr sz="1600" b="0" i="0" u="none" strike="noStrike" cap="none">
                <a:solidFill>
                  <a:schemeClr val="dk1"/>
                </a:solidFill>
                <a:latin typeface="Jost"/>
                <a:ea typeface="Jost"/>
                <a:cs typeface="Jost"/>
                <a:sym typeface="Jost"/>
              </a:defRPr>
            </a:lvl9pPr>
          </a:lstStyle>
          <a:p>
            <a:pPr marL="171450" indent="-171450">
              <a:buFontTx/>
              <a:buChar char="-"/>
            </a:pPr>
            <a:r>
              <a:rPr lang="en-US" sz="1200" dirty="0"/>
              <a:t>Workload can be scaled up or down depending on need.</a:t>
            </a:r>
          </a:p>
          <a:p>
            <a:pPr marL="171450" indent="-171450">
              <a:buFontTx/>
              <a:buChar char="-"/>
            </a:pPr>
            <a:r>
              <a:rPr lang="en-US" sz="1200" dirty="0"/>
              <a:t>With a robust internet connection, HPC can be accessed from anywhere on the globe.</a:t>
            </a:r>
          </a:p>
        </p:txBody>
      </p:sp>
      <p:sp>
        <p:nvSpPr>
          <p:cNvPr id="9" name="Google Shape;333;p33">
            <a:extLst>
              <a:ext uri="{FF2B5EF4-FFF2-40B4-BE49-F238E27FC236}">
                <a16:creationId xmlns:a16="http://schemas.microsoft.com/office/drawing/2014/main" id="{8BEAF48C-E34F-6C2F-2AB7-A4826645FE79}"/>
              </a:ext>
            </a:extLst>
          </p:cNvPr>
          <p:cNvSpPr txBox="1">
            <a:spLocks/>
          </p:cNvSpPr>
          <p:nvPr/>
        </p:nvSpPr>
        <p:spPr>
          <a:xfrm>
            <a:off x="5813023" y="3192229"/>
            <a:ext cx="3055695" cy="3435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000"/>
              <a:buFont typeface="Jost"/>
              <a:buNone/>
              <a:defRPr sz="2000" b="0" i="0" u="none" strike="noStrike" cap="none">
                <a:solidFill>
                  <a:schemeClr val="accent1"/>
                </a:solidFill>
                <a:latin typeface="Jost SemiBold"/>
                <a:ea typeface="Jost SemiBold"/>
                <a:cs typeface="Jost SemiBold"/>
                <a:sym typeface="Jost SemiBold"/>
              </a:defRPr>
            </a:lvl1pPr>
            <a:lvl2pPr marL="914400" marR="0" lvl="1"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2pPr>
            <a:lvl3pPr marL="1371600" marR="0" lvl="2"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3pPr>
            <a:lvl4pPr marL="1828800" marR="0" lvl="3"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4pPr>
            <a:lvl5pPr marL="2286000" marR="0" lvl="4"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5pPr>
            <a:lvl6pPr marL="2743200" marR="0" lvl="5"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6pPr>
            <a:lvl7pPr marL="3200400" marR="0" lvl="6"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7pPr>
            <a:lvl8pPr marL="3657600" marR="0" lvl="7"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8pPr>
            <a:lvl9pPr marL="4114800" marR="0" lvl="8" indent="-330200" algn="r" rtl="0">
              <a:lnSpc>
                <a:spcPct val="100000"/>
              </a:lnSpc>
              <a:spcBef>
                <a:spcPts val="0"/>
              </a:spcBef>
              <a:spcAft>
                <a:spcPts val="0"/>
              </a:spcAft>
              <a:buClr>
                <a:schemeClr val="dk1"/>
              </a:buClr>
              <a:buSzPts val="2000"/>
              <a:buFont typeface="Jost"/>
              <a:buNone/>
              <a:defRPr sz="2000" b="0" i="0" u="none" strike="noStrike" cap="none">
                <a:solidFill>
                  <a:schemeClr val="dk1"/>
                </a:solidFill>
                <a:latin typeface="Jost"/>
                <a:ea typeface="Jost"/>
                <a:cs typeface="Jost"/>
                <a:sym typeface="Jost"/>
              </a:defRPr>
            </a:lvl9pPr>
          </a:lstStyle>
          <a:p>
            <a:pPr marL="0" indent="0"/>
            <a:r>
              <a:rPr lang="vi-VN" sz="1600" dirty="0" err="1"/>
              <a:t>Flexibility</a:t>
            </a:r>
            <a:r>
              <a:rPr lang="vi-VN" sz="1600" dirty="0"/>
              <a:t> </a:t>
            </a:r>
            <a:r>
              <a:rPr lang="vi-VN" sz="1600" dirty="0" err="1"/>
              <a:t>and</a:t>
            </a:r>
            <a:r>
              <a:rPr lang="vi-VN" sz="1600" dirty="0"/>
              <a:t> </a:t>
            </a:r>
            <a:r>
              <a:rPr lang="vi-VN" sz="1600" dirty="0" err="1"/>
              <a:t>Efficiency</a:t>
            </a:r>
            <a:endParaRPr lang="vi-V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4"/>
          <p:cNvGrpSpPr/>
          <p:nvPr/>
        </p:nvGrpSpPr>
        <p:grpSpPr>
          <a:xfrm rot="1015168">
            <a:off x="1179891" y="3630693"/>
            <a:ext cx="1149913" cy="1149913"/>
            <a:chOff x="1281298" y="3754362"/>
            <a:chExt cx="843600" cy="843600"/>
          </a:xfrm>
        </p:grpSpPr>
        <p:sp>
          <p:nvSpPr>
            <p:cNvPr id="352" name="Google Shape;352;p34"/>
            <p:cNvSpPr/>
            <p:nvPr/>
          </p:nvSpPr>
          <p:spPr>
            <a:xfrm>
              <a:off x="1281298" y="3754362"/>
              <a:ext cx="843600" cy="843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4"/>
            <p:cNvGrpSpPr/>
            <p:nvPr/>
          </p:nvGrpSpPr>
          <p:grpSpPr>
            <a:xfrm>
              <a:off x="1479089" y="3970504"/>
              <a:ext cx="448020" cy="411291"/>
              <a:chOff x="3992088" y="3334725"/>
              <a:chExt cx="447975" cy="411250"/>
            </a:xfrm>
          </p:grpSpPr>
          <p:sp>
            <p:nvSpPr>
              <p:cNvPr id="354" name="Google Shape;354;p34"/>
              <p:cNvSpPr/>
              <p:nvPr/>
            </p:nvSpPr>
            <p:spPr>
              <a:xfrm>
                <a:off x="3992088" y="3334725"/>
                <a:ext cx="447975" cy="411250"/>
              </a:xfrm>
              <a:custGeom>
                <a:avLst/>
                <a:gdLst/>
                <a:ahLst/>
                <a:cxnLst/>
                <a:rect l="l" t="t" r="r" b="b"/>
                <a:pathLst>
                  <a:path w="17919" h="16450" extrusionOk="0">
                    <a:moveTo>
                      <a:pt x="5891"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7" y="0"/>
                      <a:pt x="0" y="227"/>
                      <a:pt x="0" y="524"/>
                    </a:cubicBezTo>
                    <a:lnTo>
                      <a:pt x="0" y="15925"/>
                    </a:lnTo>
                    <a:cubicBezTo>
                      <a:pt x="0" y="16205"/>
                      <a:pt x="227" y="16450"/>
                      <a:pt x="525" y="16450"/>
                    </a:cubicBezTo>
                    <a:lnTo>
                      <a:pt x="17394" y="16450"/>
                    </a:lnTo>
                    <a:cubicBezTo>
                      <a:pt x="17691" y="16450"/>
                      <a:pt x="17919" y="16205"/>
                      <a:pt x="17919" y="15925"/>
                    </a:cubicBezTo>
                    <a:lnTo>
                      <a:pt x="17919" y="2972"/>
                    </a:lnTo>
                    <a:cubicBezTo>
                      <a:pt x="17919" y="2692"/>
                      <a:pt x="17691"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4064188" y="3509700"/>
                <a:ext cx="286275" cy="183850"/>
              </a:xfrm>
              <a:custGeom>
                <a:avLst/>
                <a:gdLst/>
                <a:ahLst/>
                <a:cxnLst/>
                <a:rect l="l" t="t" r="r" b="b"/>
                <a:pathLst>
                  <a:path w="11451" h="7354" extrusionOk="0">
                    <a:moveTo>
                      <a:pt x="4307" y="1052"/>
                    </a:moveTo>
                    <a:cubicBezTo>
                      <a:pt x="4717" y="1052"/>
                      <a:pt x="5135" y="1206"/>
                      <a:pt x="5472" y="1549"/>
                    </a:cubicBezTo>
                    <a:cubicBezTo>
                      <a:pt x="5139" y="1936"/>
                      <a:pt x="5477" y="2425"/>
                      <a:pt x="5874" y="2425"/>
                    </a:cubicBezTo>
                    <a:cubicBezTo>
                      <a:pt x="5997" y="2425"/>
                      <a:pt x="6125" y="2378"/>
                      <a:pt x="6241" y="2266"/>
                    </a:cubicBezTo>
                    <a:cubicBezTo>
                      <a:pt x="6294" y="2196"/>
                      <a:pt x="6381" y="2144"/>
                      <a:pt x="6451" y="2091"/>
                    </a:cubicBezTo>
                    <a:lnTo>
                      <a:pt x="6469" y="2074"/>
                    </a:lnTo>
                    <a:cubicBezTo>
                      <a:pt x="6714" y="1921"/>
                      <a:pt x="6975" y="1852"/>
                      <a:pt x="7228" y="1852"/>
                    </a:cubicBezTo>
                    <a:cubicBezTo>
                      <a:pt x="8077" y="1852"/>
                      <a:pt x="8842" y="2622"/>
                      <a:pt x="8654" y="3577"/>
                    </a:cubicBezTo>
                    <a:cubicBezTo>
                      <a:pt x="8584" y="3909"/>
                      <a:pt x="8846" y="4207"/>
                      <a:pt x="9178" y="4207"/>
                    </a:cubicBezTo>
                    <a:lnTo>
                      <a:pt x="9213" y="4207"/>
                    </a:lnTo>
                    <a:cubicBezTo>
                      <a:pt x="10559" y="4276"/>
                      <a:pt x="10542" y="6252"/>
                      <a:pt x="9213" y="6304"/>
                    </a:cubicBezTo>
                    <a:lnTo>
                      <a:pt x="3130" y="6304"/>
                    </a:lnTo>
                    <a:cubicBezTo>
                      <a:pt x="2081" y="6304"/>
                      <a:pt x="1504" y="5116"/>
                      <a:pt x="2133" y="4294"/>
                    </a:cubicBezTo>
                    <a:lnTo>
                      <a:pt x="2133" y="4294"/>
                    </a:lnTo>
                    <a:cubicBezTo>
                      <a:pt x="2221" y="4399"/>
                      <a:pt x="2308" y="4504"/>
                      <a:pt x="2395" y="4591"/>
                    </a:cubicBezTo>
                    <a:cubicBezTo>
                      <a:pt x="2500" y="4696"/>
                      <a:pt x="2636" y="4748"/>
                      <a:pt x="2771" y="4748"/>
                    </a:cubicBezTo>
                    <a:cubicBezTo>
                      <a:pt x="2907" y="4748"/>
                      <a:pt x="3042" y="4696"/>
                      <a:pt x="3147" y="4591"/>
                    </a:cubicBezTo>
                    <a:cubicBezTo>
                      <a:pt x="3357" y="4399"/>
                      <a:pt x="3357" y="4067"/>
                      <a:pt x="3147" y="3857"/>
                    </a:cubicBezTo>
                    <a:cubicBezTo>
                      <a:pt x="2833" y="3542"/>
                      <a:pt x="2658" y="3123"/>
                      <a:pt x="2658" y="2703"/>
                    </a:cubicBezTo>
                    <a:cubicBezTo>
                      <a:pt x="2658" y="1703"/>
                      <a:pt x="3465" y="1052"/>
                      <a:pt x="4307" y="1052"/>
                    </a:cubicBezTo>
                    <a:close/>
                    <a:moveTo>
                      <a:pt x="4326" y="0"/>
                    </a:moveTo>
                    <a:cubicBezTo>
                      <a:pt x="2946" y="0"/>
                      <a:pt x="1609" y="1052"/>
                      <a:pt x="1609" y="2686"/>
                    </a:cubicBezTo>
                    <a:cubicBezTo>
                      <a:pt x="1609" y="2895"/>
                      <a:pt x="1626" y="3088"/>
                      <a:pt x="1679" y="3280"/>
                    </a:cubicBezTo>
                    <a:cubicBezTo>
                      <a:pt x="1" y="4644"/>
                      <a:pt x="962" y="7353"/>
                      <a:pt x="3130" y="7353"/>
                    </a:cubicBezTo>
                    <a:lnTo>
                      <a:pt x="9231" y="7353"/>
                    </a:lnTo>
                    <a:cubicBezTo>
                      <a:pt x="10280" y="7353"/>
                      <a:pt x="11171" y="6566"/>
                      <a:pt x="11311" y="5518"/>
                    </a:cubicBezTo>
                    <a:cubicBezTo>
                      <a:pt x="11451" y="4469"/>
                      <a:pt x="10769" y="3490"/>
                      <a:pt x="9755" y="3228"/>
                    </a:cubicBezTo>
                    <a:cubicBezTo>
                      <a:pt x="9712" y="1817"/>
                      <a:pt x="8554" y="789"/>
                      <a:pt x="7256" y="789"/>
                    </a:cubicBezTo>
                    <a:cubicBezTo>
                      <a:pt x="6962" y="789"/>
                      <a:pt x="6661" y="842"/>
                      <a:pt x="6364" y="955"/>
                    </a:cubicBezTo>
                    <a:cubicBezTo>
                      <a:pt x="5801" y="295"/>
                      <a:pt x="5057" y="0"/>
                      <a:pt x="43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57" name="Google Shape;357;p34"/>
          <p:cNvCxnSpPr/>
          <p:nvPr/>
        </p:nvCxnSpPr>
        <p:spPr>
          <a:xfrm>
            <a:off x="2079650" y="3754950"/>
            <a:ext cx="4984500" cy="0"/>
          </a:xfrm>
          <a:prstGeom prst="straightConnector1">
            <a:avLst/>
          </a:prstGeom>
          <a:noFill/>
          <a:ln w="9525" cap="flat" cmpd="sng">
            <a:solidFill>
              <a:schemeClr val="accent1"/>
            </a:solidFill>
            <a:prstDash val="solid"/>
            <a:round/>
            <a:headEnd type="none" w="med" len="med"/>
            <a:tailEnd type="none" w="med" len="med"/>
          </a:ln>
        </p:spPr>
      </p:cxnSp>
      <p:sp>
        <p:nvSpPr>
          <p:cNvPr id="358" name="Google Shape;358;p34"/>
          <p:cNvSpPr txBox="1"/>
          <p:nvPr/>
        </p:nvSpPr>
        <p:spPr>
          <a:xfrm rot="540184">
            <a:off x="201240" y="4284765"/>
            <a:ext cx="2055119" cy="438270"/>
          </a:xfrm>
          <a:prstGeom prst="rect">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1"/>
                </a:solidFill>
                <a:latin typeface="Jost SemiBold"/>
                <a:ea typeface="Jost SemiBold"/>
                <a:cs typeface="Jost SemiBold"/>
                <a:sym typeface="Jost SemiBold"/>
              </a:rPr>
              <a:t>Computing</a:t>
            </a:r>
            <a:endParaRPr sz="1900">
              <a:solidFill>
                <a:schemeClr val="accent1"/>
              </a:solidFill>
              <a:latin typeface="Jost SemiBold"/>
              <a:ea typeface="Jost SemiBold"/>
              <a:cs typeface="Jost SemiBold"/>
              <a:sym typeface="Jost SemiBold"/>
            </a:endParaRPr>
          </a:p>
        </p:txBody>
      </p:sp>
      <p:grpSp>
        <p:nvGrpSpPr>
          <p:cNvPr id="359" name="Google Shape;359;p34"/>
          <p:cNvGrpSpPr/>
          <p:nvPr/>
        </p:nvGrpSpPr>
        <p:grpSpPr>
          <a:xfrm rot="-542697">
            <a:off x="229023" y="2492446"/>
            <a:ext cx="1149954" cy="1149954"/>
            <a:chOff x="437712" y="2714237"/>
            <a:chExt cx="843600" cy="843600"/>
          </a:xfrm>
        </p:grpSpPr>
        <p:sp>
          <p:nvSpPr>
            <p:cNvPr id="360" name="Google Shape;360;p34"/>
            <p:cNvSpPr/>
            <p:nvPr/>
          </p:nvSpPr>
          <p:spPr>
            <a:xfrm>
              <a:off x="437712" y="2714237"/>
              <a:ext cx="843600" cy="843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34"/>
            <p:cNvGrpSpPr/>
            <p:nvPr/>
          </p:nvGrpSpPr>
          <p:grpSpPr>
            <a:xfrm>
              <a:off x="638527" y="2933188"/>
              <a:ext cx="441927" cy="405698"/>
              <a:chOff x="4735038" y="3334725"/>
              <a:chExt cx="447975" cy="411250"/>
            </a:xfrm>
          </p:grpSpPr>
          <p:sp>
            <p:nvSpPr>
              <p:cNvPr id="362" name="Google Shape;362;p34"/>
              <p:cNvSpPr/>
              <p:nvPr/>
            </p:nvSpPr>
            <p:spPr>
              <a:xfrm>
                <a:off x="4735038" y="3334725"/>
                <a:ext cx="447975" cy="411250"/>
              </a:xfrm>
              <a:custGeom>
                <a:avLst/>
                <a:gdLst/>
                <a:ahLst/>
                <a:cxnLst/>
                <a:rect l="l" t="t" r="r" b="b"/>
                <a:pathLst>
                  <a:path w="17919" h="16450" extrusionOk="0">
                    <a:moveTo>
                      <a:pt x="5892" y="1049"/>
                    </a:moveTo>
                    <a:lnTo>
                      <a:pt x="7832" y="3321"/>
                    </a:lnTo>
                    <a:cubicBezTo>
                      <a:pt x="7919" y="3444"/>
                      <a:pt x="8077" y="3496"/>
                      <a:pt x="8234" y="3514"/>
                    </a:cubicBezTo>
                    <a:lnTo>
                      <a:pt x="16870" y="3514"/>
                    </a:lnTo>
                    <a:lnTo>
                      <a:pt x="16870" y="4912"/>
                    </a:lnTo>
                    <a:lnTo>
                      <a:pt x="1049" y="4912"/>
                    </a:lnTo>
                    <a:lnTo>
                      <a:pt x="1049" y="1049"/>
                    </a:lnTo>
                    <a:close/>
                    <a:moveTo>
                      <a:pt x="16870" y="5961"/>
                    </a:moveTo>
                    <a:lnTo>
                      <a:pt x="16870" y="15401"/>
                    </a:lnTo>
                    <a:lnTo>
                      <a:pt x="1049" y="15401"/>
                    </a:lnTo>
                    <a:lnTo>
                      <a:pt x="1049" y="5961"/>
                    </a:lnTo>
                    <a:close/>
                    <a:moveTo>
                      <a:pt x="525" y="0"/>
                    </a:moveTo>
                    <a:cubicBezTo>
                      <a:pt x="228" y="0"/>
                      <a:pt x="0" y="227"/>
                      <a:pt x="0" y="524"/>
                    </a:cubicBezTo>
                    <a:lnTo>
                      <a:pt x="0" y="15925"/>
                    </a:lnTo>
                    <a:cubicBezTo>
                      <a:pt x="0" y="16205"/>
                      <a:pt x="228" y="16450"/>
                      <a:pt x="525" y="16450"/>
                    </a:cubicBezTo>
                    <a:lnTo>
                      <a:pt x="17394" y="16450"/>
                    </a:lnTo>
                    <a:cubicBezTo>
                      <a:pt x="17692" y="16450"/>
                      <a:pt x="17919" y="16205"/>
                      <a:pt x="17919" y="15925"/>
                    </a:cubicBezTo>
                    <a:lnTo>
                      <a:pt x="17919" y="2972"/>
                    </a:lnTo>
                    <a:cubicBezTo>
                      <a:pt x="17919" y="2692"/>
                      <a:pt x="17692" y="2447"/>
                      <a:pt x="17394" y="2447"/>
                    </a:cubicBezTo>
                    <a:lnTo>
                      <a:pt x="8461" y="2447"/>
                    </a:lnTo>
                    <a:lnTo>
                      <a:pt x="6521" y="192"/>
                    </a:lnTo>
                    <a:cubicBezTo>
                      <a:pt x="6416" y="70"/>
                      <a:pt x="6276" y="0"/>
                      <a:pt x="61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867013" y="3509975"/>
                <a:ext cx="184025" cy="183575"/>
              </a:xfrm>
              <a:custGeom>
                <a:avLst/>
                <a:gdLst/>
                <a:ahLst/>
                <a:cxnLst/>
                <a:rect l="l" t="t" r="r" b="b"/>
                <a:pathLst>
                  <a:path w="7361" h="7343" extrusionOk="0">
                    <a:moveTo>
                      <a:pt x="3682" y="1043"/>
                    </a:moveTo>
                    <a:cubicBezTo>
                      <a:pt x="3938" y="1043"/>
                      <a:pt x="4197" y="1137"/>
                      <a:pt x="4406" y="1346"/>
                    </a:cubicBezTo>
                    <a:cubicBezTo>
                      <a:pt x="5070" y="2010"/>
                      <a:pt x="4598" y="3147"/>
                      <a:pt x="3672" y="3147"/>
                    </a:cubicBezTo>
                    <a:cubicBezTo>
                      <a:pt x="3095" y="3147"/>
                      <a:pt x="2623" y="2675"/>
                      <a:pt x="2623" y="2098"/>
                    </a:cubicBezTo>
                    <a:cubicBezTo>
                      <a:pt x="2623" y="1458"/>
                      <a:pt x="3144" y="1043"/>
                      <a:pt x="3682" y="1043"/>
                    </a:cubicBezTo>
                    <a:close/>
                    <a:moveTo>
                      <a:pt x="3672" y="4178"/>
                    </a:moveTo>
                    <a:cubicBezTo>
                      <a:pt x="4913" y="4178"/>
                      <a:pt x="5997" y="5070"/>
                      <a:pt x="6242" y="6293"/>
                    </a:cubicBezTo>
                    <a:lnTo>
                      <a:pt x="1102" y="6293"/>
                    </a:lnTo>
                    <a:cubicBezTo>
                      <a:pt x="1329" y="5070"/>
                      <a:pt x="2413" y="4178"/>
                      <a:pt x="3672" y="4178"/>
                    </a:cubicBezTo>
                    <a:close/>
                    <a:moveTo>
                      <a:pt x="3689" y="0"/>
                    </a:moveTo>
                    <a:cubicBezTo>
                      <a:pt x="1871" y="0"/>
                      <a:pt x="910" y="2133"/>
                      <a:pt x="2116" y="3496"/>
                    </a:cubicBezTo>
                    <a:cubicBezTo>
                      <a:pt x="822" y="4108"/>
                      <a:pt x="1" y="5402"/>
                      <a:pt x="1" y="6818"/>
                    </a:cubicBezTo>
                    <a:cubicBezTo>
                      <a:pt x="1" y="7115"/>
                      <a:pt x="246" y="7342"/>
                      <a:pt x="525" y="7342"/>
                    </a:cubicBezTo>
                    <a:lnTo>
                      <a:pt x="6836" y="7342"/>
                    </a:lnTo>
                    <a:cubicBezTo>
                      <a:pt x="7116" y="7342"/>
                      <a:pt x="7360" y="7115"/>
                      <a:pt x="7360" y="6818"/>
                    </a:cubicBezTo>
                    <a:cubicBezTo>
                      <a:pt x="7360" y="5402"/>
                      <a:pt x="6539" y="4108"/>
                      <a:pt x="5245" y="3496"/>
                    </a:cubicBezTo>
                    <a:cubicBezTo>
                      <a:pt x="6451" y="2133"/>
                      <a:pt x="5490" y="0"/>
                      <a:pt x="36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 name="Google Shape;364;p34"/>
          <p:cNvGrpSpPr/>
          <p:nvPr/>
        </p:nvGrpSpPr>
        <p:grpSpPr>
          <a:xfrm rot="-672116">
            <a:off x="7519039" y="479742"/>
            <a:ext cx="1149884" cy="1149884"/>
            <a:chOff x="7403523" y="426396"/>
            <a:chExt cx="843600" cy="843600"/>
          </a:xfrm>
        </p:grpSpPr>
        <p:sp>
          <p:nvSpPr>
            <p:cNvPr id="365" name="Google Shape;365;p34"/>
            <p:cNvSpPr/>
            <p:nvPr/>
          </p:nvSpPr>
          <p:spPr>
            <a:xfrm>
              <a:off x="7403523" y="426396"/>
              <a:ext cx="843600" cy="843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34"/>
            <p:cNvGrpSpPr/>
            <p:nvPr/>
          </p:nvGrpSpPr>
          <p:grpSpPr>
            <a:xfrm>
              <a:off x="7587566" y="627090"/>
              <a:ext cx="475519" cy="442228"/>
              <a:chOff x="6189038" y="2623325"/>
              <a:chExt cx="482075" cy="448325"/>
            </a:xfrm>
          </p:grpSpPr>
          <p:sp>
            <p:nvSpPr>
              <p:cNvPr id="367" name="Google Shape;367;p34"/>
              <p:cNvSpPr/>
              <p:nvPr/>
            </p:nvSpPr>
            <p:spPr>
              <a:xfrm>
                <a:off x="6189038" y="2623325"/>
                <a:ext cx="482075" cy="448325"/>
              </a:xfrm>
              <a:custGeom>
                <a:avLst/>
                <a:gdLst/>
                <a:ahLst/>
                <a:cxnLst/>
                <a:rect l="l" t="t" r="r" b="b"/>
                <a:pathLst>
                  <a:path w="19283" h="17933" extrusionOk="0">
                    <a:moveTo>
                      <a:pt x="7079" y="1051"/>
                    </a:moveTo>
                    <a:cubicBezTo>
                      <a:pt x="8087" y="1051"/>
                      <a:pt x="9078" y="1511"/>
                      <a:pt x="9720" y="2357"/>
                    </a:cubicBezTo>
                    <a:cubicBezTo>
                      <a:pt x="9651" y="2426"/>
                      <a:pt x="9563" y="2496"/>
                      <a:pt x="9493" y="2584"/>
                    </a:cubicBezTo>
                    <a:cubicBezTo>
                      <a:pt x="9102" y="2961"/>
                      <a:pt x="9460" y="3495"/>
                      <a:pt x="9876" y="3495"/>
                    </a:cubicBezTo>
                    <a:cubicBezTo>
                      <a:pt x="10000" y="3495"/>
                      <a:pt x="10129" y="3448"/>
                      <a:pt x="10245" y="3335"/>
                    </a:cubicBezTo>
                    <a:cubicBezTo>
                      <a:pt x="10385" y="3178"/>
                      <a:pt x="10560" y="3056"/>
                      <a:pt x="10734" y="2933"/>
                    </a:cubicBezTo>
                    <a:cubicBezTo>
                      <a:pt x="11247" y="2598"/>
                      <a:pt x="11803" y="2446"/>
                      <a:pt x="12345" y="2446"/>
                    </a:cubicBezTo>
                    <a:cubicBezTo>
                      <a:pt x="13893" y="2446"/>
                      <a:pt x="15327" y="3685"/>
                      <a:pt x="15314" y="5433"/>
                    </a:cubicBezTo>
                    <a:cubicBezTo>
                      <a:pt x="15314" y="5626"/>
                      <a:pt x="15297" y="5835"/>
                      <a:pt x="15262" y="6028"/>
                    </a:cubicBezTo>
                    <a:cubicBezTo>
                      <a:pt x="15197" y="6353"/>
                      <a:pt x="15449" y="6662"/>
                      <a:pt x="15780" y="6662"/>
                    </a:cubicBezTo>
                    <a:cubicBezTo>
                      <a:pt x="15805" y="6662"/>
                      <a:pt x="15831" y="6661"/>
                      <a:pt x="15856" y="6657"/>
                    </a:cubicBezTo>
                    <a:cubicBezTo>
                      <a:pt x="17098" y="6657"/>
                      <a:pt x="18129" y="7671"/>
                      <a:pt x="18129" y="8929"/>
                    </a:cubicBezTo>
                    <a:cubicBezTo>
                      <a:pt x="18129" y="10188"/>
                      <a:pt x="17098" y="11202"/>
                      <a:pt x="15856" y="11202"/>
                    </a:cubicBezTo>
                    <a:lnTo>
                      <a:pt x="15664" y="11202"/>
                    </a:lnTo>
                    <a:lnTo>
                      <a:pt x="15664" y="8999"/>
                    </a:lnTo>
                    <a:cubicBezTo>
                      <a:pt x="15664" y="8702"/>
                      <a:pt x="15419" y="8475"/>
                      <a:pt x="15140" y="8475"/>
                    </a:cubicBezTo>
                    <a:lnTo>
                      <a:pt x="5333" y="8475"/>
                    </a:lnTo>
                    <a:cubicBezTo>
                      <a:pt x="5053" y="8475"/>
                      <a:pt x="4808" y="8702"/>
                      <a:pt x="4808" y="8999"/>
                    </a:cubicBezTo>
                    <a:lnTo>
                      <a:pt x="4808" y="11202"/>
                    </a:lnTo>
                    <a:cubicBezTo>
                      <a:pt x="2448" y="11045"/>
                      <a:pt x="1487" y="8090"/>
                      <a:pt x="3305" y="6570"/>
                    </a:cubicBezTo>
                    <a:lnTo>
                      <a:pt x="3305" y="6570"/>
                    </a:lnTo>
                    <a:cubicBezTo>
                      <a:pt x="3497" y="6902"/>
                      <a:pt x="3724" y="7199"/>
                      <a:pt x="3987" y="7461"/>
                    </a:cubicBezTo>
                    <a:cubicBezTo>
                      <a:pt x="4106" y="7580"/>
                      <a:pt x="4237" y="7630"/>
                      <a:pt x="4362" y="7630"/>
                    </a:cubicBezTo>
                    <a:cubicBezTo>
                      <a:pt x="4771" y="7630"/>
                      <a:pt x="5113" y="7101"/>
                      <a:pt x="4738" y="6727"/>
                    </a:cubicBezTo>
                    <a:cubicBezTo>
                      <a:pt x="4424" y="6412"/>
                      <a:pt x="4161" y="6028"/>
                      <a:pt x="4004" y="5608"/>
                    </a:cubicBezTo>
                    <a:cubicBezTo>
                      <a:pt x="3375" y="4052"/>
                      <a:pt x="4004" y="2304"/>
                      <a:pt x="5455" y="1482"/>
                    </a:cubicBezTo>
                    <a:cubicBezTo>
                      <a:pt x="5964" y="1191"/>
                      <a:pt x="6524" y="1051"/>
                      <a:pt x="7079" y="1051"/>
                    </a:cubicBezTo>
                    <a:close/>
                    <a:moveTo>
                      <a:pt x="14615" y="9524"/>
                    </a:moveTo>
                    <a:lnTo>
                      <a:pt x="14615" y="16027"/>
                    </a:lnTo>
                    <a:lnTo>
                      <a:pt x="12378" y="13545"/>
                    </a:lnTo>
                    <a:cubicBezTo>
                      <a:pt x="12273" y="13440"/>
                      <a:pt x="12133" y="13370"/>
                      <a:pt x="11976" y="13370"/>
                    </a:cubicBezTo>
                    <a:cubicBezTo>
                      <a:pt x="11836" y="13370"/>
                      <a:pt x="11696" y="13440"/>
                      <a:pt x="11591" y="13545"/>
                    </a:cubicBezTo>
                    <a:lnTo>
                      <a:pt x="9808" y="15520"/>
                    </a:lnTo>
                    <a:lnTo>
                      <a:pt x="8497" y="14209"/>
                    </a:lnTo>
                    <a:cubicBezTo>
                      <a:pt x="8392" y="14104"/>
                      <a:pt x="8256" y="14051"/>
                      <a:pt x="8121" y="14051"/>
                    </a:cubicBezTo>
                    <a:cubicBezTo>
                      <a:pt x="7985" y="14051"/>
                      <a:pt x="7850" y="14104"/>
                      <a:pt x="7745" y="14209"/>
                    </a:cubicBezTo>
                    <a:lnTo>
                      <a:pt x="5875" y="16132"/>
                    </a:lnTo>
                    <a:lnTo>
                      <a:pt x="5875" y="9524"/>
                    </a:lnTo>
                    <a:close/>
                    <a:moveTo>
                      <a:pt x="8130" y="15345"/>
                    </a:moveTo>
                    <a:lnTo>
                      <a:pt x="9109" y="16324"/>
                    </a:lnTo>
                    <a:lnTo>
                      <a:pt x="8602" y="16883"/>
                    </a:lnTo>
                    <a:lnTo>
                      <a:pt x="6609" y="16883"/>
                    </a:lnTo>
                    <a:lnTo>
                      <a:pt x="8130" y="15345"/>
                    </a:lnTo>
                    <a:close/>
                    <a:moveTo>
                      <a:pt x="11993" y="14698"/>
                    </a:moveTo>
                    <a:lnTo>
                      <a:pt x="13951" y="16883"/>
                    </a:lnTo>
                    <a:lnTo>
                      <a:pt x="10018" y="16883"/>
                    </a:lnTo>
                    <a:lnTo>
                      <a:pt x="11993" y="14698"/>
                    </a:lnTo>
                    <a:close/>
                    <a:moveTo>
                      <a:pt x="7128" y="1"/>
                    </a:moveTo>
                    <a:cubicBezTo>
                      <a:pt x="4895" y="1"/>
                      <a:pt x="2710" y="1694"/>
                      <a:pt x="2710" y="4384"/>
                    </a:cubicBezTo>
                    <a:cubicBezTo>
                      <a:pt x="2710" y="4786"/>
                      <a:pt x="2763" y="5188"/>
                      <a:pt x="2885" y="5573"/>
                    </a:cubicBezTo>
                    <a:cubicBezTo>
                      <a:pt x="1" y="7583"/>
                      <a:pt x="1312" y="12094"/>
                      <a:pt x="4808" y="12251"/>
                    </a:cubicBezTo>
                    <a:lnTo>
                      <a:pt x="4808" y="17408"/>
                    </a:lnTo>
                    <a:cubicBezTo>
                      <a:pt x="4808" y="17688"/>
                      <a:pt x="5053" y="17932"/>
                      <a:pt x="5333" y="17932"/>
                    </a:cubicBezTo>
                    <a:lnTo>
                      <a:pt x="15140" y="17932"/>
                    </a:lnTo>
                    <a:cubicBezTo>
                      <a:pt x="15419" y="17932"/>
                      <a:pt x="15664" y="17688"/>
                      <a:pt x="15664" y="17408"/>
                    </a:cubicBezTo>
                    <a:lnTo>
                      <a:pt x="15664" y="12251"/>
                    </a:lnTo>
                    <a:lnTo>
                      <a:pt x="15839" y="12251"/>
                    </a:lnTo>
                    <a:cubicBezTo>
                      <a:pt x="17570" y="12251"/>
                      <a:pt x="19003" y="10905"/>
                      <a:pt x="19143" y="9192"/>
                    </a:cubicBezTo>
                    <a:cubicBezTo>
                      <a:pt x="19283" y="7461"/>
                      <a:pt x="18059" y="5905"/>
                      <a:pt x="16363" y="5643"/>
                    </a:cubicBezTo>
                    <a:lnTo>
                      <a:pt x="16363"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6389638" y="2885650"/>
                <a:ext cx="92250" cy="78925"/>
              </a:xfrm>
              <a:custGeom>
                <a:avLst/>
                <a:gdLst/>
                <a:ahLst/>
                <a:cxnLst/>
                <a:rect l="l" t="t" r="r" b="b"/>
                <a:pathLst>
                  <a:path w="3690" h="3157" extrusionOk="0">
                    <a:moveTo>
                      <a:pt x="1592" y="1059"/>
                    </a:moveTo>
                    <a:cubicBezTo>
                      <a:pt x="2046" y="1059"/>
                      <a:pt x="2291" y="1618"/>
                      <a:pt x="1959" y="1950"/>
                    </a:cubicBezTo>
                    <a:cubicBezTo>
                      <a:pt x="1850" y="2059"/>
                      <a:pt x="1715" y="2108"/>
                      <a:pt x="1583" y="2108"/>
                    </a:cubicBezTo>
                    <a:cubicBezTo>
                      <a:pt x="1311" y="2108"/>
                      <a:pt x="1050" y="1901"/>
                      <a:pt x="1050" y="1583"/>
                    </a:cubicBezTo>
                    <a:cubicBezTo>
                      <a:pt x="1050" y="1286"/>
                      <a:pt x="1294" y="1059"/>
                      <a:pt x="1592" y="1059"/>
                    </a:cubicBezTo>
                    <a:close/>
                    <a:moveTo>
                      <a:pt x="1593" y="0"/>
                    </a:moveTo>
                    <a:cubicBezTo>
                      <a:pt x="780" y="0"/>
                      <a:pt x="1" y="635"/>
                      <a:pt x="1" y="1583"/>
                    </a:cubicBezTo>
                    <a:cubicBezTo>
                      <a:pt x="1" y="2457"/>
                      <a:pt x="717" y="3156"/>
                      <a:pt x="1592" y="3156"/>
                    </a:cubicBezTo>
                    <a:cubicBezTo>
                      <a:pt x="2990" y="3156"/>
                      <a:pt x="3689" y="1461"/>
                      <a:pt x="2693" y="464"/>
                    </a:cubicBezTo>
                    <a:cubicBezTo>
                      <a:pt x="2372" y="143"/>
                      <a:pt x="1979" y="0"/>
                      <a:pt x="1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Online Media 3" title="What is High Performance Computing?">
            <a:hlinkClick r:id="" action="ppaction://media"/>
            <a:extLst>
              <a:ext uri="{FF2B5EF4-FFF2-40B4-BE49-F238E27FC236}">
                <a16:creationId xmlns:a16="http://schemas.microsoft.com/office/drawing/2014/main" id="{0C48C58D-429F-2884-AE8D-6D9AD9A6E577}"/>
              </a:ext>
            </a:extLst>
          </p:cNvPr>
          <p:cNvPicPr>
            <a:picLocks noRot="1" noChangeAspect="1"/>
          </p:cNvPicPr>
          <p:nvPr>
            <a:videoFile r:link="rId1"/>
          </p:nvPr>
        </p:nvPicPr>
        <p:blipFill>
          <a:blip r:embed="rId4"/>
          <a:stretch>
            <a:fillRect/>
          </a:stretch>
        </p:blipFill>
        <p:spPr>
          <a:xfrm>
            <a:off x="15875" y="0"/>
            <a:ext cx="9110663"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1"/>
          <p:cNvGrpSpPr/>
          <p:nvPr/>
        </p:nvGrpSpPr>
        <p:grpSpPr>
          <a:xfrm rot="-671180">
            <a:off x="7072539" y="3995263"/>
            <a:ext cx="1149898" cy="1149898"/>
            <a:chOff x="8293697" y="1996790"/>
            <a:chExt cx="1149900" cy="1149900"/>
          </a:xfrm>
        </p:grpSpPr>
        <p:sp>
          <p:nvSpPr>
            <p:cNvPr id="271" name="Google Shape;271;p31"/>
            <p:cNvSpPr/>
            <p:nvPr/>
          </p:nvSpPr>
          <p:spPr>
            <a:xfrm>
              <a:off x="8293697" y="1996790"/>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1"/>
            <p:cNvGrpSpPr/>
            <p:nvPr/>
          </p:nvGrpSpPr>
          <p:grpSpPr>
            <a:xfrm>
              <a:off x="8545723" y="2266160"/>
              <a:ext cx="646109" cy="611145"/>
              <a:chOff x="6192988" y="1236625"/>
              <a:chExt cx="475500" cy="448975"/>
            </a:xfrm>
          </p:grpSpPr>
          <p:sp>
            <p:nvSpPr>
              <p:cNvPr id="273" name="Google Shape;273;p31"/>
              <p:cNvSpPr/>
              <p:nvPr/>
            </p:nvSpPr>
            <p:spPr>
              <a:xfrm>
                <a:off x="6192988" y="1236625"/>
                <a:ext cx="475500" cy="448975"/>
              </a:xfrm>
              <a:custGeom>
                <a:avLst/>
                <a:gdLst/>
                <a:ahLst/>
                <a:cxnLst/>
                <a:rect l="l" t="t" r="r" b="b"/>
                <a:pathLst>
                  <a:path w="19020" h="17959" extrusionOk="0">
                    <a:moveTo>
                      <a:pt x="6953" y="1055"/>
                    </a:moveTo>
                    <a:cubicBezTo>
                      <a:pt x="7906" y="1055"/>
                      <a:pt x="8871" y="1462"/>
                      <a:pt x="9562" y="2374"/>
                    </a:cubicBezTo>
                    <a:cubicBezTo>
                      <a:pt x="9493" y="2444"/>
                      <a:pt x="9405" y="2514"/>
                      <a:pt x="9335" y="2584"/>
                    </a:cubicBezTo>
                    <a:cubicBezTo>
                      <a:pt x="8944" y="2961"/>
                      <a:pt x="9302" y="3494"/>
                      <a:pt x="9718" y="3494"/>
                    </a:cubicBezTo>
                    <a:cubicBezTo>
                      <a:pt x="9842" y="3494"/>
                      <a:pt x="9971" y="3447"/>
                      <a:pt x="10087" y="3335"/>
                    </a:cubicBezTo>
                    <a:cubicBezTo>
                      <a:pt x="10227" y="3196"/>
                      <a:pt x="10402" y="3056"/>
                      <a:pt x="10576" y="2933"/>
                    </a:cubicBezTo>
                    <a:cubicBezTo>
                      <a:pt x="11088" y="2603"/>
                      <a:pt x="11641" y="2453"/>
                      <a:pt x="12180" y="2453"/>
                    </a:cubicBezTo>
                    <a:cubicBezTo>
                      <a:pt x="13725" y="2453"/>
                      <a:pt x="15156" y="3684"/>
                      <a:pt x="15156" y="5433"/>
                    </a:cubicBezTo>
                    <a:cubicBezTo>
                      <a:pt x="15156" y="5643"/>
                      <a:pt x="15139" y="5835"/>
                      <a:pt x="15104" y="6045"/>
                    </a:cubicBezTo>
                    <a:cubicBezTo>
                      <a:pt x="15039" y="6369"/>
                      <a:pt x="15289" y="6663"/>
                      <a:pt x="15618" y="6663"/>
                    </a:cubicBezTo>
                    <a:cubicBezTo>
                      <a:pt x="15645" y="6663"/>
                      <a:pt x="15671" y="6661"/>
                      <a:pt x="15698" y="6657"/>
                    </a:cubicBezTo>
                    <a:cubicBezTo>
                      <a:pt x="16905" y="6657"/>
                      <a:pt x="17919" y="7636"/>
                      <a:pt x="17953" y="8860"/>
                    </a:cubicBezTo>
                    <a:cubicBezTo>
                      <a:pt x="18006" y="10066"/>
                      <a:pt x="17079" y="11115"/>
                      <a:pt x="15856" y="11202"/>
                    </a:cubicBezTo>
                    <a:lnTo>
                      <a:pt x="15856" y="11062"/>
                    </a:lnTo>
                    <a:cubicBezTo>
                      <a:pt x="15856" y="9471"/>
                      <a:pt x="14567" y="8475"/>
                      <a:pt x="13251" y="8475"/>
                    </a:cubicBezTo>
                    <a:cubicBezTo>
                      <a:pt x="12499" y="8475"/>
                      <a:pt x="11739" y="8799"/>
                      <a:pt x="11206" y="9524"/>
                    </a:cubicBezTo>
                    <a:lnTo>
                      <a:pt x="8951" y="9524"/>
                    </a:lnTo>
                    <a:cubicBezTo>
                      <a:pt x="8417" y="8799"/>
                      <a:pt x="7657" y="8475"/>
                      <a:pt x="6906" y="8475"/>
                    </a:cubicBezTo>
                    <a:cubicBezTo>
                      <a:pt x="5590" y="8475"/>
                      <a:pt x="4301" y="9471"/>
                      <a:pt x="4301" y="11062"/>
                    </a:cubicBezTo>
                    <a:lnTo>
                      <a:pt x="4301" y="11167"/>
                    </a:lnTo>
                    <a:cubicBezTo>
                      <a:pt x="2133" y="10730"/>
                      <a:pt x="1451" y="7985"/>
                      <a:pt x="3147" y="6569"/>
                    </a:cubicBezTo>
                    <a:lnTo>
                      <a:pt x="3147" y="6569"/>
                    </a:lnTo>
                    <a:cubicBezTo>
                      <a:pt x="3339" y="6902"/>
                      <a:pt x="3566" y="7199"/>
                      <a:pt x="3829" y="7478"/>
                    </a:cubicBezTo>
                    <a:cubicBezTo>
                      <a:pt x="3946" y="7592"/>
                      <a:pt x="4076" y="7640"/>
                      <a:pt x="4200" y="7640"/>
                    </a:cubicBezTo>
                    <a:cubicBezTo>
                      <a:pt x="4610" y="7640"/>
                      <a:pt x="4956" y="7116"/>
                      <a:pt x="4580" y="6727"/>
                    </a:cubicBezTo>
                    <a:cubicBezTo>
                      <a:pt x="4266" y="6412"/>
                      <a:pt x="4003" y="6028"/>
                      <a:pt x="3846" y="5608"/>
                    </a:cubicBezTo>
                    <a:cubicBezTo>
                      <a:pt x="3689" y="5206"/>
                      <a:pt x="3601" y="4804"/>
                      <a:pt x="3601" y="4384"/>
                    </a:cubicBezTo>
                    <a:cubicBezTo>
                      <a:pt x="3601" y="2347"/>
                      <a:pt x="5257" y="1055"/>
                      <a:pt x="6953" y="1055"/>
                    </a:cubicBezTo>
                    <a:close/>
                    <a:moveTo>
                      <a:pt x="13252" y="9535"/>
                    </a:moveTo>
                    <a:cubicBezTo>
                      <a:pt x="14030" y="9535"/>
                      <a:pt x="14796" y="10120"/>
                      <a:pt x="14807" y="11062"/>
                    </a:cubicBezTo>
                    <a:lnTo>
                      <a:pt x="14807" y="16307"/>
                    </a:lnTo>
                    <a:cubicBezTo>
                      <a:pt x="14807" y="16675"/>
                      <a:pt x="14515" y="16898"/>
                      <a:pt x="14217" y="16898"/>
                    </a:cubicBezTo>
                    <a:cubicBezTo>
                      <a:pt x="14022" y="16898"/>
                      <a:pt x="13824" y="16801"/>
                      <a:pt x="13706" y="16586"/>
                    </a:cubicBezTo>
                    <a:lnTo>
                      <a:pt x="12622" y="14698"/>
                    </a:lnTo>
                    <a:cubicBezTo>
                      <a:pt x="12534" y="14541"/>
                      <a:pt x="12359" y="14436"/>
                      <a:pt x="12167" y="14436"/>
                    </a:cubicBezTo>
                    <a:lnTo>
                      <a:pt x="7972" y="14436"/>
                    </a:lnTo>
                    <a:cubicBezTo>
                      <a:pt x="7797" y="14436"/>
                      <a:pt x="7622" y="14541"/>
                      <a:pt x="7517" y="14698"/>
                    </a:cubicBezTo>
                    <a:lnTo>
                      <a:pt x="6433" y="16586"/>
                    </a:lnTo>
                    <a:cubicBezTo>
                      <a:pt x="6322" y="16801"/>
                      <a:pt x="6126" y="16898"/>
                      <a:pt x="5930" y="16898"/>
                    </a:cubicBezTo>
                    <a:cubicBezTo>
                      <a:pt x="5633" y="16898"/>
                      <a:pt x="5339" y="16675"/>
                      <a:pt x="5349" y="16307"/>
                    </a:cubicBezTo>
                    <a:lnTo>
                      <a:pt x="5349" y="11062"/>
                    </a:lnTo>
                    <a:cubicBezTo>
                      <a:pt x="5349" y="10120"/>
                      <a:pt x="6119" y="9535"/>
                      <a:pt x="6899" y="9535"/>
                    </a:cubicBezTo>
                    <a:cubicBezTo>
                      <a:pt x="7364" y="9535"/>
                      <a:pt x="7833" y="9742"/>
                      <a:pt x="8146" y="10206"/>
                    </a:cubicBezTo>
                    <a:lnTo>
                      <a:pt x="8234" y="10345"/>
                    </a:lnTo>
                    <a:cubicBezTo>
                      <a:pt x="8339" y="10485"/>
                      <a:pt x="8496" y="10573"/>
                      <a:pt x="8671" y="10573"/>
                    </a:cubicBezTo>
                    <a:lnTo>
                      <a:pt x="11468" y="10573"/>
                    </a:lnTo>
                    <a:cubicBezTo>
                      <a:pt x="11660" y="10573"/>
                      <a:pt x="11818" y="10485"/>
                      <a:pt x="11905" y="10345"/>
                    </a:cubicBezTo>
                    <a:lnTo>
                      <a:pt x="12010" y="10206"/>
                    </a:lnTo>
                    <a:cubicBezTo>
                      <a:pt x="12323" y="9742"/>
                      <a:pt x="12790" y="9535"/>
                      <a:pt x="13252" y="9535"/>
                    </a:cubicBezTo>
                    <a:close/>
                    <a:moveTo>
                      <a:pt x="6970" y="1"/>
                    </a:moveTo>
                    <a:cubicBezTo>
                      <a:pt x="4737" y="1"/>
                      <a:pt x="2552" y="1694"/>
                      <a:pt x="2552" y="4384"/>
                    </a:cubicBezTo>
                    <a:cubicBezTo>
                      <a:pt x="2552" y="4786"/>
                      <a:pt x="2605" y="5188"/>
                      <a:pt x="2727" y="5573"/>
                    </a:cubicBezTo>
                    <a:cubicBezTo>
                      <a:pt x="0" y="7478"/>
                      <a:pt x="1014" y="11744"/>
                      <a:pt x="4301" y="12216"/>
                    </a:cubicBezTo>
                    <a:lnTo>
                      <a:pt x="4301" y="16307"/>
                    </a:lnTo>
                    <a:cubicBezTo>
                      <a:pt x="4290" y="17335"/>
                      <a:pt x="5115" y="17958"/>
                      <a:pt x="5949" y="17958"/>
                    </a:cubicBezTo>
                    <a:cubicBezTo>
                      <a:pt x="6491" y="17958"/>
                      <a:pt x="7036" y="17696"/>
                      <a:pt x="7360" y="17111"/>
                    </a:cubicBezTo>
                    <a:lnTo>
                      <a:pt x="8286" y="15485"/>
                    </a:lnTo>
                    <a:lnTo>
                      <a:pt x="11887" y="15485"/>
                    </a:lnTo>
                    <a:lnTo>
                      <a:pt x="12814" y="17111"/>
                    </a:lnTo>
                    <a:cubicBezTo>
                      <a:pt x="13137" y="17696"/>
                      <a:pt x="13683" y="17958"/>
                      <a:pt x="14224" y="17958"/>
                    </a:cubicBezTo>
                    <a:cubicBezTo>
                      <a:pt x="15059" y="17958"/>
                      <a:pt x="15884" y="17335"/>
                      <a:pt x="15873" y="16307"/>
                    </a:cubicBezTo>
                    <a:lnTo>
                      <a:pt x="15873" y="12251"/>
                    </a:lnTo>
                    <a:cubicBezTo>
                      <a:pt x="17639" y="12163"/>
                      <a:pt x="19020" y="10695"/>
                      <a:pt x="19020" y="8929"/>
                    </a:cubicBezTo>
                    <a:lnTo>
                      <a:pt x="19020" y="8929"/>
                    </a:lnTo>
                    <a:lnTo>
                      <a:pt x="19002" y="8947"/>
                    </a:lnTo>
                    <a:cubicBezTo>
                      <a:pt x="19002" y="7304"/>
                      <a:pt x="17814" y="5923"/>
                      <a:pt x="16188" y="5660"/>
                    </a:cubicBezTo>
                    <a:lnTo>
                      <a:pt x="16188" y="5451"/>
                    </a:lnTo>
                    <a:cubicBezTo>
                      <a:pt x="16188" y="3120"/>
                      <a:pt x="14284" y="1409"/>
                      <a:pt x="12166" y="1409"/>
                    </a:cubicBezTo>
                    <a:cubicBezTo>
                      <a:pt x="11600" y="1409"/>
                      <a:pt x="11018" y="1531"/>
                      <a:pt x="10454" y="1797"/>
                    </a:cubicBezTo>
                    <a:cubicBezTo>
                      <a:pt x="9544" y="556"/>
                      <a:pt x="8249" y="1"/>
                      <a:pt x="6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6472238" y="1510100"/>
                <a:ext cx="76500" cy="69950"/>
              </a:xfrm>
              <a:custGeom>
                <a:avLst/>
                <a:gdLst/>
                <a:ahLst/>
                <a:cxnLst/>
                <a:rect l="l" t="t" r="r" b="b"/>
                <a:pathLst>
                  <a:path w="3060" h="2798" extrusionOk="0">
                    <a:moveTo>
                      <a:pt x="1522" y="1"/>
                    </a:moveTo>
                    <a:cubicBezTo>
                      <a:pt x="1259" y="1"/>
                      <a:pt x="997" y="176"/>
                      <a:pt x="997" y="525"/>
                    </a:cubicBezTo>
                    <a:lnTo>
                      <a:pt x="997" y="875"/>
                    </a:lnTo>
                    <a:lnTo>
                      <a:pt x="665" y="875"/>
                    </a:lnTo>
                    <a:cubicBezTo>
                      <a:pt x="1" y="910"/>
                      <a:pt x="1" y="1889"/>
                      <a:pt x="665" y="1924"/>
                    </a:cubicBezTo>
                    <a:lnTo>
                      <a:pt x="1015" y="1924"/>
                    </a:lnTo>
                    <a:lnTo>
                      <a:pt x="1015" y="2273"/>
                    </a:lnTo>
                    <a:cubicBezTo>
                      <a:pt x="1015" y="2623"/>
                      <a:pt x="1277" y="2798"/>
                      <a:pt x="1539" y="2798"/>
                    </a:cubicBezTo>
                    <a:cubicBezTo>
                      <a:pt x="1801" y="2798"/>
                      <a:pt x="2064" y="2623"/>
                      <a:pt x="2064" y="2273"/>
                    </a:cubicBezTo>
                    <a:lnTo>
                      <a:pt x="2064" y="1924"/>
                    </a:lnTo>
                    <a:lnTo>
                      <a:pt x="2413" y="1924"/>
                    </a:lnTo>
                    <a:cubicBezTo>
                      <a:pt x="3060" y="1889"/>
                      <a:pt x="3060" y="910"/>
                      <a:pt x="2413" y="875"/>
                    </a:cubicBezTo>
                    <a:lnTo>
                      <a:pt x="2046" y="875"/>
                    </a:lnTo>
                    <a:lnTo>
                      <a:pt x="2046" y="525"/>
                    </a:lnTo>
                    <a:cubicBezTo>
                      <a:pt x="2046" y="176"/>
                      <a:pt x="1784"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6341138" y="1510100"/>
                <a:ext cx="76500" cy="69950"/>
              </a:xfrm>
              <a:custGeom>
                <a:avLst/>
                <a:gdLst/>
                <a:ahLst/>
                <a:cxnLst/>
                <a:rect l="l" t="t" r="r" b="b"/>
                <a:pathLst>
                  <a:path w="3060" h="2798" extrusionOk="0">
                    <a:moveTo>
                      <a:pt x="1526" y="1"/>
                    </a:moveTo>
                    <a:cubicBezTo>
                      <a:pt x="1263" y="1"/>
                      <a:pt x="1006" y="176"/>
                      <a:pt x="1014" y="525"/>
                    </a:cubicBezTo>
                    <a:lnTo>
                      <a:pt x="1014" y="875"/>
                    </a:lnTo>
                    <a:lnTo>
                      <a:pt x="665" y="875"/>
                    </a:lnTo>
                    <a:cubicBezTo>
                      <a:pt x="0" y="910"/>
                      <a:pt x="0" y="1889"/>
                      <a:pt x="665" y="1924"/>
                    </a:cubicBezTo>
                    <a:lnTo>
                      <a:pt x="1014" y="1924"/>
                    </a:lnTo>
                    <a:lnTo>
                      <a:pt x="1014" y="2273"/>
                    </a:lnTo>
                    <a:cubicBezTo>
                      <a:pt x="1014" y="2623"/>
                      <a:pt x="1276" y="2798"/>
                      <a:pt x="1539" y="2798"/>
                    </a:cubicBezTo>
                    <a:cubicBezTo>
                      <a:pt x="1801" y="2798"/>
                      <a:pt x="2063" y="2623"/>
                      <a:pt x="2063" y="2273"/>
                    </a:cubicBezTo>
                    <a:lnTo>
                      <a:pt x="2063" y="1924"/>
                    </a:lnTo>
                    <a:lnTo>
                      <a:pt x="2413" y="1924"/>
                    </a:lnTo>
                    <a:cubicBezTo>
                      <a:pt x="3060" y="1889"/>
                      <a:pt x="3060" y="910"/>
                      <a:pt x="2413" y="875"/>
                    </a:cubicBezTo>
                    <a:lnTo>
                      <a:pt x="2063" y="875"/>
                    </a:lnTo>
                    <a:lnTo>
                      <a:pt x="2063" y="525"/>
                    </a:lnTo>
                    <a:cubicBezTo>
                      <a:pt x="2054" y="176"/>
                      <a:pt x="1788" y="1"/>
                      <a:pt x="1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6429863" y="1548575"/>
                <a:ext cx="26675" cy="22550"/>
              </a:xfrm>
              <a:custGeom>
                <a:avLst/>
                <a:gdLst/>
                <a:ahLst/>
                <a:cxnLst/>
                <a:rect l="l" t="t" r="r" b="b"/>
                <a:pathLst>
                  <a:path w="1067" h="902" extrusionOk="0">
                    <a:moveTo>
                      <a:pt x="612" y="0"/>
                    </a:moveTo>
                    <a:cubicBezTo>
                      <a:pt x="192" y="0"/>
                      <a:pt x="0" y="472"/>
                      <a:pt x="280" y="769"/>
                    </a:cubicBezTo>
                    <a:cubicBezTo>
                      <a:pt x="371" y="860"/>
                      <a:pt x="484" y="901"/>
                      <a:pt x="596" y="901"/>
                    </a:cubicBezTo>
                    <a:cubicBezTo>
                      <a:pt x="828" y="901"/>
                      <a:pt x="1055" y="726"/>
                      <a:pt x="1066" y="455"/>
                    </a:cubicBezTo>
                    <a:cubicBezTo>
                      <a:pt x="1066" y="192"/>
                      <a:pt x="857" y="0"/>
                      <a:pt x="6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31"/>
          <p:cNvGrpSpPr/>
          <p:nvPr/>
        </p:nvGrpSpPr>
        <p:grpSpPr>
          <a:xfrm rot="-679607">
            <a:off x="8139852" y="3102978"/>
            <a:ext cx="1149873" cy="1149873"/>
            <a:chOff x="9124422" y="2568890"/>
            <a:chExt cx="1149900" cy="1149900"/>
          </a:xfrm>
        </p:grpSpPr>
        <p:sp>
          <p:nvSpPr>
            <p:cNvPr id="278" name="Google Shape;278;p31"/>
            <p:cNvSpPr/>
            <p:nvPr/>
          </p:nvSpPr>
          <p:spPr>
            <a:xfrm>
              <a:off x="9124422" y="2568890"/>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1"/>
            <p:cNvGrpSpPr/>
            <p:nvPr/>
          </p:nvGrpSpPr>
          <p:grpSpPr>
            <a:xfrm>
              <a:off x="9411610" y="2856126"/>
              <a:ext cx="575456" cy="575424"/>
              <a:chOff x="5477988" y="1236975"/>
              <a:chExt cx="448000" cy="447975"/>
            </a:xfrm>
          </p:grpSpPr>
          <p:sp>
            <p:nvSpPr>
              <p:cNvPr id="280" name="Google Shape;280;p31"/>
              <p:cNvSpPr/>
              <p:nvPr/>
            </p:nvSpPr>
            <p:spPr>
              <a:xfrm>
                <a:off x="5477988" y="1236975"/>
                <a:ext cx="448000" cy="447975"/>
              </a:xfrm>
              <a:custGeom>
                <a:avLst/>
                <a:gdLst/>
                <a:ahLst/>
                <a:cxnLst/>
                <a:rect l="l" t="t" r="r" b="b"/>
                <a:pathLst>
                  <a:path w="17920" h="17919" extrusionOk="0">
                    <a:moveTo>
                      <a:pt x="16870" y="1049"/>
                    </a:moveTo>
                    <a:lnTo>
                      <a:pt x="16870" y="16869"/>
                    </a:lnTo>
                    <a:lnTo>
                      <a:pt x="1050" y="16869"/>
                    </a:lnTo>
                    <a:lnTo>
                      <a:pt x="1050" y="1049"/>
                    </a:lnTo>
                    <a:close/>
                    <a:moveTo>
                      <a:pt x="525" y="0"/>
                    </a:moveTo>
                    <a:cubicBezTo>
                      <a:pt x="228" y="0"/>
                      <a:pt x="1" y="227"/>
                      <a:pt x="1" y="524"/>
                    </a:cubicBezTo>
                    <a:lnTo>
                      <a:pt x="1" y="17394"/>
                    </a:lnTo>
                    <a:cubicBezTo>
                      <a:pt x="1" y="17691"/>
                      <a:pt x="228" y="17918"/>
                      <a:pt x="525" y="17918"/>
                    </a:cubicBezTo>
                    <a:lnTo>
                      <a:pt x="17395" y="17918"/>
                    </a:lnTo>
                    <a:cubicBezTo>
                      <a:pt x="17692" y="17918"/>
                      <a:pt x="17919" y="17691"/>
                      <a:pt x="17919" y="17394"/>
                    </a:cubicBezTo>
                    <a:lnTo>
                      <a:pt x="17919" y="524"/>
                    </a:lnTo>
                    <a:cubicBezTo>
                      <a:pt x="17919" y="227"/>
                      <a:pt x="17692" y="0"/>
                      <a:pt x="17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5531313" y="1290275"/>
                <a:ext cx="341350" cy="341350"/>
              </a:xfrm>
              <a:custGeom>
                <a:avLst/>
                <a:gdLst/>
                <a:ahLst/>
                <a:cxnLst/>
                <a:rect l="l" t="t" r="r" b="b"/>
                <a:pathLst>
                  <a:path w="13654" h="13654" extrusionOk="0">
                    <a:moveTo>
                      <a:pt x="8409" y="1050"/>
                    </a:moveTo>
                    <a:lnTo>
                      <a:pt x="8409" y="2273"/>
                    </a:lnTo>
                    <a:cubicBezTo>
                      <a:pt x="8409" y="2570"/>
                      <a:pt x="8636" y="2798"/>
                      <a:pt x="8933" y="2798"/>
                    </a:cubicBezTo>
                    <a:lnTo>
                      <a:pt x="10507" y="2798"/>
                    </a:lnTo>
                    <a:lnTo>
                      <a:pt x="10507" y="4021"/>
                    </a:lnTo>
                    <a:cubicBezTo>
                      <a:pt x="10507" y="4319"/>
                      <a:pt x="10734" y="4546"/>
                      <a:pt x="11031" y="4546"/>
                    </a:cubicBezTo>
                    <a:lnTo>
                      <a:pt x="12604" y="4546"/>
                    </a:lnTo>
                    <a:lnTo>
                      <a:pt x="12604" y="12605"/>
                    </a:lnTo>
                    <a:lnTo>
                      <a:pt x="1049" y="12605"/>
                    </a:lnTo>
                    <a:lnTo>
                      <a:pt x="1049" y="4546"/>
                    </a:lnTo>
                    <a:lnTo>
                      <a:pt x="2623" y="4546"/>
                    </a:lnTo>
                    <a:cubicBezTo>
                      <a:pt x="2920" y="4546"/>
                      <a:pt x="3147" y="4319"/>
                      <a:pt x="3147" y="4021"/>
                    </a:cubicBezTo>
                    <a:lnTo>
                      <a:pt x="3147" y="2798"/>
                    </a:lnTo>
                    <a:lnTo>
                      <a:pt x="4720" y="2798"/>
                    </a:lnTo>
                    <a:cubicBezTo>
                      <a:pt x="5018" y="2798"/>
                      <a:pt x="5245" y="2570"/>
                      <a:pt x="5245" y="2273"/>
                    </a:cubicBezTo>
                    <a:lnTo>
                      <a:pt x="5245" y="1050"/>
                    </a:lnTo>
                    <a:close/>
                    <a:moveTo>
                      <a:pt x="4720" y="1"/>
                    </a:moveTo>
                    <a:cubicBezTo>
                      <a:pt x="4441" y="1"/>
                      <a:pt x="4196" y="245"/>
                      <a:pt x="4196" y="525"/>
                    </a:cubicBezTo>
                    <a:lnTo>
                      <a:pt x="4196" y="1749"/>
                    </a:lnTo>
                    <a:lnTo>
                      <a:pt x="2623" y="1749"/>
                    </a:lnTo>
                    <a:cubicBezTo>
                      <a:pt x="2343" y="1749"/>
                      <a:pt x="2098" y="1994"/>
                      <a:pt x="2098" y="2273"/>
                    </a:cubicBezTo>
                    <a:lnTo>
                      <a:pt x="2098" y="3497"/>
                    </a:lnTo>
                    <a:lnTo>
                      <a:pt x="525" y="3497"/>
                    </a:lnTo>
                    <a:cubicBezTo>
                      <a:pt x="245" y="3497"/>
                      <a:pt x="0" y="3742"/>
                      <a:pt x="0" y="4021"/>
                    </a:cubicBezTo>
                    <a:lnTo>
                      <a:pt x="0" y="13129"/>
                    </a:lnTo>
                    <a:cubicBezTo>
                      <a:pt x="0" y="13409"/>
                      <a:pt x="245" y="13654"/>
                      <a:pt x="525" y="13654"/>
                    </a:cubicBezTo>
                    <a:lnTo>
                      <a:pt x="13129" y="13654"/>
                    </a:lnTo>
                    <a:cubicBezTo>
                      <a:pt x="13409" y="13654"/>
                      <a:pt x="13653" y="13409"/>
                      <a:pt x="13653" y="13129"/>
                    </a:cubicBezTo>
                    <a:lnTo>
                      <a:pt x="13653" y="4021"/>
                    </a:lnTo>
                    <a:cubicBezTo>
                      <a:pt x="13653" y="3742"/>
                      <a:pt x="13409" y="3497"/>
                      <a:pt x="13129" y="3497"/>
                    </a:cubicBezTo>
                    <a:lnTo>
                      <a:pt x="11556" y="3497"/>
                    </a:lnTo>
                    <a:lnTo>
                      <a:pt x="11556" y="2273"/>
                    </a:lnTo>
                    <a:cubicBezTo>
                      <a:pt x="11556" y="1994"/>
                      <a:pt x="11311" y="1749"/>
                      <a:pt x="11031" y="1749"/>
                    </a:cubicBezTo>
                    <a:lnTo>
                      <a:pt x="9458" y="1749"/>
                    </a:lnTo>
                    <a:lnTo>
                      <a:pt x="9458" y="525"/>
                    </a:lnTo>
                    <a:cubicBezTo>
                      <a:pt x="9458" y="245"/>
                      <a:pt x="9213" y="1"/>
                      <a:pt x="8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579396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7"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5741513" y="1500500"/>
                <a:ext cx="26250" cy="78675"/>
              </a:xfrm>
              <a:custGeom>
                <a:avLst/>
                <a:gdLst/>
                <a:ahLst/>
                <a:cxnLst/>
                <a:rect l="l" t="t" r="r" b="b"/>
                <a:pathLst>
                  <a:path w="1050" h="3147" extrusionOk="0">
                    <a:moveTo>
                      <a:pt x="525" y="0"/>
                    </a:moveTo>
                    <a:cubicBezTo>
                      <a:pt x="228" y="0"/>
                      <a:pt x="1" y="227"/>
                      <a:pt x="1" y="525"/>
                    </a:cubicBezTo>
                    <a:lnTo>
                      <a:pt x="1" y="2622"/>
                    </a:lnTo>
                    <a:cubicBezTo>
                      <a:pt x="1" y="2972"/>
                      <a:pt x="263" y="3147"/>
                      <a:pt x="525" y="3147"/>
                    </a:cubicBezTo>
                    <a:cubicBezTo>
                      <a:pt x="788" y="3147"/>
                      <a:pt x="1050" y="2972"/>
                      <a:pt x="1050" y="2622"/>
                    </a:cubicBezTo>
                    <a:lnTo>
                      <a:pt x="1050" y="525"/>
                    </a:lnTo>
                    <a:cubicBezTo>
                      <a:pt x="1050" y="227"/>
                      <a:pt x="805"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688638" y="1500500"/>
                <a:ext cx="26700" cy="78675"/>
              </a:xfrm>
              <a:custGeom>
                <a:avLst/>
                <a:gdLst/>
                <a:ahLst/>
                <a:cxnLst/>
                <a:rect l="l" t="t" r="r" b="b"/>
                <a:pathLst>
                  <a:path w="1068" h="3147" extrusionOk="0">
                    <a:moveTo>
                      <a:pt x="543" y="0"/>
                    </a:moveTo>
                    <a:cubicBezTo>
                      <a:pt x="245" y="0"/>
                      <a:pt x="1" y="227"/>
                      <a:pt x="18" y="525"/>
                    </a:cubicBezTo>
                    <a:lnTo>
                      <a:pt x="18" y="2622"/>
                    </a:lnTo>
                    <a:cubicBezTo>
                      <a:pt x="18" y="2972"/>
                      <a:pt x="280" y="3147"/>
                      <a:pt x="543" y="3147"/>
                    </a:cubicBezTo>
                    <a:cubicBezTo>
                      <a:pt x="805" y="3147"/>
                      <a:pt x="1067" y="2972"/>
                      <a:pt x="1067" y="2622"/>
                    </a:cubicBezTo>
                    <a:lnTo>
                      <a:pt x="1067" y="525"/>
                    </a:lnTo>
                    <a:cubicBezTo>
                      <a:pt x="1067" y="227"/>
                      <a:pt x="822" y="0"/>
                      <a:pt x="5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3763" y="1500500"/>
                <a:ext cx="26250" cy="78675"/>
              </a:xfrm>
              <a:custGeom>
                <a:avLst/>
                <a:gdLst/>
                <a:ahLst/>
                <a:cxnLst/>
                <a:rect l="l" t="t" r="r" b="b"/>
                <a:pathLst>
                  <a:path w="1050" h="3147" extrusionOk="0">
                    <a:moveTo>
                      <a:pt x="525" y="0"/>
                    </a:moveTo>
                    <a:cubicBezTo>
                      <a:pt x="245" y="0"/>
                      <a:pt x="0" y="227"/>
                      <a:pt x="0" y="525"/>
                    </a:cubicBezTo>
                    <a:lnTo>
                      <a:pt x="0" y="2622"/>
                    </a:lnTo>
                    <a:cubicBezTo>
                      <a:pt x="0" y="2972"/>
                      <a:pt x="262" y="3147"/>
                      <a:pt x="525" y="3147"/>
                    </a:cubicBezTo>
                    <a:cubicBezTo>
                      <a:pt x="787" y="3147"/>
                      <a:pt x="1049" y="2972"/>
                      <a:pt x="1049" y="2622"/>
                    </a:cubicBezTo>
                    <a:lnTo>
                      <a:pt x="1049" y="525"/>
                    </a:lnTo>
                    <a:cubicBezTo>
                      <a:pt x="1049" y="227"/>
                      <a:pt x="822"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636188" y="1500500"/>
                <a:ext cx="26250" cy="78675"/>
              </a:xfrm>
              <a:custGeom>
                <a:avLst/>
                <a:gdLst/>
                <a:ahLst/>
                <a:cxnLst/>
                <a:rect l="l" t="t" r="r" b="b"/>
                <a:pathLst>
                  <a:path w="1050" h="3147" extrusionOk="0">
                    <a:moveTo>
                      <a:pt x="525" y="0"/>
                    </a:moveTo>
                    <a:cubicBezTo>
                      <a:pt x="246" y="0"/>
                      <a:pt x="1" y="227"/>
                      <a:pt x="1" y="525"/>
                    </a:cubicBezTo>
                    <a:lnTo>
                      <a:pt x="1" y="2622"/>
                    </a:lnTo>
                    <a:cubicBezTo>
                      <a:pt x="1" y="2972"/>
                      <a:pt x="263" y="3147"/>
                      <a:pt x="525" y="3147"/>
                    </a:cubicBezTo>
                    <a:cubicBezTo>
                      <a:pt x="788" y="3147"/>
                      <a:pt x="1050" y="2972"/>
                      <a:pt x="1050" y="2622"/>
                    </a:cubicBezTo>
                    <a:lnTo>
                      <a:pt x="1050" y="525"/>
                    </a:lnTo>
                    <a:cubicBezTo>
                      <a:pt x="1050" y="227"/>
                      <a:pt x="823"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807088" y="1290275"/>
                <a:ext cx="69950" cy="26250"/>
              </a:xfrm>
              <a:custGeom>
                <a:avLst/>
                <a:gdLst/>
                <a:ahLst/>
                <a:cxnLst/>
                <a:rect l="l" t="t" r="r" b="b"/>
                <a:pathLst>
                  <a:path w="2798" h="1050" extrusionOk="0">
                    <a:moveTo>
                      <a:pt x="699" y="1"/>
                    </a:moveTo>
                    <a:cubicBezTo>
                      <a:pt x="0" y="1"/>
                      <a:pt x="0" y="1050"/>
                      <a:pt x="699" y="1050"/>
                    </a:cubicBezTo>
                    <a:lnTo>
                      <a:pt x="2098" y="1050"/>
                    </a:lnTo>
                    <a:cubicBezTo>
                      <a:pt x="2797" y="1050"/>
                      <a:pt x="2797"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5526938" y="1290275"/>
                <a:ext cx="69950" cy="26250"/>
              </a:xfrm>
              <a:custGeom>
                <a:avLst/>
                <a:gdLst/>
                <a:ahLst/>
                <a:cxnLst/>
                <a:rect l="l" t="t" r="r" b="b"/>
                <a:pathLst>
                  <a:path w="2798" h="1050" extrusionOk="0">
                    <a:moveTo>
                      <a:pt x="700" y="1"/>
                    </a:moveTo>
                    <a:cubicBezTo>
                      <a:pt x="1" y="1"/>
                      <a:pt x="1" y="1050"/>
                      <a:pt x="700" y="1050"/>
                    </a:cubicBezTo>
                    <a:lnTo>
                      <a:pt x="2098" y="1050"/>
                    </a:lnTo>
                    <a:cubicBezTo>
                      <a:pt x="2798" y="1050"/>
                      <a:pt x="2798" y="1"/>
                      <a:pt x="20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9" name="Google Shape;289;p31"/>
          <p:cNvSpPr txBox="1">
            <a:spLocks noGrp="1"/>
          </p:cNvSpPr>
          <p:nvPr>
            <p:ph type="title" idx="2"/>
          </p:nvPr>
        </p:nvSpPr>
        <p:spPr>
          <a:xfrm flipH="1">
            <a:off x="818236" y="2690526"/>
            <a:ext cx="7364868" cy="558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vi-VN" dirty="0" err="1"/>
              <a:t>Parallel</a:t>
            </a:r>
            <a:r>
              <a:rPr lang="vi-VN" dirty="0"/>
              <a:t> </a:t>
            </a:r>
            <a:r>
              <a:rPr lang="vi-VN" dirty="0" err="1"/>
              <a:t>Computing</a:t>
            </a:r>
            <a:endParaRPr dirty="0"/>
          </a:p>
        </p:txBody>
      </p:sp>
      <p:sp>
        <p:nvSpPr>
          <p:cNvPr id="290" name="Google Shape;290;p31"/>
          <p:cNvSpPr txBox="1">
            <a:spLocks noGrp="1"/>
          </p:cNvSpPr>
          <p:nvPr>
            <p:ph type="title"/>
          </p:nvPr>
        </p:nvSpPr>
        <p:spPr>
          <a:xfrm rot="-59787">
            <a:off x="3002163" y="1276077"/>
            <a:ext cx="3139675" cy="109576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cxnSp>
        <p:nvCxnSpPr>
          <p:cNvPr id="292" name="Google Shape;292;p31"/>
          <p:cNvCxnSpPr/>
          <p:nvPr/>
        </p:nvCxnSpPr>
        <p:spPr>
          <a:xfrm>
            <a:off x="2377650" y="3324129"/>
            <a:ext cx="4388700" cy="0"/>
          </a:xfrm>
          <a:prstGeom prst="straightConnector1">
            <a:avLst/>
          </a:prstGeom>
          <a:noFill/>
          <a:ln w="9525" cap="flat" cmpd="sng">
            <a:solidFill>
              <a:schemeClr val="accent1"/>
            </a:solidFill>
            <a:prstDash val="solid"/>
            <a:round/>
            <a:headEnd type="none" w="med" len="med"/>
            <a:tailEnd type="none" w="med" len="med"/>
          </a:ln>
        </p:spPr>
      </p:cxnSp>
      <p:sp>
        <p:nvSpPr>
          <p:cNvPr id="293" name="Google Shape;293;p31"/>
          <p:cNvSpPr txBox="1"/>
          <p:nvPr/>
        </p:nvSpPr>
        <p:spPr>
          <a:xfrm rot="540321">
            <a:off x="7304786" y="3816140"/>
            <a:ext cx="1774776" cy="438270"/>
          </a:xfrm>
          <a:prstGeom prst="rect">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1900">
                <a:solidFill>
                  <a:schemeClr val="accent2"/>
                </a:solidFill>
                <a:latin typeface="Jost SemiBold"/>
                <a:ea typeface="Jost SemiBold"/>
                <a:cs typeface="Jost SemiBold"/>
                <a:sym typeface="Jost SemiBold"/>
              </a:rPr>
              <a:t>2022</a:t>
            </a:r>
            <a:endParaRPr sz="1900">
              <a:solidFill>
                <a:schemeClr val="accent2"/>
              </a:solidFill>
              <a:latin typeface="Jost SemiBold"/>
              <a:ea typeface="Jost SemiBold"/>
              <a:cs typeface="Jost SemiBold"/>
              <a:sym typeface="Jost SemiBold"/>
            </a:endParaRPr>
          </a:p>
        </p:txBody>
      </p:sp>
      <p:grpSp>
        <p:nvGrpSpPr>
          <p:cNvPr id="294" name="Google Shape;294;p31"/>
          <p:cNvGrpSpPr/>
          <p:nvPr/>
        </p:nvGrpSpPr>
        <p:grpSpPr>
          <a:xfrm rot="-654054">
            <a:off x="-62251" y="1005636"/>
            <a:ext cx="1149835" cy="1149835"/>
            <a:chOff x="-1332859" y="1178876"/>
            <a:chExt cx="1149900" cy="1149900"/>
          </a:xfrm>
        </p:grpSpPr>
        <p:sp>
          <p:nvSpPr>
            <p:cNvPr id="295" name="Google Shape;295;p31"/>
            <p:cNvSpPr/>
            <p:nvPr/>
          </p:nvSpPr>
          <p:spPr>
            <a:xfrm>
              <a:off x="-1332859" y="1178876"/>
              <a:ext cx="1149900" cy="1149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1069494" y="1466133"/>
              <a:ext cx="623187" cy="575380"/>
            </a:xfrm>
            <a:custGeom>
              <a:avLst/>
              <a:gdLst/>
              <a:ahLst/>
              <a:cxnLst/>
              <a:rect l="l" t="t" r="r" b="b"/>
              <a:pathLst>
                <a:path w="19423" h="17933" extrusionOk="0">
                  <a:moveTo>
                    <a:pt x="7198" y="1"/>
                  </a:moveTo>
                  <a:cubicBezTo>
                    <a:pt x="4964" y="1"/>
                    <a:pt x="2780" y="1694"/>
                    <a:pt x="2780" y="4384"/>
                  </a:cubicBezTo>
                  <a:cubicBezTo>
                    <a:pt x="2780" y="4786"/>
                    <a:pt x="2832" y="5188"/>
                    <a:pt x="2955" y="5573"/>
                  </a:cubicBezTo>
                  <a:cubicBezTo>
                    <a:pt x="0" y="7636"/>
                    <a:pt x="1451" y="12268"/>
                    <a:pt x="5070" y="12268"/>
                  </a:cubicBezTo>
                  <a:lnTo>
                    <a:pt x="5245" y="12268"/>
                  </a:lnTo>
                  <a:cubicBezTo>
                    <a:pt x="5245" y="12775"/>
                    <a:pt x="5315" y="13282"/>
                    <a:pt x="5472" y="13772"/>
                  </a:cubicBezTo>
                  <a:cubicBezTo>
                    <a:pt x="5542" y="13982"/>
                    <a:pt x="5752" y="14139"/>
                    <a:pt x="5979" y="14139"/>
                  </a:cubicBezTo>
                  <a:cubicBezTo>
                    <a:pt x="6031" y="14139"/>
                    <a:pt x="6084" y="14121"/>
                    <a:pt x="6136" y="14104"/>
                  </a:cubicBezTo>
                  <a:cubicBezTo>
                    <a:pt x="6399" y="14016"/>
                    <a:pt x="6556" y="13737"/>
                    <a:pt x="6468" y="13457"/>
                  </a:cubicBezTo>
                  <a:cubicBezTo>
                    <a:pt x="5603" y="10694"/>
                    <a:pt x="7780" y="8209"/>
                    <a:pt x="10312" y="8209"/>
                  </a:cubicBezTo>
                  <a:cubicBezTo>
                    <a:pt x="10951" y="8209"/>
                    <a:pt x="11613" y="8367"/>
                    <a:pt x="12255" y="8720"/>
                  </a:cubicBezTo>
                  <a:lnTo>
                    <a:pt x="11486" y="8860"/>
                  </a:lnTo>
                  <a:cubicBezTo>
                    <a:pt x="10845" y="8946"/>
                    <a:pt x="10925" y="9891"/>
                    <a:pt x="11556" y="9891"/>
                  </a:cubicBezTo>
                  <a:cubicBezTo>
                    <a:pt x="11561" y="9891"/>
                    <a:pt x="11567" y="9891"/>
                    <a:pt x="11573" y="9891"/>
                  </a:cubicBezTo>
                  <a:lnTo>
                    <a:pt x="11678" y="9891"/>
                  </a:lnTo>
                  <a:lnTo>
                    <a:pt x="13618" y="9559"/>
                  </a:lnTo>
                  <a:cubicBezTo>
                    <a:pt x="13915" y="9506"/>
                    <a:pt x="14108" y="9227"/>
                    <a:pt x="14055" y="8947"/>
                  </a:cubicBezTo>
                  <a:lnTo>
                    <a:pt x="13706" y="6989"/>
                  </a:lnTo>
                  <a:cubicBezTo>
                    <a:pt x="13653" y="6693"/>
                    <a:pt x="13428" y="6558"/>
                    <a:pt x="13200" y="6558"/>
                  </a:cubicBezTo>
                  <a:cubicBezTo>
                    <a:pt x="12905" y="6558"/>
                    <a:pt x="12605" y="6786"/>
                    <a:pt x="12674" y="7181"/>
                  </a:cubicBezTo>
                  <a:lnTo>
                    <a:pt x="12797" y="7811"/>
                  </a:lnTo>
                  <a:cubicBezTo>
                    <a:pt x="12006" y="7374"/>
                    <a:pt x="11164" y="7172"/>
                    <a:pt x="10341" y="7172"/>
                  </a:cubicBezTo>
                  <a:cubicBezTo>
                    <a:pt x="8034" y="7172"/>
                    <a:pt x="5870" y="8759"/>
                    <a:pt x="5367" y="11219"/>
                  </a:cubicBezTo>
                  <a:lnTo>
                    <a:pt x="5070" y="11219"/>
                  </a:lnTo>
                  <a:cubicBezTo>
                    <a:pt x="5056" y="11220"/>
                    <a:pt x="5042" y="11220"/>
                    <a:pt x="5028" y="11220"/>
                  </a:cubicBezTo>
                  <a:cubicBezTo>
                    <a:pt x="2558" y="11220"/>
                    <a:pt x="1445" y="8134"/>
                    <a:pt x="3374" y="6569"/>
                  </a:cubicBezTo>
                  <a:lnTo>
                    <a:pt x="3374" y="6569"/>
                  </a:lnTo>
                  <a:cubicBezTo>
                    <a:pt x="3567" y="6902"/>
                    <a:pt x="3794" y="7199"/>
                    <a:pt x="4056" y="7478"/>
                  </a:cubicBezTo>
                  <a:cubicBezTo>
                    <a:pt x="4174" y="7592"/>
                    <a:pt x="4303" y="7640"/>
                    <a:pt x="4427" y="7640"/>
                  </a:cubicBezTo>
                  <a:cubicBezTo>
                    <a:pt x="4838" y="7640"/>
                    <a:pt x="5184" y="7116"/>
                    <a:pt x="4808" y="6727"/>
                  </a:cubicBezTo>
                  <a:cubicBezTo>
                    <a:pt x="4493" y="6412"/>
                    <a:pt x="4231" y="6028"/>
                    <a:pt x="4073" y="5608"/>
                  </a:cubicBezTo>
                  <a:cubicBezTo>
                    <a:pt x="3916" y="5206"/>
                    <a:pt x="3829" y="4804"/>
                    <a:pt x="3829" y="4384"/>
                  </a:cubicBezTo>
                  <a:cubicBezTo>
                    <a:pt x="3829" y="2347"/>
                    <a:pt x="5485" y="1055"/>
                    <a:pt x="7181" y="1055"/>
                  </a:cubicBezTo>
                  <a:cubicBezTo>
                    <a:pt x="8133" y="1055"/>
                    <a:pt x="9098" y="1462"/>
                    <a:pt x="9790" y="2374"/>
                  </a:cubicBezTo>
                  <a:cubicBezTo>
                    <a:pt x="9720" y="2444"/>
                    <a:pt x="9633" y="2514"/>
                    <a:pt x="9563" y="2584"/>
                  </a:cubicBezTo>
                  <a:cubicBezTo>
                    <a:pt x="9172" y="2961"/>
                    <a:pt x="9529" y="3494"/>
                    <a:pt x="9946" y="3494"/>
                  </a:cubicBezTo>
                  <a:cubicBezTo>
                    <a:pt x="10069" y="3494"/>
                    <a:pt x="10198" y="3447"/>
                    <a:pt x="10314" y="3335"/>
                  </a:cubicBezTo>
                  <a:cubicBezTo>
                    <a:pt x="10454" y="3196"/>
                    <a:pt x="10629" y="3056"/>
                    <a:pt x="10804" y="2933"/>
                  </a:cubicBezTo>
                  <a:cubicBezTo>
                    <a:pt x="11315" y="2603"/>
                    <a:pt x="11868" y="2453"/>
                    <a:pt x="12408" y="2453"/>
                  </a:cubicBezTo>
                  <a:cubicBezTo>
                    <a:pt x="13953" y="2453"/>
                    <a:pt x="15384" y="3684"/>
                    <a:pt x="15384" y="5433"/>
                  </a:cubicBezTo>
                  <a:cubicBezTo>
                    <a:pt x="15384" y="5643"/>
                    <a:pt x="15366" y="5835"/>
                    <a:pt x="15331" y="6045"/>
                  </a:cubicBezTo>
                  <a:cubicBezTo>
                    <a:pt x="15267" y="6369"/>
                    <a:pt x="15517" y="6663"/>
                    <a:pt x="15846" y="6663"/>
                  </a:cubicBezTo>
                  <a:cubicBezTo>
                    <a:pt x="15872" y="6663"/>
                    <a:pt x="15899" y="6661"/>
                    <a:pt x="15926" y="6657"/>
                  </a:cubicBezTo>
                  <a:cubicBezTo>
                    <a:pt x="17167" y="6657"/>
                    <a:pt x="18198" y="7688"/>
                    <a:pt x="18198" y="8947"/>
                  </a:cubicBezTo>
                  <a:cubicBezTo>
                    <a:pt x="18198" y="10188"/>
                    <a:pt x="17167" y="11219"/>
                    <a:pt x="15926" y="11219"/>
                  </a:cubicBezTo>
                  <a:lnTo>
                    <a:pt x="15279" y="11219"/>
                  </a:lnTo>
                  <a:cubicBezTo>
                    <a:pt x="15244" y="11045"/>
                    <a:pt x="15209" y="10887"/>
                    <a:pt x="15157" y="10713"/>
                  </a:cubicBezTo>
                  <a:cubicBezTo>
                    <a:pt x="15075" y="10455"/>
                    <a:pt x="14876" y="10345"/>
                    <a:pt x="14674" y="10345"/>
                  </a:cubicBezTo>
                  <a:cubicBezTo>
                    <a:pt x="14356" y="10345"/>
                    <a:pt x="14032" y="10620"/>
                    <a:pt x="14160" y="11027"/>
                  </a:cubicBezTo>
                  <a:cubicBezTo>
                    <a:pt x="15026" y="13791"/>
                    <a:pt x="12849" y="16276"/>
                    <a:pt x="10317" y="16276"/>
                  </a:cubicBezTo>
                  <a:cubicBezTo>
                    <a:pt x="9677" y="16276"/>
                    <a:pt x="9015" y="16117"/>
                    <a:pt x="8374" y="15765"/>
                  </a:cubicBezTo>
                  <a:lnTo>
                    <a:pt x="9143" y="15625"/>
                  </a:lnTo>
                  <a:cubicBezTo>
                    <a:pt x="9787" y="15509"/>
                    <a:pt x="9667" y="14583"/>
                    <a:pt x="9063" y="14583"/>
                  </a:cubicBezTo>
                  <a:cubicBezTo>
                    <a:pt x="9027" y="14583"/>
                    <a:pt x="8990" y="14587"/>
                    <a:pt x="8951" y="14593"/>
                  </a:cubicBezTo>
                  <a:lnTo>
                    <a:pt x="7010" y="14943"/>
                  </a:lnTo>
                  <a:cubicBezTo>
                    <a:pt x="6713" y="14978"/>
                    <a:pt x="6521" y="15258"/>
                    <a:pt x="6573" y="15555"/>
                  </a:cubicBezTo>
                  <a:lnTo>
                    <a:pt x="6923" y="17495"/>
                  </a:lnTo>
                  <a:cubicBezTo>
                    <a:pt x="6958" y="17740"/>
                    <a:pt x="7168" y="17932"/>
                    <a:pt x="7430" y="17932"/>
                  </a:cubicBezTo>
                  <a:lnTo>
                    <a:pt x="7517" y="17932"/>
                  </a:lnTo>
                  <a:cubicBezTo>
                    <a:pt x="7815" y="17880"/>
                    <a:pt x="8007" y="17618"/>
                    <a:pt x="7954" y="17320"/>
                  </a:cubicBezTo>
                  <a:lnTo>
                    <a:pt x="7849" y="16691"/>
                  </a:lnTo>
                  <a:lnTo>
                    <a:pt x="7849" y="16691"/>
                  </a:lnTo>
                  <a:cubicBezTo>
                    <a:pt x="8646" y="17133"/>
                    <a:pt x="9485" y="17335"/>
                    <a:pt x="10303" y="17335"/>
                  </a:cubicBezTo>
                  <a:cubicBezTo>
                    <a:pt x="12949" y="17335"/>
                    <a:pt x="15371" y="15220"/>
                    <a:pt x="15384" y="12268"/>
                  </a:cubicBezTo>
                  <a:lnTo>
                    <a:pt x="15926" y="12268"/>
                  </a:lnTo>
                  <a:cubicBezTo>
                    <a:pt x="15948" y="12269"/>
                    <a:pt x="15970" y="12269"/>
                    <a:pt x="15992" y="12269"/>
                  </a:cubicBezTo>
                  <a:cubicBezTo>
                    <a:pt x="17712" y="12269"/>
                    <a:pt x="19162" y="10935"/>
                    <a:pt x="19300" y="9209"/>
                  </a:cubicBezTo>
                  <a:cubicBezTo>
                    <a:pt x="19422" y="7444"/>
                    <a:pt x="18163" y="5888"/>
                    <a:pt x="16433" y="5660"/>
                  </a:cubicBezTo>
                  <a:lnTo>
                    <a:pt x="16433" y="5433"/>
                  </a:lnTo>
                  <a:cubicBezTo>
                    <a:pt x="16419" y="3116"/>
                    <a:pt x="14512" y="1409"/>
                    <a:pt x="12395" y="1409"/>
                  </a:cubicBezTo>
                  <a:cubicBezTo>
                    <a:pt x="11828" y="1409"/>
                    <a:pt x="11246" y="1531"/>
                    <a:pt x="10681" y="1797"/>
                  </a:cubicBezTo>
                  <a:cubicBezTo>
                    <a:pt x="9771" y="556"/>
                    <a:pt x="8476" y="1"/>
                    <a:pt x="7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31"/>
          <p:cNvGrpSpPr/>
          <p:nvPr/>
        </p:nvGrpSpPr>
        <p:grpSpPr>
          <a:xfrm>
            <a:off x="524741" y="319401"/>
            <a:ext cx="1149900" cy="1149900"/>
            <a:chOff x="783766" y="1851351"/>
            <a:chExt cx="1149900" cy="1149900"/>
          </a:xfrm>
        </p:grpSpPr>
        <p:sp>
          <p:nvSpPr>
            <p:cNvPr id="298" name="Google Shape;298;p31"/>
            <p:cNvSpPr/>
            <p:nvPr/>
          </p:nvSpPr>
          <p:spPr>
            <a:xfrm>
              <a:off x="783766" y="1851351"/>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31"/>
            <p:cNvGrpSpPr/>
            <p:nvPr/>
          </p:nvGrpSpPr>
          <p:grpSpPr>
            <a:xfrm>
              <a:off x="1007976" y="2192980"/>
              <a:ext cx="701684" cy="466733"/>
              <a:chOff x="3992088" y="1299025"/>
              <a:chExt cx="486875" cy="323850"/>
            </a:xfrm>
          </p:grpSpPr>
          <p:sp>
            <p:nvSpPr>
              <p:cNvPr id="300" name="Google Shape;300;p31"/>
              <p:cNvSpPr/>
              <p:nvPr/>
            </p:nvSpPr>
            <p:spPr>
              <a:xfrm>
                <a:off x="3992088" y="1299025"/>
                <a:ext cx="486875" cy="323850"/>
              </a:xfrm>
              <a:custGeom>
                <a:avLst/>
                <a:gdLst/>
                <a:ahLst/>
                <a:cxnLst/>
                <a:rect l="l" t="t" r="r" b="b"/>
                <a:pathLst>
                  <a:path w="19475" h="12954" extrusionOk="0">
                    <a:moveTo>
                      <a:pt x="12097" y="1381"/>
                    </a:moveTo>
                    <a:cubicBezTo>
                      <a:pt x="12080" y="1416"/>
                      <a:pt x="12080" y="1451"/>
                      <a:pt x="12062" y="1469"/>
                    </a:cubicBezTo>
                    <a:cubicBezTo>
                      <a:pt x="11940" y="1836"/>
                      <a:pt x="11835" y="2203"/>
                      <a:pt x="11783" y="2570"/>
                    </a:cubicBezTo>
                    <a:lnTo>
                      <a:pt x="10751" y="2570"/>
                    </a:lnTo>
                    <a:cubicBezTo>
                      <a:pt x="11083" y="2063"/>
                      <a:pt x="11555" y="1644"/>
                      <a:pt x="12097" y="1381"/>
                    </a:cubicBezTo>
                    <a:close/>
                    <a:moveTo>
                      <a:pt x="13548" y="1049"/>
                    </a:moveTo>
                    <a:cubicBezTo>
                      <a:pt x="13601" y="1049"/>
                      <a:pt x="13828" y="1224"/>
                      <a:pt x="14055" y="1888"/>
                    </a:cubicBezTo>
                    <a:cubicBezTo>
                      <a:pt x="14143" y="2116"/>
                      <a:pt x="14195" y="2343"/>
                      <a:pt x="14247" y="2570"/>
                    </a:cubicBezTo>
                    <a:lnTo>
                      <a:pt x="12849" y="2570"/>
                    </a:lnTo>
                    <a:cubicBezTo>
                      <a:pt x="12901" y="2343"/>
                      <a:pt x="12954" y="2116"/>
                      <a:pt x="13041" y="1888"/>
                    </a:cubicBezTo>
                    <a:cubicBezTo>
                      <a:pt x="13251" y="1224"/>
                      <a:pt x="13496" y="1067"/>
                      <a:pt x="13548" y="1049"/>
                    </a:cubicBezTo>
                    <a:close/>
                    <a:moveTo>
                      <a:pt x="14999" y="1381"/>
                    </a:moveTo>
                    <a:lnTo>
                      <a:pt x="14999" y="1381"/>
                    </a:lnTo>
                    <a:cubicBezTo>
                      <a:pt x="15541" y="1661"/>
                      <a:pt x="16013" y="2063"/>
                      <a:pt x="16345" y="2570"/>
                    </a:cubicBezTo>
                    <a:lnTo>
                      <a:pt x="15314" y="2570"/>
                    </a:lnTo>
                    <a:cubicBezTo>
                      <a:pt x="15261" y="2203"/>
                      <a:pt x="15156" y="1836"/>
                      <a:pt x="15034" y="1486"/>
                    </a:cubicBezTo>
                    <a:cubicBezTo>
                      <a:pt x="15034" y="1451"/>
                      <a:pt x="15017" y="1416"/>
                      <a:pt x="14999" y="1381"/>
                    </a:cubicBezTo>
                    <a:close/>
                    <a:moveTo>
                      <a:pt x="6993" y="1049"/>
                    </a:moveTo>
                    <a:lnTo>
                      <a:pt x="6993" y="3497"/>
                    </a:lnTo>
                    <a:lnTo>
                      <a:pt x="1049" y="3497"/>
                    </a:lnTo>
                    <a:lnTo>
                      <a:pt x="1049" y="1049"/>
                    </a:lnTo>
                    <a:close/>
                    <a:moveTo>
                      <a:pt x="11643" y="3619"/>
                    </a:moveTo>
                    <a:cubicBezTo>
                      <a:pt x="11625" y="3864"/>
                      <a:pt x="11625" y="4126"/>
                      <a:pt x="11625" y="4371"/>
                    </a:cubicBezTo>
                    <a:cubicBezTo>
                      <a:pt x="11625" y="4633"/>
                      <a:pt x="11625" y="4895"/>
                      <a:pt x="11643" y="5140"/>
                    </a:cubicBezTo>
                    <a:lnTo>
                      <a:pt x="10314" y="5140"/>
                    </a:lnTo>
                    <a:cubicBezTo>
                      <a:pt x="10244" y="4895"/>
                      <a:pt x="10227" y="4633"/>
                      <a:pt x="10227" y="4371"/>
                    </a:cubicBezTo>
                    <a:cubicBezTo>
                      <a:pt x="10227" y="4126"/>
                      <a:pt x="10244" y="3864"/>
                      <a:pt x="10314" y="3619"/>
                    </a:cubicBezTo>
                    <a:close/>
                    <a:moveTo>
                      <a:pt x="14387" y="3619"/>
                    </a:moveTo>
                    <a:cubicBezTo>
                      <a:pt x="14422" y="3864"/>
                      <a:pt x="14422" y="4126"/>
                      <a:pt x="14422" y="4371"/>
                    </a:cubicBezTo>
                    <a:cubicBezTo>
                      <a:pt x="14422" y="4633"/>
                      <a:pt x="14422" y="4895"/>
                      <a:pt x="14387" y="5140"/>
                    </a:cubicBezTo>
                    <a:lnTo>
                      <a:pt x="12709" y="5140"/>
                    </a:lnTo>
                    <a:cubicBezTo>
                      <a:pt x="12692" y="4895"/>
                      <a:pt x="12674" y="4633"/>
                      <a:pt x="12674" y="4371"/>
                    </a:cubicBezTo>
                    <a:cubicBezTo>
                      <a:pt x="12674" y="4126"/>
                      <a:pt x="12674" y="3864"/>
                      <a:pt x="12709" y="3619"/>
                    </a:cubicBezTo>
                    <a:close/>
                    <a:moveTo>
                      <a:pt x="16782" y="3619"/>
                    </a:moveTo>
                    <a:cubicBezTo>
                      <a:pt x="16852" y="3864"/>
                      <a:pt x="16870" y="4126"/>
                      <a:pt x="16870" y="4371"/>
                    </a:cubicBezTo>
                    <a:cubicBezTo>
                      <a:pt x="16870" y="4633"/>
                      <a:pt x="16852" y="4895"/>
                      <a:pt x="16782" y="5140"/>
                    </a:cubicBezTo>
                    <a:lnTo>
                      <a:pt x="15454" y="5140"/>
                    </a:lnTo>
                    <a:cubicBezTo>
                      <a:pt x="15471" y="4895"/>
                      <a:pt x="15471" y="4633"/>
                      <a:pt x="15471" y="4371"/>
                    </a:cubicBezTo>
                    <a:cubicBezTo>
                      <a:pt x="15471" y="4126"/>
                      <a:pt x="15471" y="3864"/>
                      <a:pt x="15454" y="3619"/>
                    </a:cubicBezTo>
                    <a:close/>
                    <a:moveTo>
                      <a:pt x="6993" y="4545"/>
                    </a:moveTo>
                    <a:lnTo>
                      <a:pt x="6993" y="5612"/>
                    </a:lnTo>
                    <a:lnTo>
                      <a:pt x="1049" y="5612"/>
                    </a:lnTo>
                    <a:lnTo>
                      <a:pt x="1049" y="4545"/>
                    </a:lnTo>
                    <a:close/>
                    <a:moveTo>
                      <a:pt x="11783" y="6189"/>
                    </a:moveTo>
                    <a:cubicBezTo>
                      <a:pt x="11835" y="6556"/>
                      <a:pt x="11940" y="6923"/>
                      <a:pt x="12062" y="7273"/>
                    </a:cubicBezTo>
                    <a:cubicBezTo>
                      <a:pt x="12062" y="7308"/>
                      <a:pt x="12080" y="7342"/>
                      <a:pt x="12097" y="7377"/>
                    </a:cubicBezTo>
                    <a:cubicBezTo>
                      <a:pt x="11555" y="7098"/>
                      <a:pt x="11083" y="6696"/>
                      <a:pt x="10751" y="6189"/>
                    </a:cubicBezTo>
                    <a:close/>
                    <a:moveTo>
                      <a:pt x="16328" y="6189"/>
                    </a:moveTo>
                    <a:cubicBezTo>
                      <a:pt x="16013" y="6696"/>
                      <a:pt x="15541" y="7098"/>
                      <a:pt x="14999" y="7377"/>
                    </a:cubicBezTo>
                    <a:cubicBezTo>
                      <a:pt x="14999" y="7342"/>
                      <a:pt x="15017" y="7308"/>
                      <a:pt x="15034" y="7273"/>
                    </a:cubicBezTo>
                    <a:cubicBezTo>
                      <a:pt x="15156" y="6923"/>
                      <a:pt x="15261" y="6556"/>
                      <a:pt x="15314" y="6189"/>
                    </a:cubicBezTo>
                    <a:close/>
                    <a:moveTo>
                      <a:pt x="4633" y="6643"/>
                    </a:moveTo>
                    <a:lnTo>
                      <a:pt x="4790" y="7710"/>
                    </a:lnTo>
                    <a:lnTo>
                      <a:pt x="3234" y="7710"/>
                    </a:lnTo>
                    <a:lnTo>
                      <a:pt x="3409" y="6643"/>
                    </a:lnTo>
                    <a:close/>
                    <a:moveTo>
                      <a:pt x="14247" y="6189"/>
                    </a:moveTo>
                    <a:cubicBezTo>
                      <a:pt x="14195" y="6416"/>
                      <a:pt x="14143" y="6643"/>
                      <a:pt x="14055" y="6870"/>
                    </a:cubicBezTo>
                    <a:cubicBezTo>
                      <a:pt x="13828" y="7535"/>
                      <a:pt x="13601" y="7692"/>
                      <a:pt x="13548" y="7710"/>
                    </a:cubicBezTo>
                    <a:cubicBezTo>
                      <a:pt x="13496" y="7710"/>
                      <a:pt x="13268" y="7535"/>
                      <a:pt x="13041" y="6870"/>
                    </a:cubicBezTo>
                    <a:cubicBezTo>
                      <a:pt x="12954" y="6643"/>
                      <a:pt x="12901" y="6416"/>
                      <a:pt x="12849" y="6189"/>
                    </a:cubicBezTo>
                    <a:close/>
                    <a:moveTo>
                      <a:pt x="16870" y="8758"/>
                    </a:moveTo>
                    <a:lnTo>
                      <a:pt x="16870" y="11888"/>
                    </a:lnTo>
                    <a:lnTo>
                      <a:pt x="1049" y="11888"/>
                    </a:lnTo>
                    <a:lnTo>
                      <a:pt x="1049" y="8758"/>
                    </a:lnTo>
                    <a:close/>
                    <a:moveTo>
                      <a:pt x="525" y="0"/>
                    </a:moveTo>
                    <a:cubicBezTo>
                      <a:pt x="245" y="0"/>
                      <a:pt x="0" y="245"/>
                      <a:pt x="0" y="525"/>
                    </a:cubicBezTo>
                    <a:lnTo>
                      <a:pt x="0" y="6136"/>
                    </a:lnTo>
                    <a:cubicBezTo>
                      <a:pt x="0" y="6416"/>
                      <a:pt x="245" y="6661"/>
                      <a:pt x="525" y="6661"/>
                    </a:cubicBezTo>
                    <a:lnTo>
                      <a:pt x="2360" y="6661"/>
                    </a:lnTo>
                    <a:lnTo>
                      <a:pt x="2185" y="7710"/>
                    </a:lnTo>
                    <a:lnTo>
                      <a:pt x="525" y="7710"/>
                    </a:lnTo>
                    <a:cubicBezTo>
                      <a:pt x="227" y="7710"/>
                      <a:pt x="0" y="7937"/>
                      <a:pt x="0" y="8234"/>
                    </a:cubicBezTo>
                    <a:lnTo>
                      <a:pt x="0" y="12430"/>
                    </a:lnTo>
                    <a:cubicBezTo>
                      <a:pt x="0" y="12709"/>
                      <a:pt x="227" y="12954"/>
                      <a:pt x="525" y="12954"/>
                    </a:cubicBezTo>
                    <a:lnTo>
                      <a:pt x="17394" y="12954"/>
                    </a:lnTo>
                    <a:cubicBezTo>
                      <a:pt x="17691" y="12954"/>
                      <a:pt x="17919" y="12709"/>
                      <a:pt x="17919" y="12430"/>
                    </a:cubicBezTo>
                    <a:lnTo>
                      <a:pt x="17919" y="8234"/>
                    </a:lnTo>
                    <a:cubicBezTo>
                      <a:pt x="17919" y="7937"/>
                      <a:pt x="17691" y="7710"/>
                      <a:pt x="17394" y="7710"/>
                    </a:cubicBezTo>
                    <a:lnTo>
                      <a:pt x="16398" y="7710"/>
                    </a:lnTo>
                    <a:cubicBezTo>
                      <a:pt x="19474" y="5070"/>
                      <a:pt x="17604" y="18"/>
                      <a:pt x="13548" y="18"/>
                    </a:cubicBezTo>
                    <a:cubicBezTo>
                      <a:pt x="9492" y="18"/>
                      <a:pt x="7622" y="5070"/>
                      <a:pt x="10716" y="7710"/>
                    </a:cubicBezTo>
                    <a:lnTo>
                      <a:pt x="5874" y="7710"/>
                    </a:lnTo>
                    <a:lnTo>
                      <a:pt x="5699" y="6661"/>
                    </a:lnTo>
                    <a:lnTo>
                      <a:pt x="7517" y="6661"/>
                    </a:lnTo>
                    <a:cubicBezTo>
                      <a:pt x="7814" y="6661"/>
                      <a:pt x="8059" y="6416"/>
                      <a:pt x="8059" y="6136"/>
                    </a:cubicBezTo>
                    <a:lnTo>
                      <a:pt x="8059" y="525"/>
                    </a:lnTo>
                    <a:cubicBezTo>
                      <a:pt x="8042" y="245"/>
                      <a:pt x="7814" y="0"/>
                      <a:pt x="7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4040163" y="1544200"/>
                <a:ext cx="30600" cy="26150"/>
              </a:xfrm>
              <a:custGeom>
                <a:avLst/>
                <a:gdLst/>
                <a:ahLst/>
                <a:cxnLst/>
                <a:rect l="l" t="t" r="r" b="b"/>
                <a:pathLst>
                  <a:path w="1224" h="1046" extrusionOk="0">
                    <a:moveTo>
                      <a:pt x="699" y="0"/>
                    </a:moveTo>
                    <a:cubicBezTo>
                      <a:pt x="227" y="0"/>
                      <a:pt x="0" y="560"/>
                      <a:pt x="332" y="892"/>
                    </a:cubicBezTo>
                    <a:cubicBezTo>
                      <a:pt x="439" y="998"/>
                      <a:pt x="569" y="1046"/>
                      <a:pt x="696" y="1046"/>
                    </a:cubicBezTo>
                    <a:cubicBezTo>
                      <a:pt x="966" y="1046"/>
                      <a:pt x="1224" y="834"/>
                      <a:pt x="1224" y="525"/>
                    </a:cubicBezTo>
                    <a:cubicBezTo>
                      <a:pt x="1224" y="228"/>
                      <a:pt x="997" y="0"/>
                      <a:pt x="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092588" y="1544200"/>
                <a:ext cx="30625" cy="26150"/>
              </a:xfrm>
              <a:custGeom>
                <a:avLst/>
                <a:gdLst/>
                <a:ahLst/>
                <a:cxnLst/>
                <a:rect l="l" t="t" r="r" b="b"/>
                <a:pathLst>
                  <a:path w="1225" h="1046" extrusionOk="0">
                    <a:moveTo>
                      <a:pt x="700" y="0"/>
                    </a:moveTo>
                    <a:cubicBezTo>
                      <a:pt x="228" y="0"/>
                      <a:pt x="1" y="560"/>
                      <a:pt x="333" y="892"/>
                    </a:cubicBezTo>
                    <a:cubicBezTo>
                      <a:pt x="439" y="998"/>
                      <a:pt x="569" y="1046"/>
                      <a:pt x="697" y="1046"/>
                    </a:cubicBezTo>
                    <a:cubicBezTo>
                      <a:pt x="966" y="1046"/>
                      <a:pt x="1225" y="834"/>
                      <a:pt x="1225" y="525"/>
                    </a:cubicBezTo>
                    <a:cubicBezTo>
                      <a:pt x="1225" y="228"/>
                      <a:pt x="997" y="0"/>
                      <a:pt x="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256488" y="1544200"/>
                <a:ext cx="134625" cy="26250"/>
              </a:xfrm>
              <a:custGeom>
                <a:avLst/>
                <a:gdLst/>
                <a:ahLst/>
                <a:cxnLst/>
                <a:rect l="l" t="t" r="r" b="b"/>
                <a:pathLst>
                  <a:path w="5385" h="1050" extrusionOk="0">
                    <a:moveTo>
                      <a:pt x="525" y="0"/>
                    </a:moveTo>
                    <a:cubicBezTo>
                      <a:pt x="228" y="0"/>
                      <a:pt x="0" y="228"/>
                      <a:pt x="0" y="525"/>
                    </a:cubicBezTo>
                    <a:cubicBezTo>
                      <a:pt x="0" y="804"/>
                      <a:pt x="228" y="1049"/>
                      <a:pt x="525" y="1049"/>
                    </a:cubicBezTo>
                    <a:lnTo>
                      <a:pt x="4720" y="1049"/>
                    </a:lnTo>
                    <a:cubicBezTo>
                      <a:pt x="5385" y="997"/>
                      <a:pt x="5385" y="35"/>
                      <a:pt x="47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0447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714175" y="1372925"/>
            <a:ext cx="4121400" cy="6633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I</a:t>
            </a:r>
            <a:r>
              <a:rPr lang="en" sz="4000" dirty="0"/>
              <a:t>ntroduction</a:t>
            </a:r>
            <a:endParaRPr sz="4000" dirty="0"/>
          </a:p>
        </p:txBody>
      </p:sp>
      <p:sp>
        <p:nvSpPr>
          <p:cNvPr id="309" name="Google Shape;309;p32"/>
          <p:cNvSpPr txBox="1">
            <a:spLocks noGrp="1"/>
          </p:cNvSpPr>
          <p:nvPr>
            <p:ph type="subTitle" idx="1"/>
          </p:nvPr>
        </p:nvSpPr>
        <p:spPr>
          <a:xfrm>
            <a:off x="714175" y="2306875"/>
            <a:ext cx="4121400" cy="14637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US" dirty="0"/>
              <a:t>One of the facets of HPC. </a:t>
            </a:r>
            <a:endParaRPr dirty="0"/>
          </a:p>
        </p:txBody>
      </p:sp>
      <p:cxnSp>
        <p:nvCxnSpPr>
          <p:cNvPr id="310" name="Google Shape;310;p32"/>
          <p:cNvCxnSpPr/>
          <p:nvPr/>
        </p:nvCxnSpPr>
        <p:spPr>
          <a:xfrm>
            <a:off x="2091200" y="2036225"/>
            <a:ext cx="2744400" cy="0"/>
          </a:xfrm>
          <a:prstGeom prst="straightConnector1">
            <a:avLst/>
          </a:prstGeom>
          <a:noFill/>
          <a:ln w="9525" cap="flat" cmpd="sng">
            <a:solidFill>
              <a:schemeClr val="accent1"/>
            </a:solidFill>
            <a:prstDash val="solid"/>
            <a:round/>
            <a:headEnd type="none" w="med" len="med"/>
            <a:tailEnd type="none" w="med" len="med"/>
          </a:ln>
        </p:spPr>
      </p:cxnSp>
      <p:sp>
        <p:nvSpPr>
          <p:cNvPr id="8" name="Google Shape;309;p32">
            <a:extLst>
              <a:ext uri="{FF2B5EF4-FFF2-40B4-BE49-F238E27FC236}">
                <a16:creationId xmlns:a16="http://schemas.microsoft.com/office/drawing/2014/main" id="{E59A34D8-901A-E26D-0A58-C7763997986F}"/>
              </a:ext>
            </a:extLst>
          </p:cNvPr>
          <p:cNvSpPr txBox="1">
            <a:spLocks/>
          </p:cNvSpPr>
          <p:nvPr/>
        </p:nvSpPr>
        <p:spPr>
          <a:xfrm>
            <a:off x="862220" y="2827972"/>
            <a:ext cx="4121400" cy="94260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accent1"/>
              </a:buClr>
              <a:buSzPts val="2100"/>
              <a:buFont typeface="Jost"/>
              <a:buNone/>
              <a:defRPr sz="1800" b="0" i="0" u="none" strike="noStrike" cap="none">
                <a:solidFill>
                  <a:schemeClr val="accent1"/>
                </a:solidFill>
                <a:latin typeface="Jost"/>
                <a:ea typeface="Jost"/>
                <a:cs typeface="Jost"/>
                <a:sym typeface="Jost"/>
              </a:defRPr>
            </a:lvl1pPr>
            <a:lvl2pPr marL="914400" marR="0" lvl="1"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2pPr>
            <a:lvl3pPr marL="1371600" marR="0" lvl="2"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3pPr>
            <a:lvl4pPr marL="1828800" marR="0" lvl="3"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4pPr>
            <a:lvl5pPr marL="2286000" marR="0" lvl="4"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5pPr>
            <a:lvl6pPr marL="2743200" marR="0" lvl="5"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6pPr>
            <a:lvl7pPr marL="3200400" marR="0" lvl="6"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7pPr>
            <a:lvl8pPr marL="3657600" marR="0" lvl="7"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8pPr>
            <a:lvl9pPr marL="4114800" marR="0" lvl="8" indent="-330200" algn="ctr" rtl="0">
              <a:lnSpc>
                <a:spcPct val="100000"/>
              </a:lnSpc>
              <a:spcBef>
                <a:spcPts val="0"/>
              </a:spcBef>
              <a:spcAft>
                <a:spcPts val="0"/>
              </a:spcAft>
              <a:buClr>
                <a:schemeClr val="accent1"/>
              </a:buClr>
              <a:buSzPts val="2100"/>
              <a:buFont typeface="Jost"/>
              <a:buNone/>
              <a:defRPr sz="2100" b="0" i="0" u="none" strike="noStrike" cap="none">
                <a:solidFill>
                  <a:schemeClr val="accent1"/>
                </a:solidFill>
                <a:latin typeface="Jost"/>
                <a:ea typeface="Jost"/>
                <a:cs typeface="Jost"/>
                <a:sym typeface="Jost"/>
              </a:defRPr>
            </a:lvl9pPr>
          </a:lstStyle>
          <a:p>
            <a:pPr marL="0" indent="0"/>
            <a:r>
              <a:rPr lang="en-US" dirty="0"/>
              <a:t>Set of homogeneous processors work cooperatively to solve a computational problem. . </a:t>
            </a:r>
          </a:p>
        </p:txBody>
      </p:sp>
      <p:pic>
        <p:nvPicPr>
          <p:cNvPr id="4" name="Picture 3">
            <a:extLst>
              <a:ext uri="{FF2B5EF4-FFF2-40B4-BE49-F238E27FC236}">
                <a16:creationId xmlns:a16="http://schemas.microsoft.com/office/drawing/2014/main" id="{9D00133D-3462-3CB7-9DE4-718A80FE0B9F}"/>
              </a:ext>
            </a:extLst>
          </p:cNvPr>
          <p:cNvPicPr>
            <a:picLocks/>
          </p:cNvPicPr>
          <p:nvPr/>
        </p:nvPicPr>
        <p:blipFill>
          <a:blip r:embed="rId3"/>
          <a:stretch>
            <a:fillRect/>
          </a:stretch>
        </p:blipFill>
        <p:spPr>
          <a:xfrm>
            <a:off x="5204419" y="1487224"/>
            <a:ext cx="3857825" cy="1340748"/>
          </a:xfrm>
          <a:prstGeom prst="rect">
            <a:avLst/>
          </a:prstGeom>
        </p:spPr>
      </p:pic>
      <p:pic>
        <p:nvPicPr>
          <p:cNvPr id="6" name="Picture 5">
            <a:extLst>
              <a:ext uri="{FF2B5EF4-FFF2-40B4-BE49-F238E27FC236}">
                <a16:creationId xmlns:a16="http://schemas.microsoft.com/office/drawing/2014/main" id="{5B018C9F-943A-3607-4B70-E5E4FF439CB1}"/>
              </a:ext>
            </a:extLst>
          </p:cNvPr>
          <p:cNvPicPr>
            <a:picLocks noChangeAspect="1"/>
          </p:cNvPicPr>
          <p:nvPr/>
        </p:nvPicPr>
        <p:blipFill>
          <a:blip r:embed="rId4"/>
          <a:stretch>
            <a:fillRect/>
          </a:stretch>
        </p:blipFill>
        <p:spPr>
          <a:xfrm>
            <a:off x="5220311" y="2905965"/>
            <a:ext cx="3841933" cy="2089779"/>
          </a:xfrm>
          <a:prstGeom prst="rect">
            <a:avLst/>
          </a:prstGeom>
        </p:spPr>
      </p:pic>
    </p:spTree>
    <p:extLst>
      <p:ext uri="{BB962C8B-B14F-4D97-AF65-F5344CB8AC3E}">
        <p14:creationId xmlns:p14="http://schemas.microsoft.com/office/powerpoint/2010/main" val="3688051896"/>
      </p:ext>
    </p:extLst>
  </p:cSld>
  <p:clrMapOvr>
    <a:masterClrMapping/>
  </p:clrMapOvr>
</p:sld>
</file>

<file path=ppt/theme/theme1.xml><?xml version="1.0" encoding="utf-8"?>
<a:theme xmlns:a="http://schemas.openxmlformats.org/drawingml/2006/main" name="Introduction to Cloud Computing Workshop by Slidesgo">
  <a:themeElements>
    <a:clrScheme name="Simple Light">
      <a:dk1>
        <a:srgbClr val="F57474"/>
      </a:dk1>
      <a:lt1>
        <a:srgbClr val="F9D923"/>
      </a:lt1>
      <a:dk2>
        <a:srgbClr val="36AE7C"/>
      </a:dk2>
      <a:lt2>
        <a:srgbClr val="187498"/>
      </a:lt2>
      <a:accent1>
        <a:srgbClr val="062531"/>
      </a:accent1>
      <a:accent2>
        <a:srgbClr val="FFFFFF"/>
      </a:accent2>
      <a:accent3>
        <a:srgbClr val="FFFFFF"/>
      </a:accent3>
      <a:accent4>
        <a:srgbClr val="FFFFFF"/>
      </a:accent4>
      <a:accent5>
        <a:srgbClr val="FFFFFF"/>
      </a:accent5>
      <a:accent6>
        <a:srgbClr val="FFFFFF"/>
      </a:accent6>
      <a:hlink>
        <a:srgbClr val="06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1300</Words>
  <Application>Microsoft Office PowerPoint</Application>
  <PresentationFormat>On-screen Show (16:9)</PresentationFormat>
  <Paragraphs>198</Paragraphs>
  <Slides>40</Slides>
  <Notes>39</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Jost</vt:lpstr>
      <vt:lpstr>Arial</vt:lpstr>
      <vt:lpstr>Google Sans Text</vt:lpstr>
      <vt:lpstr>Montserrat</vt:lpstr>
      <vt:lpstr>Jost SemiBold</vt:lpstr>
      <vt:lpstr>Introduction to Cloud Computing Workshop by Slidesgo</vt:lpstr>
      <vt:lpstr>Computing Paradigm</vt:lpstr>
      <vt:lpstr>Learning objectives</vt:lpstr>
      <vt:lpstr>Table of contents</vt:lpstr>
      <vt:lpstr>High Performance Computing</vt:lpstr>
      <vt:lpstr>Introduction</vt:lpstr>
      <vt:lpstr>High Performance Computing</vt:lpstr>
      <vt:lpstr>PowerPoint Presentation</vt:lpstr>
      <vt:lpstr>Parallel Computing</vt:lpstr>
      <vt:lpstr>Introduction</vt:lpstr>
      <vt:lpstr>Parallel Computing</vt:lpstr>
      <vt:lpstr>PowerPoint Presentation</vt:lpstr>
      <vt:lpstr>Read More….</vt:lpstr>
      <vt:lpstr>Distributed Computing</vt:lpstr>
      <vt:lpstr>Introduction</vt:lpstr>
      <vt:lpstr>Distributed computing</vt:lpstr>
      <vt:lpstr>Distributed Computing</vt:lpstr>
      <vt:lpstr>Types of Distributed Computing</vt:lpstr>
      <vt:lpstr>PowerPoint Presentation</vt:lpstr>
      <vt:lpstr>PowerPoint Presentation</vt:lpstr>
      <vt:lpstr>Cluster Computing</vt:lpstr>
      <vt:lpstr>Introduction</vt:lpstr>
      <vt:lpstr>Cluster computing</vt:lpstr>
      <vt:lpstr>Grid Computing</vt:lpstr>
      <vt:lpstr>Introduction</vt:lpstr>
      <vt:lpstr>Grid computing</vt:lpstr>
      <vt:lpstr>Grid computing</vt:lpstr>
      <vt:lpstr>Grid computing</vt:lpstr>
      <vt:lpstr>PowerPoint Presentation</vt:lpstr>
      <vt:lpstr>PowerPoint Presentation</vt:lpstr>
      <vt:lpstr>Cloud Computing</vt:lpstr>
      <vt:lpstr>Introduction</vt:lpstr>
      <vt:lpstr>Introduction</vt:lpstr>
      <vt:lpstr>Cloud computing</vt:lpstr>
      <vt:lpstr>PowerPoint Presentation</vt:lpstr>
      <vt:lpstr>Mobile Computing</vt:lpstr>
      <vt:lpstr>Introduction</vt:lpstr>
      <vt:lpstr>Mobile computing</vt:lpstr>
      <vt:lpstr>Network Computing</vt:lpstr>
      <vt:lpstr>Introduction</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PC</dc:creator>
  <cp:lastModifiedBy>Truong Thi Ngoc Phuong</cp:lastModifiedBy>
  <cp:revision>39</cp:revision>
  <dcterms:modified xsi:type="dcterms:W3CDTF">2024-08-23T03:00:02Z</dcterms:modified>
</cp:coreProperties>
</file>