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b="def" i="def"/>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b="def" i="def"/>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b="def" i="def"/>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b="def" i="def"/>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b="def" i="def"/>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b="def" i="def"/>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762000" y="2463800"/>
            <a:ext cx="11480800" cy="2540000"/>
          </a:xfrm>
          <a:prstGeom prst="rect">
            <a:avLst/>
          </a:prstGeom>
        </p:spPr>
        <p:txBody>
          <a:bodyPr anchor="b"/>
          <a:lstStyle/>
          <a:p>
            <a:pPr/>
            <a:r>
              <a:t>Title Text</a:t>
            </a:r>
          </a:p>
        </p:txBody>
      </p:sp>
      <p:sp>
        <p:nvSpPr>
          <p:cNvPr id="12" name="Shape 12"/>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b="1" i="1" sz="2400">
                <a:solidFill>
                  <a:srgbClr val="FFFFFF"/>
                </a:solidFill>
                <a:latin typeface="+mn-lt"/>
                <a:ea typeface="+mn-ea"/>
                <a:cs typeface="+mn-cs"/>
                <a:sym typeface="Helvetica Neue"/>
              </a:defRPr>
            </a:lvl1pPr>
          </a:lstStyle>
          <a:p>
            <a:pPr/>
            <a:r>
              <a:t>–Johnny Appleseed</a:t>
            </a:r>
          </a:p>
        </p:txBody>
      </p:sp>
      <p:sp>
        <p:nvSpPr>
          <p:cNvPr id="94" name="Shape 94"/>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b="1" sz="3600">
                <a:solidFill>
                  <a:srgbClr val="FFFFFF"/>
                </a:solidFill>
                <a:effectLst>
                  <a:outerShdw sx="100000" sy="100000" kx="0" ky="0" algn="b" rotWithShape="0" blurRad="50800" dist="25400" dir="5400000">
                    <a:srgbClr val="020202"/>
                  </a:outerShdw>
                </a:effectLst>
                <a:latin typeface="+mn-lt"/>
                <a:ea typeface="+mn-ea"/>
                <a:cs typeface="+mn-cs"/>
                <a:sym typeface="Helvetica Neue"/>
              </a:defRPr>
            </a:lvl1pPr>
          </a:lstStyle>
          <a:p>
            <a:pPr/>
            <a:r>
              <a:t>“Type a quote here.” </a:t>
            </a:r>
          </a:p>
        </p:txBody>
      </p:sp>
      <p:sp>
        <p:nvSpPr>
          <p:cNvPr id="95" name="Shape 95"/>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104900" y="758938"/>
            <a:ext cx="10795000" cy="5943601"/>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21" name="Shape 21"/>
          <p:cNvSpPr/>
          <p:nvPr>
            <p:ph type="title"/>
          </p:nvPr>
        </p:nvSpPr>
        <p:spPr>
          <a:xfrm>
            <a:off x="762000" y="6883400"/>
            <a:ext cx="11480800" cy="1079500"/>
          </a:xfrm>
          <a:prstGeom prst="rect">
            <a:avLst/>
          </a:prstGeom>
        </p:spPr>
        <p:txBody>
          <a:bodyPr anchor="b"/>
          <a:lstStyle/>
          <a:p>
            <a:pPr/>
            <a:r>
              <a:t>Title Text</a:t>
            </a:r>
          </a:p>
        </p:txBody>
      </p:sp>
      <p:sp>
        <p:nvSpPr>
          <p:cNvPr id="22" name="Shape 22"/>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762000" y="3517900"/>
            <a:ext cx="11480800" cy="2717800"/>
          </a:xfrm>
          <a:prstGeom prst="rect">
            <a:avLst/>
          </a:prstGeom>
        </p:spPr>
        <p:txBody>
          <a:bodyPr/>
          <a:lstStyle/>
          <a:p>
            <a:pPr/>
            <a:r>
              <a:t>Title Text</a:t>
            </a:r>
          </a:p>
        </p:txBody>
      </p:sp>
      <p:sp>
        <p:nvSpPr>
          <p:cNvPr id="31" name="Shape 3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6548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39" name="Shape 39"/>
          <p:cNvSpPr/>
          <p:nvPr>
            <p:ph type="title"/>
          </p:nvPr>
        </p:nvSpPr>
        <p:spPr>
          <a:xfrm>
            <a:off x="762000" y="419100"/>
            <a:ext cx="5384800" cy="4597400"/>
          </a:xfrm>
          <a:prstGeom prst="rect">
            <a:avLst/>
          </a:prstGeom>
        </p:spPr>
        <p:txBody>
          <a:bodyPr anchor="b"/>
          <a:lstStyle>
            <a:lvl1pPr>
              <a:defRPr sz="5200"/>
            </a:lvl1pPr>
          </a:lstStyle>
          <a:p>
            <a:pPr/>
            <a:r>
              <a:t>Title Text</a:t>
            </a:r>
          </a:p>
        </p:txBody>
      </p:sp>
      <p:sp>
        <p:nvSpPr>
          <p:cNvPr id="40" name="Shape 40"/>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228600" algn="ctr">
              <a:spcBef>
                <a:spcPts val="0"/>
              </a:spcBef>
              <a:buSzTx/>
              <a:buNone/>
              <a:defRPr sz="2400">
                <a:solidFill>
                  <a:srgbClr val="FFFFFF"/>
                </a:solidFill>
              </a:defRPr>
            </a:lvl2pPr>
            <a:lvl3pPr marL="0" indent="457200" algn="ctr">
              <a:spcBef>
                <a:spcPts val="0"/>
              </a:spcBef>
              <a:buSzTx/>
              <a:buNone/>
              <a:defRPr sz="2400">
                <a:solidFill>
                  <a:srgbClr val="FFFFFF"/>
                </a:solidFill>
              </a:defRPr>
            </a:lvl3pPr>
            <a:lvl4pPr marL="0" indent="685800" algn="ctr">
              <a:spcBef>
                <a:spcPts val="0"/>
              </a:spcBef>
              <a:buSzTx/>
              <a:buNone/>
              <a:defRPr sz="2400">
                <a:solidFill>
                  <a:srgbClr val="FFFFFF"/>
                </a:solidFill>
              </a:defRPr>
            </a:lvl4pPr>
            <a:lvl5pPr marL="0" indent="914400" algn="ctr">
              <a:spcBef>
                <a:spcPts val="0"/>
              </a:spcBef>
              <a:buSz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xfrm>
            <a:off x="6311798" y="9251950"/>
            <a:ext cx="368504" cy="37460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654800" y="2374900"/>
            <a:ext cx="5588000" cy="68072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762000" y="2374900"/>
            <a:ext cx="5384800" cy="6807200"/>
          </a:xfrm>
          <a:prstGeom prst="rect">
            <a:avLst/>
          </a:prstGeom>
        </p:spPr>
        <p:txBody>
          <a:bodyPr/>
          <a:lstStyle>
            <a:lvl1pPr marL="342900" indent="-342900">
              <a:spcBef>
                <a:spcPts val="3200"/>
              </a:spcBef>
              <a:buClr>
                <a:srgbClr val="EBEBEB"/>
              </a:buClr>
              <a:defRPr sz="2800"/>
            </a:lvl1pPr>
            <a:lvl2pPr marL="685800" indent="-342900">
              <a:spcBef>
                <a:spcPts val="3200"/>
              </a:spcBef>
              <a:buClr>
                <a:srgbClr val="EBEBEB"/>
              </a:buClr>
              <a:defRPr sz="2800"/>
            </a:lvl2pPr>
            <a:lvl3pPr marL="1028700" indent="-342900">
              <a:spcBef>
                <a:spcPts val="3200"/>
              </a:spcBef>
              <a:buClr>
                <a:srgbClr val="EBEBEB"/>
              </a:buClr>
              <a:defRPr sz="2800"/>
            </a:lvl3pPr>
            <a:lvl4pPr marL="1371600" indent="-342900">
              <a:spcBef>
                <a:spcPts val="3200"/>
              </a:spcBef>
              <a:buClr>
                <a:srgbClr val="EBEBEB"/>
              </a:buClr>
              <a:defRPr sz="2800"/>
            </a:lvl4pPr>
            <a:lvl5pPr marL="1714500" indent="-342900">
              <a:spcBef>
                <a:spcPts val="3200"/>
              </a:spcBef>
              <a:buClr>
                <a:srgbClr val="EBEBEB"/>
              </a:buClr>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965200"/>
            <a:ext cx="11480800" cy="7823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80200" y="5626100"/>
            <a:ext cx="5588000" cy="3441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4" name="Shape 84"/>
          <p:cNvSpPr/>
          <p:nvPr>
            <p:ph type="pic" sz="half" idx="14"/>
          </p:nvPr>
        </p:nvSpPr>
        <p:spPr>
          <a:xfrm>
            <a:off x="6680200" y="419100"/>
            <a:ext cx="5588000" cy="49149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5" name="Shape 85"/>
          <p:cNvSpPr/>
          <p:nvPr>
            <p:ph type="pic" sz="half" idx="15"/>
          </p:nvPr>
        </p:nvSpPr>
        <p:spPr>
          <a:xfrm>
            <a:off x="762000" y="419100"/>
            <a:ext cx="5588000" cy="8648700"/>
          </a:xfrm>
          <a:prstGeom prst="rect">
            <a:avLst/>
          </a:prstGeom>
          <a:ln w="25400"/>
          <a:effectLst>
            <a:outerShdw sx="100000" sy="100000" kx="0" ky="0" algn="b" rotWithShape="0" blurRad="254000" dist="127000" dir="5400000">
              <a:srgbClr val="000000">
                <a:alpha val="70000"/>
              </a:srgbClr>
            </a:outerShdw>
          </a:effectLst>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74600"/>
          </a:xfrm>
          <a:prstGeom prst="rect">
            <a:avLst/>
          </a:prstGeom>
          <a:ln w="12700">
            <a:miter lim="400000"/>
          </a:ln>
        </p:spPr>
        <p:txBody>
          <a:bodyPr wrap="none" lIns="50800" tIns="50800" rIns="50800" bIns="50800">
            <a:spAutoFit/>
          </a:bodyPr>
          <a:lstStyle>
            <a:lvl1pPr>
              <a:defRPr sz="1800">
                <a:latin typeface="+mn-lt"/>
                <a:ea typeface="+mn-ea"/>
                <a:cs typeface="+mn-cs"/>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1pPr>
      <a:lvl2pPr marL="0" marR="0" indent="228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2pPr>
      <a:lvl3pPr marL="0" marR="0" indent="457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3pPr>
      <a:lvl4pPr marL="0" marR="0" indent="685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4pPr>
      <a:lvl5pPr marL="0" marR="0" indent="9144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6400" u="none">
          <a:ln>
            <a:noFill/>
          </a:ln>
          <a:solidFill>
            <a:srgbClr val="FFFFFF"/>
          </a:solidFill>
          <a:effectLst>
            <a:outerShdw sx="100000" sy="100000" kx="0" ky="0" algn="b" rotWithShape="0" blurRad="50800" dist="25400" dir="540000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b="0" baseline="0" cap="none" i="0" spc="0" strike="noStrike" sz="3400" u="none">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lvl="1"/>
            <a:r>
              <a:t>Powershell</a:t>
            </a:r>
          </a:p>
        </p:txBody>
      </p:sp>
      <p:sp>
        <p:nvSpPr>
          <p:cNvPr id="120" name="Shape 120"/>
          <p:cNvSpPr/>
          <p:nvPr>
            <p:ph type="subTitle" sz="quarter" idx="1"/>
          </p:nvPr>
        </p:nvSpPr>
        <p:spPr>
          <a:prstGeom prst="rect">
            <a:avLst/>
          </a:prstGeom>
        </p:spPr>
        <p:txBody>
          <a:bodyPr/>
          <a:lstStyle/>
          <a:p>
            <a:pPr/>
            <a:r>
              <a:t>Functions, Parameters, User Input, Providers, WMI Objects</a:t>
            </a:r>
          </a:p>
          <a:p>
            <a:pPr/>
            <a:r>
              <a:t>COMP2101 Fall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User Input Exercises</a:t>
            </a:r>
          </a:p>
        </p:txBody>
      </p:sp>
      <p:sp>
        <p:nvSpPr>
          <p:cNvPr id="147" name="Shape 147"/>
          <p:cNvSpPr/>
          <p:nvPr>
            <p:ph type="body" idx="1"/>
          </p:nvPr>
        </p:nvSpPr>
        <p:spPr>
          <a:prstGeom prst="rect">
            <a:avLst/>
          </a:prstGeom>
        </p:spPr>
        <p:txBody>
          <a:bodyPr/>
          <a:lstStyle/>
          <a:p>
            <a:pPr/>
            <a:r>
              <a:t>Recreate the rolldice script from our bash lessons in powershell</a:t>
            </a:r>
          </a:p>
          <a:p>
            <a:pPr/>
            <a:r>
              <a:t>Recreate the pickanumber script from our bash lessons in powershell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Working With URLs Example</a:t>
            </a:r>
          </a:p>
        </p:txBody>
      </p:sp>
      <p:sp>
        <p:nvSpPr>
          <p:cNvPr id="150" name="Shape 150"/>
          <p:cNvSpPr/>
          <p:nvPr>
            <p:ph type="body" idx="1"/>
          </p:nvPr>
        </p:nvSpPr>
        <p:spPr>
          <a:prstGeom prst="rect">
            <a:avLst/>
          </a:prstGeom>
        </p:spPr>
        <p:txBody>
          <a:bodyPr/>
          <a:lstStyle/>
          <a:p>
            <a:pPr marL="264159" indent="-264159" defTabSz="379729">
              <a:spcBef>
                <a:spcPts val="2700"/>
              </a:spcBef>
              <a:defRPr sz="2209">
                <a:effectLst>
                  <a:outerShdw sx="100000" sy="100000" kx="0" ky="0" algn="b" rotWithShape="0" blurRad="33020" dist="16510" dir="5400000">
                    <a:srgbClr val="000000"/>
                  </a:outerShdw>
                </a:effectLst>
              </a:defRPr>
            </a:pPr>
            <a:r>
              <a:t>Sometimes you want to retrieve files from web sites in a script</a:t>
            </a:r>
          </a:p>
          <a:p>
            <a:pPr marL="264159" indent="-264159" defTabSz="379729">
              <a:spcBef>
                <a:spcPts val="2700"/>
              </a:spcBef>
              <a:defRPr sz="2209">
                <a:effectLst>
                  <a:outerShdw sx="100000" sy="100000" kx="0" ky="0" algn="b" rotWithShape="0" blurRad="33020" dist="16510" dir="5400000">
                    <a:srgbClr val="000000"/>
                  </a:outerShdw>
                </a:effectLst>
              </a:defRPr>
            </a:pPr>
            <a:r>
              <a:t>This example retrieves a file from the course github repository and puts it into the current directory</a:t>
            </a:r>
          </a:p>
          <a:p>
            <a:pPr marL="0" indent="0" defTabSz="379729">
              <a:spcBef>
                <a:spcPts val="2700"/>
              </a:spcBef>
              <a:buSzTx/>
              <a:buNone/>
              <a:defRPr sz="2209">
                <a:effectLst>
                  <a:outerShdw sx="100000" sy="100000" kx="0" ky="0" algn="b" rotWithShape="0" blurRad="33020" dist="16510" dir="5400000">
                    <a:srgbClr val="000000"/>
                  </a:outerShdw>
                </a:effectLst>
                <a:latin typeface="Courier"/>
                <a:ea typeface="Courier"/>
                <a:cs typeface="Courier"/>
                <a:sym typeface="Courier"/>
              </a:defRPr>
            </a:pPr>
            <a:r>
              <a:t>FILE: </a:t>
            </a:r>
            <a:r>
              <a:rPr>
                <a:solidFill>
                  <a:schemeClr val="accent3">
                    <a:hueOff val="-161208"/>
                    <a:satOff val="21110"/>
                    <a:lumOff val="21634"/>
                  </a:schemeClr>
                </a:solidFill>
              </a:rPr>
              <a:t>gethubscript.ps1</a:t>
            </a:r>
            <a:endParaRPr>
              <a:solidFill>
                <a:schemeClr val="accent3">
                  <a:hueOff val="-161208"/>
                  <a:satOff val="21110"/>
                  <a:lumOff val="21634"/>
                </a:schemeClr>
              </a:solidFill>
            </a:endParaRPr>
          </a:p>
          <a:p>
            <a:pPr marL="0" indent="0" defTabSz="379729">
              <a:spcBef>
                <a:spcPts val="2700"/>
              </a:spcBef>
              <a:buSzTx/>
              <a:buNone/>
              <a:defRPr sz="2209">
                <a:solidFill>
                  <a:schemeClr val="accent3">
                    <a:hueOff val="-161208"/>
                    <a:satOff val="21110"/>
                    <a:lumOff val="21634"/>
                  </a:schemeClr>
                </a:solidFill>
                <a:effectLst>
                  <a:outerShdw sx="100000" sy="100000" kx="0" ky="0" algn="b" rotWithShape="0" blurRad="33020" dist="16510" dir="5400000">
                    <a:srgbClr val="000000"/>
                  </a:outerShdw>
                </a:effectLst>
                <a:latin typeface="Courier"/>
                <a:ea typeface="Courier"/>
                <a:cs typeface="Courier"/>
                <a:sym typeface="Courier"/>
              </a:defRPr>
            </a:pPr>
            <a:r>
              <a:t>param(</a:t>
            </a:r>
            <a:br/>
            <a:r>
              <a:t>    [parameter(mandatory=$true)][string]$scriptname</a:t>
            </a:r>
            <a:br/>
            <a:r>
              <a:t>)</a:t>
            </a:r>
          </a:p>
          <a:p>
            <a:pPr marL="0" indent="0" defTabSz="379729">
              <a:spcBef>
                <a:spcPts val="2700"/>
              </a:spcBef>
              <a:buSzTx/>
              <a:buNone/>
              <a:defRPr sz="2209">
                <a:solidFill>
                  <a:schemeClr val="accent3">
                    <a:hueOff val="-161208"/>
                    <a:satOff val="21110"/>
                    <a:lumOff val="21634"/>
                  </a:schemeClr>
                </a:solidFill>
                <a:effectLst>
                  <a:outerShdw sx="100000" sy="100000" kx="0" ky="0" algn="b" rotWithShape="0" blurRad="33020" dist="16510" dir="5400000">
                    <a:srgbClr val="000000"/>
                  </a:outerShdw>
                </a:effectLst>
                <a:latin typeface="Courier"/>
                <a:ea typeface="Courier"/>
                <a:cs typeface="Courier"/>
                <a:sym typeface="Courier"/>
              </a:defRPr>
            </a:pPr>
            <a:r>
              <a:t>$url = "https://github.com/zonzorp/COMP2101F15-01/raw/master/powershell/$scriptname"</a:t>
            </a:r>
            <a:br/>
            <a:r>
              <a:t>$localdir = pwd</a:t>
            </a:r>
            <a:br/>
            <a:r>
              <a:t>$localfile = "$localdir/$scriptname"</a:t>
            </a:r>
            <a:br/>
            <a:r>
              <a:t>$webclient = New-Object -TypeName system.net.webclient</a:t>
            </a:r>
            <a:br/>
            <a:r>
              <a:t>$webclient.UseDefaultCredentials = $true</a:t>
            </a:r>
            <a:br/>
            <a:r>
              <a:t>$webclient.DownloadFile($url, $localfile)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Providers</a:t>
            </a:r>
          </a:p>
        </p:txBody>
      </p:sp>
      <p:sp>
        <p:nvSpPr>
          <p:cNvPr id="153" name="Shape 153"/>
          <p:cNvSpPr/>
          <p:nvPr>
            <p:ph type="body" idx="1"/>
          </p:nvPr>
        </p:nvSpPr>
        <p:spPr>
          <a:prstGeom prst="rect">
            <a:avLst/>
          </a:prstGeom>
        </p:spPr>
        <p:txBody>
          <a:bodyPr/>
          <a:lstStyle/>
          <a:p>
            <a:pPr marL="312927" indent="-312927" defTabSz="449833">
              <a:spcBef>
                <a:spcPts val="3200"/>
              </a:spcBef>
              <a:defRPr sz="2618">
                <a:effectLst>
                  <a:outerShdw sx="100000" sy="100000" kx="0" ky="0" algn="b" rotWithShape="0" blurRad="39116" dist="19558" dir="5400000">
                    <a:srgbClr val="000000"/>
                  </a:outerShdw>
                </a:effectLst>
              </a:defRPr>
            </a:pPr>
            <a:r>
              <a:t>Providers allow us to use drive name semantics to access different types of storage spaces</a:t>
            </a:r>
          </a:p>
          <a:p>
            <a:pPr marL="312927" indent="-312927" defTabSz="449833">
              <a:spcBef>
                <a:spcPts val="3200"/>
              </a:spcBef>
              <a:defRPr sz="2618">
                <a:effectLst>
                  <a:outerShdw sx="100000" sy="100000" kx="0" ky="0" algn="b" rotWithShape="0" blurRad="39116" dist="19558" dir="5400000">
                    <a:srgbClr val="000000"/>
                  </a:outerShdw>
                </a:effectLst>
              </a:defRPr>
            </a:pPr>
            <a:r>
              <a:rPr>
                <a:solidFill>
                  <a:schemeClr val="accent3">
                    <a:hueOff val="-161208"/>
                    <a:satOff val="21110"/>
                    <a:lumOff val="21634"/>
                  </a:schemeClr>
                </a:solidFill>
              </a:rPr>
              <a:t>get-psproviders</a:t>
            </a:r>
            <a:r>
              <a:t> shows the list of providers currently loaded in memory</a:t>
            </a:r>
          </a:p>
          <a:p>
            <a:pPr marL="312927" indent="-312927" defTabSz="449833">
              <a:spcBef>
                <a:spcPts val="3200"/>
              </a:spcBef>
              <a:defRPr sz="2618">
                <a:effectLst>
                  <a:outerShdw sx="100000" sy="100000" kx="0" ky="0" algn="b" rotWithShape="0" blurRad="39116" dist="19558" dir="5400000">
                    <a:srgbClr val="000000"/>
                  </a:outerShdw>
                </a:effectLst>
              </a:defRPr>
            </a:pPr>
            <a:r>
              <a:rPr>
                <a:solidFill>
                  <a:schemeClr val="accent3">
                    <a:hueOff val="-161208"/>
                    <a:satOff val="21110"/>
                    <a:lumOff val="21634"/>
                  </a:schemeClr>
                </a:solidFill>
              </a:rPr>
              <a:t>get-psdrive</a:t>
            </a:r>
            <a:r>
              <a:t> shows the list of drives using currently loaded providers with some summary information, very limited compared to WMI classes</a:t>
            </a:r>
          </a:p>
          <a:p>
            <a:pPr marL="312927" indent="-312927" defTabSz="449833">
              <a:spcBef>
                <a:spcPts val="3200"/>
              </a:spcBef>
              <a:defRPr sz="2618">
                <a:effectLst>
                  <a:outerShdw sx="100000" sy="100000" kx="0" ky="0" algn="b" rotWithShape="0" blurRad="39116" dist="19558" dir="5400000">
                    <a:srgbClr val="000000"/>
                  </a:outerShdw>
                </a:effectLst>
              </a:defRPr>
            </a:pPr>
            <a:r>
              <a:rPr>
                <a:solidFill>
                  <a:schemeClr val="accent3">
                    <a:hueOff val="-161208"/>
                    <a:satOff val="21110"/>
                    <a:lumOff val="21634"/>
                  </a:schemeClr>
                </a:solidFill>
              </a:rPr>
              <a:t>get-childitem</a:t>
            </a:r>
            <a:r>
              <a:t> (</a:t>
            </a:r>
            <a:r>
              <a:rPr>
                <a:solidFill>
                  <a:schemeClr val="accent3">
                    <a:hueOff val="-161208"/>
                    <a:satOff val="21110"/>
                    <a:lumOff val="21634"/>
                  </a:schemeClr>
                </a:solidFill>
              </a:rPr>
              <a:t>ls</a:t>
            </a:r>
            <a:r>
              <a:t>) can be used to view what is accessible via the providers by using the provider name as a drive name (e.g </a:t>
            </a:r>
            <a:r>
              <a:rPr>
                <a:solidFill>
                  <a:schemeClr val="accent3">
                    <a:hueOff val="-161208"/>
                    <a:satOff val="21110"/>
                    <a:lumOff val="21634"/>
                  </a:schemeClr>
                </a:solidFill>
              </a:rPr>
              <a:t>ls env: variable: alias: function:</a:t>
            </a:r>
            <a:r>
              <a:t>)</a:t>
            </a:r>
          </a:p>
          <a:p>
            <a:pPr marL="312927" indent="-312927" defTabSz="449833">
              <a:spcBef>
                <a:spcPts val="3200"/>
              </a:spcBef>
              <a:defRPr sz="2618">
                <a:effectLst>
                  <a:outerShdw sx="100000" sy="100000" kx="0" ky="0" algn="b" rotWithShape="0" blurRad="39116" dist="19558" dir="5400000">
                    <a:srgbClr val="000000"/>
                  </a:outerShdw>
                </a:effectLst>
              </a:defRPr>
            </a:pPr>
            <a:r>
              <a:t>Creating items of the types stored by these providers automatically stores them in that provider's storage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Storage Report (df)</a:t>
            </a:r>
          </a:p>
        </p:txBody>
      </p:sp>
      <p:sp>
        <p:nvSpPr>
          <p:cNvPr id="156" name="Shape 156"/>
          <p:cNvSpPr/>
          <p:nvPr>
            <p:ph type="body" idx="1"/>
          </p:nvPr>
        </p:nvSpPr>
        <p:spPr>
          <a:prstGeom prst="rect">
            <a:avLst/>
          </a:prstGeom>
        </p:spPr>
        <p:txBody>
          <a:bodyPr/>
          <a:lstStyle/>
          <a:p>
            <a:pPr marL="486905" indent="-486905" defTabSz="432308">
              <a:spcBef>
                <a:spcPts val="3100"/>
              </a:spcBef>
              <a:defRPr sz="2516">
                <a:effectLst>
                  <a:outerShdw sx="100000" sy="100000" kx="0" ky="0" algn="b" rotWithShape="0" blurRad="37592" dist="18796" dir="5400000">
                    <a:srgbClr val="000000"/>
                  </a:outerShdw>
                </a:effectLst>
              </a:defRPr>
            </a:pPr>
            <a:r>
              <a:t>Compare the following two methods of viewing disk usage</a:t>
            </a:r>
          </a:p>
          <a:p>
            <a:pPr marL="486905" indent="-486905" defTabSz="432308">
              <a:spcBef>
                <a:spcPts val="3100"/>
              </a:spcBef>
              <a:defRPr sz="2516">
                <a:effectLst>
                  <a:outerShdw sx="100000" sy="100000" kx="0" ky="0" algn="b" rotWithShape="0" blurRad="37592" dist="18796" dir="5400000">
                    <a:srgbClr val="000000"/>
                  </a:outerShdw>
                </a:effectLst>
              </a:defRPr>
            </a:pPr>
            <a:r>
              <a:t>Note the additional information available when using WMI objects vs. using the output of cmdlets which already trim objects retrieved</a:t>
            </a:r>
          </a:p>
          <a:p>
            <a:pPr lvl="1" marL="0" indent="169163" defTabSz="432308">
              <a:spcBef>
                <a:spcPts val="3100"/>
              </a:spcBef>
              <a:buSzTx/>
              <a:buNone/>
              <a:defRPr sz="1554">
                <a:solidFill>
                  <a:schemeClr val="accent3">
                    <a:hueOff val="-161208"/>
                    <a:satOff val="21110"/>
                    <a:lumOff val="21634"/>
                  </a:schemeClr>
                </a:solidFill>
                <a:effectLst>
                  <a:outerShdw sx="100000" sy="100000" kx="0" ky="0" algn="b" rotWithShape="0" blurRad="37592" dist="18796" dir="5400000">
                    <a:srgbClr val="000000"/>
                  </a:outerShdw>
                </a:effectLst>
                <a:latin typeface="Courier"/>
                <a:ea typeface="Courier"/>
                <a:cs typeface="Courier"/>
                <a:sym typeface="Courier"/>
              </a:defRPr>
            </a:pPr>
            <a:r>
              <a:t>get-psdrive</a:t>
            </a:r>
            <a:br/>
            <a:r>
              <a:t>get-psdrive -psprovider filesystem</a:t>
            </a:r>
            <a:br/>
            <a:r>
              <a:t>get-psdrive -psprovider filesystem |</a:t>
            </a:r>
            <a:br/>
            <a:r>
              <a:t>    where-object {$_.used -or $_.free}</a:t>
            </a:r>
          </a:p>
          <a:p>
            <a:pPr lvl="1" marL="0" indent="169163" defTabSz="432308">
              <a:spcBef>
                <a:spcPts val="3100"/>
              </a:spcBef>
              <a:buSzTx/>
              <a:buNone/>
              <a:defRPr sz="1554">
                <a:solidFill>
                  <a:schemeClr val="accent3">
                    <a:hueOff val="-161208"/>
                    <a:satOff val="21110"/>
                    <a:lumOff val="21634"/>
                  </a:schemeClr>
                </a:solidFill>
                <a:effectLst>
                  <a:outerShdw sx="100000" sy="100000" kx="0" ky="0" algn="b" rotWithShape="0" blurRad="37592" dist="18796" dir="5400000">
                    <a:srgbClr val="000000"/>
                  </a:outerShdw>
                </a:effectLst>
              </a:defRPr>
            </a:pPr>
            <a:r>
              <a:rPr>
                <a:latin typeface="Courier"/>
                <a:ea typeface="Courier"/>
                <a:cs typeface="Courier"/>
                <a:sym typeface="Courier"/>
              </a:rPr>
              <a:t>get-wmiobject -class win32_logical_disk</a:t>
            </a:r>
            <a:br>
              <a:rPr>
                <a:latin typeface="Courier"/>
                <a:ea typeface="Courier"/>
                <a:cs typeface="Courier"/>
                <a:sym typeface="Courier"/>
              </a:rPr>
            </a:br>
            <a:r>
              <a:rPr>
                <a:latin typeface="Courier"/>
                <a:ea typeface="Courier"/>
                <a:cs typeface="Courier"/>
                <a:sym typeface="Courier"/>
              </a:rPr>
              <a:t>gwmi -class win32_logicaldisk |</a:t>
            </a:r>
            <a:br>
              <a:rPr>
                <a:latin typeface="Courier"/>
                <a:ea typeface="Courier"/>
                <a:cs typeface="Courier"/>
                <a:sym typeface="Courier"/>
              </a:rPr>
            </a:br>
            <a:r>
              <a:rPr>
                <a:latin typeface="Courier"/>
                <a:ea typeface="Courier"/>
                <a:cs typeface="Courier"/>
                <a:sym typeface="Courier"/>
              </a:rPr>
              <a:t>  ? size |</a:t>
            </a:r>
            <a:br>
              <a:rPr>
                <a:latin typeface="Courier"/>
                <a:ea typeface="Courier"/>
                <a:cs typeface="Courier"/>
                <a:sym typeface="Courier"/>
              </a:rPr>
            </a:br>
            <a:r>
              <a:rPr>
                <a:latin typeface="Courier"/>
                <a:ea typeface="Courier"/>
                <a:cs typeface="Courier"/>
                <a:sym typeface="Courier"/>
              </a:rPr>
              <a:t>  ft -auto deviceid, size, freespace, providername</a:t>
            </a:r>
            <a:br>
              <a:rPr>
                <a:latin typeface="Courier"/>
                <a:ea typeface="Courier"/>
                <a:cs typeface="Courier"/>
                <a:sym typeface="Courier"/>
              </a:rPr>
            </a:br>
            <a:r>
              <a:rPr>
                <a:latin typeface="Courier"/>
                <a:ea typeface="Courier"/>
                <a:cs typeface="Courier"/>
                <a:sym typeface="Courier"/>
              </a:rPr>
              <a:t>gwmi -class win32_logicaldisk |</a:t>
            </a:r>
            <a:br>
              <a:rPr>
                <a:latin typeface="Courier"/>
                <a:ea typeface="Courier"/>
                <a:cs typeface="Courier"/>
                <a:sym typeface="Courier"/>
              </a:rPr>
            </a:br>
            <a:r>
              <a:rPr>
                <a:latin typeface="Courier"/>
                <a:ea typeface="Courier"/>
                <a:cs typeface="Courier"/>
                <a:sym typeface="Courier"/>
              </a:rPr>
              <a:t>  ? size |</a:t>
            </a:r>
            <a:br>
              <a:rPr>
                <a:latin typeface="Courier"/>
                <a:ea typeface="Courier"/>
                <a:cs typeface="Courier"/>
                <a:sym typeface="Courier"/>
              </a:rPr>
            </a:br>
            <a:r>
              <a:rPr>
                <a:latin typeface="Courier"/>
                <a:ea typeface="Courier"/>
                <a:cs typeface="Courier"/>
                <a:sym typeface="Courier"/>
              </a:rPr>
              <a:t>  select-object deviceid,</a:t>
            </a:r>
            <a:br>
              <a:rPr>
                <a:latin typeface="Courier"/>
                <a:ea typeface="Courier"/>
                <a:cs typeface="Courier"/>
                <a:sym typeface="Courier"/>
              </a:rPr>
            </a:br>
            <a:r>
              <a:rPr>
                <a:latin typeface="Courier"/>
                <a:ea typeface="Courier"/>
                <a:cs typeface="Courier"/>
                <a:sym typeface="Courier"/>
              </a:rPr>
              <a:t>                @{n="Size(GB)";e={$_.size/1gb -as [int]}},</a:t>
            </a:r>
            <a:br>
              <a:rPr>
                <a:latin typeface="Courier"/>
                <a:ea typeface="Courier"/>
                <a:cs typeface="Courier"/>
                <a:sym typeface="Courier"/>
              </a:rPr>
            </a:br>
            <a:r>
              <a:rPr>
                <a:latin typeface="Courier"/>
                <a:ea typeface="Courier"/>
                <a:cs typeface="Courier"/>
                <a:sym typeface="Courier"/>
              </a:rPr>
              <a:t>                @{n="Free(GB)";e={$_.freespace/1gb -as [int]}},</a:t>
            </a:r>
            <a:br>
              <a:rPr>
                <a:latin typeface="Courier"/>
                <a:ea typeface="Courier"/>
                <a:cs typeface="Courier"/>
                <a:sym typeface="Courier"/>
              </a:rPr>
            </a:br>
            <a:r>
              <a:rPr>
                <a:latin typeface="Courier"/>
                <a:ea typeface="Courier"/>
                <a:cs typeface="Courier"/>
                <a:sym typeface="Courier"/>
              </a:rPr>
              <a:t>                @{n="% Free";e={100 * $_.freespace/$_.size -as [int]}},</a:t>
            </a:r>
            <a:br>
              <a:rPr>
                <a:latin typeface="Courier"/>
                <a:ea typeface="Courier"/>
                <a:cs typeface="Courier"/>
                <a:sym typeface="Courier"/>
              </a:rPr>
            </a:br>
            <a:r>
              <a:rPr>
                <a:latin typeface="Courier"/>
                <a:ea typeface="Courier"/>
                <a:cs typeface="Courier"/>
                <a:sym typeface="Courier"/>
              </a:rPr>
              <a:t>                ProviderName |</a:t>
            </a:r>
            <a:br>
              <a:rPr>
                <a:latin typeface="Courier"/>
                <a:ea typeface="Courier"/>
                <a:cs typeface="Courier"/>
                <a:sym typeface="Courier"/>
              </a:rPr>
            </a:br>
            <a:r>
              <a:rPr>
                <a:latin typeface="Courier"/>
                <a:ea typeface="Courier"/>
                <a:cs typeface="Courier"/>
                <a:sym typeface="Courier"/>
              </a:rPr>
              <a:t>  format-table -auto-size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Get-WMIObject</a:t>
            </a:r>
          </a:p>
        </p:txBody>
      </p:sp>
      <p:sp>
        <p:nvSpPr>
          <p:cNvPr id="159" name="Shape 159"/>
          <p:cNvSpPr/>
          <p:nvPr>
            <p:ph type="body" idx="1"/>
          </p:nvPr>
        </p:nvSpPr>
        <p:spPr>
          <a:prstGeom prst="rect">
            <a:avLst/>
          </a:prstGeom>
        </p:spPr>
        <p:txBody>
          <a:bodyPr/>
          <a:lstStyle/>
          <a:p>
            <a:pPr/>
            <a:r>
              <a:rPr>
                <a:solidFill>
                  <a:schemeClr val="accent3">
                    <a:hueOff val="-161208"/>
                    <a:satOff val="21110"/>
                    <a:lumOff val="21634"/>
                  </a:schemeClr>
                </a:solidFill>
              </a:rPr>
              <a:t>Get-WMIObject</a:t>
            </a:r>
            <a:r>
              <a:t> retrieves many types of system information objects, </a:t>
            </a:r>
            <a:r>
              <a:rPr>
                <a:solidFill>
                  <a:schemeClr val="accent3">
                    <a:hueOff val="-161208"/>
                    <a:satOff val="21110"/>
                    <a:lumOff val="21634"/>
                  </a:schemeClr>
                </a:solidFill>
              </a:rPr>
              <a:t>gwmi</a:t>
            </a:r>
            <a:r>
              <a:t> is an alias for </a:t>
            </a:r>
            <a:r>
              <a:rPr>
                <a:solidFill>
                  <a:schemeClr val="accent3">
                    <a:hueOff val="-161208"/>
                    <a:satOff val="21110"/>
                    <a:lumOff val="21634"/>
                  </a:schemeClr>
                </a:solidFill>
              </a:rPr>
              <a:t>get-wmiobject</a:t>
            </a:r>
          </a:p>
          <a:p>
            <a:pPr/>
            <a:r>
              <a:rPr>
                <a:solidFill>
                  <a:schemeClr val="accent3">
                    <a:hueOff val="-161208"/>
                    <a:satOff val="21110"/>
                    <a:lumOff val="21634"/>
                  </a:schemeClr>
                </a:solidFill>
              </a:rPr>
              <a:t>gwmi -list</a:t>
            </a:r>
            <a:r>
              <a:t> shows a list of the retrievable objects, add a wildcarded word to the command to limit the output based on the class name</a:t>
            </a:r>
            <a:br/>
            <a:r>
              <a:t>e.g </a:t>
            </a:r>
            <a:r>
              <a:rPr>
                <a:solidFill>
                  <a:schemeClr val="accent3">
                    <a:hueOff val="-161208"/>
                    <a:satOff val="21110"/>
                    <a:lumOff val="21634"/>
                  </a:schemeClr>
                </a:solidFill>
              </a:rPr>
              <a:t>gwmi -list *adapter*</a:t>
            </a:r>
          </a:p>
          <a:p>
            <a:pPr/>
            <a:r>
              <a:rPr>
                <a:solidFill>
                  <a:schemeClr val="accent3">
                    <a:hueOff val="-161208"/>
                    <a:satOff val="21110"/>
                    <a:lumOff val="21634"/>
                  </a:schemeClr>
                </a:solidFill>
              </a:rPr>
              <a:t>WMIExplorer</a:t>
            </a:r>
            <a:r>
              <a:t> and the online resources from blackboard are also good places to discover useful WMI classes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Some Interesting WMI Classes</a:t>
            </a:r>
          </a:p>
        </p:txBody>
      </p:sp>
      <p:sp>
        <p:nvSpPr>
          <p:cNvPr id="162" name="Shape 162"/>
          <p:cNvSpPr/>
          <p:nvPr>
            <p:ph type="body" idx="1"/>
          </p:nvPr>
        </p:nvSpPr>
        <p:spPr>
          <a:prstGeom prst="rect">
            <a:avLst/>
          </a:prstGeom>
        </p:spPr>
        <p:txBody>
          <a:bodyPr/>
          <a:lstStyle/>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win32_operatingsystem</a:t>
            </a:r>
            <a:br/>
            <a:r>
              <a:t>win32_bios</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win32_processor</a:t>
            </a:r>
            <a:br/>
            <a:r>
              <a:t>win32_cachememory</a:t>
            </a:r>
            <a:br/>
            <a:r>
              <a:t>win32_physicalmemory</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win32_logicaldisk</a:t>
            </a:r>
            <a:br/>
            <a:r>
              <a:t>win32_diskdrive</a:t>
            </a:r>
            <a:br/>
            <a:r>
              <a:t>win32_diskpartition</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win32_videocontroller</a:t>
            </a:r>
            <a:br/>
            <a:r>
              <a:t>win32_desktopmonitor</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win32_networkadapter</a:t>
            </a:r>
            <a:br/>
            <a:r>
              <a:t>win32_networkadapterconfiguration</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win32_printer</a:t>
            </a:r>
          </a:p>
          <a:p>
            <a:pPr marL="235711" indent="-235711" defTabSz="338835">
              <a:spcBef>
                <a:spcPts val="2400"/>
              </a:spcBef>
              <a:defRPr sz="1971">
                <a:solidFill>
                  <a:schemeClr val="accent3">
                    <a:hueOff val="-161208"/>
                    <a:satOff val="21110"/>
                    <a:lumOff val="21634"/>
                  </a:schemeClr>
                </a:solidFill>
                <a:effectLst>
                  <a:outerShdw sx="100000" sy="100000" kx="0" ky="0" algn="b" rotWithShape="0" blurRad="29464" dist="14732" dir="5400000">
                    <a:srgbClr val="000000"/>
                  </a:outerShdw>
                </a:effectLst>
              </a:defRPr>
            </a:pPr>
            <a:r>
              <a:t>win32_usbcontrollerdevice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Script Parameters</a:t>
            </a:r>
          </a:p>
        </p:txBody>
      </p:sp>
      <p:sp>
        <p:nvSpPr>
          <p:cNvPr id="123" name="Shape 123"/>
          <p:cNvSpPr/>
          <p:nvPr>
            <p:ph type="body" idx="1"/>
          </p:nvPr>
        </p:nvSpPr>
        <p:spPr>
          <a:prstGeom prst="rect">
            <a:avLst/>
          </a:prstGeom>
        </p:spPr>
        <p:txBody>
          <a:bodyPr/>
          <a:lstStyle/>
          <a:p>
            <a:pPr marL="345440" indent="-345440" defTabSz="496570">
              <a:spcBef>
                <a:spcPts val="3500"/>
              </a:spcBef>
              <a:defRPr sz="2890">
                <a:effectLst>
                  <a:outerShdw sx="100000" sy="100000" kx="0" ky="0" algn="b" rotWithShape="0" blurRad="43180" dist="21590" dir="5400000">
                    <a:srgbClr val="000000"/>
                  </a:outerShdw>
                </a:effectLst>
              </a:defRPr>
            </a:pPr>
            <a:r>
              <a:t>Scripts can have parameters</a:t>
            </a:r>
          </a:p>
          <a:p>
            <a:pPr marL="345440" indent="-345440" defTabSz="496570">
              <a:spcBef>
                <a:spcPts val="3500"/>
              </a:spcBef>
              <a:defRPr sz="2890">
                <a:effectLst>
                  <a:outerShdw sx="100000" sy="100000" kx="0" ky="0" algn="b" rotWithShape="0" blurRad="43180" dist="21590" dir="5400000">
                    <a:srgbClr val="000000"/>
                  </a:outerShdw>
                </a:effectLst>
              </a:defRPr>
            </a:pPr>
            <a:r>
              <a:t>Use the param statement as the first line in your script to add parameters to your script</a:t>
            </a:r>
          </a:p>
          <a:p>
            <a:pPr marL="345440" indent="-345440" defTabSz="496570">
              <a:spcBef>
                <a:spcPts val="3500"/>
              </a:spcBef>
              <a:defRPr sz="2890">
                <a:effectLst>
                  <a:outerShdw sx="100000" sy="100000" kx="0" ky="0" algn="b" rotWithShape="0" blurRad="43180" dist="21590" dir="5400000">
                    <a:srgbClr val="000000"/>
                  </a:outerShdw>
                </a:effectLst>
              </a:defRPr>
            </a:pPr>
            <a:r>
              <a:t>The param statement adds variables to your script with the variable names being the parameter names and the value of them coming from the command line when the user enters those parameters</a:t>
            </a:r>
            <a:br/>
            <a:r>
              <a:rPr>
                <a:solidFill>
                  <a:schemeClr val="accent3">
                    <a:hueOff val="-161208"/>
                    <a:satOff val="21110"/>
                    <a:lumOff val="21634"/>
                  </a:schemeClr>
                </a:solidFill>
              </a:rPr>
              <a:t>param ($MyParameter, $AnotherParameter)</a:t>
            </a:r>
          </a:p>
          <a:p>
            <a:pPr marL="345440" indent="-345440" defTabSz="496570">
              <a:spcBef>
                <a:spcPts val="3500"/>
              </a:spcBef>
              <a:defRPr sz="2890">
                <a:effectLst>
                  <a:outerShdw sx="100000" sy="100000" kx="0" ky="0" algn="b" rotWithShape="0" blurRad="43180" dist="21590" dir="5400000">
                    <a:srgbClr val="000000"/>
                  </a:outerShdw>
                </a:effectLst>
              </a:defRPr>
            </a:pPr>
            <a:r>
              <a:t>Multiple parameters are separated by commas, and each parameter can have a type, default value, and additional attributes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Function Parameters</a:t>
            </a:r>
          </a:p>
        </p:txBody>
      </p:sp>
      <p:sp>
        <p:nvSpPr>
          <p:cNvPr id="126" name="Shape 126"/>
          <p:cNvSpPr/>
          <p:nvPr>
            <p:ph type="body" idx="1"/>
          </p:nvPr>
        </p:nvSpPr>
        <p:spPr>
          <a:prstGeom prst="rect">
            <a:avLst/>
          </a:prstGeom>
        </p:spPr>
        <p:txBody>
          <a:bodyPr/>
          <a:lstStyle/>
          <a:p>
            <a:pPr/>
            <a:r>
              <a:t>Parameters can be specified for functions using the param block at the start of a function definition</a:t>
            </a:r>
            <a:br/>
            <a:r>
              <a:t>e.g.</a:t>
            </a:r>
            <a:br/>
            <a:r>
              <a:rPr>
                <a:solidFill>
                  <a:schemeClr val="accent3">
                    <a:hueOff val="-161208"/>
                    <a:satOff val="21110"/>
                    <a:lumOff val="21634"/>
                  </a:schemeClr>
                </a:solidFill>
                <a:latin typeface="Courier"/>
                <a:ea typeface="Courier"/>
                <a:cs typeface="Courier"/>
                <a:sym typeface="Courier"/>
              </a:rPr>
              <a:t>function myfunc {</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param ([int]$myinteger = 1,</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[string[]]$mystrings,</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$something)</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a:t>
            </a:r>
          </a:p>
          <a:p>
            <a:pPr/>
            <a:r>
              <a:t>Types and default values can be specified when defining parameters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Parameter Attributes</a:t>
            </a:r>
          </a:p>
        </p:txBody>
      </p:sp>
      <p:sp>
        <p:nvSpPr>
          <p:cNvPr id="129" name="Shape 129"/>
          <p:cNvSpPr/>
          <p:nvPr>
            <p:ph type="body" idx="1"/>
          </p:nvPr>
        </p:nvSpPr>
        <p:spPr>
          <a:prstGeom prst="rect">
            <a:avLst/>
          </a:prstGeom>
        </p:spPr>
        <p:txBody>
          <a:bodyPr/>
          <a:lstStyle/>
          <a:p>
            <a:pPr marL="260095" indent="-260095" defTabSz="373887">
              <a:spcBef>
                <a:spcPts val="2600"/>
              </a:spcBef>
              <a:defRPr sz="2176">
                <a:effectLst>
                  <a:outerShdw sx="100000" sy="100000" kx="0" ky="0" algn="b" rotWithShape="0" blurRad="32512" dist="16256" dir="5400000">
                    <a:srgbClr val="000000"/>
                  </a:outerShdw>
                </a:effectLst>
              </a:defRPr>
            </a:pPr>
            <a:r>
              <a:t>Parameters can have attributes specified using the </a:t>
            </a:r>
            <a:r>
              <a:rPr>
                <a:solidFill>
                  <a:schemeClr val="accent2">
                    <a:satOff val="37323"/>
                    <a:lumOff val="21795"/>
                  </a:schemeClr>
                </a:solidFill>
              </a:rPr>
              <a:t>[parameter()]</a:t>
            </a:r>
            <a:r>
              <a:t> declaration immediately preceding the name of the parameter, this makes them into "Advanced Functions" and means you can use the common parameters with them</a:t>
            </a:r>
            <a:br/>
            <a:r>
              <a:t>e.g.</a:t>
            </a:r>
            <a:br/>
            <a:r>
              <a:rPr>
                <a:solidFill>
                  <a:schemeClr val="accent3">
                    <a:hueOff val="-161208"/>
                    <a:satOff val="21110"/>
                    <a:lumOff val="21634"/>
                  </a:schemeClr>
                </a:solidFill>
                <a:latin typeface="Courier"/>
                <a:ea typeface="Courier"/>
                <a:cs typeface="Courier"/>
                <a:sym typeface="Courier"/>
              </a:rPr>
              <a:t>function myfunc {</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param ([parameter(Mandatory=$true,</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Position=0,</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ParameterSetName="MySet1",</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ValueFromPipeline=$true,</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ValueFromPipelineByPropertyName=$true,</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HelpMessage="The MyParameter parameter can have any value you like",</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Alias=("mp","MyParameter"))]</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$MyParameter)</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    ...</a:t>
            </a:r>
            <a:br>
              <a:rPr>
                <a:solidFill>
                  <a:schemeClr val="accent3">
                    <a:hueOff val="-161208"/>
                    <a:satOff val="21110"/>
                    <a:lumOff val="21634"/>
                  </a:schemeClr>
                </a:solidFill>
                <a:latin typeface="Courier"/>
                <a:ea typeface="Courier"/>
                <a:cs typeface="Courier"/>
                <a:sym typeface="Courier"/>
              </a:rPr>
            </a:br>
            <a:r>
              <a:rPr>
                <a:solidFill>
                  <a:schemeClr val="accent3">
                    <a:hueOff val="-161208"/>
                    <a:satOff val="21110"/>
                    <a:lumOff val="21634"/>
                  </a:schemeClr>
                </a:solidFill>
                <a:latin typeface="Courier"/>
                <a:ea typeface="Courier"/>
                <a:cs typeface="Courier"/>
                <a:sym typeface="Courier"/>
              </a:rPr>
              <a:t>}</a:t>
            </a:r>
            <a:endParaRPr>
              <a:latin typeface="Courier"/>
              <a:ea typeface="Courier"/>
              <a:cs typeface="Courier"/>
              <a:sym typeface="Courier"/>
            </a:endParaRPr>
          </a:p>
          <a:p>
            <a:pPr marL="260095" indent="-260095" defTabSz="373887">
              <a:spcBef>
                <a:spcPts val="2600"/>
              </a:spcBef>
              <a:defRPr sz="2176">
                <a:effectLst>
                  <a:outerShdw sx="100000" sy="100000" kx="0" ky="0" algn="b" rotWithShape="0" blurRad="32512" dist="16256" dir="5400000">
                    <a:srgbClr val="000000"/>
                  </a:outerShdw>
                </a:effectLst>
              </a:defRPr>
            </a:pPr>
            <a:r>
              <a:t>Various validation attributes are available to further enforce parameter rules, see </a:t>
            </a:r>
            <a:r>
              <a:rPr>
                <a:solidFill>
                  <a:schemeClr val="accent3">
                    <a:hueOff val="-161208"/>
                    <a:satOff val="21110"/>
                    <a:lumOff val="21634"/>
                  </a:schemeClr>
                </a:solidFill>
              </a:rPr>
              <a:t>help about_functions_advanced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Parameter Attribute Table</a:t>
            </a:r>
          </a:p>
        </p:txBody>
      </p:sp>
      <p:sp>
        <p:nvSpPr>
          <p:cNvPr id="132" name="Shape 132"/>
          <p:cNvSpPr/>
          <p:nvPr>
            <p:ph type="body" idx="1"/>
          </p:nvPr>
        </p:nvSpPr>
        <p:spPr>
          <a:prstGeom prst="rect">
            <a:avLst/>
          </a:prstGeom>
        </p:spPr>
        <p:txBody>
          <a:bodyPr/>
          <a:lstStyle/>
          <a:p>
            <a:pPr marL="382015" indent="-382015" defTabSz="549148">
              <a:spcBef>
                <a:spcPts val="3900"/>
              </a:spcBef>
              <a:defRPr sz="3196">
                <a:effectLst>
                  <a:outerShdw sx="100000" sy="100000" kx="0" ky="0" algn="b" rotWithShape="0" blurRad="47752" dist="23876" dir="5400000">
                    <a:srgbClr val="000000"/>
                  </a:outerShdw>
                </a:effectLst>
              </a:defRPr>
            </a:pPr>
            <a:r>
              <a:t>The attribute table is a detailed listing of the parameters a cmdlet will accept and how to specify them in a command</a:t>
            </a:r>
          </a:p>
          <a:p>
            <a:pPr marL="382015" indent="-382015" defTabSz="549148">
              <a:spcBef>
                <a:spcPts val="3900"/>
              </a:spcBef>
              <a:defRPr sz="3196">
                <a:effectLst>
                  <a:outerShdw sx="100000" sy="100000" kx="0" ky="0" algn="b" rotWithShape="0" blurRad="47752" dist="23876" dir="5400000">
                    <a:srgbClr val="000000"/>
                  </a:outerShdw>
                </a:effectLst>
              </a:defRPr>
            </a:pPr>
            <a:r>
              <a:rPr>
                <a:solidFill>
                  <a:schemeClr val="accent3">
                    <a:hueOff val="-161208"/>
                    <a:satOff val="21110"/>
                    <a:lumOff val="21634"/>
                  </a:schemeClr>
                </a:solidFill>
              </a:rPr>
              <a:t>help -full</a:t>
            </a:r>
            <a:r>
              <a:t> or </a:t>
            </a:r>
            <a:r>
              <a:rPr>
                <a:solidFill>
                  <a:schemeClr val="accent3">
                    <a:hueOff val="-161208"/>
                    <a:satOff val="21110"/>
                    <a:lumOff val="21634"/>
                  </a:schemeClr>
                </a:solidFill>
              </a:rPr>
              <a:t>-parameter</a:t>
            </a:r>
            <a:r>
              <a:t> or </a:t>
            </a:r>
            <a:r>
              <a:rPr>
                <a:solidFill>
                  <a:schemeClr val="accent3">
                    <a:hueOff val="-161208"/>
                    <a:satOff val="21110"/>
                    <a:lumOff val="21634"/>
                  </a:schemeClr>
                </a:solidFill>
              </a:rPr>
              <a:t>-online</a:t>
            </a:r>
            <a:r>
              <a:t> will show the parameter attribute table</a:t>
            </a:r>
          </a:p>
          <a:p>
            <a:pPr marL="382015" indent="-382015" defTabSz="549148">
              <a:spcBef>
                <a:spcPts val="3900"/>
              </a:spcBef>
              <a:defRPr sz="3196">
                <a:effectLst>
                  <a:outerShdw sx="100000" sy="100000" kx="0" ky="0" algn="b" rotWithShape="0" blurRad="47752" dist="23876" dir="5400000">
                    <a:srgbClr val="000000"/>
                  </a:outerShdw>
                </a:effectLst>
              </a:defRPr>
            </a:pPr>
            <a:r>
              <a:t>e.g</a:t>
            </a:r>
            <a:br/>
            <a:r>
              <a:rPr sz="1879">
                <a:solidFill>
                  <a:schemeClr val="accent2">
                    <a:satOff val="37323"/>
                    <a:lumOff val="21795"/>
                  </a:schemeClr>
                </a:solidFill>
                <a:latin typeface="Courier"/>
                <a:ea typeface="Courier"/>
                <a:cs typeface="Courier"/>
                <a:sym typeface="Courier"/>
              </a:rPr>
              <a:t>-path &lt;string[]&gt;</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    Specifies a path of one or more locations. Wildcard characters are</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    permitted. The default location is the current directory (.).</a:t>
            </a:r>
            <a:br>
              <a:rPr sz="1879">
                <a:solidFill>
                  <a:schemeClr val="accent2">
                    <a:satOff val="37323"/>
                    <a:lumOff val="21795"/>
                  </a:schemeClr>
                </a:solidFill>
                <a:latin typeface="Courier"/>
                <a:ea typeface="Courier"/>
                <a:cs typeface="Courier"/>
                <a:sym typeface="Courier"/>
              </a:rPr>
            </a:b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Required?                    false</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Position?                    1</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Default value                Current directory</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Accept pipeline input?       true (ByValue, ByPropertyName)</a:t>
            </a:r>
            <a:br>
              <a:rPr sz="1879">
                <a:solidFill>
                  <a:schemeClr val="accent2">
                    <a:satOff val="37323"/>
                    <a:lumOff val="21795"/>
                  </a:schemeClr>
                </a:solidFill>
                <a:latin typeface="Courier"/>
                <a:ea typeface="Courier"/>
                <a:cs typeface="Courier"/>
                <a:sym typeface="Courier"/>
              </a:rPr>
            </a:br>
            <a:r>
              <a:rPr sz="1879">
                <a:solidFill>
                  <a:schemeClr val="accent2">
                    <a:satOff val="37323"/>
                    <a:lumOff val="21795"/>
                  </a:schemeClr>
                </a:solidFill>
                <a:latin typeface="Courier"/>
                <a:ea typeface="Courier"/>
                <a:cs typeface="Courier"/>
                <a:sym typeface="Courier"/>
              </a:rPr>
              <a:t>Accept wildcard characters?  true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Common Parameters</a:t>
            </a:r>
          </a:p>
        </p:txBody>
      </p:sp>
      <p:sp>
        <p:nvSpPr>
          <p:cNvPr id="135" name="Shape 135"/>
          <p:cNvSpPr/>
          <p:nvPr>
            <p:ph type="body" idx="1"/>
          </p:nvPr>
        </p:nvSpPr>
        <p:spPr>
          <a:prstGeom prst="rect">
            <a:avLst/>
          </a:prstGeom>
        </p:spPr>
        <p:txBody>
          <a:bodyPr/>
          <a:lstStyle/>
          <a:p>
            <a:pPr marL="247904" indent="-247904" defTabSz="356362">
              <a:spcBef>
                <a:spcPts val="2500"/>
              </a:spcBef>
              <a:defRPr sz="2074">
                <a:effectLst>
                  <a:outerShdw sx="100000" sy="100000" kx="0" ky="0" algn="b" rotWithShape="0" blurRad="30988" dist="15494" dir="5400000">
                    <a:srgbClr val="000000"/>
                  </a:outerShdw>
                </a:effectLst>
              </a:defRPr>
            </a:pPr>
            <a:r>
              <a:t>Cmdlets support common parameters which allow generic specification of common options</a:t>
            </a:r>
          </a:p>
          <a:p>
            <a:pPr marL="247904" indent="-247904" defTabSz="356362">
              <a:spcBef>
                <a:spcPts val="2500"/>
              </a:spcBef>
              <a:defRPr sz="2074">
                <a:effectLst>
                  <a:outerShdw sx="100000" sy="100000" kx="0" ky="0" algn="b" rotWithShape="0" blurRad="30988" dist="15494" dir="5400000">
                    <a:srgbClr val="000000"/>
                  </a:outerShdw>
                </a:effectLst>
              </a:defRPr>
            </a:pPr>
            <a:r>
              <a:t>Common parameters can be added to your scripts automatically by adding </a:t>
            </a:r>
            <a:r>
              <a:rPr>
                <a:solidFill>
                  <a:schemeClr val="accent3">
                    <a:hueOff val="-161208"/>
                    <a:satOff val="21110"/>
                    <a:lumOff val="21634"/>
                  </a:schemeClr>
                </a:solidFill>
              </a:rPr>
              <a:t>CmdletBinding()</a:t>
            </a:r>
            <a:r>
              <a:t> to your script or function before the param statement</a:t>
            </a:r>
          </a:p>
          <a:p>
            <a:pPr marL="247904" indent="-247904" defTabSz="356362">
              <a:spcBef>
                <a:spcPts val="2500"/>
              </a:spcBef>
              <a:defRPr sz="2074">
                <a:effectLst>
                  <a:outerShdw sx="100000" sy="100000" kx="0" ky="0" algn="b" rotWithShape="0" blurRad="30988" dist="15494" dir="5400000">
                    <a:srgbClr val="000000"/>
                  </a:outerShdw>
                </a:effectLst>
              </a:defRPr>
            </a:pPr>
            <a:r>
              <a:rPr>
                <a:solidFill>
                  <a:schemeClr val="accent2">
                    <a:satOff val="37323"/>
                    <a:lumOff val="21795"/>
                  </a:schemeClr>
                </a:solidFill>
              </a:rPr>
              <a:t>verbose</a:t>
            </a:r>
            <a:r>
              <a:t> (</a:t>
            </a:r>
            <a:r>
              <a:rPr>
                <a:solidFill>
                  <a:schemeClr val="accent2">
                    <a:satOff val="37323"/>
                    <a:lumOff val="21795"/>
                  </a:schemeClr>
                </a:solidFill>
              </a:rPr>
              <a:t>vb</a:t>
            </a:r>
            <a:r>
              <a:t> - </a:t>
            </a:r>
            <a:r>
              <a:rPr>
                <a:solidFill>
                  <a:schemeClr val="accent2">
                    <a:satOff val="37323"/>
                    <a:lumOff val="21795"/>
                  </a:schemeClr>
                </a:solidFill>
              </a:rPr>
              <a:t>$verbosepreference, used with write-verbose</a:t>
            </a:r>
            <a:r>
              <a:t>)</a:t>
            </a:r>
            <a:br/>
            <a:r>
              <a:rPr>
                <a:solidFill>
                  <a:schemeClr val="accent2">
                    <a:satOff val="37323"/>
                    <a:lumOff val="21795"/>
                  </a:schemeClr>
                </a:solidFill>
              </a:rPr>
              <a:t>debug</a:t>
            </a:r>
            <a:r>
              <a:t> (</a:t>
            </a:r>
            <a:r>
              <a:rPr>
                <a:solidFill>
                  <a:schemeClr val="accent2">
                    <a:satOff val="37323"/>
                    <a:lumOff val="21795"/>
                  </a:schemeClr>
                </a:solidFill>
              </a:rPr>
              <a:t>db</a:t>
            </a:r>
            <a:r>
              <a:t> - </a:t>
            </a:r>
            <a:r>
              <a:rPr>
                <a:solidFill>
                  <a:schemeClr val="accent2">
                    <a:satOff val="37323"/>
                    <a:lumOff val="21795"/>
                  </a:schemeClr>
                </a:solidFill>
              </a:rPr>
              <a:t>$debugpreference, used with write-debug</a:t>
            </a:r>
            <a:r>
              <a:t>)</a:t>
            </a:r>
          </a:p>
          <a:p>
            <a:pPr marL="247904" indent="-247904" defTabSz="356362">
              <a:spcBef>
                <a:spcPts val="2500"/>
              </a:spcBef>
              <a:defRPr sz="2074">
                <a:effectLst>
                  <a:outerShdw sx="100000" sy="100000" kx="0" ky="0" algn="b" rotWithShape="0" blurRad="30988" dist="15494" dir="5400000">
                    <a:srgbClr val="000000"/>
                  </a:outerShdw>
                </a:effectLst>
              </a:defRPr>
            </a:pPr>
            <a:r>
              <a:rPr>
                <a:solidFill>
                  <a:schemeClr val="accent2">
                    <a:satOff val="37323"/>
                    <a:lumOff val="21795"/>
                  </a:schemeClr>
                </a:solidFill>
              </a:rPr>
              <a:t>warningaction</a:t>
            </a:r>
            <a:r>
              <a:t> (</a:t>
            </a:r>
            <a:r>
              <a:rPr>
                <a:solidFill>
                  <a:schemeClr val="accent2">
                    <a:satOff val="37323"/>
                    <a:lumOff val="21795"/>
                  </a:schemeClr>
                </a:solidFill>
              </a:rPr>
              <a:t>wa</a:t>
            </a:r>
            <a:r>
              <a:t> - </a:t>
            </a:r>
            <a:r>
              <a:rPr>
                <a:solidFill>
                  <a:schemeClr val="accent2">
                    <a:satOff val="37323"/>
                    <a:lumOff val="21795"/>
                  </a:schemeClr>
                </a:solidFill>
              </a:rPr>
              <a:t>$warningactionpreference</a:t>
            </a:r>
            <a:r>
              <a:t>)</a:t>
            </a:r>
            <a:br/>
            <a:r>
              <a:rPr>
                <a:solidFill>
                  <a:schemeClr val="accent2">
                    <a:satOff val="37323"/>
                    <a:lumOff val="21795"/>
                  </a:schemeClr>
                </a:solidFill>
              </a:rPr>
              <a:t>erroraction</a:t>
            </a:r>
            <a:r>
              <a:t> (</a:t>
            </a:r>
            <a:r>
              <a:rPr>
                <a:solidFill>
                  <a:schemeClr val="accent2">
                    <a:satOff val="37323"/>
                    <a:lumOff val="21795"/>
                  </a:schemeClr>
                </a:solidFill>
              </a:rPr>
              <a:t>ea</a:t>
            </a:r>
            <a:r>
              <a:t> - </a:t>
            </a:r>
            <a:r>
              <a:rPr>
                <a:solidFill>
                  <a:schemeClr val="accent2">
                    <a:satOff val="37323"/>
                    <a:lumOff val="21795"/>
                  </a:schemeClr>
                </a:solidFill>
              </a:rPr>
              <a:t>$erroractionpreference</a:t>
            </a:r>
            <a:r>
              <a:t>)</a:t>
            </a:r>
            <a:br/>
            <a:r>
              <a:rPr>
                <a:solidFill>
                  <a:schemeClr val="accent2">
                    <a:satOff val="37323"/>
                    <a:lumOff val="21795"/>
                  </a:schemeClr>
                </a:solidFill>
              </a:rPr>
              <a:t>warningvariable</a:t>
            </a:r>
            <a:r>
              <a:t> (</a:t>
            </a:r>
            <a:r>
              <a:rPr>
                <a:solidFill>
                  <a:schemeClr val="accent2">
                    <a:satOff val="37323"/>
                    <a:lumOff val="21795"/>
                  </a:schemeClr>
                </a:solidFill>
              </a:rPr>
              <a:t>wv</a:t>
            </a:r>
            <a:r>
              <a:t>)</a:t>
            </a:r>
            <a:br/>
            <a:r>
              <a:rPr>
                <a:solidFill>
                  <a:schemeClr val="accent2">
                    <a:satOff val="37323"/>
                    <a:lumOff val="21795"/>
                  </a:schemeClr>
                </a:solidFill>
              </a:rPr>
              <a:t>errorvariable</a:t>
            </a:r>
            <a:r>
              <a:t> (</a:t>
            </a:r>
            <a:r>
              <a:rPr>
                <a:solidFill>
                  <a:schemeClr val="accent2">
                    <a:satOff val="37323"/>
                    <a:lumOff val="21795"/>
                  </a:schemeClr>
                </a:solidFill>
              </a:rPr>
              <a:t>ev</a:t>
            </a:r>
            <a:r>
              <a:t>)</a:t>
            </a:r>
            <a:br/>
            <a:r>
              <a:rPr>
                <a:solidFill>
                  <a:schemeClr val="accent2">
                    <a:satOff val="37323"/>
                    <a:lumOff val="21795"/>
                  </a:schemeClr>
                </a:solidFill>
              </a:rPr>
              <a:t>outvariable</a:t>
            </a:r>
            <a:r>
              <a:t> (</a:t>
            </a:r>
            <a:r>
              <a:rPr>
                <a:solidFill>
                  <a:schemeClr val="accent2">
                    <a:satOff val="37323"/>
                    <a:lumOff val="21795"/>
                  </a:schemeClr>
                </a:solidFill>
              </a:rPr>
              <a:t>ov</a:t>
            </a:r>
            <a:r>
              <a:t>)</a:t>
            </a:r>
          </a:p>
          <a:p>
            <a:pPr marL="247904" indent="-247904" defTabSz="356362">
              <a:spcBef>
                <a:spcPts val="2500"/>
              </a:spcBef>
              <a:defRPr sz="2074">
                <a:effectLst>
                  <a:outerShdw sx="100000" sy="100000" kx="0" ky="0" algn="b" rotWithShape="0" blurRad="30988" dist="15494" dir="5400000">
                    <a:srgbClr val="000000"/>
                  </a:outerShdw>
                </a:effectLst>
              </a:defRPr>
            </a:pPr>
            <a:r>
              <a:rPr>
                <a:solidFill>
                  <a:schemeClr val="accent2">
                    <a:satOff val="37323"/>
                    <a:lumOff val="21795"/>
                  </a:schemeClr>
                </a:solidFill>
              </a:rPr>
              <a:t>whatif</a:t>
            </a:r>
            <a:r>
              <a:t> (</a:t>
            </a:r>
            <a:r>
              <a:rPr>
                <a:solidFill>
                  <a:schemeClr val="accent2">
                    <a:satOff val="37323"/>
                    <a:lumOff val="21795"/>
                  </a:schemeClr>
                </a:solidFill>
              </a:rPr>
              <a:t>wi</a:t>
            </a:r>
            <a:r>
              <a:t>)</a:t>
            </a:r>
            <a:br/>
            <a:r>
              <a:rPr>
                <a:solidFill>
                  <a:schemeClr val="accent2">
                    <a:satOff val="37323"/>
                    <a:lumOff val="21795"/>
                  </a:schemeClr>
                </a:solidFill>
              </a:rPr>
              <a:t>confirm</a:t>
            </a:r>
            <a:r>
              <a:t> (</a:t>
            </a:r>
            <a:r>
              <a:rPr>
                <a:solidFill>
                  <a:schemeClr val="accent2">
                    <a:satOff val="37323"/>
                    <a:lumOff val="21795"/>
                  </a:schemeClr>
                </a:solidFill>
              </a:rPr>
              <a:t>cf</a:t>
            </a:r>
            <a:r>
              <a:t>)</a:t>
            </a:r>
            <a:endParaRPr sz="732">
              <a:latin typeface="Times"/>
              <a:ea typeface="Times"/>
              <a:cs typeface="Times"/>
              <a:sym typeface="Times"/>
            </a:endParaRPr>
          </a:p>
          <a:p>
            <a:pPr marL="247904" indent="-247904" defTabSz="356362">
              <a:spcBef>
                <a:spcPts val="2500"/>
              </a:spcBef>
              <a:defRPr sz="2074">
                <a:effectLst>
                  <a:outerShdw sx="100000" sy="100000" kx="0" ky="0" algn="b" rotWithShape="0" blurRad="30988" dist="15494" dir="5400000">
                    <a:srgbClr val="000000"/>
                  </a:outerShdw>
                </a:effectLst>
              </a:defRPr>
            </a:pPr>
            <a:r>
              <a:t>For more common parameters or more detail, refer to </a:t>
            </a:r>
            <a:r>
              <a:rPr>
                <a:solidFill>
                  <a:schemeClr val="accent3">
                    <a:hueOff val="-161208"/>
                    <a:satOff val="21110"/>
                    <a:lumOff val="21634"/>
                  </a:schemeClr>
                </a:solidFill>
              </a:rPr>
              <a:t>help about_commonparameters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Parameter Exercises</a:t>
            </a:r>
          </a:p>
        </p:txBody>
      </p:sp>
      <p:sp>
        <p:nvSpPr>
          <p:cNvPr id="138" name="Shape 138"/>
          <p:cNvSpPr/>
          <p:nvPr>
            <p:ph type="body" idx="1"/>
          </p:nvPr>
        </p:nvSpPr>
        <p:spPr>
          <a:prstGeom prst="rect">
            <a:avLst/>
          </a:prstGeom>
        </p:spPr>
        <p:txBody>
          <a:bodyPr/>
          <a:lstStyle/>
          <a:p>
            <a:pPr marL="402336" indent="-402336" defTabSz="578358">
              <a:spcBef>
                <a:spcPts val="4100"/>
              </a:spcBef>
              <a:defRPr sz="3366">
                <a:effectLst>
                  <a:outerShdw sx="100000" sy="100000" kx="0" ky="0" algn="b" rotWithShape="0" blurRad="50292" dist="25146" dir="5400000">
                    <a:srgbClr val="000000"/>
                  </a:outerShdw>
                </a:effectLst>
              </a:defRPr>
            </a:pPr>
            <a:r>
              <a:t>Modify the df simulator script from last week, and add a parameter to allow specifying a minimum size of drive to be included in the output table</a:t>
            </a:r>
          </a:p>
          <a:p>
            <a:pPr marL="402336" indent="-402336" defTabSz="578358">
              <a:spcBef>
                <a:spcPts val="4100"/>
              </a:spcBef>
              <a:defRPr sz="3366">
                <a:effectLst>
                  <a:outerShdw sx="100000" sy="100000" kx="0" ky="0" algn="b" rotWithShape="0" blurRad="50292" dist="25146" dir="5400000">
                    <a:srgbClr val="000000"/>
                  </a:outerShdw>
                </a:effectLst>
              </a:defRPr>
            </a:pPr>
            <a:r>
              <a:t>Modify the interfaces script from last week to allow specifying which interface to get information for instead of getting all of them</a:t>
            </a:r>
          </a:p>
          <a:p>
            <a:pPr marL="402336" indent="-402336" defTabSz="578358">
              <a:spcBef>
                <a:spcPts val="4100"/>
              </a:spcBef>
              <a:defRPr sz="3366">
                <a:effectLst>
                  <a:outerShdw sx="100000" sy="100000" kx="0" ky="0" algn="b" rotWithShape="0" blurRad="50292" dist="25146" dir="5400000">
                    <a:srgbClr val="000000"/>
                  </a:outerShdw>
                </a:effectLst>
              </a:defRPr>
            </a:pPr>
            <a:r>
              <a:t>Create a script to list document files, their size, and their last access time and date in a gridview, with the folder to search and a minimum size specified by the user as parameters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Working With Files Example</a:t>
            </a:r>
          </a:p>
        </p:txBody>
      </p:sp>
      <p:sp>
        <p:nvSpPr>
          <p:cNvPr id="141" name="Shape 141"/>
          <p:cNvSpPr/>
          <p:nvPr>
            <p:ph type="body" idx="1"/>
          </p:nvPr>
        </p:nvSpPr>
        <p:spPr>
          <a:prstGeom prst="rect">
            <a:avLst/>
          </a:prstGeom>
        </p:spPr>
        <p:txBody>
          <a:bodyPr/>
          <a:lstStyle/>
          <a:p>
            <a:pPr marL="276352" indent="-276352" defTabSz="397256">
              <a:spcBef>
                <a:spcPts val="2800"/>
              </a:spcBef>
              <a:defRPr sz="2312">
                <a:effectLst>
                  <a:outerShdw sx="100000" sy="100000" kx="0" ky="0" algn="b" rotWithShape="0" blurRad="34544" dist="17272" dir="5400000">
                    <a:srgbClr val="000000"/>
                  </a:outerShdw>
                </a:effectLst>
              </a:defRPr>
            </a:pPr>
            <a:r>
              <a:t>This example will show a gridview listing of large document files in a folder specified by the user, having a minimum size specified by the user, with both parameters available to use from the command line</a:t>
            </a:r>
          </a:p>
          <a:p>
            <a:pPr marL="276352" indent="-276352" defTabSz="397256">
              <a:spcBef>
                <a:spcPts val="2800"/>
              </a:spcBef>
              <a:defRPr sz="2312">
                <a:effectLst>
                  <a:outerShdw sx="100000" sy="100000" kx="0" ky="0" algn="b" rotWithShape="0" blurRad="34544" dist="17272" dir="5400000">
                    <a:srgbClr val="000000"/>
                  </a:outerShdw>
                </a:effectLst>
              </a:defRPr>
            </a:pPr>
            <a:r>
              <a:t>It shows the script having 2 parameters, and a function with one parameter</a:t>
            </a:r>
          </a:p>
          <a:p>
            <a:pPr marL="0" indent="0" defTabSz="397256">
              <a:spcBef>
                <a:spcPts val="2100"/>
              </a:spcBef>
              <a:buSzTx/>
              <a:buNone/>
              <a:defRPr sz="1904">
                <a:effectLst>
                  <a:outerShdw sx="100000" sy="100000" kx="0" ky="0" algn="b" rotWithShape="0" blurRad="34544" dist="17272" dir="5400000">
                    <a:srgbClr val="000000"/>
                  </a:outerShdw>
                </a:effectLst>
                <a:latin typeface="Courier"/>
                <a:ea typeface="Courier"/>
                <a:cs typeface="Courier"/>
                <a:sym typeface="Courier"/>
              </a:defRPr>
            </a:pPr>
            <a:r>
              <a:t>FILE: </a:t>
            </a:r>
            <a:r>
              <a:rPr>
                <a:solidFill>
                  <a:schemeClr val="accent3">
                    <a:hueOff val="-161208"/>
                    <a:satOff val="21110"/>
                    <a:lumOff val="21634"/>
                  </a:schemeClr>
                </a:solidFill>
              </a:rPr>
              <a:t>bigdocs.ps1</a:t>
            </a:r>
          </a:p>
          <a:p>
            <a:pPr lvl="2" marL="0" indent="310895" defTabSz="397256">
              <a:spcBef>
                <a:spcPts val="2100"/>
              </a:spcBef>
              <a:buSzTx/>
              <a:buNone/>
              <a:defRPr sz="1904">
                <a:solidFill>
                  <a:schemeClr val="accent3">
                    <a:hueOff val="-161208"/>
                    <a:satOff val="21110"/>
                    <a:lumOff val="21634"/>
                  </a:schemeClr>
                </a:solidFill>
                <a:effectLst>
                  <a:outerShdw sx="100000" sy="100000" kx="0" ky="0" algn="b" rotWithShape="0" blurRad="34544" dist="17272" dir="5400000">
                    <a:srgbClr val="000000"/>
                  </a:outerShdw>
                </a:effectLst>
                <a:latin typeface="Courier"/>
                <a:ea typeface="Courier"/>
                <a:cs typeface="Courier"/>
                <a:sym typeface="Courier"/>
              </a:defRPr>
            </a:pPr>
            <a:r>
              <a:t>param ([String]$Path=".", [long]$MinimumSize = 0)</a:t>
            </a:r>
            <a:br/>
            <a:r>
              <a:t>function Get-Docs ([string]$Path=".") {</a:t>
            </a:r>
            <a:br/>
            <a:r>
              <a:t>    Get-ChildItem -Path $Path `</a:t>
            </a:r>
            <a:br/>
            <a:r>
              <a:t>                  -Include *.txt,*.doc,*.docx,*.pdf,*.xls,*.ppt,*.ps1 `</a:t>
            </a:r>
            <a:br/>
            <a:r>
              <a:t>                  -Recurse `</a:t>
            </a:r>
            <a:br/>
            <a:r>
              <a:t>                  -ErrorAction SilentlyContinue</a:t>
            </a:r>
            <a:br/>
            <a:r>
              <a:t>}</a:t>
            </a:r>
            <a:br/>
            <a:r>
              <a:t>Get-Docs -Path $path |</a:t>
            </a:r>
            <a:br/>
            <a:r>
              <a:t>    Where-Object { $_.length -ge $minimumsize } |</a:t>
            </a:r>
            <a:br/>
            <a:r>
              <a:t>    Select-Object FullName, LastAccessTime, Length |</a:t>
            </a:r>
            <a:br/>
            <a:r>
              <a:t>    Sort-Object -Descending Length |</a:t>
            </a:r>
            <a:br/>
            <a:r>
              <a:t>    Out-GridView</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User Input</a:t>
            </a:r>
          </a:p>
        </p:txBody>
      </p:sp>
      <p:sp>
        <p:nvSpPr>
          <p:cNvPr id="144" name="Shape 144"/>
          <p:cNvSpPr/>
          <p:nvPr>
            <p:ph type="body" idx="1"/>
          </p:nvPr>
        </p:nvSpPr>
        <p:spPr>
          <a:prstGeom prst="rect">
            <a:avLst/>
          </a:prstGeom>
        </p:spPr>
        <p:txBody>
          <a:bodyPr/>
          <a:lstStyle/>
          <a:p>
            <a:pPr/>
            <a:r>
              <a:t>User input can be obtained using the </a:t>
            </a:r>
            <a:r>
              <a:rPr>
                <a:solidFill>
                  <a:schemeClr val="accent3">
                    <a:hueOff val="-161208"/>
                    <a:satOff val="21110"/>
                    <a:lumOff val="21634"/>
                  </a:schemeClr>
                </a:solidFill>
              </a:rPr>
              <a:t>read-host</a:t>
            </a:r>
            <a:r>
              <a:t> cmdlet</a:t>
            </a:r>
            <a:br/>
            <a:r>
              <a:t>e.g.</a:t>
            </a:r>
            <a:br/>
            <a:r>
              <a:rPr sz="2300">
                <a:solidFill>
                  <a:schemeClr val="accent3">
                    <a:hueOff val="-161208"/>
                    <a:satOff val="21110"/>
                    <a:lumOff val="21634"/>
                  </a:schemeClr>
                </a:solidFill>
                <a:latin typeface="Courier"/>
                <a:ea typeface="Courier"/>
                <a:cs typeface="Courier"/>
                <a:sym typeface="Courier"/>
              </a:rPr>
              <a:t>$UserInput = read-host</a:t>
            </a:r>
            <a:br>
              <a:rPr sz="2300">
                <a:solidFill>
                  <a:schemeClr val="accent3">
                    <a:hueOff val="-161208"/>
                    <a:satOff val="21110"/>
                    <a:lumOff val="21634"/>
                  </a:schemeClr>
                </a:solidFill>
                <a:latin typeface="Courier"/>
                <a:ea typeface="Courier"/>
                <a:cs typeface="Courier"/>
                <a:sym typeface="Courier"/>
              </a:rPr>
            </a:br>
            <a:r>
              <a:rPr sz="2300">
                <a:solidFill>
                  <a:schemeClr val="accent3">
                    <a:hueOff val="-161208"/>
                    <a:satOff val="21110"/>
                    <a:lumOff val="21634"/>
                  </a:schemeClr>
                </a:solidFill>
                <a:latin typeface="Courier"/>
                <a:ea typeface="Courier"/>
                <a:cs typeface="Courier"/>
                <a:sym typeface="Courier"/>
              </a:rPr>
              <a:t>[int]$Num = read-host -prompt "Give me a number "</a:t>
            </a:r>
            <a:br>
              <a:rPr sz="2300">
                <a:solidFill>
                  <a:schemeClr val="accent3">
                    <a:hueOff val="-161208"/>
                    <a:satOff val="21110"/>
                    <a:lumOff val="21634"/>
                  </a:schemeClr>
                </a:solidFill>
                <a:latin typeface="Courier"/>
                <a:ea typeface="Courier"/>
                <a:cs typeface="Courier"/>
                <a:sym typeface="Courier"/>
              </a:rPr>
            </a:br>
            <a:r>
              <a:rPr sz="2300">
                <a:solidFill>
                  <a:schemeClr val="accent3">
                    <a:hueOff val="-161208"/>
                    <a:satOff val="21110"/>
                    <a:lumOff val="21634"/>
                  </a:schemeClr>
                </a:solidFill>
                <a:latin typeface="Courier"/>
                <a:ea typeface="Courier"/>
                <a:cs typeface="Courier"/>
                <a:sym typeface="Courier"/>
              </a:rPr>
              <a:t>$pass = read-host -prompt "Password: " -AsSecureString</a:t>
            </a:r>
          </a:p>
          <a:p>
            <a:pPr/>
            <a:r>
              <a:t>SecureString objects are designed to be used as part of credentials objects</a:t>
            </a:r>
            <a:br/>
            <a:r>
              <a:rPr sz="2300">
                <a:solidFill>
                  <a:srgbClr val="FFFFFF"/>
                </a:solidFill>
              </a:rPr>
              <a:t>Extracting the original string from a securestring:</a:t>
            </a:r>
            <a:br>
              <a:rPr sz="2300">
                <a:solidFill>
                  <a:srgbClr val="FFFFFF"/>
                </a:solidFill>
              </a:rPr>
            </a:br>
            <a:r>
              <a:rPr sz="1900">
                <a:solidFill>
                  <a:schemeClr val="accent3">
                    <a:hueOff val="-161208"/>
                    <a:satOff val="21110"/>
                    <a:lumOff val="21634"/>
                  </a:schemeClr>
                </a:solidFill>
              </a:rPr>
              <a:t>(New-Object PSCredential -ArgumentList "someusername",securestringvariable).GetNetworkCredential().Password</a:t>
            </a:r>
          </a:p>
          <a:p>
            <a:pPr/>
            <a:r>
              <a:rPr>
                <a:solidFill>
                  <a:schemeClr val="accent3">
                    <a:hueOff val="-161208"/>
                    <a:satOff val="21110"/>
                    <a:lumOff val="21634"/>
                  </a:schemeClr>
                </a:solidFill>
              </a:rPr>
              <a:t>get-content</a:t>
            </a:r>
            <a:r>
              <a:t> will get data from a file as a generic object array</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BEBEB"/>
            </a:solidFill>
            <a:effectLst>
              <a:outerShdw sx="100000" sy="100000" kx="0" ky="0" algn="b" rotWithShape="0" blurRad="50800" dist="25400" dir="540000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