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b="def" i="def"/>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b="def" i="def"/>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b="def" i="def"/>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b="def" i="def"/>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b="def" i="def"/>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b="def" i="def"/>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762000" y="2463800"/>
            <a:ext cx="11480800" cy="2540000"/>
          </a:xfrm>
          <a:prstGeom prst="rect">
            <a:avLst/>
          </a:prstGeom>
        </p:spPr>
        <p:txBody>
          <a:bodyPr anchor="b"/>
          <a:lstStyle/>
          <a:p>
            <a:pPr/>
            <a:r>
              <a:t>Title Text</a:t>
            </a:r>
          </a:p>
        </p:txBody>
      </p:sp>
      <p:sp>
        <p:nvSpPr>
          <p:cNvPr id="12" name="Shape 12"/>
          <p:cNvSpPr/>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1059"/>
          </a:xfrm>
          <a:prstGeom prst="rect">
            <a:avLst/>
          </a:prstGeom>
        </p:spPr>
        <p:txBody>
          <a:bodyPr anchor="t">
            <a:spAutoFit/>
          </a:bodyPr>
          <a:lstStyle>
            <a:lvl1pPr marL="0" indent="0" algn="ctr">
              <a:lnSpc>
                <a:spcPct val="110000"/>
              </a:lnSpc>
              <a:spcBef>
                <a:spcPts val="0"/>
              </a:spcBef>
              <a:buSzTx/>
              <a:buNone/>
              <a:defRPr b="1" i="1" sz="2400">
                <a:solidFill>
                  <a:srgbClr val="FFFFFF"/>
                </a:solidFill>
                <a:latin typeface="+mn-lt"/>
                <a:ea typeface="+mn-ea"/>
                <a:cs typeface="+mn-cs"/>
                <a:sym typeface="Helvetica Neue"/>
              </a:defRPr>
            </a:lvl1pPr>
          </a:lstStyle>
          <a:p>
            <a:pPr/>
            <a:r>
              <a:t>–Johnny Appleseed</a:t>
            </a:r>
          </a:p>
        </p:txBody>
      </p:sp>
      <p:sp>
        <p:nvSpPr>
          <p:cNvPr id="94" name="Shape 94"/>
          <p:cNvSpPr/>
          <p:nvPr>
            <p:ph type="body" sz="quarter" idx="14"/>
          </p:nvPr>
        </p:nvSpPr>
        <p:spPr>
          <a:xfrm>
            <a:off x="1270000" y="4305300"/>
            <a:ext cx="10464800" cy="647700"/>
          </a:xfrm>
          <a:prstGeom prst="rect">
            <a:avLst/>
          </a:prstGeom>
        </p:spPr>
        <p:txBody>
          <a:bodyPr>
            <a:spAutoFit/>
          </a:bodyPr>
          <a:lstStyle>
            <a:lvl1pPr marL="0" indent="0" algn="ctr">
              <a:lnSpc>
                <a:spcPct val="110000"/>
              </a:lnSpc>
              <a:spcBef>
                <a:spcPts val="0"/>
              </a:spcBef>
              <a:buSzTx/>
              <a:buNone/>
              <a:defRPr b="1" sz="3600">
                <a:solidFill>
                  <a:srgbClr val="FFFFFF"/>
                </a:solidFill>
                <a:effectLst>
                  <a:outerShdw sx="100000" sy="100000" kx="0" ky="0" algn="b" rotWithShape="0" blurRad="50800" dist="25400" dir="5400000">
                    <a:srgbClr val="020202"/>
                  </a:outerShdw>
                </a:effectLst>
                <a:latin typeface="+mn-lt"/>
                <a:ea typeface="+mn-ea"/>
                <a:cs typeface="+mn-cs"/>
                <a:sym typeface="Helvetica Neue"/>
              </a:defRPr>
            </a:lvl1pPr>
          </a:lstStyle>
          <a:p>
            <a:pPr/>
            <a:r>
              <a:t>“Type a quote here.” </a:t>
            </a:r>
          </a:p>
        </p:txBody>
      </p:sp>
      <p:sp>
        <p:nvSpPr>
          <p:cNvPr id="95" name="Shape 95"/>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104900" y="758938"/>
            <a:ext cx="10795000" cy="5943601"/>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21" name="Shape 21"/>
          <p:cNvSpPr/>
          <p:nvPr>
            <p:ph type="title"/>
          </p:nvPr>
        </p:nvSpPr>
        <p:spPr>
          <a:xfrm>
            <a:off x="762000" y="6883400"/>
            <a:ext cx="11480800" cy="1079500"/>
          </a:xfrm>
          <a:prstGeom prst="rect">
            <a:avLst/>
          </a:prstGeom>
        </p:spPr>
        <p:txBody>
          <a:bodyPr anchor="b"/>
          <a:lstStyle/>
          <a:p>
            <a:pPr/>
            <a:r>
              <a:t>Title Text</a:t>
            </a:r>
          </a:p>
        </p:txBody>
      </p:sp>
      <p:sp>
        <p:nvSpPr>
          <p:cNvPr id="22" name="Shape 22"/>
          <p:cNvSpPr/>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762000" y="3517900"/>
            <a:ext cx="11480800" cy="2717800"/>
          </a:xfrm>
          <a:prstGeom prst="rect">
            <a:avLst/>
          </a:prstGeom>
        </p:spPr>
        <p:txBody>
          <a:bodyPr/>
          <a:lstStyle/>
          <a:p>
            <a:pPr/>
            <a:r>
              <a:t>Title Text</a:t>
            </a:r>
          </a:p>
        </p:txBody>
      </p:sp>
      <p:sp>
        <p:nvSpPr>
          <p:cNvPr id="31" name="Shape 31"/>
          <p:cNvSpPr/>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654800" y="419100"/>
            <a:ext cx="5588000" cy="8648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39" name="Shape 39"/>
          <p:cNvSpPr/>
          <p:nvPr>
            <p:ph type="title"/>
          </p:nvPr>
        </p:nvSpPr>
        <p:spPr>
          <a:xfrm>
            <a:off x="762000" y="419100"/>
            <a:ext cx="5384800" cy="4597400"/>
          </a:xfrm>
          <a:prstGeom prst="rect">
            <a:avLst/>
          </a:prstGeom>
        </p:spPr>
        <p:txBody>
          <a:bodyPr anchor="b"/>
          <a:lstStyle>
            <a:lvl1pPr>
              <a:defRPr sz="5200"/>
            </a:lvl1pPr>
          </a:lstStyle>
          <a:p>
            <a:pPr/>
            <a:r>
              <a:t>Title Text</a:t>
            </a:r>
          </a:p>
        </p:txBody>
      </p:sp>
      <p:sp>
        <p:nvSpPr>
          <p:cNvPr id="40" name="Shape 40"/>
          <p:cNvSpPr/>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654800" y="2374900"/>
            <a:ext cx="5588000" cy="68072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762000" y="2374900"/>
            <a:ext cx="5384800" cy="6807200"/>
          </a:xfrm>
          <a:prstGeom prst="rect">
            <a:avLst/>
          </a:prstGeom>
        </p:spPr>
        <p:txBody>
          <a:bodyPr/>
          <a:lstStyle>
            <a:lvl1pPr marL="342900" indent="-342900">
              <a:spcBef>
                <a:spcPts val="3200"/>
              </a:spcBef>
              <a:buClr>
                <a:srgbClr val="EBEBEB"/>
              </a:buClr>
              <a:defRPr sz="2800"/>
            </a:lvl1pPr>
            <a:lvl2pPr marL="685800" indent="-342900">
              <a:spcBef>
                <a:spcPts val="3200"/>
              </a:spcBef>
              <a:buClr>
                <a:srgbClr val="EBEBEB"/>
              </a:buClr>
              <a:defRPr sz="2800"/>
            </a:lvl2pPr>
            <a:lvl3pPr marL="1028700" indent="-342900">
              <a:spcBef>
                <a:spcPts val="3200"/>
              </a:spcBef>
              <a:buClr>
                <a:srgbClr val="EBEBEB"/>
              </a:buClr>
              <a:defRPr sz="2800"/>
            </a:lvl3pPr>
            <a:lvl4pPr marL="1371600" indent="-342900">
              <a:spcBef>
                <a:spcPts val="3200"/>
              </a:spcBef>
              <a:buClr>
                <a:srgbClr val="EBEBEB"/>
              </a:buClr>
              <a:defRPr sz="2800"/>
            </a:lvl4pPr>
            <a:lvl5pPr marL="1714500" indent="-342900">
              <a:spcBef>
                <a:spcPts val="3200"/>
              </a:spcBef>
              <a:buClr>
                <a:srgbClr val="EBEBEB"/>
              </a:buClr>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762000" y="965200"/>
            <a:ext cx="11480800" cy="7823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680200" y="5626100"/>
            <a:ext cx="5588000" cy="3441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4" name="Shape 84"/>
          <p:cNvSpPr/>
          <p:nvPr>
            <p:ph type="pic" sz="half" idx="14"/>
          </p:nvPr>
        </p:nvSpPr>
        <p:spPr>
          <a:xfrm>
            <a:off x="6680200" y="419100"/>
            <a:ext cx="5588000" cy="49149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5" name="Shape 85"/>
          <p:cNvSpPr/>
          <p:nvPr>
            <p:ph type="pic" sz="half" idx="15"/>
          </p:nvPr>
        </p:nvSpPr>
        <p:spPr>
          <a:xfrm>
            <a:off x="762000" y="419100"/>
            <a:ext cx="5588000" cy="8648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762000" y="203200"/>
            <a:ext cx="11480800" cy="214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74600"/>
          </a:xfrm>
          <a:prstGeom prst="rect">
            <a:avLst/>
          </a:prstGeom>
          <a:ln w="12700">
            <a:miter lim="400000"/>
          </a:ln>
        </p:spPr>
        <p:txBody>
          <a:bodyPr wrap="none" lIns="50800" tIns="50800" rIns="50800" bIns="50800">
            <a:spAutoFit/>
          </a:bodyPr>
          <a:lstStyle>
            <a:lvl1pPr>
              <a:defRPr sz="1800">
                <a:latin typeface="+mn-lt"/>
                <a:ea typeface="+mn-ea"/>
                <a:cs typeface="+mn-cs"/>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1pPr>
      <a:lvl2pPr marL="0" marR="0" indent="2286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2pPr>
      <a:lvl3pPr marL="0" marR="0" indent="4572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3pPr>
      <a:lvl4pPr marL="0" marR="0" indent="6858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4pPr>
      <a:lvl5pPr marL="0" marR="0" indent="9144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5pPr>
      <a:lvl6pPr marL="0" marR="0" indent="11430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6pPr>
      <a:lvl7pPr marL="0" marR="0" indent="13716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7pPr>
      <a:lvl8pPr marL="0" marR="0" indent="16002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8pPr>
      <a:lvl9pPr marL="0" marR="0" indent="18288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lvl="1"/>
            <a:r>
              <a:t>Powershell</a:t>
            </a:r>
          </a:p>
        </p:txBody>
      </p:sp>
      <p:sp>
        <p:nvSpPr>
          <p:cNvPr id="120" name="Shape 120"/>
          <p:cNvSpPr/>
          <p:nvPr>
            <p:ph type="subTitle" sz="quarter" idx="1"/>
          </p:nvPr>
        </p:nvSpPr>
        <p:spPr>
          <a:prstGeom prst="rect">
            <a:avLst/>
          </a:prstGeom>
        </p:spPr>
        <p:txBody>
          <a:bodyPr/>
          <a:lstStyle/>
          <a:p>
            <a:pPr/>
            <a:r>
              <a:t>Introduction</a:t>
            </a:r>
          </a:p>
          <a:p>
            <a:pPr/>
            <a:r>
              <a:t>COMP2101 Fall 2016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Cmdlet Naming</a:t>
            </a:r>
          </a:p>
        </p:txBody>
      </p:sp>
      <p:sp>
        <p:nvSpPr>
          <p:cNvPr id="147" name="Shape 147"/>
          <p:cNvSpPr/>
          <p:nvPr>
            <p:ph type="body" idx="1"/>
          </p:nvPr>
        </p:nvSpPr>
        <p:spPr>
          <a:prstGeom prst="rect">
            <a:avLst/>
          </a:prstGeom>
        </p:spPr>
        <p:txBody>
          <a:bodyPr/>
          <a:lstStyle/>
          <a:p>
            <a:pPr>
              <a:defRPr>
                <a:solidFill>
                  <a:srgbClr val="FFFFFF"/>
                </a:solidFill>
              </a:defRPr>
            </a:pPr>
            <a:r>
              <a:t>Use well-known verbs when creating your own cmdlets whenever possible</a:t>
            </a:r>
          </a:p>
          <a:p>
            <a:pPr>
              <a:defRPr>
                <a:solidFill>
                  <a:srgbClr val="FFFFFF"/>
                </a:solidFill>
              </a:defRPr>
            </a:pPr>
            <a:r>
              <a:t>Nouns from loaded modules for use with a verb can be listed using </a:t>
            </a:r>
            <a:r>
              <a:rPr>
                <a:solidFill>
                  <a:schemeClr val="accent3">
                    <a:hueOff val="-161208"/>
                    <a:satOff val="21110"/>
                    <a:lumOff val="21634"/>
                  </a:schemeClr>
                </a:solidFill>
              </a:rPr>
              <a:t>get-help </a:t>
            </a:r>
            <a:r>
              <a:rPr i="1">
                <a:solidFill>
                  <a:schemeClr val="accent3">
                    <a:hueOff val="-161208"/>
                    <a:satOff val="21110"/>
                    <a:lumOff val="21634"/>
                  </a:schemeClr>
                </a:solidFill>
              </a:rPr>
              <a:t>verb</a:t>
            </a:r>
            <a:r>
              <a:rPr>
                <a:solidFill>
                  <a:schemeClr val="accent3">
                    <a:hueOff val="-161208"/>
                    <a:satOff val="21110"/>
                    <a:lumOff val="21634"/>
                  </a:schemeClr>
                </a:solidFill>
              </a:rPr>
              <a:t>-</a:t>
            </a:r>
            <a:endParaRPr>
              <a:solidFill>
                <a:schemeClr val="accent3">
                  <a:hueOff val="-161208"/>
                  <a:satOff val="21110"/>
                  <a:lumOff val="21634"/>
                </a:schemeClr>
              </a:solidFill>
            </a:endParaRPr>
          </a:p>
          <a:p>
            <a:pPr>
              <a:defRPr>
                <a:solidFill>
                  <a:srgbClr val="FFFFFF"/>
                </a:solidFill>
              </a:defRPr>
            </a:pPr>
            <a:r>
              <a:t>Using </a:t>
            </a:r>
            <a:r>
              <a:rPr>
                <a:solidFill>
                  <a:schemeClr val="accent3">
                    <a:hueOff val="-161208"/>
                    <a:satOff val="21110"/>
                    <a:lumOff val="21634"/>
                  </a:schemeClr>
                </a:solidFill>
              </a:rPr>
              <a:t>get-help</a:t>
            </a:r>
            <a:r>
              <a:t> to show available cmdlets and topics is limited to the ones which belong to modules already loaded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Getting Help</a:t>
            </a:r>
          </a:p>
        </p:txBody>
      </p:sp>
      <p:sp>
        <p:nvSpPr>
          <p:cNvPr id="150" name="Shape 150"/>
          <p:cNvSpPr/>
          <p:nvPr>
            <p:ph type="body" idx="1"/>
          </p:nvPr>
        </p:nvSpPr>
        <p:spPr>
          <a:prstGeom prst="rect">
            <a:avLst/>
          </a:prstGeom>
        </p:spPr>
        <p:txBody>
          <a:bodyPr/>
          <a:lstStyle/>
          <a:p>
            <a:pPr/>
            <a:r>
              <a:t>Powershell provides online help with the </a:t>
            </a:r>
            <a:r>
              <a:rPr>
                <a:solidFill>
                  <a:schemeClr val="accent3">
                    <a:hueOff val="-161208"/>
                    <a:satOff val="21110"/>
                    <a:lumOff val="21634"/>
                  </a:schemeClr>
                </a:solidFill>
              </a:rPr>
              <a:t>get-help</a:t>
            </a:r>
            <a:r>
              <a:t> command</a:t>
            </a:r>
          </a:p>
          <a:p>
            <a:pPr/>
            <a:r>
              <a:rPr>
                <a:solidFill>
                  <a:schemeClr val="accent3">
                    <a:hueOff val="-161208"/>
                    <a:satOff val="21110"/>
                    <a:lumOff val="21634"/>
                  </a:schemeClr>
                </a:solidFill>
              </a:rPr>
              <a:t>help</a:t>
            </a:r>
            <a:r>
              <a:t> is a function invoking </a:t>
            </a:r>
            <a:r>
              <a:rPr>
                <a:solidFill>
                  <a:schemeClr val="accent3">
                    <a:hueOff val="-161208"/>
                    <a:satOff val="21110"/>
                    <a:lumOff val="21634"/>
                  </a:schemeClr>
                </a:solidFill>
              </a:rPr>
              <a:t>get-help</a:t>
            </a:r>
            <a:r>
              <a:t> that automatically paginates the output by piping </a:t>
            </a:r>
            <a:r>
              <a:rPr>
                <a:solidFill>
                  <a:schemeClr val="accent3">
                    <a:hueOff val="-161208"/>
                    <a:satOff val="21110"/>
                    <a:lumOff val="21634"/>
                  </a:schemeClr>
                </a:solidFill>
              </a:rPr>
              <a:t>get-help</a:t>
            </a:r>
            <a:r>
              <a:t> to the </a:t>
            </a:r>
            <a:r>
              <a:rPr>
                <a:solidFill>
                  <a:schemeClr val="accent3">
                    <a:hueOff val="-161208"/>
                    <a:satOff val="21110"/>
                    <a:lumOff val="21634"/>
                  </a:schemeClr>
                </a:solidFill>
              </a:rPr>
              <a:t>more</a:t>
            </a:r>
            <a:r>
              <a:t> command</a:t>
            </a:r>
          </a:p>
          <a:p>
            <a:pPr/>
            <a:r>
              <a:t>Running </a:t>
            </a:r>
            <a:r>
              <a:rPr>
                <a:solidFill>
                  <a:schemeClr val="accent3">
                    <a:hueOff val="-161208"/>
                    <a:satOff val="21110"/>
                    <a:lumOff val="21634"/>
                  </a:schemeClr>
                </a:solidFill>
              </a:rPr>
              <a:t>help</a:t>
            </a:r>
            <a:r>
              <a:t> or </a:t>
            </a:r>
            <a:r>
              <a:rPr>
                <a:solidFill>
                  <a:schemeClr val="accent3">
                    <a:hueOff val="-161208"/>
                    <a:satOff val="21110"/>
                    <a:lumOff val="21634"/>
                  </a:schemeClr>
                </a:solidFill>
              </a:rPr>
              <a:t>get-help</a:t>
            </a:r>
            <a:r>
              <a:t> without any parameters displays how to use the </a:t>
            </a:r>
            <a:r>
              <a:rPr>
                <a:solidFill>
                  <a:schemeClr val="accent3">
                    <a:hueOff val="-161208"/>
                    <a:satOff val="21110"/>
                    <a:lumOff val="21634"/>
                  </a:schemeClr>
                </a:solidFill>
              </a:rPr>
              <a:t>get-help</a:t>
            </a:r>
            <a:r>
              <a:t> command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Help Types</a:t>
            </a:r>
          </a:p>
        </p:txBody>
      </p:sp>
      <p:sp>
        <p:nvSpPr>
          <p:cNvPr id="153" name="Shape 153"/>
          <p:cNvSpPr/>
          <p:nvPr>
            <p:ph type="body" idx="1"/>
          </p:nvPr>
        </p:nvSpPr>
        <p:spPr>
          <a:prstGeom prst="rect">
            <a:avLst/>
          </a:prstGeom>
        </p:spPr>
        <p:txBody>
          <a:bodyPr/>
          <a:lstStyle/>
          <a:p>
            <a:pPr/>
            <a:r>
              <a:t>You can run </a:t>
            </a:r>
            <a:r>
              <a:rPr>
                <a:solidFill>
                  <a:schemeClr val="accent3">
                    <a:hueOff val="-161208"/>
                    <a:satOff val="21110"/>
                    <a:lumOff val="21634"/>
                  </a:schemeClr>
                </a:solidFill>
              </a:rPr>
              <a:t>get-help</a:t>
            </a:r>
            <a:r>
              <a:t> on cmdlets or on topics</a:t>
            </a:r>
          </a:p>
          <a:p>
            <a:pPr/>
            <a:r>
              <a:t>Topic help pages are named </a:t>
            </a:r>
            <a:r>
              <a:rPr>
                <a:solidFill>
                  <a:schemeClr val="accent3">
                    <a:hueOff val="-161208"/>
                    <a:satOff val="21110"/>
                    <a:lumOff val="21634"/>
                  </a:schemeClr>
                </a:solidFill>
              </a:rPr>
              <a:t>about_</a:t>
            </a:r>
            <a:r>
              <a:rPr i="1">
                <a:solidFill>
                  <a:schemeClr val="accent3">
                    <a:hueOff val="-161208"/>
                    <a:satOff val="21110"/>
                    <a:lumOff val="21634"/>
                  </a:schemeClr>
                </a:solidFill>
              </a:rPr>
              <a:t>topic</a:t>
            </a:r>
            <a:r>
              <a:t>, cmdlet help pages are named </a:t>
            </a:r>
            <a:r>
              <a:rPr i="1">
                <a:solidFill>
                  <a:schemeClr val="accent3">
                    <a:hueOff val="-161208"/>
                    <a:satOff val="21110"/>
                    <a:lumOff val="21634"/>
                  </a:schemeClr>
                </a:solidFill>
              </a:rPr>
              <a:t>cmdlet</a:t>
            </a:r>
          </a:p>
          <a:p>
            <a:pPr lvl="1" marL="0" indent="228600">
              <a:buSzTx/>
              <a:buNone/>
            </a:pPr>
            <a:r>
              <a:t>e.g. </a:t>
            </a:r>
            <a:r>
              <a:rPr>
                <a:solidFill>
                  <a:schemeClr val="accent3">
                    <a:hueOff val="-161208"/>
                    <a:satOff val="21110"/>
                    <a:lumOff val="21634"/>
                  </a:schemeClr>
                </a:solidFill>
              </a:rPr>
              <a:t>help about_</a:t>
            </a:r>
          </a:p>
          <a:p>
            <a:pPr lvl="1" marL="0" indent="228600">
              <a:buSzTx/>
              <a:buNone/>
            </a:pPr>
            <a:r>
              <a:t>e.g. </a:t>
            </a:r>
            <a:r>
              <a:rPr>
                <a:solidFill>
                  <a:schemeClr val="accent3">
                    <a:hueOff val="-161208"/>
                    <a:satOff val="21110"/>
                    <a:lumOff val="21634"/>
                  </a:schemeClr>
                </a:solidFill>
              </a:rPr>
              <a:t>help get-date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Default Help</a:t>
            </a:r>
          </a:p>
        </p:txBody>
      </p:sp>
      <p:sp>
        <p:nvSpPr>
          <p:cNvPr id="156" name="Shape 156"/>
          <p:cNvSpPr/>
          <p:nvPr>
            <p:ph type="body" idx="1"/>
          </p:nvPr>
        </p:nvSpPr>
        <p:spPr>
          <a:prstGeom prst="rect">
            <a:avLst/>
          </a:prstGeom>
        </p:spPr>
        <p:txBody>
          <a:bodyPr/>
          <a:lstStyle/>
          <a:p>
            <a:pPr marL="402336" indent="-402336" defTabSz="578358">
              <a:spcBef>
                <a:spcPts val="4100"/>
              </a:spcBef>
              <a:defRPr sz="3366">
                <a:effectLst>
                  <a:outerShdw sx="100000" sy="100000" kx="0" ky="0" algn="b" rotWithShape="0" blurRad="50292" dist="25146" dir="5400000">
                    <a:srgbClr val="000000"/>
                  </a:outerShdw>
                </a:effectLst>
              </a:defRPr>
            </a:pPr>
            <a:r>
              <a:t>By default, help only displays basic help including DESCRIPTION, SYNTAX, and SEE ALSO sections</a:t>
            </a:r>
          </a:p>
          <a:p>
            <a:pPr marL="402336" indent="-402336" defTabSz="578358">
              <a:spcBef>
                <a:spcPts val="4100"/>
              </a:spcBef>
              <a:defRPr sz="3366">
                <a:effectLst>
                  <a:outerShdw sx="100000" sy="100000" kx="0" ky="0" algn="b" rotWithShape="0" blurRad="50292" dist="25146" dir="5400000">
                    <a:srgbClr val="000000"/>
                  </a:outerShdw>
                </a:effectLst>
              </a:defRPr>
            </a:pPr>
            <a:r>
              <a:t>Like most cmdlets, </a:t>
            </a:r>
            <a:r>
              <a:rPr>
                <a:solidFill>
                  <a:schemeClr val="accent3">
                    <a:hueOff val="-161208"/>
                    <a:satOff val="21110"/>
                    <a:lumOff val="21634"/>
                  </a:schemeClr>
                </a:solidFill>
              </a:rPr>
              <a:t>get-help</a:t>
            </a:r>
            <a:r>
              <a:t> accepts several parameters which modify how it works and what it displays</a:t>
            </a:r>
          </a:p>
          <a:p>
            <a:pPr marL="402336" indent="-402336" defTabSz="578358">
              <a:spcBef>
                <a:spcPts val="4100"/>
              </a:spcBef>
              <a:defRPr sz="3366">
                <a:effectLst>
                  <a:outerShdw sx="100000" sy="100000" kx="0" ky="0" algn="b" rotWithShape="0" blurRad="50292" dist="25146" dir="5400000">
                    <a:srgbClr val="000000"/>
                  </a:outerShdw>
                </a:effectLst>
              </a:defRPr>
            </a:pPr>
            <a:r>
              <a:t>Powershell only includes the basic help in the default installation</a:t>
            </a:r>
          </a:p>
          <a:p>
            <a:pPr marL="402336" indent="-402336" defTabSz="578358">
              <a:spcBef>
                <a:spcPts val="4100"/>
              </a:spcBef>
              <a:defRPr sz="3366">
                <a:effectLst>
                  <a:outerShdw sx="100000" sy="100000" kx="0" ky="0" algn="b" rotWithShape="0" blurRad="50292" dist="25146" dir="5400000">
                    <a:srgbClr val="000000"/>
                  </a:outerShdw>
                </a:effectLst>
              </a:defRPr>
            </a:pPr>
            <a:r>
              <a:t>More help content is available for most cmdlets by using the </a:t>
            </a:r>
            <a:r>
              <a:rPr>
                <a:solidFill>
                  <a:schemeClr val="accent3">
                    <a:hueOff val="-161208"/>
                    <a:satOff val="21110"/>
                    <a:lumOff val="21634"/>
                  </a:schemeClr>
                </a:solidFill>
              </a:rPr>
              <a:t>-Detailed</a:t>
            </a:r>
            <a:r>
              <a:t>, </a:t>
            </a:r>
            <a:r>
              <a:rPr>
                <a:solidFill>
                  <a:schemeClr val="accent3">
                    <a:hueOff val="-161208"/>
                    <a:satOff val="21110"/>
                    <a:lumOff val="21634"/>
                  </a:schemeClr>
                </a:solidFill>
              </a:rPr>
              <a:t>-Examples</a:t>
            </a:r>
            <a:r>
              <a:t>, and </a:t>
            </a:r>
            <a:r>
              <a:rPr>
                <a:solidFill>
                  <a:schemeClr val="accent3">
                    <a:hueOff val="-161208"/>
                    <a:satOff val="21110"/>
                    <a:lumOff val="21634"/>
                  </a:schemeClr>
                </a:solidFill>
              </a:rPr>
              <a:t>-Full</a:t>
            </a:r>
            <a:r>
              <a:t> parameters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Help Exercises</a:t>
            </a:r>
          </a:p>
        </p:txBody>
      </p:sp>
      <p:sp>
        <p:nvSpPr>
          <p:cNvPr id="159" name="Shape 159"/>
          <p:cNvSpPr/>
          <p:nvPr>
            <p:ph type="body" idx="1"/>
          </p:nvPr>
        </p:nvSpPr>
        <p:spPr>
          <a:prstGeom prst="rect">
            <a:avLst/>
          </a:prstGeom>
        </p:spPr>
        <p:txBody>
          <a:bodyPr/>
          <a:lstStyle/>
          <a:p>
            <a:pPr marL="365759" indent="-365759" defTabSz="525779">
              <a:spcBef>
                <a:spcPts val="3700"/>
              </a:spcBef>
              <a:defRPr sz="3059">
                <a:effectLst>
                  <a:outerShdw sx="100000" sy="100000" kx="0" ky="0" algn="b" rotWithShape="0" blurRad="45720" dist="22860" dir="5400000">
                    <a:srgbClr val="000000"/>
                  </a:outerShdw>
                </a:effectLst>
              </a:defRPr>
            </a:pPr>
            <a:r>
              <a:t>Use </a:t>
            </a:r>
            <a:r>
              <a:rPr>
                <a:solidFill>
                  <a:schemeClr val="accent3">
                    <a:hueOff val="-161208"/>
                    <a:satOff val="21110"/>
                    <a:lumOff val="21634"/>
                  </a:schemeClr>
                </a:solidFill>
              </a:rPr>
              <a:t>get-help about_</a:t>
            </a:r>
            <a:r>
              <a:t> to view the available topics list</a:t>
            </a:r>
          </a:p>
          <a:p>
            <a:pPr marL="365759" indent="-365759" defTabSz="525779">
              <a:spcBef>
                <a:spcPts val="3700"/>
              </a:spcBef>
              <a:defRPr sz="3059">
                <a:effectLst>
                  <a:outerShdw sx="100000" sy="100000" kx="0" ky="0" algn="b" rotWithShape="0" blurRad="45720" dist="22860" dir="5400000">
                    <a:srgbClr val="000000"/>
                  </a:outerShdw>
                </a:effectLst>
              </a:defRPr>
            </a:pPr>
            <a:r>
              <a:t>Try viewing the topic help for command syntax, pipelines, and parameters</a:t>
            </a:r>
          </a:p>
          <a:p>
            <a:pPr marL="365759" indent="-365759" defTabSz="525779">
              <a:spcBef>
                <a:spcPts val="3700"/>
              </a:spcBef>
              <a:defRPr sz="3059">
                <a:effectLst>
                  <a:outerShdw sx="100000" sy="100000" kx="0" ky="0" algn="b" rotWithShape="0" blurRad="45720" dist="22860" dir="5400000">
                    <a:srgbClr val="000000"/>
                  </a:outerShdw>
                </a:effectLst>
              </a:defRPr>
            </a:pPr>
            <a:r>
              <a:t>Use </a:t>
            </a:r>
            <a:r>
              <a:rPr>
                <a:solidFill>
                  <a:schemeClr val="accent3">
                    <a:hueOff val="-161208"/>
                    <a:satOff val="21110"/>
                    <a:lumOff val="21634"/>
                  </a:schemeClr>
                </a:solidFill>
              </a:rPr>
              <a:t>get-help</a:t>
            </a:r>
            <a:r>
              <a:t> with the </a:t>
            </a:r>
            <a:r>
              <a:rPr>
                <a:solidFill>
                  <a:schemeClr val="accent3">
                    <a:hueOff val="-161208"/>
                    <a:satOff val="21110"/>
                    <a:lumOff val="21634"/>
                  </a:schemeClr>
                </a:solidFill>
              </a:rPr>
              <a:t>start</a:t>
            </a:r>
            <a:r>
              <a:t>, </a:t>
            </a:r>
            <a:r>
              <a:rPr>
                <a:solidFill>
                  <a:schemeClr val="accent3">
                    <a:hueOff val="-161208"/>
                    <a:satOff val="21110"/>
                    <a:lumOff val="21634"/>
                  </a:schemeClr>
                </a:solidFill>
              </a:rPr>
              <a:t>stop</a:t>
            </a:r>
            <a:r>
              <a:t>, </a:t>
            </a:r>
            <a:r>
              <a:rPr>
                <a:solidFill>
                  <a:schemeClr val="accent3">
                    <a:hueOff val="-161208"/>
                    <a:satOff val="21110"/>
                    <a:lumOff val="21634"/>
                  </a:schemeClr>
                </a:solidFill>
              </a:rPr>
              <a:t>clear</a:t>
            </a:r>
            <a:r>
              <a:t>, </a:t>
            </a:r>
            <a:r>
              <a:rPr>
                <a:solidFill>
                  <a:schemeClr val="accent3">
                    <a:hueOff val="-161208"/>
                    <a:satOff val="21110"/>
                    <a:lumOff val="21634"/>
                  </a:schemeClr>
                </a:solidFill>
              </a:rPr>
              <a:t>get</a:t>
            </a:r>
            <a:r>
              <a:t>, and </a:t>
            </a:r>
            <a:r>
              <a:rPr>
                <a:solidFill>
                  <a:schemeClr val="accent3">
                    <a:hueOff val="-161208"/>
                    <a:satOff val="21110"/>
                    <a:lumOff val="21634"/>
                  </a:schemeClr>
                </a:solidFill>
              </a:rPr>
              <a:t>set</a:t>
            </a:r>
            <a:r>
              <a:t> verbs only to see what nouns are available for those verbs</a:t>
            </a:r>
          </a:p>
          <a:p>
            <a:pPr marL="365759" indent="-365759" defTabSz="525779">
              <a:spcBef>
                <a:spcPts val="3700"/>
              </a:spcBef>
              <a:defRPr sz="3059">
                <a:effectLst>
                  <a:outerShdw sx="100000" sy="100000" kx="0" ky="0" algn="b" rotWithShape="0" blurRad="45720" dist="22860" dir="5400000">
                    <a:srgbClr val="000000"/>
                  </a:outerShdw>
                </a:effectLst>
              </a:defRPr>
            </a:pPr>
            <a:r>
              <a:t>Use </a:t>
            </a:r>
            <a:r>
              <a:rPr>
                <a:solidFill>
                  <a:schemeClr val="accent3">
                    <a:hueOff val="-161208"/>
                    <a:satOff val="21110"/>
                    <a:lumOff val="21634"/>
                  </a:schemeClr>
                </a:solidFill>
              </a:rPr>
              <a:t>get-help</a:t>
            </a:r>
            <a:r>
              <a:t> to get some descriptions for the following sample cmdlets:</a:t>
            </a:r>
          </a:p>
          <a:p>
            <a:pPr marL="365759" indent="-365759" defTabSz="525779">
              <a:spcBef>
                <a:spcPts val="3700"/>
              </a:spcBef>
              <a:defRPr sz="3059">
                <a:effectLst>
                  <a:outerShdw sx="100000" sy="100000" kx="0" ky="0" algn="b" rotWithShape="0" blurRad="45720" dist="22860" dir="5400000">
                    <a:srgbClr val="000000"/>
                  </a:outerShdw>
                </a:effectLst>
              </a:defRPr>
            </a:pPr>
            <a:r>
              <a:rPr>
                <a:solidFill>
                  <a:schemeClr val="accent3">
                    <a:hueOff val="-161208"/>
                    <a:satOff val="21110"/>
                    <a:lumOff val="21634"/>
                  </a:schemeClr>
                </a:solidFill>
              </a:rPr>
              <a:t>get-process</a:t>
            </a:r>
            <a:r>
              <a:t>, </a:t>
            </a:r>
            <a:r>
              <a:rPr>
                <a:solidFill>
                  <a:schemeClr val="accent3">
                    <a:hueOff val="-161208"/>
                    <a:satOff val="21110"/>
                    <a:lumOff val="21634"/>
                  </a:schemeClr>
                </a:solidFill>
              </a:rPr>
              <a:t>get-date</a:t>
            </a:r>
            <a:r>
              <a:t>, </a:t>
            </a:r>
            <a:r>
              <a:rPr>
                <a:solidFill>
                  <a:schemeClr val="accent3">
                    <a:hueOff val="-161208"/>
                    <a:satOff val="21110"/>
                    <a:lumOff val="21634"/>
                  </a:schemeClr>
                </a:solidFill>
              </a:rPr>
              <a:t>get-host</a:t>
            </a:r>
            <a:r>
              <a:t>, </a:t>
            </a:r>
            <a:r>
              <a:rPr>
                <a:solidFill>
                  <a:schemeClr val="accent3">
                    <a:hueOff val="-161208"/>
                    <a:satOff val="21110"/>
                    <a:lumOff val="21634"/>
                  </a:schemeClr>
                </a:solidFill>
              </a:rPr>
              <a:t>clear-host</a:t>
            </a:r>
            <a:r>
              <a:t>, </a:t>
            </a:r>
            <a:r>
              <a:rPr>
                <a:solidFill>
                  <a:schemeClr val="accent3">
                    <a:hueOff val="-161208"/>
                    <a:satOff val="21110"/>
                    <a:lumOff val="21634"/>
                  </a:schemeClr>
                </a:solidFill>
              </a:rPr>
              <a:t>stop-job</a:t>
            </a:r>
            <a:r>
              <a:t>, </a:t>
            </a:r>
            <a:r>
              <a:rPr>
                <a:solidFill>
                  <a:schemeClr val="accent3">
                    <a:hueOff val="-161208"/>
                    <a:satOff val="21110"/>
                    <a:lumOff val="21634"/>
                  </a:schemeClr>
                </a:solidFill>
              </a:rPr>
              <a:t>start-service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Updating Help</a:t>
            </a:r>
          </a:p>
        </p:txBody>
      </p:sp>
      <p:sp>
        <p:nvSpPr>
          <p:cNvPr id="162" name="Shape 162"/>
          <p:cNvSpPr/>
          <p:nvPr>
            <p:ph type="body" idx="1"/>
          </p:nvPr>
        </p:nvSpPr>
        <p:spPr>
          <a:prstGeom prst="rect">
            <a:avLst/>
          </a:prstGeom>
        </p:spPr>
        <p:txBody>
          <a:bodyPr/>
          <a:lstStyle/>
          <a:p>
            <a:pPr/>
            <a:r>
              <a:t>Use the </a:t>
            </a:r>
            <a:r>
              <a:rPr>
                <a:solidFill>
                  <a:schemeClr val="accent3">
                    <a:hueOff val="-161208"/>
                    <a:satOff val="21110"/>
                    <a:lumOff val="21634"/>
                  </a:schemeClr>
                </a:solidFill>
              </a:rPr>
              <a:t>update-help</a:t>
            </a:r>
            <a:r>
              <a:t> cmdlet to install complete help pages and keep them up to date</a:t>
            </a:r>
          </a:p>
          <a:p>
            <a:pPr/>
            <a:r>
              <a:rPr>
                <a:solidFill>
                  <a:schemeClr val="accent3">
                    <a:hueOff val="-161208"/>
                    <a:satOff val="21110"/>
                    <a:lumOff val="21634"/>
                  </a:schemeClr>
                </a:solidFill>
              </a:rPr>
              <a:t>update-help</a:t>
            </a:r>
            <a:r>
              <a:t> will only update your pages once a day unless you use the </a:t>
            </a:r>
            <a:r>
              <a:rPr>
                <a:solidFill>
                  <a:schemeClr val="accent3">
                    <a:hueOff val="-161208"/>
                    <a:satOff val="21110"/>
                    <a:lumOff val="21634"/>
                  </a:schemeClr>
                </a:solidFill>
              </a:rPr>
              <a:t>-Force</a:t>
            </a:r>
            <a:r>
              <a:t> parameter</a:t>
            </a:r>
          </a:p>
          <a:p>
            <a:pPr/>
            <a:r>
              <a:rPr>
                <a:solidFill>
                  <a:schemeClr val="accent3">
                    <a:hueOff val="-161208"/>
                    <a:satOff val="21110"/>
                    <a:lumOff val="21634"/>
                  </a:schemeClr>
                </a:solidFill>
              </a:rPr>
              <a:t>update-help</a:t>
            </a:r>
            <a:r>
              <a:t> requires administrator privilege</a:t>
            </a:r>
          </a:p>
          <a:p>
            <a:pPr/>
            <a:r>
              <a:rPr>
                <a:solidFill>
                  <a:schemeClr val="accent3">
                    <a:hueOff val="-161208"/>
                    <a:satOff val="21110"/>
                    <a:lumOff val="21634"/>
                  </a:schemeClr>
                </a:solidFill>
              </a:rPr>
              <a:t>update-help</a:t>
            </a:r>
            <a:r>
              <a:t> should be added to scheduled tasks if you keep local help pages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Online Help</a:t>
            </a:r>
          </a:p>
        </p:txBody>
      </p:sp>
      <p:sp>
        <p:nvSpPr>
          <p:cNvPr id="165" name="Shape 165"/>
          <p:cNvSpPr/>
          <p:nvPr>
            <p:ph type="body" idx="1"/>
          </p:nvPr>
        </p:nvSpPr>
        <p:spPr>
          <a:prstGeom prst="rect">
            <a:avLst/>
          </a:prstGeom>
        </p:spPr>
        <p:txBody>
          <a:bodyPr/>
          <a:lstStyle/>
          <a:p>
            <a:pPr/>
            <a:r>
              <a:t>The </a:t>
            </a:r>
            <a:r>
              <a:rPr>
                <a:solidFill>
                  <a:schemeClr val="accent3">
                    <a:hueOff val="-161208"/>
                    <a:satOff val="21110"/>
                    <a:lumOff val="21634"/>
                  </a:schemeClr>
                </a:solidFill>
              </a:rPr>
              <a:t>-Online</a:t>
            </a:r>
            <a:r>
              <a:t> parameter can be used to view the latest help for cmdlets and topics on the web</a:t>
            </a:r>
          </a:p>
          <a:p>
            <a:pPr/>
            <a:r>
              <a:t>e.g. </a:t>
            </a:r>
            <a:r>
              <a:rPr>
                <a:solidFill>
                  <a:schemeClr val="accent3">
                    <a:hueOff val="-161208"/>
                    <a:satOff val="21110"/>
                    <a:lumOff val="21634"/>
                  </a:schemeClr>
                </a:solidFill>
              </a:rPr>
              <a:t>help -Online get-help</a:t>
            </a:r>
          </a:p>
          <a:p>
            <a:pPr/>
            <a:r>
              <a:t>The online help allows selection of Powershell version because that defines which cmdlets are available to you and how they work</a:t>
            </a:r>
          </a:p>
          <a:p>
            <a:pPr/>
            <a:r>
              <a:t>Powershell online help does not provide Powershell 1.0 or 2.0 help</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ISE Help</a:t>
            </a:r>
          </a:p>
        </p:txBody>
      </p:sp>
      <p:sp>
        <p:nvSpPr>
          <p:cNvPr id="168" name="Shape 168"/>
          <p:cNvSpPr/>
          <p:nvPr>
            <p:ph type="body" idx="1"/>
          </p:nvPr>
        </p:nvSpPr>
        <p:spPr>
          <a:prstGeom prst="rect">
            <a:avLst/>
          </a:prstGeom>
        </p:spPr>
        <p:txBody>
          <a:bodyPr/>
          <a:lstStyle/>
          <a:p>
            <a:pPr/>
            <a:r>
              <a:t>The </a:t>
            </a:r>
            <a:r>
              <a:rPr>
                <a:solidFill>
                  <a:schemeClr val="accent3">
                    <a:hueOff val="-161208"/>
                    <a:satOff val="21110"/>
                    <a:lumOff val="21634"/>
                  </a:schemeClr>
                </a:solidFill>
              </a:rPr>
              <a:t>show-command</a:t>
            </a:r>
            <a:r>
              <a:t> cmdlet will display a popup window which allows click-based command construction</a:t>
            </a:r>
          </a:p>
          <a:p>
            <a:pPr/>
            <a:r>
              <a:t>You can access help from the </a:t>
            </a:r>
            <a:r>
              <a:rPr>
                <a:solidFill>
                  <a:schemeClr val="accent3">
                    <a:hueOff val="-161208"/>
                    <a:satOff val="21110"/>
                    <a:lumOff val="21634"/>
                  </a:schemeClr>
                </a:solidFill>
              </a:rPr>
              <a:t>show-command</a:t>
            </a:r>
            <a:r>
              <a:t> popup</a:t>
            </a:r>
          </a:p>
          <a:p>
            <a:pPr/>
            <a:r>
              <a:t>The </a:t>
            </a:r>
            <a:r>
              <a:rPr>
                <a:solidFill>
                  <a:schemeClr val="accent3">
                    <a:hueOff val="-161208"/>
                    <a:satOff val="21110"/>
                    <a:lumOff val="21634"/>
                  </a:schemeClr>
                </a:solidFill>
              </a:rPr>
              <a:t>show-command</a:t>
            </a:r>
            <a:r>
              <a:t> popup captures input</a:t>
            </a:r>
          </a:p>
          <a:p>
            <a:pPr/>
            <a:r>
              <a:t>The </a:t>
            </a:r>
            <a:r>
              <a:rPr>
                <a:solidFill>
                  <a:schemeClr val="accent3">
                    <a:hueOff val="-161208"/>
                    <a:satOff val="21110"/>
                    <a:lumOff val="21634"/>
                  </a:schemeClr>
                </a:solidFill>
              </a:rPr>
              <a:t>show-command</a:t>
            </a:r>
            <a:r>
              <a:t> popup is implemented as a pane in ISE, which does not capture the input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Extending Help Exercises</a:t>
            </a:r>
          </a:p>
        </p:txBody>
      </p:sp>
      <p:sp>
        <p:nvSpPr>
          <p:cNvPr id="171" name="Shape 171"/>
          <p:cNvSpPr/>
          <p:nvPr>
            <p:ph type="body" idx="1"/>
          </p:nvPr>
        </p:nvSpPr>
        <p:spPr>
          <a:prstGeom prst="rect">
            <a:avLst/>
          </a:prstGeom>
        </p:spPr>
        <p:txBody>
          <a:bodyPr/>
          <a:lstStyle/>
          <a:p>
            <a:pPr marL="402336" indent="-402336" defTabSz="578358">
              <a:spcBef>
                <a:spcPts val="4100"/>
              </a:spcBef>
              <a:defRPr sz="3366">
                <a:effectLst>
                  <a:outerShdw sx="100000" sy="100000" kx="0" ky="0" algn="b" rotWithShape="0" blurRad="50292" dist="25146" dir="5400000">
                    <a:srgbClr val="000000"/>
                  </a:outerShdw>
                </a:effectLst>
              </a:defRPr>
            </a:pPr>
            <a:r>
              <a:t>Run the </a:t>
            </a:r>
            <a:r>
              <a:rPr>
                <a:solidFill>
                  <a:schemeClr val="accent3">
                    <a:hueOff val="-161208"/>
                    <a:satOff val="21110"/>
                    <a:lumOff val="21634"/>
                  </a:schemeClr>
                </a:solidFill>
              </a:rPr>
              <a:t>update-help</a:t>
            </a:r>
            <a:r>
              <a:t> cmdlet to install full help pages on your computer</a:t>
            </a:r>
          </a:p>
          <a:p>
            <a:pPr marL="402336" indent="-402336" defTabSz="578358">
              <a:spcBef>
                <a:spcPts val="4100"/>
              </a:spcBef>
              <a:defRPr sz="3366">
                <a:effectLst>
                  <a:outerShdw sx="100000" sy="100000" kx="0" ky="0" algn="b" rotWithShape="0" blurRad="50292" dist="25146" dir="5400000">
                    <a:srgbClr val="000000"/>
                  </a:outerShdw>
                </a:effectLst>
              </a:defRPr>
            </a:pPr>
            <a:r>
              <a:t>Compare the output for the </a:t>
            </a:r>
            <a:r>
              <a:rPr>
                <a:solidFill>
                  <a:schemeClr val="accent3">
                    <a:hueOff val="-161208"/>
                    <a:satOff val="21110"/>
                    <a:lumOff val="21634"/>
                  </a:schemeClr>
                </a:solidFill>
              </a:rPr>
              <a:t>help get-date</a:t>
            </a:r>
            <a:r>
              <a:t> cmdlet when using the </a:t>
            </a:r>
            <a:r>
              <a:rPr>
                <a:solidFill>
                  <a:schemeClr val="accent3">
                    <a:hueOff val="-161208"/>
                    <a:satOff val="21110"/>
                    <a:lumOff val="21634"/>
                  </a:schemeClr>
                </a:solidFill>
              </a:rPr>
              <a:t>help</a:t>
            </a:r>
            <a:r>
              <a:t> cmdlet with no parameters versus using the </a:t>
            </a:r>
            <a:r>
              <a:rPr>
                <a:solidFill>
                  <a:schemeClr val="accent3">
                    <a:hueOff val="-161208"/>
                    <a:satOff val="21110"/>
                    <a:lumOff val="21634"/>
                  </a:schemeClr>
                </a:solidFill>
              </a:rPr>
              <a:t>-detailed</a:t>
            </a:r>
            <a:r>
              <a:t>, </a:t>
            </a:r>
            <a:r>
              <a:rPr>
                <a:solidFill>
                  <a:schemeClr val="accent3">
                    <a:hueOff val="-161208"/>
                    <a:satOff val="21110"/>
                    <a:lumOff val="21634"/>
                  </a:schemeClr>
                </a:solidFill>
              </a:rPr>
              <a:t>-examples</a:t>
            </a:r>
            <a:r>
              <a:t>, and </a:t>
            </a:r>
            <a:r>
              <a:rPr>
                <a:solidFill>
                  <a:schemeClr val="accent3">
                    <a:hueOff val="-161208"/>
                    <a:satOff val="21110"/>
                    <a:lumOff val="21634"/>
                  </a:schemeClr>
                </a:solidFill>
              </a:rPr>
              <a:t>-full</a:t>
            </a:r>
            <a:r>
              <a:t> parameters</a:t>
            </a:r>
          </a:p>
          <a:p>
            <a:pPr marL="402336" indent="-402336" defTabSz="578358">
              <a:spcBef>
                <a:spcPts val="4100"/>
              </a:spcBef>
              <a:defRPr sz="3366">
                <a:effectLst>
                  <a:outerShdw sx="100000" sy="100000" kx="0" ky="0" algn="b" rotWithShape="0" blurRad="50292" dist="25146" dir="5400000">
                    <a:srgbClr val="000000"/>
                  </a:outerShdw>
                </a:effectLst>
              </a:defRPr>
            </a:pPr>
            <a:r>
              <a:t>Compare the </a:t>
            </a:r>
            <a:r>
              <a:rPr>
                <a:solidFill>
                  <a:schemeClr val="accent3">
                    <a:hueOff val="-161208"/>
                    <a:satOff val="21110"/>
                    <a:lumOff val="21634"/>
                  </a:schemeClr>
                </a:solidFill>
              </a:rPr>
              <a:t>help -full get-date</a:t>
            </a:r>
            <a:r>
              <a:t> output to the online version from </a:t>
            </a:r>
            <a:r>
              <a:rPr>
                <a:solidFill>
                  <a:schemeClr val="accent3">
                    <a:hueOff val="-161208"/>
                    <a:satOff val="21110"/>
                    <a:lumOff val="21634"/>
                  </a:schemeClr>
                </a:solidFill>
              </a:rPr>
              <a:t>help -online get-date</a:t>
            </a:r>
            <a:endParaRPr>
              <a:solidFill>
                <a:schemeClr val="accent3">
                  <a:hueOff val="-161208"/>
                  <a:satOff val="21110"/>
                  <a:lumOff val="21634"/>
                </a:schemeClr>
              </a:solidFill>
            </a:endParaRPr>
          </a:p>
          <a:p>
            <a:pPr marL="402336" indent="-402336" defTabSz="578358">
              <a:spcBef>
                <a:spcPts val="4100"/>
              </a:spcBef>
              <a:defRPr sz="3366">
                <a:solidFill>
                  <a:srgbClr val="FFFFFF"/>
                </a:solidFill>
                <a:effectLst>
                  <a:outerShdw sx="100000" sy="100000" kx="0" ky="0" algn="b" rotWithShape="0" blurRad="50292" dist="25146" dir="5400000">
                    <a:srgbClr val="000000"/>
                  </a:outerShdw>
                </a:effectLst>
              </a:defRPr>
            </a:pPr>
            <a:r>
              <a:t>Use </a:t>
            </a:r>
            <a:r>
              <a:rPr>
                <a:solidFill>
                  <a:schemeClr val="accent3">
                    <a:hueOff val="-161208"/>
                    <a:satOff val="21110"/>
                    <a:lumOff val="21634"/>
                  </a:schemeClr>
                </a:solidFill>
              </a:rPr>
              <a:t>show-command</a:t>
            </a:r>
            <a:r>
              <a:t> to try the help popup and compare it to the command help pane in ISE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Tab Completion</a:t>
            </a:r>
          </a:p>
        </p:txBody>
      </p:sp>
      <p:sp>
        <p:nvSpPr>
          <p:cNvPr id="174" name="Shape 174"/>
          <p:cNvSpPr/>
          <p:nvPr>
            <p:ph type="body" idx="1"/>
          </p:nvPr>
        </p:nvSpPr>
        <p:spPr>
          <a:prstGeom prst="rect">
            <a:avLst/>
          </a:prstGeom>
        </p:spPr>
        <p:txBody>
          <a:bodyPr/>
          <a:lstStyle/>
          <a:p>
            <a:pPr marL="398272" indent="-398272" defTabSz="572516">
              <a:spcBef>
                <a:spcPts val="4100"/>
              </a:spcBef>
              <a:defRPr sz="3332">
                <a:effectLst>
                  <a:outerShdw sx="100000" sy="100000" kx="0" ky="0" algn="b" rotWithShape="0" blurRad="49784" dist="24892" dir="5400000">
                    <a:srgbClr val="000000"/>
                  </a:outerShdw>
                </a:effectLst>
              </a:defRPr>
            </a:pPr>
            <a:r>
              <a:t>Parameters in Powershell are words starting with a </a:t>
            </a:r>
            <a:r>
              <a:rPr>
                <a:solidFill>
                  <a:schemeClr val="accent3">
                    <a:hueOff val="-161208"/>
                    <a:satOff val="21110"/>
                    <a:lumOff val="21634"/>
                  </a:schemeClr>
                </a:solidFill>
              </a:rPr>
              <a:t>-</a:t>
            </a:r>
            <a:r>
              <a:t> character</a:t>
            </a:r>
          </a:p>
          <a:p>
            <a:pPr marL="398272" indent="-398272" defTabSz="572516">
              <a:spcBef>
                <a:spcPts val="4100"/>
              </a:spcBef>
              <a:defRPr sz="3332">
                <a:effectLst>
                  <a:outerShdw sx="100000" sy="100000" kx="0" ky="0" algn="b" rotWithShape="0" blurRad="49784" dist="24892" dir="5400000">
                    <a:srgbClr val="000000"/>
                  </a:outerShdw>
                </a:effectLst>
              </a:defRPr>
            </a:pPr>
            <a:r>
              <a:t>Both commands and their parameters can be completed using the </a:t>
            </a:r>
            <a:r>
              <a:rPr>
                <a:solidFill>
                  <a:schemeClr val="accent3">
                    <a:hueOff val="-161208"/>
                    <a:satOff val="21110"/>
                    <a:lumOff val="21634"/>
                  </a:schemeClr>
                </a:solidFill>
              </a:rPr>
              <a:t>tab</a:t>
            </a:r>
            <a:r>
              <a:t> key</a:t>
            </a:r>
          </a:p>
          <a:p>
            <a:pPr marL="398272" indent="-398272" defTabSz="572516">
              <a:spcBef>
                <a:spcPts val="4100"/>
              </a:spcBef>
              <a:defRPr sz="3332">
                <a:effectLst>
                  <a:outerShdw sx="100000" sy="100000" kx="0" ky="0" algn="b" rotWithShape="0" blurRad="49784" dist="24892" dir="5400000">
                    <a:srgbClr val="000000"/>
                  </a:outerShdw>
                </a:effectLst>
              </a:defRPr>
            </a:pPr>
            <a:r>
              <a:t>Repeatedly pressing </a:t>
            </a:r>
            <a:r>
              <a:rPr>
                <a:solidFill>
                  <a:schemeClr val="accent3">
                    <a:hueOff val="-161208"/>
                    <a:satOff val="21110"/>
                    <a:lumOff val="21634"/>
                  </a:schemeClr>
                </a:solidFill>
              </a:rPr>
              <a:t>tab</a:t>
            </a:r>
            <a:r>
              <a:t> cycles alphabetically through matching choices</a:t>
            </a:r>
          </a:p>
          <a:p>
            <a:pPr marL="398272" indent="-398272" defTabSz="572516">
              <a:spcBef>
                <a:spcPts val="4100"/>
              </a:spcBef>
              <a:defRPr sz="3332">
                <a:effectLst>
                  <a:outerShdw sx="100000" sy="100000" kx="0" ky="0" algn="b" rotWithShape="0" blurRad="49784" dist="24892" dir="5400000">
                    <a:srgbClr val="000000"/>
                  </a:outerShdw>
                </a:effectLst>
              </a:defRPr>
            </a:pPr>
            <a:r>
              <a:rPr>
                <a:solidFill>
                  <a:schemeClr val="accent3">
                    <a:hueOff val="-161208"/>
                    <a:satOff val="21110"/>
                    <a:lumOff val="21634"/>
                  </a:schemeClr>
                </a:solidFill>
              </a:rPr>
              <a:t>Shift-tab</a:t>
            </a:r>
            <a:r>
              <a:t> moves backwards through the list of choices</a:t>
            </a:r>
          </a:p>
          <a:p>
            <a:pPr marL="398272" indent="-398272" defTabSz="572516">
              <a:spcBef>
                <a:spcPts val="4100"/>
              </a:spcBef>
              <a:defRPr sz="3332">
                <a:effectLst>
                  <a:outerShdw sx="100000" sy="100000" kx="0" ky="0" algn="b" rotWithShape="0" blurRad="49784" dist="24892" dir="5400000">
                    <a:srgbClr val="000000"/>
                  </a:outerShdw>
                </a:effectLst>
              </a:defRPr>
            </a:pPr>
            <a:r>
              <a:t>The list wraps around at both ends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Powershell Lab Setup</a:t>
            </a:r>
          </a:p>
        </p:txBody>
      </p:sp>
      <p:sp>
        <p:nvSpPr>
          <p:cNvPr id="123" name="Shape 123"/>
          <p:cNvSpPr/>
          <p:nvPr>
            <p:ph type="body" idx="1"/>
          </p:nvPr>
        </p:nvSpPr>
        <p:spPr>
          <a:prstGeom prst="rect">
            <a:avLst/>
          </a:prstGeom>
        </p:spPr>
        <p:txBody>
          <a:bodyPr/>
          <a:lstStyle/>
          <a:p>
            <a:pPr marL="386079" indent="-386079" defTabSz="554990">
              <a:spcBef>
                <a:spcPts val="3900"/>
              </a:spcBef>
              <a:defRPr sz="3230">
                <a:effectLst>
                  <a:outerShdw sx="100000" sy="100000" kx="0" ky="0" algn="b" rotWithShape="0" blurRad="48260" dist="24130" dir="5400000">
                    <a:srgbClr val="000000"/>
                  </a:outerShdw>
                </a:effectLst>
              </a:defRPr>
            </a:pPr>
            <a:r>
              <a:t>Version 3.0 is the minimum required, use the </a:t>
            </a:r>
            <a:r>
              <a:rPr>
                <a:solidFill>
                  <a:schemeClr val="accent3">
                    <a:hueOff val="-161208"/>
                    <a:satOff val="21110"/>
                    <a:lumOff val="21634"/>
                  </a:schemeClr>
                </a:solidFill>
              </a:rPr>
              <a:t>get-host</a:t>
            </a:r>
            <a:r>
              <a:t> command to see your </a:t>
            </a:r>
            <a:r>
              <a:rPr>
                <a:solidFill>
                  <a:srgbClr val="FFFFFF"/>
                </a:solidFill>
              </a:rPr>
              <a:t>Powershell</a:t>
            </a:r>
            <a:r>
              <a:t> version</a:t>
            </a:r>
          </a:p>
          <a:p>
            <a:pPr marL="386079" indent="-386079" defTabSz="554990">
              <a:spcBef>
                <a:spcPts val="3900"/>
              </a:spcBef>
              <a:defRPr sz="3230">
                <a:effectLst>
                  <a:outerShdw sx="100000" sy="100000" kx="0" ky="0" algn="b" rotWithShape="0" blurRad="48260" dist="24130" dir="5400000">
                    <a:srgbClr val="000000"/>
                  </a:outerShdw>
                </a:effectLst>
              </a:defRPr>
            </a:pPr>
            <a:r>
              <a:t>Lab Options</a:t>
            </a:r>
          </a:p>
          <a:p>
            <a:pPr lvl="1" marL="772159" indent="-386079" defTabSz="554990">
              <a:spcBef>
                <a:spcPts val="3900"/>
              </a:spcBef>
              <a:defRPr sz="2660">
                <a:effectLst>
                  <a:outerShdw sx="100000" sy="100000" kx="0" ky="0" algn="b" rotWithShape="0" blurRad="48260" dist="24130" dir="5400000">
                    <a:srgbClr val="000000"/>
                  </a:outerShdw>
                </a:effectLst>
              </a:defRPr>
            </a:pPr>
            <a:r>
              <a:t>Use a lab PC</a:t>
            </a:r>
          </a:p>
          <a:p>
            <a:pPr lvl="1" marL="772159" indent="-386079" defTabSz="554990">
              <a:spcBef>
                <a:spcPts val="3900"/>
              </a:spcBef>
              <a:defRPr sz="2660">
                <a:effectLst>
                  <a:outerShdw sx="100000" sy="100000" kx="0" ky="0" algn="b" rotWithShape="0" blurRad="48260" dist="24130" dir="5400000">
                    <a:srgbClr val="000000"/>
                  </a:outerShdw>
                </a:effectLst>
              </a:defRPr>
            </a:pPr>
            <a:r>
              <a:t>Use a laptop running Windows 7 SP1 or higher</a:t>
            </a:r>
          </a:p>
          <a:p>
            <a:pPr lvl="1" marL="772159" indent="-386079" defTabSz="554990">
              <a:spcBef>
                <a:spcPts val="3900"/>
              </a:spcBef>
              <a:defRPr sz="2660">
                <a:effectLst>
                  <a:outerShdw sx="100000" sy="100000" kx="0" ky="0" algn="b" rotWithShape="0" blurRad="48260" dist="24130" dir="5400000">
                    <a:srgbClr val="000000"/>
                  </a:outerShdw>
                </a:effectLst>
              </a:defRPr>
            </a:pPr>
            <a:r>
              <a:t>Use a virtual machine running Windows 7 SP1 or higher</a:t>
            </a:r>
          </a:p>
          <a:p>
            <a:pPr marL="386079" indent="-386079" defTabSz="554990">
              <a:spcBef>
                <a:spcPts val="3900"/>
              </a:spcBef>
              <a:defRPr sz="3230">
                <a:effectLst>
                  <a:outerShdw sx="100000" sy="100000" kx="0" ky="0" algn="b" rotWithShape="0" blurRad="48260" dist="24130" dir="5400000">
                    <a:srgbClr val="000000"/>
                  </a:outerShdw>
                </a:effectLst>
              </a:defRPr>
            </a:pPr>
            <a:r>
              <a:t>If you only have Powershell 2.0, you must upgrade to Powershell 3.0 (Need .NET 4.0 or higher and WMI 3.0)</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Parameters in Scripts</a:t>
            </a:r>
          </a:p>
        </p:txBody>
      </p:sp>
      <p:sp>
        <p:nvSpPr>
          <p:cNvPr id="177" name="Shape 177"/>
          <p:cNvSpPr/>
          <p:nvPr>
            <p:ph type="body" idx="1"/>
          </p:nvPr>
        </p:nvSpPr>
        <p:spPr>
          <a:prstGeom prst="rect">
            <a:avLst/>
          </a:prstGeom>
        </p:spPr>
        <p:txBody>
          <a:bodyPr/>
          <a:lstStyle/>
          <a:p>
            <a:pPr marL="386079" indent="-386079" defTabSz="554990">
              <a:spcBef>
                <a:spcPts val="3900"/>
              </a:spcBef>
              <a:defRPr sz="3230">
                <a:effectLst>
                  <a:outerShdw sx="100000" sy="100000" kx="0" ky="0" algn="b" rotWithShape="0" blurRad="48260" dist="24130" dir="5400000">
                    <a:srgbClr val="000000"/>
                  </a:outerShdw>
                </a:effectLst>
              </a:defRPr>
            </a:pPr>
            <a:r>
              <a:t>Parameters only require you to type enough characters to uniquely identify a specific parameter</a:t>
            </a:r>
          </a:p>
          <a:p>
            <a:pPr marL="386079" indent="-386079" defTabSz="554990">
              <a:spcBef>
                <a:spcPts val="3900"/>
              </a:spcBef>
              <a:defRPr sz="3230">
                <a:effectLst>
                  <a:outerShdw sx="100000" sy="100000" kx="0" ky="0" algn="b" rotWithShape="0" blurRad="48260" dist="24130" dir="5400000">
                    <a:srgbClr val="000000"/>
                  </a:outerShdw>
                </a:effectLst>
              </a:defRPr>
            </a:pPr>
            <a:r>
              <a:t>Cmdlets which require parameters to run will complain when you try to run them without the required parameters</a:t>
            </a:r>
          </a:p>
          <a:p>
            <a:pPr marL="386079" indent="-386079" defTabSz="554990">
              <a:spcBef>
                <a:spcPts val="3900"/>
              </a:spcBef>
              <a:defRPr sz="3230">
                <a:effectLst>
                  <a:outerShdw sx="100000" sy="100000" kx="0" ky="0" algn="b" rotWithShape="0" blurRad="48260" dist="24130" dir="5400000">
                    <a:srgbClr val="000000"/>
                  </a:outerShdw>
                </a:effectLst>
              </a:defRPr>
            </a:pPr>
            <a:r>
              <a:t>Parameters can be organized in named sets to avoid conflicts between mutually exclusive parameters</a:t>
            </a:r>
          </a:p>
          <a:p>
            <a:pPr marL="386079" indent="-386079" defTabSz="554990">
              <a:spcBef>
                <a:spcPts val="3900"/>
              </a:spcBef>
              <a:defRPr sz="3230">
                <a:effectLst>
                  <a:outerShdw sx="100000" sy="100000" kx="0" ky="0" algn="b" rotWithShape="0" blurRad="48260" dist="24130" dir="5400000">
                    <a:srgbClr val="000000"/>
                  </a:outerShdw>
                </a:effectLst>
              </a:defRPr>
            </a:pPr>
            <a:r>
              <a:t>Always use complete parameter names in scripts</a:t>
            </a:r>
          </a:p>
          <a:p>
            <a:pPr marL="386079" indent="-386079" defTabSz="554990">
              <a:spcBef>
                <a:spcPts val="3900"/>
              </a:spcBef>
              <a:defRPr sz="3230">
                <a:effectLst>
                  <a:outerShdw sx="100000" sy="100000" kx="0" ky="0" algn="b" rotWithShape="0" blurRad="48260" dist="24130" dir="5400000">
                    <a:srgbClr val="000000"/>
                  </a:outerShdw>
                </a:effectLst>
              </a:defRPr>
            </a:pPr>
            <a:r>
              <a:t>See </a:t>
            </a:r>
            <a:r>
              <a:rPr>
                <a:solidFill>
                  <a:schemeClr val="accent2">
                    <a:satOff val="37323"/>
                    <a:lumOff val="21795"/>
                  </a:schemeClr>
                </a:solidFill>
              </a:rPr>
              <a:t>about_Parameters</a:t>
            </a:r>
            <a:r>
              <a:t> for more info</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Command Completion Exercises</a:t>
            </a:r>
          </a:p>
        </p:txBody>
      </p:sp>
      <p:sp>
        <p:nvSpPr>
          <p:cNvPr id="180" name="Shape 180"/>
          <p:cNvSpPr/>
          <p:nvPr>
            <p:ph type="body" idx="1"/>
          </p:nvPr>
        </p:nvSpPr>
        <p:spPr>
          <a:prstGeom prst="rect">
            <a:avLst/>
          </a:prstGeom>
        </p:spPr>
        <p:txBody>
          <a:bodyPr/>
          <a:lstStyle/>
          <a:p>
            <a:pPr marL="365759" indent="-365759" defTabSz="525779">
              <a:spcBef>
                <a:spcPts val="3700"/>
              </a:spcBef>
              <a:defRPr sz="3059">
                <a:effectLst>
                  <a:outerShdw sx="100000" sy="100000" kx="0" ky="0" algn="b" rotWithShape="0" blurRad="45720" dist="22860" dir="5400000">
                    <a:srgbClr val="000000"/>
                  </a:outerShdw>
                </a:effectLst>
              </a:defRPr>
            </a:pPr>
            <a:r>
              <a:t>In a Powershell console window, try using </a:t>
            </a:r>
            <a:r>
              <a:rPr>
                <a:solidFill>
                  <a:schemeClr val="accent3">
                    <a:hueOff val="-161208"/>
                    <a:satOff val="21110"/>
                    <a:lumOff val="21634"/>
                  </a:schemeClr>
                </a:solidFill>
              </a:rPr>
              <a:t>tab</a:t>
            </a:r>
            <a:r>
              <a:t> to view all possible parameters for the </a:t>
            </a:r>
            <a:r>
              <a:rPr>
                <a:solidFill>
                  <a:schemeClr val="accent3">
                    <a:hueOff val="-161208"/>
                    <a:satOff val="21110"/>
                    <a:lumOff val="21634"/>
                  </a:schemeClr>
                </a:solidFill>
              </a:rPr>
              <a:t>get-date</a:t>
            </a:r>
            <a:r>
              <a:t> cmdlet</a:t>
            </a:r>
          </a:p>
          <a:p>
            <a:pPr marL="365759" indent="-365759" defTabSz="525779">
              <a:spcBef>
                <a:spcPts val="3700"/>
              </a:spcBef>
              <a:defRPr sz="3059">
                <a:effectLst>
                  <a:outerShdw sx="100000" sy="100000" kx="0" ky="0" algn="b" rotWithShape="0" blurRad="45720" dist="22860" dir="5400000">
                    <a:srgbClr val="000000"/>
                  </a:outerShdw>
                </a:effectLst>
              </a:defRPr>
            </a:pPr>
            <a:r>
              <a:t>In ISE, observe what happens as you type commands and their parameters, use </a:t>
            </a:r>
            <a:r>
              <a:rPr>
                <a:solidFill>
                  <a:schemeClr val="accent3">
                    <a:hueOff val="-161208"/>
                    <a:satOff val="21110"/>
                    <a:lumOff val="21634"/>
                  </a:schemeClr>
                </a:solidFill>
              </a:rPr>
              <a:t>get-random</a:t>
            </a:r>
            <a:r>
              <a:t> as your sample command for this </a:t>
            </a:r>
          </a:p>
          <a:p>
            <a:pPr marL="365759" indent="-365759" defTabSz="525779">
              <a:spcBef>
                <a:spcPts val="3700"/>
              </a:spcBef>
              <a:defRPr sz="3059">
                <a:effectLst>
                  <a:outerShdw sx="100000" sy="100000" kx="0" ky="0" algn="b" rotWithShape="0" blurRad="45720" dist="22860" dir="5400000">
                    <a:srgbClr val="000000"/>
                  </a:outerShdw>
                </a:effectLst>
              </a:defRPr>
            </a:pPr>
            <a:r>
              <a:t>Is ISE, use the command list pane to create and run a </a:t>
            </a:r>
            <a:r>
              <a:rPr>
                <a:solidFill>
                  <a:schemeClr val="accent3">
                    <a:hueOff val="-161208"/>
                    <a:satOff val="21110"/>
                    <a:lumOff val="21634"/>
                  </a:schemeClr>
                </a:solidFill>
              </a:rPr>
              <a:t>get-date</a:t>
            </a:r>
            <a:r>
              <a:t> command that displays the date with day set to 1, hour set to 2, minute set to 3, month set to 4, and year set to 5</a:t>
            </a:r>
          </a:p>
          <a:p>
            <a:pPr marL="365759" indent="-365759" defTabSz="525779">
              <a:spcBef>
                <a:spcPts val="3700"/>
              </a:spcBef>
              <a:defRPr sz="3059">
                <a:effectLst>
                  <a:outerShdw sx="100000" sy="100000" kx="0" ky="0" algn="b" rotWithShape="0" blurRad="45720" dist="22860" dir="5400000">
                    <a:srgbClr val="000000"/>
                  </a:outerShdw>
                </a:effectLst>
              </a:defRPr>
            </a:pPr>
            <a:r>
              <a:t>Use </a:t>
            </a:r>
            <a:r>
              <a:rPr>
                <a:solidFill>
                  <a:schemeClr val="accent3">
                    <a:hueOff val="-161208"/>
                    <a:satOff val="21110"/>
                    <a:lumOff val="21634"/>
                  </a:schemeClr>
                </a:solidFill>
              </a:rPr>
              <a:t>control-left click</a:t>
            </a:r>
            <a:r>
              <a:t> on the cmdlet name in the command list pane to dismiss the cmdlet entry subpane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Execution of Scripts</a:t>
            </a:r>
          </a:p>
        </p:txBody>
      </p:sp>
      <p:sp>
        <p:nvSpPr>
          <p:cNvPr id="183" name="Shape 183"/>
          <p:cNvSpPr/>
          <p:nvPr>
            <p:ph type="body" idx="1"/>
          </p:nvPr>
        </p:nvSpPr>
        <p:spPr>
          <a:prstGeom prst="rect">
            <a:avLst/>
          </a:prstGeom>
        </p:spPr>
        <p:txBody>
          <a:bodyPr/>
          <a:lstStyle/>
          <a:p>
            <a:pPr marL="365759" indent="-365759" defTabSz="525779">
              <a:spcBef>
                <a:spcPts val="3700"/>
              </a:spcBef>
              <a:defRPr sz="3059">
                <a:effectLst>
                  <a:outerShdw sx="100000" sy="100000" kx="0" ky="0" algn="b" rotWithShape="0" blurRad="45720" dist="22860" dir="5400000">
                    <a:srgbClr val="000000"/>
                  </a:outerShdw>
                </a:effectLst>
              </a:defRPr>
            </a:pPr>
            <a:r>
              <a:t>In windows, file permissions do not control execution in the same way as we saw in Linux</a:t>
            </a:r>
          </a:p>
          <a:p>
            <a:pPr marL="365759" indent="-365759" defTabSz="525779">
              <a:spcBef>
                <a:spcPts val="3700"/>
              </a:spcBef>
              <a:defRPr sz="3059">
                <a:effectLst>
                  <a:outerShdw sx="100000" sy="100000" kx="0" ky="0" algn="b" rotWithShape="0" blurRad="45720" dist="22860" dir="5400000">
                    <a:srgbClr val="000000"/>
                  </a:outerShdw>
                </a:effectLst>
              </a:defRPr>
            </a:pPr>
            <a:r>
              <a:t>The execution policy determines whether scripts can be run as commands</a:t>
            </a:r>
          </a:p>
          <a:p>
            <a:pPr marL="365759" indent="-365759" defTabSz="525779">
              <a:spcBef>
                <a:spcPts val="3700"/>
              </a:spcBef>
              <a:defRPr sz="3059">
                <a:effectLst>
                  <a:outerShdw sx="100000" sy="100000" kx="0" ky="0" algn="b" rotWithShape="0" blurRad="45720" dist="22860" dir="5400000">
                    <a:srgbClr val="000000"/>
                  </a:outerShdw>
                </a:effectLst>
              </a:defRPr>
            </a:pPr>
            <a:r>
              <a:t>Execution policy has scope, there is a separate process, user, and system scope available</a:t>
            </a:r>
          </a:p>
          <a:p>
            <a:pPr marL="365759" indent="-365759" defTabSz="525779">
              <a:spcBef>
                <a:spcPts val="3700"/>
              </a:spcBef>
              <a:defRPr sz="3059">
                <a:effectLst>
                  <a:outerShdw sx="100000" sy="100000" kx="0" ky="0" algn="b" rotWithShape="0" blurRad="45720" dist="22860" dir="5400000">
                    <a:srgbClr val="000000"/>
                  </a:outerShdw>
                </a:effectLst>
              </a:defRPr>
            </a:pPr>
            <a:r>
              <a:t>The file extension is used to determine if a file contains a powershell script</a:t>
            </a:r>
          </a:p>
          <a:p>
            <a:pPr marL="365759" indent="-365759" defTabSz="525779">
              <a:spcBef>
                <a:spcPts val="3700"/>
              </a:spcBef>
              <a:defRPr sz="3059">
                <a:effectLst>
                  <a:outerShdw sx="100000" sy="100000" kx="0" ky="0" algn="b" rotWithShape="0" blurRad="45720" dist="22860" dir="5400000">
                    <a:srgbClr val="000000"/>
                  </a:outerShdw>
                </a:effectLst>
              </a:defRPr>
            </a:pPr>
            <a:r>
              <a:t>The extension </a:t>
            </a:r>
            <a:r>
              <a:rPr>
                <a:solidFill>
                  <a:schemeClr val="accent2">
                    <a:satOff val="37323"/>
                    <a:lumOff val="21795"/>
                  </a:schemeClr>
                </a:solidFill>
              </a:rPr>
              <a:t>ps1</a:t>
            </a:r>
            <a:r>
              <a:t> means a powershell script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Execution Policy</a:t>
            </a:r>
          </a:p>
        </p:txBody>
      </p:sp>
      <p:sp>
        <p:nvSpPr>
          <p:cNvPr id="186" name="Shape 186"/>
          <p:cNvSpPr/>
          <p:nvPr>
            <p:ph type="body" idx="1"/>
          </p:nvPr>
        </p:nvSpPr>
        <p:spPr>
          <a:prstGeom prst="rect">
            <a:avLst/>
          </a:prstGeom>
        </p:spPr>
        <p:txBody>
          <a:bodyPr/>
          <a:lstStyle/>
          <a:p>
            <a:pPr/>
            <a:r>
              <a:t>Execution Policy is retrieved using </a:t>
            </a:r>
            <a:r>
              <a:rPr>
                <a:solidFill>
                  <a:schemeClr val="accent3">
                    <a:hueOff val="-161208"/>
                    <a:satOff val="21110"/>
                    <a:lumOff val="21634"/>
                  </a:schemeClr>
                </a:solidFill>
              </a:rPr>
              <a:t>get-executionpolicy</a:t>
            </a:r>
          </a:p>
          <a:p>
            <a:pPr/>
            <a:r>
              <a:t>Execution Policy is set using </a:t>
            </a:r>
            <a:r>
              <a:rPr>
                <a:solidFill>
                  <a:schemeClr val="accent3">
                    <a:hueOff val="-161208"/>
                    <a:satOff val="21110"/>
                    <a:lumOff val="21634"/>
                  </a:schemeClr>
                </a:solidFill>
              </a:rPr>
              <a:t>set-executionpolicy</a:t>
            </a:r>
            <a:r>
              <a:t> policy where policy is one of several choices: </a:t>
            </a:r>
            <a:r>
              <a:rPr>
                <a:solidFill>
                  <a:schemeClr val="accent2">
                    <a:satOff val="37323"/>
                    <a:lumOff val="21795"/>
                  </a:schemeClr>
                </a:solidFill>
              </a:rPr>
              <a:t>restricted</a:t>
            </a:r>
            <a:r>
              <a:t>, </a:t>
            </a:r>
            <a:r>
              <a:rPr>
                <a:solidFill>
                  <a:schemeClr val="accent2">
                    <a:satOff val="37323"/>
                    <a:lumOff val="21795"/>
                  </a:schemeClr>
                </a:solidFill>
              </a:rPr>
              <a:t>allsigned</a:t>
            </a:r>
            <a:r>
              <a:t>, </a:t>
            </a:r>
            <a:r>
              <a:rPr>
                <a:solidFill>
                  <a:schemeClr val="accent2">
                    <a:satOff val="37323"/>
                    <a:lumOff val="21795"/>
                  </a:schemeClr>
                </a:solidFill>
              </a:rPr>
              <a:t>remotesigned</a:t>
            </a:r>
            <a:r>
              <a:t>, </a:t>
            </a:r>
            <a:r>
              <a:rPr>
                <a:solidFill>
                  <a:schemeClr val="accent2">
                    <a:satOff val="37323"/>
                    <a:lumOff val="21795"/>
                  </a:schemeClr>
                </a:solidFill>
              </a:rPr>
              <a:t>unrestricted</a:t>
            </a:r>
            <a:r>
              <a:t>, </a:t>
            </a:r>
            <a:r>
              <a:rPr>
                <a:solidFill>
                  <a:schemeClr val="accent2">
                    <a:satOff val="37323"/>
                    <a:lumOff val="21795"/>
                  </a:schemeClr>
                </a:solidFill>
              </a:rPr>
              <a:t>bypass</a:t>
            </a:r>
          </a:p>
          <a:p>
            <a:pPr/>
            <a:r>
              <a:t>The default policy is </a:t>
            </a:r>
            <a:r>
              <a:rPr>
                <a:solidFill>
                  <a:schemeClr val="accent2">
                    <a:satOff val="37323"/>
                    <a:lumOff val="21795"/>
                  </a:schemeClr>
                </a:solidFill>
              </a:rPr>
              <a:t>restricted</a:t>
            </a:r>
          </a:p>
          <a:p>
            <a:pPr/>
            <a:r>
              <a:t>See </a:t>
            </a:r>
            <a:r>
              <a:rPr>
                <a:solidFill>
                  <a:schemeClr val="accent2">
                    <a:satOff val="37323"/>
                    <a:lumOff val="21795"/>
                  </a:schemeClr>
                </a:solidFill>
              </a:rPr>
              <a:t>about_Execution_Policies</a:t>
            </a:r>
            <a:r>
              <a:t> for more info</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Execution Policy Exercises</a:t>
            </a:r>
          </a:p>
        </p:txBody>
      </p:sp>
      <p:sp>
        <p:nvSpPr>
          <p:cNvPr id="189" name="Shape 189"/>
          <p:cNvSpPr/>
          <p:nvPr>
            <p:ph type="body" idx="1"/>
          </p:nvPr>
        </p:nvSpPr>
        <p:spPr>
          <a:prstGeom prst="rect">
            <a:avLst/>
          </a:prstGeom>
        </p:spPr>
        <p:txBody>
          <a:bodyPr/>
          <a:lstStyle/>
          <a:p>
            <a:pPr marL="325120" indent="-325120" defTabSz="467359">
              <a:spcBef>
                <a:spcPts val="3300"/>
              </a:spcBef>
              <a:defRPr sz="2720">
                <a:effectLst>
                  <a:outerShdw sx="100000" sy="100000" kx="0" ky="0" algn="b" rotWithShape="0" blurRad="40640" dist="20320" dir="5400000">
                    <a:srgbClr val="000000"/>
                  </a:outerShdw>
                </a:effectLst>
              </a:defRPr>
            </a:pPr>
            <a:r>
              <a:t>Use </a:t>
            </a:r>
            <a:r>
              <a:rPr>
                <a:solidFill>
                  <a:schemeClr val="accent3">
                    <a:hueOff val="-161208"/>
                    <a:satOff val="21110"/>
                    <a:lumOff val="21634"/>
                  </a:schemeClr>
                </a:solidFill>
              </a:rPr>
              <a:t>get-executionpolicy</a:t>
            </a:r>
            <a:r>
              <a:t> to see what your policy is currently set to</a:t>
            </a:r>
          </a:p>
          <a:p>
            <a:pPr marL="325120" indent="-325120" defTabSz="467359">
              <a:spcBef>
                <a:spcPts val="3300"/>
              </a:spcBef>
              <a:defRPr sz="2720">
                <a:effectLst>
                  <a:outerShdw sx="100000" sy="100000" kx="0" ky="0" algn="b" rotWithShape="0" blurRad="40640" dist="20320" dir="5400000">
                    <a:srgbClr val="000000"/>
                  </a:outerShdw>
                </a:effectLst>
              </a:defRPr>
            </a:pPr>
            <a:r>
              <a:t>Try the </a:t>
            </a:r>
            <a:r>
              <a:rPr>
                <a:solidFill>
                  <a:schemeClr val="accent3">
                    <a:hueOff val="-161208"/>
                    <a:satOff val="21110"/>
                    <a:lumOff val="21634"/>
                  </a:schemeClr>
                </a:solidFill>
              </a:rPr>
              <a:t>-list</a:t>
            </a:r>
            <a:r>
              <a:t> parameter to see what it is set to for different scopes</a:t>
            </a:r>
          </a:p>
          <a:p>
            <a:pPr marL="325120" indent="-325120" defTabSz="467359">
              <a:spcBef>
                <a:spcPts val="3300"/>
              </a:spcBef>
              <a:defRPr sz="2720">
                <a:effectLst>
                  <a:outerShdw sx="100000" sy="100000" kx="0" ky="0" algn="b" rotWithShape="0" blurRad="40640" dist="20320" dir="5400000">
                    <a:srgbClr val="000000"/>
                  </a:outerShdw>
                </a:effectLst>
              </a:defRPr>
            </a:pPr>
            <a:r>
              <a:t>Create a file named </a:t>
            </a:r>
            <a:r>
              <a:rPr>
                <a:solidFill>
                  <a:schemeClr val="accent3">
                    <a:hueOff val="-161208"/>
                    <a:satOff val="21110"/>
                    <a:lumOff val="21634"/>
                  </a:schemeClr>
                </a:solidFill>
              </a:rPr>
              <a:t>helloworld.ps1</a:t>
            </a:r>
            <a:r>
              <a:t> with one line it that looks like this:</a:t>
            </a:r>
          </a:p>
          <a:p>
            <a:pPr marL="0" indent="0" algn="ctr" defTabSz="467359">
              <a:spcBef>
                <a:spcPts val="3300"/>
              </a:spcBef>
              <a:buSzTx/>
              <a:buNone/>
              <a:defRPr sz="2720">
                <a:solidFill>
                  <a:schemeClr val="accent6">
                    <a:hueOff val="1121315"/>
                    <a:satOff val="18791"/>
                    <a:lumOff val="21740"/>
                  </a:schemeClr>
                </a:solidFill>
                <a:effectLst>
                  <a:outerShdw sx="100000" sy="100000" kx="0" ky="0" algn="b" rotWithShape="0" blurRad="40640" dist="20320" dir="5400000">
                    <a:srgbClr val="000000"/>
                  </a:outerShdw>
                </a:effectLst>
              </a:defRPr>
            </a:pPr>
            <a:r>
              <a:t>“Hello World!”</a:t>
            </a:r>
          </a:p>
          <a:p>
            <a:pPr marL="325120" indent="-325120" defTabSz="467359">
              <a:spcBef>
                <a:spcPts val="3300"/>
              </a:spcBef>
              <a:defRPr sz="2720">
                <a:effectLst>
                  <a:outerShdw sx="100000" sy="100000" kx="0" ky="0" algn="b" rotWithShape="0" blurRad="40640" dist="20320" dir="5400000">
                    <a:srgbClr val="000000"/>
                  </a:outerShdw>
                </a:effectLst>
              </a:defRPr>
            </a:pPr>
            <a:r>
              <a:t>Try to run your </a:t>
            </a:r>
            <a:r>
              <a:rPr>
                <a:solidFill>
                  <a:schemeClr val="accent3">
                    <a:hueOff val="-161208"/>
                    <a:satOff val="21110"/>
                    <a:lumOff val="21634"/>
                  </a:schemeClr>
                </a:solidFill>
              </a:rPr>
              <a:t>helloworld.ps1</a:t>
            </a:r>
            <a:r>
              <a:t> script as a command</a:t>
            </a:r>
          </a:p>
          <a:p>
            <a:pPr marL="325120" indent="-325120" defTabSz="467359">
              <a:spcBef>
                <a:spcPts val="3300"/>
              </a:spcBef>
              <a:defRPr sz="2720">
                <a:effectLst>
                  <a:outerShdw sx="100000" sy="100000" kx="0" ky="0" algn="b" rotWithShape="0" blurRad="40640" dist="20320" dir="5400000">
                    <a:srgbClr val="000000"/>
                  </a:outerShdw>
                </a:effectLst>
              </a:defRPr>
            </a:pPr>
            <a:r>
              <a:t>Use </a:t>
            </a:r>
            <a:r>
              <a:rPr>
                <a:solidFill>
                  <a:schemeClr val="accent3">
                    <a:hueOff val="-161208"/>
                    <a:satOff val="21110"/>
                    <a:lumOff val="21634"/>
                  </a:schemeClr>
                </a:solidFill>
              </a:rPr>
              <a:t>set-executionpolicy</a:t>
            </a:r>
            <a:r>
              <a:t> to set your policy to a mode that allows you to run scripts</a:t>
            </a:r>
          </a:p>
          <a:p>
            <a:pPr marL="325120" indent="-325120" defTabSz="467359">
              <a:spcBef>
                <a:spcPts val="3300"/>
              </a:spcBef>
              <a:defRPr sz="2720">
                <a:effectLst>
                  <a:outerShdw sx="100000" sy="100000" kx="0" ky="0" algn="b" rotWithShape="0" blurRad="40640" dist="20320" dir="5400000">
                    <a:srgbClr val="000000"/>
                  </a:outerShdw>
                </a:effectLst>
              </a:defRPr>
            </a:pPr>
            <a:r>
              <a:t>Rerun your script as a command</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Command Path</a:t>
            </a:r>
          </a:p>
        </p:txBody>
      </p:sp>
      <p:sp>
        <p:nvSpPr>
          <p:cNvPr id="192" name="Shape 192"/>
          <p:cNvSpPr/>
          <p:nvPr>
            <p:ph type="body" idx="1"/>
          </p:nvPr>
        </p:nvSpPr>
        <p:spPr>
          <a:prstGeom prst="rect">
            <a:avLst/>
          </a:prstGeom>
        </p:spPr>
        <p:txBody>
          <a:bodyPr/>
          <a:lstStyle/>
          <a:p>
            <a:pPr marL="345440" indent="-345440" defTabSz="496570">
              <a:spcBef>
                <a:spcPts val="3500"/>
              </a:spcBef>
              <a:defRPr sz="2890">
                <a:effectLst>
                  <a:outerShdw sx="100000" sy="100000" kx="0" ky="0" algn="b" rotWithShape="0" blurRad="43180" dist="21590" dir="5400000">
                    <a:srgbClr val="000000"/>
                  </a:outerShdw>
                </a:effectLst>
              </a:defRPr>
            </a:pPr>
            <a:r>
              <a:t>Like bash, Powershell has a path variable that defines where the shell looks for commands using a semicolon-delimited list of folder names, </a:t>
            </a:r>
            <a:r>
              <a:rPr>
                <a:solidFill>
                  <a:schemeClr val="accent2">
                    <a:satOff val="37323"/>
                    <a:lumOff val="21795"/>
                  </a:schemeClr>
                </a:solidFill>
              </a:rPr>
              <a:t>$env:path</a:t>
            </a:r>
          </a:p>
          <a:p>
            <a:pPr marL="345440" indent="-345440" defTabSz="496570">
              <a:spcBef>
                <a:spcPts val="3500"/>
              </a:spcBef>
              <a:defRPr sz="2890">
                <a:effectLst>
                  <a:outerShdw sx="100000" sy="100000" kx="0" ky="0" algn="b" rotWithShape="0" blurRad="43180" dist="21590" dir="5400000">
                    <a:srgbClr val="000000"/>
                  </a:outerShdw>
                </a:effectLst>
              </a:defRPr>
            </a:pPr>
            <a:r>
              <a:t>To see what is in the variable, type the variable name on the command line</a:t>
            </a:r>
          </a:p>
          <a:p>
            <a:pPr marL="345440" indent="-345440" defTabSz="496570">
              <a:spcBef>
                <a:spcPts val="3500"/>
              </a:spcBef>
              <a:defRPr sz="2890">
                <a:effectLst>
                  <a:outerShdw sx="100000" sy="100000" kx="0" ky="0" algn="b" rotWithShape="0" blurRad="43180" dist="21590" dir="5400000">
                    <a:srgbClr val="000000"/>
                  </a:outerShdw>
                </a:effectLst>
              </a:defRPr>
            </a:pPr>
            <a:r>
              <a:t>To change it, type </a:t>
            </a:r>
            <a:r>
              <a:rPr>
                <a:solidFill>
                  <a:schemeClr val="accent3">
                    <a:hueOff val="-161208"/>
                    <a:satOff val="21110"/>
                    <a:lumOff val="21634"/>
                  </a:schemeClr>
                </a:solidFill>
              </a:rPr>
              <a:t>$env:path = "$env:path;drive:/new/path/name/to/add"</a:t>
            </a:r>
            <a:endParaRPr>
              <a:solidFill>
                <a:schemeClr val="accent3">
                  <a:hueOff val="-161208"/>
                  <a:satOff val="21110"/>
                  <a:lumOff val="21634"/>
                </a:schemeClr>
              </a:solidFill>
            </a:endParaRPr>
          </a:p>
          <a:p>
            <a:pPr marL="345440" indent="-345440" defTabSz="496570">
              <a:spcBef>
                <a:spcPts val="3500"/>
              </a:spcBef>
              <a:defRPr sz="2890">
                <a:solidFill>
                  <a:srgbClr val="FFFFFF"/>
                </a:solidFill>
                <a:effectLst>
                  <a:outerShdw sx="100000" sy="100000" kx="0" ky="0" algn="b" rotWithShape="0" blurRad="43180" dist="21590" dir="5400000">
                    <a:srgbClr val="000000"/>
                  </a:outerShdw>
                </a:effectLst>
              </a:defRPr>
            </a:pPr>
            <a:r>
              <a:t>Powershell provides a default command path</a:t>
            </a:r>
          </a:p>
          <a:p>
            <a:pPr marL="345440" indent="-345440" defTabSz="496570">
              <a:spcBef>
                <a:spcPts val="3500"/>
              </a:spcBef>
              <a:defRPr sz="2890">
                <a:solidFill>
                  <a:srgbClr val="FFFFFF"/>
                </a:solidFill>
                <a:effectLst>
                  <a:outerShdw sx="100000" sy="100000" kx="0" ky="0" algn="b" rotWithShape="0" blurRad="43180" dist="21590" dir="5400000">
                    <a:srgbClr val="000000"/>
                  </a:outerShdw>
                </a:effectLst>
              </a:defRPr>
            </a:pPr>
            <a:r>
              <a:t>You can create a profile file to run startup commands, which is how you might choose to set a different path</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Profiles</a:t>
            </a:r>
          </a:p>
        </p:txBody>
      </p:sp>
      <p:sp>
        <p:nvSpPr>
          <p:cNvPr id="195" name="Shape 195"/>
          <p:cNvSpPr/>
          <p:nvPr>
            <p:ph type="body" idx="1"/>
          </p:nvPr>
        </p:nvSpPr>
        <p:spPr>
          <a:prstGeom prst="rect">
            <a:avLst/>
          </a:prstGeom>
        </p:spPr>
        <p:txBody>
          <a:bodyPr/>
          <a:lstStyle/>
          <a:p>
            <a:pPr marL="341375" indent="-341375" defTabSz="490727">
              <a:spcBef>
                <a:spcPts val="3500"/>
              </a:spcBef>
              <a:defRPr sz="2856">
                <a:effectLst>
                  <a:outerShdw sx="100000" sy="100000" kx="0" ky="0" algn="b" rotWithShape="0" blurRad="42672" dist="21336" dir="5400000">
                    <a:srgbClr val="000000"/>
                  </a:outerShdw>
                </a:effectLst>
              </a:defRPr>
            </a:pPr>
            <a:r>
              <a:t>Powershell has several recognized profile files</a:t>
            </a:r>
          </a:p>
          <a:p>
            <a:pPr marL="341375" indent="-341375" defTabSz="490727">
              <a:spcBef>
                <a:spcPts val="3500"/>
              </a:spcBef>
              <a:defRPr sz="2856">
                <a:effectLst>
                  <a:outerShdw sx="100000" sy="100000" kx="0" ky="0" algn="b" rotWithShape="0" blurRad="42672" dist="21336" dir="5400000">
                    <a:srgbClr val="000000"/>
                  </a:outerShdw>
                </a:effectLst>
              </a:defRPr>
            </a:pPr>
            <a:r>
              <a:t>To see the profile file that applies to your current session, look in the </a:t>
            </a:r>
            <a:r>
              <a:rPr>
                <a:solidFill>
                  <a:schemeClr val="accent3">
                    <a:hueOff val="-161208"/>
                    <a:satOff val="21110"/>
                    <a:lumOff val="21634"/>
                  </a:schemeClr>
                </a:solidFill>
              </a:rPr>
              <a:t>$profile</a:t>
            </a:r>
            <a:r>
              <a:t> variable</a:t>
            </a:r>
          </a:p>
          <a:p>
            <a:pPr marL="341375" indent="-341375" defTabSz="490727">
              <a:spcBef>
                <a:spcPts val="3500"/>
              </a:spcBef>
              <a:defRPr sz="2856">
                <a:effectLst>
                  <a:outerShdw sx="100000" sy="100000" kx="0" ky="0" algn="b" rotWithShape="0" blurRad="42672" dist="21336" dir="5400000">
                    <a:srgbClr val="000000"/>
                  </a:outerShdw>
                </a:effectLst>
              </a:defRPr>
            </a:pPr>
            <a:r>
              <a:t>To see if you have a profile file, run </a:t>
            </a:r>
            <a:r>
              <a:rPr>
                <a:solidFill>
                  <a:schemeClr val="accent3">
                    <a:hueOff val="-161208"/>
                    <a:satOff val="21110"/>
                    <a:lumOff val="21634"/>
                  </a:schemeClr>
                </a:solidFill>
              </a:rPr>
              <a:t>test-path $profile</a:t>
            </a:r>
          </a:p>
          <a:p>
            <a:pPr marL="341375" indent="-341375" defTabSz="490727">
              <a:spcBef>
                <a:spcPts val="3500"/>
              </a:spcBef>
              <a:defRPr sz="2856">
                <a:effectLst>
                  <a:outerShdw sx="100000" sy="100000" kx="0" ky="0" algn="b" rotWithShape="0" blurRad="42672" dist="21336" dir="5400000">
                    <a:srgbClr val="000000"/>
                  </a:outerShdw>
                </a:effectLst>
              </a:defRPr>
            </a:pPr>
            <a:r>
              <a:t>To create such a file, try </a:t>
            </a:r>
            <a:r>
              <a:rPr>
                <a:solidFill>
                  <a:schemeClr val="accent3">
                    <a:hueOff val="-161208"/>
                    <a:satOff val="21110"/>
                    <a:lumOff val="21634"/>
                  </a:schemeClr>
                </a:solidFill>
              </a:rPr>
              <a:t>notepad $profile</a:t>
            </a:r>
          </a:p>
          <a:p>
            <a:pPr marL="341375" indent="-341375" defTabSz="490727">
              <a:spcBef>
                <a:spcPts val="3500"/>
              </a:spcBef>
              <a:defRPr sz="2856">
                <a:effectLst>
                  <a:outerShdw sx="100000" sy="100000" kx="0" ky="0" algn="b" rotWithShape="0" blurRad="42672" dist="21336" dir="5400000">
                    <a:srgbClr val="000000"/>
                  </a:outerShdw>
                </a:effectLst>
              </a:defRPr>
            </a:pPr>
            <a:r>
              <a:t>You can also create a profile file using</a:t>
            </a:r>
          </a:p>
          <a:p>
            <a:pPr marL="0" indent="0" algn="ctr" defTabSz="490727">
              <a:spcBef>
                <a:spcPts val="3500"/>
              </a:spcBef>
              <a:buSzTx/>
              <a:buNone/>
              <a:defRPr sz="2856">
                <a:effectLst>
                  <a:outerShdw sx="100000" sy="100000" kx="0" ky="0" algn="b" rotWithShape="0" blurRad="42672" dist="21336" dir="5400000">
                    <a:srgbClr val="000000"/>
                  </a:outerShdw>
                </a:effectLst>
              </a:defRPr>
            </a:pPr>
            <a:r>
              <a:t> </a:t>
            </a:r>
            <a:r>
              <a:rPr>
                <a:solidFill>
                  <a:schemeClr val="accent3">
                    <a:hueOff val="-161208"/>
                    <a:satOff val="21110"/>
                    <a:lumOff val="21634"/>
                  </a:schemeClr>
                </a:solidFill>
              </a:rPr>
              <a:t>new-item -itemtype file -force $profile</a:t>
            </a:r>
            <a:endParaRPr>
              <a:solidFill>
                <a:schemeClr val="accent3">
                  <a:hueOff val="-161208"/>
                  <a:satOff val="21110"/>
                  <a:lumOff val="21634"/>
                </a:schemeClr>
              </a:solidFill>
            </a:endParaRPr>
          </a:p>
          <a:p>
            <a:pPr marL="341375" indent="-341375" defTabSz="490727">
              <a:spcBef>
                <a:spcPts val="3500"/>
              </a:spcBef>
              <a:defRPr sz="2856">
                <a:solidFill>
                  <a:srgbClr val="FFFFFF"/>
                </a:solidFill>
                <a:effectLst>
                  <a:outerShdw sx="100000" sy="100000" kx="0" ky="0" algn="b" rotWithShape="0" blurRad="42672" dist="21336" dir="5400000">
                    <a:srgbClr val="000000"/>
                  </a:outerShdw>
                </a:effectLst>
              </a:defRPr>
            </a:pPr>
            <a:r>
              <a:t>See </a:t>
            </a:r>
            <a:r>
              <a:rPr>
                <a:solidFill>
                  <a:schemeClr val="accent2">
                    <a:satOff val="37323"/>
                    <a:lumOff val="21795"/>
                  </a:schemeClr>
                </a:solidFill>
              </a:rPr>
              <a:t>about_Profiles</a:t>
            </a:r>
            <a:r>
              <a:t> for more info</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Profile Exercises</a:t>
            </a:r>
          </a:p>
        </p:txBody>
      </p:sp>
      <p:sp>
        <p:nvSpPr>
          <p:cNvPr id="198" name="Shape 198"/>
          <p:cNvSpPr/>
          <p:nvPr>
            <p:ph type="body" idx="1"/>
          </p:nvPr>
        </p:nvSpPr>
        <p:spPr>
          <a:prstGeom prst="rect">
            <a:avLst/>
          </a:prstGeom>
        </p:spPr>
        <p:txBody>
          <a:bodyPr/>
          <a:lstStyle/>
          <a:p>
            <a:pPr marL="365759" indent="-365759" defTabSz="525779">
              <a:spcBef>
                <a:spcPts val="3700"/>
              </a:spcBef>
              <a:defRPr sz="3059">
                <a:effectLst>
                  <a:outerShdw sx="100000" sy="100000" kx="0" ky="0" algn="b" rotWithShape="0" blurRad="45720" dist="22860" dir="5400000">
                    <a:srgbClr val="000000"/>
                  </a:outerShdw>
                </a:effectLst>
              </a:defRPr>
            </a:pPr>
            <a:r>
              <a:t>Create a folder on your PC named </a:t>
            </a:r>
            <a:r>
              <a:rPr>
                <a:solidFill>
                  <a:schemeClr val="accent2">
                    <a:satOff val="37323"/>
                    <a:lumOff val="21795"/>
                  </a:schemeClr>
                </a:solidFill>
              </a:rPr>
              <a:t>scripts</a:t>
            </a:r>
            <a:r>
              <a:t> in your home directory (or network drive if you prefer) and copy the </a:t>
            </a:r>
            <a:r>
              <a:rPr>
                <a:solidFill>
                  <a:schemeClr val="accent3">
                    <a:hueOff val="-161208"/>
                    <a:satOff val="21110"/>
                    <a:lumOff val="21634"/>
                  </a:schemeClr>
                </a:solidFill>
              </a:rPr>
              <a:t>helloworld.ps1</a:t>
            </a:r>
            <a:r>
              <a:t> script to that directory</a:t>
            </a:r>
          </a:p>
          <a:p>
            <a:pPr marL="365759" indent="-365759" defTabSz="525779">
              <a:spcBef>
                <a:spcPts val="3700"/>
              </a:spcBef>
              <a:defRPr sz="3059">
                <a:effectLst>
                  <a:outerShdw sx="100000" sy="100000" kx="0" ky="0" algn="b" rotWithShape="0" blurRad="45720" dist="22860" dir="5400000">
                    <a:srgbClr val="000000"/>
                  </a:outerShdw>
                </a:effectLst>
              </a:defRPr>
            </a:pPr>
            <a:r>
              <a:t>Create a file named </a:t>
            </a:r>
            <a:r>
              <a:rPr>
                <a:solidFill>
                  <a:schemeClr val="accent2">
                    <a:satOff val="37323"/>
                    <a:lumOff val="21795"/>
                  </a:schemeClr>
                </a:solidFill>
              </a:rPr>
              <a:t>myprofile.ps1</a:t>
            </a:r>
            <a:r>
              <a:t> in that directory to hold your profile file and put a line in it adding the folder you created in the previous step to your </a:t>
            </a:r>
            <a:r>
              <a:rPr>
                <a:solidFill>
                  <a:schemeClr val="accent3">
                    <a:hueOff val="-161208"/>
                    <a:satOff val="21110"/>
                    <a:lumOff val="21634"/>
                  </a:schemeClr>
                </a:solidFill>
              </a:rPr>
              <a:t>$env:path</a:t>
            </a:r>
          </a:p>
          <a:p>
            <a:pPr marL="365759" indent="-365759" defTabSz="525779">
              <a:spcBef>
                <a:spcPts val="3700"/>
              </a:spcBef>
              <a:defRPr sz="3059">
                <a:effectLst>
                  <a:outerShdw sx="100000" sy="100000" kx="0" ky="0" algn="b" rotWithShape="0" blurRad="45720" dist="22860" dir="5400000">
                    <a:srgbClr val="000000"/>
                  </a:outerShdw>
                </a:effectLst>
              </a:defRPr>
            </a:pPr>
            <a:r>
              <a:t>Add that same line to your </a:t>
            </a:r>
            <a:r>
              <a:rPr>
                <a:solidFill>
                  <a:schemeClr val="accent3">
                    <a:hueOff val="-161208"/>
                    <a:satOff val="21110"/>
                    <a:lumOff val="21634"/>
                  </a:schemeClr>
                </a:solidFill>
              </a:rPr>
              <a:t>$profile</a:t>
            </a:r>
            <a:r>
              <a:t> file on your PC and start a new powershell</a:t>
            </a:r>
          </a:p>
          <a:p>
            <a:pPr marL="365759" indent="-365759" defTabSz="525779">
              <a:spcBef>
                <a:spcPts val="3700"/>
              </a:spcBef>
              <a:defRPr sz="3059">
                <a:effectLst>
                  <a:outerShdw sx="100000" sy="100000" kx="0" ky="0" algn="b" rotWithShape="0" blurRad="45720" dist="22860" dir="5400000">
                    <a:srgbClr val="000000"/>
                  </a:outerShdw>
                </a:effectLst>
              </a:defRPr>
            </a:pPr>
            <a:r>
              <a:t>Verify you can run </a:t>
            </a:r>
            <a:r>
              <a:rPr>
                <a:solidFill>
                  <a:schemeClr val="accent3">
                    <a:hueOff val="-161208"/>
                    <a:satOff val="21110"/>
                    <a:lumOff val="21634"/>
                  </a:schemeClr>
                </a:solidFill>
              </a:rPr>
              <a:t>helloworld.ps1</a:t>
            </a:r>
            <a:r>
              <a:t> without entering a path to the command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Powershell Github Setup</a:t>
            </a:r>
          </a:p>
        </p:txBody>
      </p:sp>
      <p:sp>
        <p:nvSpPr>
          <p:cNvPr id="126" name="Shape 126"/>
          <p:cNvSpPr/>
          <p:nvPr>
            <p:ph type="body" idx="1"/>
          </p:nvPr>
        </p:nvSpPr>
        <p:spPr>
          <a:prstGeom prst="rect">
            <a:avLst/>
          </a:prstGeom>
        </p:spPr>
        <p:txBody>
          <a:bodyPr/>
          <a:lstStyle/>
          <a:p>
            <a:pPr marL="402336" indent="-402336" defTabSz="578358">
              <a:spcBef>
                <a:spcPts val="4100"/>
              </a:spcBef>
              <a:defRPr sz="3366">
                <a:effectLst>
                  <a:outerShdw sx="100000" sy="100000" kx="0" ky="0" algn="b" rotWithShape="0" blurRad="50292" dist="25146" dir="5400000">
                    <a:srgbClr val="000000"/>
                  </a:outerShdw>
                </a:effectLst>
              </a:defRPr>
            </a:pPr>
            <a:r>
              <a:t>Create a folder in your github COMP2101 repository to hold powershell scripts, or create a new repository if you prefer</a:t>
            </a:r>
          </a:p>
          <a:p>
            <a:pPr marL="402336" indent="-402336" defTabSz="578358">
              <a:spcBef>
                <a:spcPts val="4100"/>
              </a:spcBef>
              <a:defRPr sz="3366">
                <a:effectLst>
                  <a:outerShdw sx="100000" sy="100000" kx="0" ky="0" algn="b" rotWithShape="0" blurRad="50292" dist="25146" dir="5400000">
                    <a:srgbClr val="000000"/>
                  </a:outerShdw>
                </a:effectLst>
              </a:defRPr>
            </a:pPr>
            <a:r>
              <a:t>Clone that repository to your PC - use your student network drive or a folder on a USB stick if you are using a lab PC</a:t>
            </a:r>
          </a:p>
          <a:p>
            <a:pPr marL="402336" indent="-402336" defTabSz="578358">
              <a:spcBef>
                <a:spcPts val="4100"/>
              </a:spcBef>
              <a:defRPr sz="3366">
                <a:effectLst>
                  <a:outerShdw sx="100000" sy="100000" kx="0" ky="0" algn="b" rotWithShape="0" blurRad="50292" dist="25146" dir="5400000">
                    <a:srgbClr val="000000"/>
                  </a:outerShdw>
                </a:effectLst>
              </a:defRPr>
            </a:pPr>
            <a:r>
              <a:t>Create your scripts during the semester in the powershell folder that was part of your github clone and keep it synchronized with github using git add, commit, push or the windows git tools from github</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Powershell Privileged User</a:t>
            </a:r>
          </a:p>
        </p:txBody>
      </p:sp>
      <p:sp>
        <p:nvSpPr>
          <p:cNvPr id="129" name="Shape 129"/>
          <p:cNvSpPr/>
          <p:nvPr>
            <p:ph type="body" idx="1"/>
          </p:nvPr>
        </p:nvSpPr>
        <p:spPr>
          <a:prstGeom prst="rect">
            <a:avLst/>
          </a:prstGeom>
        </p:spPr>
        <p:txBody>
          <a:bodyPr/>
          <a:lstStyle/>
          <a:p>
            <a:pPr/>
            <a:r>
              <a:t>Your Windows login provides a privilege level</a:t>
            </a:r>
          </a:p>
          <a:p>
            <a:pPr/>
            <a:r>
              <a:t>Windows administrator login does not grant Powershell administrator privilege</a:t>
            </a:r>
          </a:p>
          <a:p>
            <a:pPr/>
            <a:r>
              <a:t>Use </a:t>
            </a:r>
            <a:r>
              <a:rPr>
                <a:solidFill>
                  <a:schemeClr val="accent3">
                    <a:hueOff val="-161208"/>
                    <a:satOff val="21110"/>
                    <a:lumOff val="21634"/>
                  </a:schemeClr>
                </a:solidFill>
              </a:rPr>
              <a:t>Run As</a:t>
            </a:r>
            <a:r>
              <a:t> to get administrator privilege level in </a:t>
            </a:r>
            <a:r>
              <a:rPr>
                <a:solidFill>
                  <a:srgbClr val="FFFFFF"/>
                </a:solidFill>
              </a:rPr>
              <a:t>Powershell, regardless of what login you used for Windows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Privilege Exercise</a:t>
            </a:r>
          </a:p>
        </p:txBody>
      </p:sp>
      <p:sp>
        <p:nvSpPr>
          <p:cNvPr id="132" name="Shape 132"/>
          <p:cNvSpPr/>
          <p:nvPr>
            <p:ph type="body" idx="1"/>
          </p:nvPr>
        </p:nvSpPr>
        <p:spPr>
          <a:prstGeom prst="rect">
            <a:avLst/>
          </a:prstGeom>
        </p:spPr>
        <p:txBody>
          <a:bodyPr/>
          <a:lstStyle/>
          <a:p>
            <a:pPr marL="398272" indent="-398272" defTabSz="572516">
              <a:spcBef>
                <a:spcPts val="4100"/>
              </a:spcBef>
              <a:defRPr sz="3332">
                <a:effectLst>
                  <a:outerShdw sx="100000" sy="100000" kx="0" ky="0" algn="b" rotWithShape="0" blurRad="49784" dist="24892" dir="5400000">
                    <a:srgbClr val="000000"/>
                  </a:outerShdw>
                </a:effectLst>
              </a:defRPr>
            </a:pPr>
            <a:r>
              <a:t>Start </a:t>
            </a:r>
            <a:r>
              <a:rPr>
                <a:solidFill>
                  <a:srgbClr val="FFFFFF"/>
                </a:solidFill>
              </a:rPr>
              <a:t>Powershell</a:t>
            </a:r>
            <a:r>
              <a:t> in console mode</a:t>
            </a:r>
          </a:p>
          <a:p>
            <a:pPr marL="398272" indent="-398272" defTabSz="572516">
              <a:spcBef>
                <a:spcPts val="4100"/>
              </a:spcBef>
              <a:defRPr sz="3332">
                <a:effectLst>
                  <a:outerShdw sx="100000" sy="100000" kx="0" ky="0" algn="b" rotWithShape="0" blurRad="49784" dist="24892" dir="5400000">
                    <a:srgbClr val="000000"/>
                  </a:outerShdw>
                </a:effectLst>
              </a:defRPr>
            </a:pPr>
            <a:r>
              <a:t>Run the command</a:t>
            </a:r>
          </a:p>
          <a:p>
            <a:pPr marL="0" indent="0" algn="ctr" defTabSz="572516">
              <a:spcBef>
                <a:spcPts val="4100"/>
              </a:spcBef>
              <a:buSzTx/>
              <a:buNone/>
              <a:defRPr sz="3332">
                <a:solidFill>
                  <a:schemeClr val="accent3">
                    <a:hueOff val="-161208"/>
                    <a:satOff val="21110"/>
                    <a:lumOff val="21634"/>
                  </a:schemeClr>
                </a:solidFill>
                <a:effectLst>
                  <a:outerShdw sx="100000" sy="100000" kx="0" ky="0" algn="b" rotWithShape="0" blurRad="49784" dist="24892" dir="5400000">
                    <a:srgbClr val="000000"/>
                  </a:outerShdw>
                </a:effectLst>
              </a:defRPr>
            </a:pPr>
            <a:r>
              <a:t>get-acl c:/windows/*</a:t>
            </a:r>
          </a:p>
          <a:p>
            <a:pPr marL="398272" indent="-398272" defTabSz="572516">
              <a:spcBef>
                <a:spcPts val="4100"/>
              </a:spcBef>
              <a:defRPr sz="3332">
                <a:effectLst>
                  <a:outerShdw sx="100000" sy="100000" kx="0" ky="0" algn="b" rotWithShape="0" blurRad="49784" dist="24892" dir="5400000">
                    <a:srgbClr val="000000"/>
                  </a:outerShdw>
                </a:effectLst>
              </a:defRPr>
            </a:pPr>
            <a:r>
              <a:t>Note the error</a:t>
            </a:r>
          </a:p>
          <a:p>
            <a:pPr marL="398272" indent="-398272" defTabSz="572516">
              <a:spcBef>
                <a:spcPts val="4100"/>
              </a:spcBef>
              <a:defRPr sz="3332">
                <a:effectLst>
                  <a:outerShdw sx="100000" sy="100000" kx="0" ky="0" algn="b" rotWithShape="0" blurRad="49784" dist="24892" dir="5400000">
                    <a:srgbClr val="000000"/>
                  </a:outerShdw>
                </a:effectLst>
              </a:defRPr>
            </a:pPr>
            <a:r>
              <a:t>Run powershell using Run As to gain administrator privilege and rerun the command</a:t>
            </a:r>
          </a:p>
          <a:p>
            <a:pPr marL="398272" indent="-398272" defTabSz="572516">
              <a:spcBef>
                <a:spcPts val="4100"/>
              </a:spcBef>
              <a:defRPr sz="3332">
                <a:effectLst>
                  <a:outerShdw sx="100000" sy="100000" kx="0" ky="0" algn="b" rotWithShape="0" blurRad="49784" dist="24892" dir="5400000">
                    <a:srgbClr val="000000"/>
                  </a:outerShdw>
                </a:effectLst>
              </a:defRPr>
            </a:pPr>
            <a:r>
              <a:t>Note the difference in the window frame title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Console vs. ISE</a:t>
            </a:r>
          </a:p>
        </p:txBody>
      </p:sp>
      <p:sp>
        <p:nvSpPr>
          <p:cNvPr id="135" name="Shape 135"/>
          <p:cNvSpPr/>
          <p:nvPr>
            <p:ph type="body" idx="1"/>
          </p:nvPr>
        </p:nvSpPr>
        <p:spPr>
          <a:prstGeom prst="rect">
            <a:avLst/>
          </a:prstGeom>
        </p:spPr>
        <p:txBody>
          <a:bodyPr/>
          <a:lstStyle/>
          <a:p>
            <a:pPr/>
            <a:r>
              <a:t>Console mode is available even without the gui, and is also useful when you have a low resolution display</a:t>
            </a:r>
          </a:p>
          <a:p>
            <a:pPr/>
            <a:r>
              <a:t>ISE (Integrated Scripting Environment) is a development environment and provides convenient access to supplemental tools</a:t>
            </a:r>
          </a:p>
          <a:p>
            <a:pPr/>
            <a:r>
              <a:t>Privilege restrictions apply to both</a:t>
            </a:r>
          </a:p>
          <a:p>
            <a:pPr/>
            <a:r>
              <a:t>They have separate profiles, most commands work in both</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Interface Exercises</a:t>
            </a:r>
          </a:p>
        </p:txBody>
      </p:sp>
      <p:sp>
        <p:nvSpPr>
          <p:cNvPr id="138" name="Shape 138"/>
          <p:cNvSpPr/>
          <p:nvPr>
            <p:ph type="body" idx="1"/>
          </p:nvPr>
        </p:nvSpPr>
        <p:spPr>
          <a:prstGeom prst="rect">
            <a:avLst/>
          </a:prstGeom>
        </p:spPr>
        <p:txBody>
          <a:bodyPr/>
          <a:lstStyle/>
          <a:p>
            <a:pPr/>
            <a:r>
              <a:t>Start Powershell in console mode and in ISE mode</a:t>
            </a:r>
          </a:p>
          <a:p>
            <a:pPr/>
            <a:r>
              <a:t>Run the command </a:t>
            </a:r>
            <a:r>
              <a:rPr b="1">
                <a:solidFill>
                  <a:schemeClr val="accent3">
                    <a:hueOff val="-161208"/>
                    <a:satOff val="21110"/>
                    <a:lumOff val="21634"/>
                  </a:schemeClr>
                </a:solidFill>
                <a:latin typeface="+mn-lt"/>
                <a:ea typeface="+mn-ea"/>
                <a:cs typeface="+mn-cs"/>
                <a:sym typeface="Helvetica Neue"/>
              </a:rPr>
              <a:t>ise</a:t>
            </a:r>
            <a:r>
              <a:t> from the Powershell console</a:t>
            </a:r>
          </a:p>
          <a:p>
            <a:pPr/>
            <a:r>
              <a:t>Try entering these commands in both modes</a:t>
            </a:r>
          </a:p>
          <a:p>
            <a:pPr lvl="1" marL="0" indent="228600">
              <a:buSzTx/>
              <a:buNone/>
              <a:defRPr>
                <a:solidFill>
                  <a:schemeClr val="accent3">
                    <a:hueOff val="-161208"/>
                    <a:satOff val="21110"/>
                    <a:lumOff val="21634"/>
                  </a:schemeClr>
                </a:solidFill>
              </a:defRPr>
            </a:pPr>
            <a:r>
              <a:t>get-process</a:t>
            </a:r>
          </a:p>
          <a:p>
            <a:pPr lvl="1" marL="0" indent="228600">
              <a:buSzTx/>
              <a:buNone/>
              <a:defRPr>
                <a:solidFill>
                  <a:schemeClr val="accent3">
                    <a:hueOff val="-161208"/>
                    <a:satOff val="21110"/>
                    <a:lumOff val="21634"/>
                  </a:schemeClr>
                </a:solidFill>
              </a:defRPr>
            </a:pPr>
            <a:r>
              <a:t>get-host</a:t>
            </a:r>
          </a:p>
          <a:p>
            <a:pPr lvl="1" marL="0" indent="228600">
              <a:buSzTx/>
              <a:buNone/>
              <a:defRPr>
                <a:solidFill>
                  <a:schemeClr val="accent3">
                    <a:hueOff val="-161208"/>
                    <a:satOff val="21110"/>
                    <a:lumOff val="21634"/>
                  </a:schemeClr>
                </a:solidFill>
              </a:defRPr>
            </a:pPr>
            <a:r>
              <a:t>gwmi -class win32_processor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Cmdlets</a:t>
            </a:r>
          </a:p>
        </p:txBody>
      </p:sp>
      <p:sp>
        <p:nvSpPr>
          <p:cNvPr id="141" name="Shape 141"/>
          <p:cNvSpPr/>
          <p:nvPr>
            <p:ph type="body" idx="1"/>
          </p:nvPr>
        </p:nvSpPr>
        <p:spPr>
          <a:prstGeom prst="rect">
            <a:avLst/>
          </a:prstGeom>
        </p:spPr>
        <p:txBody>
          <a:bodyPr/>
          <a:lstStyle/>
          <a:p>
            <a:pPr/>
            <a:r>
              <a:t>Cmdlets are what the light-weight commands in Powershell are called, similar in concept to bash built-in commands</a:t>
            </a:r>
          </a:p>
          <a:p>
            <a:pPr/>
            <a:r>
              <a:t>Thousands are built into Powershell and you can create your own by writing functions</a:t>
            </a:r>
          </a:p>
          <a:p>
            <a:pPr/>
            <a:r>
              <a:t>cmdlets and their parameters are case insensitive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Cmdlet Name Composition</a:t>
            </a:r>
          </a:p>
        </p:txBody>
      </p:sp>
      <p:sp>
        <p:nvSpPr>
          <p:cNvPr id="144" name="Shape 144"/>
          <p:cNvSpPr/>
          <p:nvPr>
            <p:ph type="body" idx="1"/>
          </p:nvPr>
        </p:nvSpPr>
        <p:spPr>
          <a:prstGeom prst="rect">
            <a:avLst/>
          </a:prstGeom>
        </p:spPr>
        <p:txBody>
          <a:bodyPr/>
          <a:lstStyle/>
          <a:p>
            <a:pPr/>
            <a:r>
              <a:t>Powershell cmdlets are tied to the </a:t>
            </a:r>
            <a:r>
              <a:rPr>
                <a:solidFill>
                  <a:schemeClr val="accent2">
                    <a:satOff val="37323"/>
                    <a:lumOff val="21795"/>
                  </a:schemeClr>
                </a:solidFill>
              </a:rPr>
              <a:t>.NET</a:t>
            </a:r>
            <a:r>
              <a:t> libraries and are therefore dependent on the </a:t>
            </a:r>
            <a:r>
              <a:rPr>
                <a:solidFill>
                  <a:schemeClr val="accent2">
                    <a:satOff val="37323"/>
                    <a:lumOff val="21795"/>
                  </a:schemeClr>
                </a:solidFill>
              </a:rPr>
              <a:t>.NET</a:t>
            </a:r>
            <a:r>
              <a:t> version you have installed, as well as what version of Windows you have</a:t>
            </a:r>
          </a:p>
          <a:p>
            <a:pPr/>
            <a:r>
              <a:t>The general form for cmdlets is </a:t>
            </a:r>
            <a:r>
              <a:rPr>
                <a:solidFill>
                  <a:schemeClr val="accent2">
                    <a:satOff val="37323"/>
                    <a:lumOff val="21795"/>
                  </a:schemeClr>
                </a:solidFill>
              </a:rPr>
              <a:t>verb-noun</a:t>
            </a:r>
            <a:r>
              <a:t> with a list of well-known verbs which you can display using </a:t>
            </a:r>
            <a:r>
              <a:rPr>
                <a:solidFill>
                  <a:schemeClr val="accent3">
                    <a:hueOff val="-161208"/>
                    <a:satOff val="21110"/>
                    <a:lumOff val="21634"/>
                  </a:schemeClr>
                </a:solidFill>
              </a:rPr>
              <a:t>get-verb</a:t>
            </a:r>
            <a:endParaRPr>
              <a:solidFill>
                <a:schemeClr val="accent3">
                  <a:hueOff val="-161208"/>
                  <a:satOff val="21110"/>
                  <a:lumOff val="21634"/>
                </a:schemeClr>
              </a:solidFill>
            </a:endParaRPr>
          </a:p>
          <a:p>
            <a:pPr>
              <a:defRPr>
                <a:solidFill>
                  <a:srgbClr val="FFFFFF"/>
                </a:solidFill>
              </a:defRPr>
            </a:pPr>
            <a:r>
              <a:t>Nouns are defined by the installed modules from </a:t>
            </a:r>
            <a:r>
              <a:rPr>
                <a:solidFill>
                  <a:schemeClr val="accent2">
                    <a:satOff val="37323"/>
                    <a:lumOff val="21795"/>
                  </a:schemeClr>
                </a:solidFill>
              </a:rPr>
              <a:t>.NET </a:t>
            </a:r>
            <a:r>
              <a:t>along with any modules you load</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