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654800" y="2374900"/>
            <a:ext cx="5588000" cy="68072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762000" y="2374900"/>
            <a:ext cx="5384800" cy="68072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4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library/hh847876.aspx?f=255&amp;MSPPError=-2147217396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library/hh847759.aspx?f=255&amp;MSPPError=-2147217396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chnet.microsoft.com/en-us/library/hh847750.aspx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Powershell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Testing, Loops, Modules, More WMI</a:t>
            </a:r>
          </a:p>
          <a:p>
            <a:pPr/>
            <a:r>
              <a:t>COMP2101 Fall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For/Foreach Examples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1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foreach ($object in $collection) {</a:t>
            </a:r>
            <a:br/>
            <a:r>
              <a:t>  "The current object looks kinda like a " + $object.gettype()</a:t>
            </a:r>
            <a:br/>
            <a:r>
              <a:t>}</a:t>
            </a:r>
          </a:p>
          <a:p>
            <a:pPr>
              <a:defRPr sz="31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$objects | foreach-object {</a:t>
            </a:r>
            <a:br/>
            <a:r>
              <a:t>                    "Wow, I got a " + $_ + "from the pipeline!" }</a:t>
            </a:r>
          </a:p>
          <a:p>
            <a:pPr>
              <a:defRPr sz="310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for ( $counter = 0; $doghappy -ne $true; $counter++ ) {</a:t>
            </a:r>
            <a:br/>
            <a:r>
              <a:t>  pet-dog</a:t>
            </a:r>
            <a:br/>
            <a:r>
              <a:t>  feed-dog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Foreach Example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96570">
              <a:spcBef>
                <a:spcPts val="3500"/>
              </a:spcBef>
              <a:buSzTx/>
              <a:buNone/>
              <a:defRPr sz="289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$totalcapacity = 0</a:t>
            </a:r>
            <a:br/>
            <a:r>
              <a:t>get-wmiobject -class win32_physicalmemory | </a:t>
            </a:r>
            <a:br/>
            <a:r>
              <a:t>foreach {</a:t>
            </a:r>
            <a:br/>
            <a:r>
              <a:t>                  new-object -TypeName psobject -Property @{</a:t>
            </a:r>
            <a:br/>
            <a:r>
              <a:t>                              Manufacturer = $_.manufacturer</a:t>
            </a:r>
            <a:br/>
            <a:r>
              <a:t>                              "Speed(MHz)" = $_.speed</a:t>
            </a:r>
            <a:br/>
            <a:r>
              <a:t>                              "Size(MB)" = $_.capacity/1mb</a:t>
            </a:r>
            <a:br/>
            <a:r>
              <a:t>                              Bank = $_.banklabel</a:t>
            </a:r>
            <a:br/>
            <a:r>
              <a:t>                              Slot = $_.devicelocator</a:t>
            </a:r>
            <a:br/>
            <a:r>
              <a:t>                  }</a:t>
            </a:r>
            <a:br/>
            <a:r>
              <a:t>                 $totalcapacity += $_.capacity/1mb</a:t>
            </a:r>
            <a:br/>
            <a:r>
              <a:t>} |</a:t>
            </a:r>
            <a:br/>
            <a:r>
              <a:t>ft -auto Manufacturer, "Size(MB)", "Speed(MHz)", Bank, Slot</a:t>
            </a:r>
            <a:br/>
            <a:r>
              <a:t>"Total RAM: ${totalcapacity}MB 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Related WMI Objects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015" indent="-382015" defTabSz="549148">
              <a:spcBef>
                <a:spcPts val="3900"/>
              </a:spcBef>
              <a:defRPr sz="2350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WMI objects have a GetRelated() method</a:t>
            </a:r>
          </a:p>
          <a:p>
            <a:pPr marL="382015" indent="-382015" defTabSz="549148">
              <a:spcBef>
                <a:spcPts val="3900"/>
              </a:spcBef>
              <a:defRPr sz="2350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You can use it to find other WMI class objects for the same device or resource as the one you already have</a:t>
            </a:r>
          </a:p>
          <a:p>
            <a:pPr marL="382015" indent="-382015" defTabSz="549148">
              <a:spcBef>
                <a:spcPts val="3900"/>
              </a:spcBef>
              <a:defRPr sz="2350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You can then use new-object or similar cmdlets to build objects that use properties and methods from both of the WMI objects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1692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Get-WmiObject Win32_NetworkAdapter |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start with all network adapters</a:t>
            </a:r>
            <a:br/>
            <a:r>
              <a:t>  ? adaptertype -match "ethernet" |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trim the collection to just ethernet adapters</a:t>
            </a:r>
            <a:br/>
            <a:r>
              <a:t>  Foreach-Object {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loop through all ethernet adapters running a script block on each one</a:t>
            </a:r>
            <a:br/>
            <a:r>
              <a:t>    $nac = $_.GetRelated("Win32_NetworkAdapterConfiguration")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get the related config object</a:t>
            </a:r>
            <a:b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</a:br>
            <a:r>
              <a:t>   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make a new object from the original pair of related objects </a:t>
            </a:r>
            <a:b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</a:b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    </a:t>
            </a:r>
            <a:r>
              <a:t>New-Object PSObject -Property @{name=$_.name</a:t>
            </a:r>
            <a:br/>
            <a:r>
              <a:t>                                    ipaddress=$nac.ipaddress|where-object {($_ -is [string]) -and ($_.indexof(".") -gt 0)}</a:t>
            </a:r>
            <a:br/>
            <a:r>
              <a:t>                                    ipgateway=$nac.defaultipgateway|where-object {($_ -is [string]) -and ($_.indexof(".") -gt 0)}</a:t>
            </a:r>
            <a:br/>
            <a:r>
              <a:t>    }</a:t>
            </a:r>
            <a:br/>
            <a:r>
              <a:t>  } |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end of script block to run on each adapter</a:t>
            </a:r>
            <a:b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</a:br>
            <a:r>
              <a:t>  format-table name, ipaddress, ipgateway -AutoSize </a:t>
            </a:r>
            <a:r>
              <a:rPr>
                <a:solidFill>
                  <a:schemeClr val="accent4">
                    <a:hueOff val="481991"/>
                    <a:satOff val="11971"/>
                    <a:lumOff val="19007"/>
                  </a:schemeClr>
                </a:solidFill>
              </a:rPr>
              <a:t># format the object collection for display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A module is at the minimum a collection of functions stored in a file with a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.psm1</a:t>
            </a:r>
            <a:r>
              <a:t> extension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If you put the module file in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$env:HOMEPATH/Documents/WindowsPowerShell/Modules/ModuleFileNameWithoutExtension/ ($PSModulePath)</a:t>
            </a:r>
            <a:r>
              <a:t>, it will be automatically imported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get-module -listavailable</a:t>
            </a:r>
            <a:r>
              <a:t> can be used to show modules not yet imported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get-command -module modulename</a:t>
            </a:r>
            <a:r>
              <a:t> can be used to see what commands are in a module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remove-module modulename</a:t>
            </a:r>
            <a:r>
              <a:t> can be used to remove a module from memory (e.g. you update the module file and want it to be imported again)</a:t>
            </a:r>
          </a:p>
          <a:p>
            <a:pPr marL="280415" indent="-280415" defTabSz="403097">
              <a:spcBef>
                <a:spcPts val="2800"/>
              </a:spcBef>
              <a:defRPr sz="2346">
                <a:effectLst>
                  <a:outerShdw sx="100000" sy="100000" kx="0" ky="0" algn="b" rotWithShape="0" blurRad="35052" dist="17526" dir="5400000">
                    <a:srgbClr val="000000"/>
                  </a:outerShdw>
                </a:effectLst>
              </a:defRPr>
            </a:pPr>
            <a:r>
              <a:t>Beware of name conflicts when creating modules, use common verbs whenever possible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- if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To test things, we can use the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if</a:t>
            </a:r>
            <a:r>
              <a:t> statment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We have one or more expressions to evaluate inside parentheses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Multiple expressions can be used and prioritized with additional parentheses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We have a script block to execute inside braces</a:t>
            </a:r>
          </a:p>
          <a:p>
            <a:pPr marL="365759" indent="-365759" defTabSz="525779">
              <a:spcBef>
                <a:spcPts val="3700"/>
              </a:spcBef>
              <a:defRPr sz="3059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We can extend the test using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elseif</a:t>
            </a:r>
            <a:r>
              <a:t> and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else</a:t>
            </a:r>
          </a:p>
          <a:p>
            <a:pPr marL="365759" indent="-365759" defTabSz="525779">
              <a:spcBef>
                <a:spcPts val="3700"/>
              </a:spcBef>
              <a:defRPr sz="3059">
                <a:solidFill>
                  <a:schemeClr val="accent1">
                    <a:hueOff val="-372297"/>
                    <a:satOff val="10436"/>
                    <a:lumOff val="13831"/>
                  </a:schemeClr>
                </a:solidFill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rPr u="sng">
                <a:hlinkClick r:id="rId2" invalidUrl="" action="" tgtFrame="" tooltip="" history="1" highlightClick="0" endSnd="0"/>
              </a:rPr>
              <a:t>about_if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Example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defRPr>
            </a:pPr>
            <a:r>
              <a:t>if ( $gob -eq $smacked) {</a:t>
            </a:r>
            <a:br/>
            <a:r>
              <a:t> "Gob was smacked" </a:t>
            </a:r>
            <a:br/>
            <a:r>
              <a:t>}</a:t>
            </a:r>
            <a:br/>
            <a:r>
              <a:t>elseif ( $LiberalSeats -gt $PCSeats ) {</a:t>
            </a:r>
            <a:br/>
            <a:r>
              <a:t> "Cons are mad, bro" </a:t>
            </a:r>
            <a:br/>
            <a:r>
              <a:t>}</a:t>
            </a:r>
            <a:br/>
            <a:r>
              <a:t>else {</a:t>
            </a:r>
            <a:br/>
            <a:r>
              <a:t> "No gobs smacked and cons are not happy" </a:t>
            </a:r>
            <a:br/>
            <a:r>
              <a:t>}</a:t>
            </a:r>
          </a:p>
          <a:p>
            <a:pPr>
              <a:defRPr>
                <a:solidFill>
                  <a:schemeClr val="accent1">
                    <a:hueOff val="-372297"/>
                    <a:satOff val="10436"/>
                    <a:lumOff val="13831"/>
                  </a:schemeClr>
                </a:solidFill>
              </a:defRPr>
            </a:pPr>
            <a:r>
              <a:rPr u="sng">
                <a:hlinkClick r:id="rId2" invalidUrl="" action="" tgtFrame="" tooltip="" history="1" highlightClick="0" endSnd="0"/>
              </a:rPr>
              <a:t>about_comparison_operators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Testing - Switch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Switch</a:t>
            </a:r>
            <a:r>
              <a:t> is used for testing if you are executing one or more script blocks out of a group of script blocks based on a value or collection of values</a:t>
            </a:r>
          </a:p>
          <a:p>
            <a:pPr/>
            <a:r>
              <a:t>If you are testing a collection, matching script blocks are executed separately for each object in the collection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break</a:t>
            </a:r>
            <a:r>
              <a:t> (terminate the switch) and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continue</a:t>
            </a:r>
            <a:r>
              <a:t> (jump to the end of the script block) are available in the script blocks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 Example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switch ( $myvar ) {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0 { "myvar had a zero in it";continue }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32 { "myvar had a 32 in it";continue }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"rad" { "myvar was like, totally rad";continue }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$yourvar { "Cool! myvar had the same guts as yourvar!";continue }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{($_ -is [datetime]) -and ($_.dayofweek -lt $yourvar.dayofweek)} { "Rats. myvar's someproperty was less than yourvar's someproperty. You win.";continue }</a:t>
            </a:r>
          </a:p>
          <a:p>
            <a:pPr lvl="1" marL="0" indent="139446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default { "I dunno about you, but myvar had something in it I didn't expect and it freaked me out" }</a:t>
            </a:r>
          </a:p>
          <a:p>
            <a:pPr marL="0" indent="0" defTabSz="356362">
              <a:spcBef>
                <a:spcPts val="2500"/>
              </a:spcBef>
              <a:buSzTx/>
              <a:buNone/>
              <a:defRPr sz="207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}</a:t>
            </a:r>
          </a:p>
          <a:p>
            <a:pPr marL="247904" indent="-247904" defTabSz="356362">
              <a:spcBef>
                <a:spcPts val="2500"/>
              </a:spcBef>
              <a:defRPr sz="2074">
                <a:solidFill>
                  <a:schemeClr val="accent1">
                    <a:hueOff val="-372297"/>
                    <a:satOff val="10436"/>
                    <a:lumOff val="13831"/>
                  </a:schemeClr>
                </a:solidFill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rPr u="sng">
                <a:hlinkClick r:id="rId2" invalidUrl="" action="" tgtFrame="" tooltip="" history="1" highlightClick="0" endSnd="0"/>
              </a:rPr>
              <a:t>about_switch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Working With Bitfields Switch Example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4159" indent="-264159" defTabSz="379729">
              <a:spcBef>
                <a:spcPts val="2700"/>
              </a:spcBef>
              <a:defRPr sz="2209">
                <a:effectLst>
                  <a:outerShdw sx="100000" sy="100000" kx="0" ky="0" algn="b" rotWithShape="0" blurRad="33020" dist="16510" dir="5400000">
                    <a:srgbClr val="000000"/>
                  </a:outerShdw>
                </a:effectLst>
              </a:defRPr>
            </a:pPr>
            <a:r>
              <a:t>When you are working with complex objects, data is sometimes encoded into bitfields</a:t>
            </a:r>
          </a:p>
          <a:p>
            <a:pPr marL="264159" indent="-264159" defTabSz="379729">
              <a:spcBef>
                <a:spcPts val="2700"/>
              </a:spcBef>
              <a:defRPr sz="2209">
                <a:effectLst>
                  <a:outerShdw sx="100000" sy="100000" kx="0" ky="0" algn="b" rotWithShape="0" blurRad="33020" dist="16510" dir="5400000">
                    <a:srgbClr val="000000"/>
                  </a:outerShdw>
                </a:effectLst>
              </a:defRPr>
            </a:pPr>
            <a:r>
              <a:t>This example demonstrates testing bit values to produce human readable output</a:t>
            </a:r>
          </a:p>
          <a:p>
            <a:pPr marL="0" indent="0" defTabSz="379729">
              <a:spcBef>
                <a:spcPts val="2700"/>
              </a:spcBef>
              <a:buSzTx/>
              <a:buNone/>
              <a:defRPr sz="2209">
                <a:effectLst>
                  <a:outerShdw sx="100000" sy="100000" kx="0" ky="0" algn="b" rotWithShape="0" blurRad="33020" dist="16510" dir="5400000">
                    <a:srgbClr val="000000"/>
                  </a:outerShdw>
                </a:effectLst>
                <a:latin typeface="Courier"/>
                <a:ea typeface="Courier"/>
                <a:cs typeface="Courier"/>
                <a:sym typeface="Courier"/>
              </a:defRPr>
            </a:pPr>
            <a:r>
              <a:t>FILE: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printers.ps1</a:t>
            </a:r>
            <a:endParaRPr>
              <a:solidFill>
                <a:schemeClr val="accent3">
                  <a:hueOff val="-161208"/>
                  <a:satOff val="21110"/>
                  <a:lumOff val="21634"/>
                </a:schemeClr>
              </a:solidFill>
            </a:endParaRPr>
          </a:p>
          <a:p>
            <a:pPr marL="0" indent="0" defTabSz="379729">
              <a:spcBef>
                <a:spcPts val="2700"/>
              </a:spcBef>
              <a:buSzTx/>
              <a:buNone/>
              <a:defRPr sz="1819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33020" dist="16510" dir="5400000">
                    <a:srgbClr val="000000"/>
                  </a:outerShdw>
                </a:effectLst>
                <a:latin typeface="Courier"/>
                <a:ea typeface="Courier"/>
                <a:cs typeface="Courier"/>
                <a:sym typeface="Courier"/>
              </a:defRPr>
            </a:pPr>
            <a:r>
              <a:t>Get-WmiObject -class win32_printer |</a:t>
            </a:r>
            <a:br/>
            <a:r>
              <a:t>   select name,</a:t>
            </a:r>
            <a:br/>
            <a:r>
              <a:t>    @{n="Default?";e={if($_.attributes -band 4){$attr="default"};$attr}},</a:t>
            </a:r>
            <a:br/>
            <a:r>
              <a:t>    @{n="Shared?";e={if($_.attributes -band 8){$attr="shared"};$attr}},</a:t>
            </a:r>
            <a:br/>
            <a:r>
              <a:t>    @{n="Status";e={switch($_.printerstatus){1{$stat="other"}</a:t>
            </a:r>
            <a:br/>
            <a:r>
              <a:t>                                           2{$stat="unknown"}</a:t>
            </a:r>
            <a:br/>
            <a:r>
              <a:t>                                           3{$stat="idle"}</a:t>
            </a:r>
            <a:br/>
            <a:r>
              <a:t>                                           4{$stat="printing"}</a:t>
            </a:r>
            <a:br/>
            <a:r>
              <a:t>                                           5{$stat="warming up"}</a:t>
            </a:r>
            <a:br/>
            <a:r>
              <a:t>                                           6{$stat="stopped printing"}</a:t>
            </a:r>
            <a:br/>
            <a:r>
              <a:t>                                           7{$stat="offline"}};</a:t>
            </a:r>
            <a:br/>
            <a:r>
              <a:t>                                           $stat}} |</a:t>
            </a:r>
            <a:br/>
            <a:r>
              <a:t>   ft -AutoSize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Looping On A Condition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While</a:t>
            </a:r>
            <a:r>
              <a:t> and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Until</a:t>
            </a:r>
            <a:r>
              <a:t> can be used to repeat a script block based on the result of an expression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Putting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Do</a:t>
            </a:r>
            <a:r>
              <a:t> at the start of a script block and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While</a:t>
            </a:r>
            <a:r>
              <a:t> or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Until</a:t>
            </a:r>
            <a:r>
              <a:t> after the end of it causes the script block to be run once before the condition is evaluated</a:t>
            </a:r>
          </a:p>
          <a:p>
            <a:pPr marL="345440" indent="-345440" defTabSz="496570">
              <a:spcBef>
                <a:spcPts val="3500"/>
              </a:spcBef>
              <a:defRPr sz="2890"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Until</a:t>
            </a:r>
            <a:r>
              <a:t> cannot be used without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Do</a:t>
            </a:r>
            <a:r>
              <a:t>, but </a:t>
            </a:r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While</a:t>
            </a:r>
            <a:r>
              <a:t> can</a:t>
            </a:r>
          </a:p>
          <a:p>
            <a:pPr lvl="8" marL="0" indent="1554480" defTabSz="496570">
              <a:spcBef>
                <a:spcPts val="3500"/>
              </a:spcBef>
              <a:buSzTx/>
              <a:buNone/>
              <a:defRPr sz="289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while ($var -lt 5) {$var++ ; $var}</a:t>
            </a:r>
          </a:p>
          <a:p>
            <a:pPr lvl="8" marL="0" indent="1554480" defTabSz="496570">
              <a:spcBef>
                <a:spcPts val="3500"/>
              </a:spcBef>
              <a:buSzTx/>
              <a:buNone/>
              <a:defRPr sz="289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do {$var++;$var} while ($var -lt 5)</a:t>
            </a:r>
          </a:p>
          <a:p>
            <a:pPr lvl="8" marL="0" indent="1554480" defTabSz="496570">
              <a:spcBef>
                <a:spcPts val="3500"/>
              </a:spcBef>
              <a:buSzTx/>
              <a:buNone/>
              <a:defRPr sz="2890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180" dist="21590" dir="5400000">
                    <a:srgbClr val="000000"/>
                  </a:outerShdw>
                </a:effectLst>
              </a:defRPr>
            </a:pPr>
            <a:r>
              <a:t>do {$var--;$var} until ($var --lt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Examples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02412">
              <a:spcBef>
                <a:spcPts val="3600"/>
              </a:spcBef>
              <a:buSzTx/>
              <a:buNone/>
              <a:defRPr sz="292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defRPr>
            </a:pPr>
            <a:r>
              <a:t>while ( $intf_speed -lt $minToMakeMeHappy ) { change-providers }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292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defRPr>
            </a:pPr>
            <a:r>
              <a:t>while ( ! $forgiven ) { buy-flowers }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292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defRPr>
            </a:pPr>
            <a:r>
              <a:t>do {</a:t>
            </a:r>
            <a:br/>
            <a:r>
              <a:t>  $annoyed = read-host -prompt “Are you annoyed yet [y/N]?”</a:t>
            </a:r>
            <a:br/>
            <a:r>
              <a:t>} while ( $annoyed -notlike "y*" )</a:t>
            </a:r>
          </a:p>
          <a:p>
            <a:pPr marL="0" indent="0" defTabSz="502412">
              <a:spcBef>
                <a:spcPts val="3600"/>
              </a:spcBef>
              <a:buSzTx/>
              <a:buNone/>
              <a:defRPr sz="2924"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  <a:effectLst>
                  <a:outerShdw sx="100000" sy="100000" kx="0" ky="0" algn="b" rotWithShape="0" blurRad="43688" dist="21844" dir="5400000">
                    <a:srgbClr val="000000"/>
                  </a:outerShdw>
                </a:effectLst>
              </a:defRPr>
            </a:pPr>
            <a:r>
              <a:t>$chocolates = 6</a:t>
            </a:r>
            <a:br/>
            <a:r>
              <a:t>while ( $chocolates -gt 0 ) {</a:t>
            </a:r>
            <a:br/>
            <a:r>
              <a:t>  "Yum!" ; $chocolates--</a:t>
            </a:r>
            <a:br/>
            <a:r>
              <a:t>  sleep 2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For/Foreach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foreach</a:t>
            </a:r>
            <a:r>
              <a:t> is used to execute a script once for each object in a collection</a:t>
            </a:r>
          </a:p>
          <a:p>
            <a:pPr/>
            <a:r>
              <a:rPr>
                <a:solidFill>
                  <a:schemeClr val="accent3">
                    <a:hueOff val="-161208"/>
                    <a:satOff val="21110"/>
                    <a:lumOff val="21634"/>
                  </a:schemeClr>
                </a:solidFill>
              </a:rPr>
              <a:t>for</a:t>
            </a:r>
            <a:r>
              <a:t> is used when you have an initial command, a test, and a loop command to perform</a:t>
            </a:r>
            <a:br/>
            <a:r>
              <a:t>  The initial command executes</a:t>
            </a:r>
            <a:br/>
            <a:r>
              <a:t>  The test is performed and if it is true</a:t>
            </a:r>
            <a:br/>
            <a:r>
              <a:t>    The script block executes</a:t>
            </a:r>
            <a:br/>
            <a:r>
              <a:t>    The loop command executes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1042505" y="8455669"/>
            <a:ext cx="40078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6" name="Shape 146"/>
          <p:cNvSpPr/>
          <p:nvPr/>
        </p:nvSpPr>
        <p:spPr>
          <a:xfrm flipV="1">
            <a:off x="1040757" y="6680154"/>
            <a:ext cx="1" cy="175928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1043302" y="6697936"/>
            <a:ext cx="34184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5057812" y="8188924"/>
            <a:ext cx="1" cy="29125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8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