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Powershell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Data</a:t>
            </a:r>
          </a:p>
          <a:p>
            <a:pPr/>
            <a:r>
              <a:t>COMP2101 Fall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Types Examples</a:t>
            </a:r>
          </a:p>
        </p:txBody>
      </p:sp>
      <p:sp>
        <p:nvSpPr>
          <p:cNvPr id="147" name="Shape 147"/>
          <p:cNvSpPr/>
          <p:nvPr>
            <p:ph type="body" sz="half" idx="1"/>
          </p:nvPr>
        </p:nvSpPr>
        <p:spPr>
          <a:xfrm>
            <a:off x="762000" y="2413000"/>
            <a:ext cx="5633095" cy="6362700"/>
          </a:xfrm>
          <a:prstGeom prst="rect">
            <a:avLst/>
          </a:prstGeom>
        </p:spPr>
        <p:txBody>
          <a:bodyPr/>
          <a:lstStyle/>
          <a:p>
            <a:pPr marL="296672" indent="-296672" defTabSz="426466">
              <a:spcBef>
                <a:spcPts val="3000"/>
              </a:spcBef>
              <a:defRPr sz="248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1kb</a:t>
            </a:r>
            <a:br/>
            <a:r>
              <a:t>26GB</a:t>
            </a:r>
            <a:br/>
            <a:r>
              <a:t>10mb</a:t>
            </a:r>
            <a:br/>
            <a:r>
              <a:t>8.9tb</a:t>
            </a:r>
          </a:p>
          <a:p>
            <a:pPr marL="296672" indent="-296672" defTabSz="426466">
              <a:spcBef>
                <a:spcPts val="3000"/>
              </a:spcBef>
              <a:defRPr sz="248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"12" | get-member</a:t>
            </a:r>
            <a:br/>
            <a:r>
              <a:t>("12").gettype()</a:t>
            </a:r>
          </a:p>
          <a:p>
            <a:pPr marL="296672" indent="-296672" defTabSz="426466">
              <a:spcBef>
                <a:spcPts val="3000"/>
              </a:spcBef>
              <a:defRPr sz="248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[int]"12" | get-member</a:t>
            </a:r>
            <a:br/>
            <a:r>
              <a:t>([int]"12").gettype()</a:t>
            </a:r>
          </a:p>
          <a:p>
            <a:pPr marL="296672" indent="-296672" defTabSz="426466">
              <a:spcBef>
                <a:spcPts val="3000"/>
              </a:spcBef>
              <a:defRPr sz="248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[bool]12</a:t>
            </a:r>
            <a:br/>
            <a:r>
              <a:t>[bool]0</a:t>
            </a:r>
            <a:br/>
            <a:r>
              <a:t>[bool]"12"</a:t>
            </a:r>
            <a:br/>
            <a:r>
              <a:t>[bool]"0"</a:t>
            </a:r>
            <a:br/>
            <a:r>
              <a:t>[bool]""</a:t>
            </a:r>
          </a:p>
        </p:txBody>
      </p:sp>
      <p:sp>
        <p:nvSpPr>
          <p:cNvPr id="148" name="Shape 148"/>
          <p:cNvSpPr/>
          <p:nvPr/>
        </p:nvSpPr>
        <p:spPr>
          <a:xfrm>
            <a:off x="6832600" y="2413000"/>
            <a:ext cx="5633095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60095" indent="-260095" algn="l" defTabSz="373887">
              <a:spcBef>
                <a:spcPts val="2600"/>
              </a:spcBef>
              <a:buSzPct val="75000"/>
              <a:buChar char="•"/>
              <a:defRPr sz="217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2512" dist="16256" dir="5400000">
                    <a:srgbClr val="000000"/>
                  </a:outerShdw>
                </a:effectLst>
              </a:defRPr>
            </a:pPr>
            <a:r>
              <a:t>[string]16</a:t>
            </a:r>
            <a:br/>
            <a:r>
              <a:t>[string]016</a:t>
            </a:r>
          </a:p>
          <a:p>
            <a:pPr marL="260095" indent="-260095" algn="l" defTabSz="373887">
              <a:spcBef>
                <a:spcPts val="2600"/>
              </a:spcBef>
              <a:buSzPct val="75000"/>
              <a:buChar char="•"/>
              <a:defRPr sz="217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2512" dist="16256" dir="5400000">
                    <a:srgbClr val="000000"/>
                  </a:outerShdw>
                </a:effectLst>
              </a:defRPr>
            </a:pPr>
            <a:r>
              <a:t>[int]1.6gb</a:t>
            </a:r>
            <a:br/>
            <a:r>
              <a:t>[int]40gb</a:t>
            </a:r>
            <a:br/>
            <a:r>
              <a:t>[long]40gb</a:t>
            </a:r>
          </a:p>
          <a:p>
            <a:pPr marL="260095" indent="-260095" algn="l" defTabSz="373887">
              <a:spcBef>
                <a:spcPts val="2600"/>
              </a:spcBef>
              <a:buSzPct val="75000"/>
              <a:buChar char="•"/>
              <a:defRPr sz="217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2512" dist="16256" dir="5400000">
                    <a:srgbClr val="000000"/>
                  </a:outerShdw>
                </a:effectLst>
              </a:defRPr>
            </a:pPr>
            <a:r>
              <a:t>[int]"red"</a:t>
            </a:r>
            <a:br/>
            <a:r>
              <a:t>[char]16</a:t>
            </a:r>
            <a:br/>
            <a:r>
              <a:t>[char]"16"</a:t>
            </a:r>
          </a:p>
          <a:p>
            <a:pPr marL="260095" indent="-260095" algn="l" defTabSz="373887">
              <a:spcBef>
                <a:spcPts val="2600"/>
              </a:spcBef>
              <a:buSzPct val="75000"/>
              <a:buChar char="•"/>
              <a:defRPr sz="217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2512" dist="16256" dir="5400000">
                    <a:srgbClr val="000000"/>
                  </a:outerShdw>
                </a:effectLst>
              </a:defRPr>
            </a:pPr>
            <a:r>
              <a:t>[bool](get-date)</a:t>
            </a:r>
            <a:br/>
            <a:r>
              <a:t>[bool](cd /flooble)</a:t>
            </a:r>
          </a:p>
          <a:p>
            <a:pPr marL="260095" indent="-260095" algn="l" defTabSz="373887">
              <a:spcBef>
                <a:spcPts val="2600"/>
              </a:spcBef>
              <a:buSzPct val="75000"/>
              <a:buChar char="•"/>
              <a:defRPr sz="217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2512" dist="16256" dir="5400000">
                    <a:srgbClr val="000000"/>
                  </a:outerShdw>
                </a:effectLst>
              </a:defRPr>
            </a:pPr>
            <a:r>
              <a:t>6.7  -as [int]</a:t>
            </a:r>
            <a:br/>
            <a:r>
              <a:t>106 -as [char]</a:t>
            </a:r>
            <a:br/>
            <a:r>
              <a:t>123456789 / 1mb</a:t>
            </a:r>
            <a:br/>
            <a:r>
              <a:t>123456789 / 1mb -as [int]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Operators provide ways to combine objects for various purposes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Assignment operators 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=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+=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*=</a:t>
            </a:r>
            <a:r>
              <a:t>, etc.) are used to assign values to variables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Arithmetic operators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+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-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*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/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%</a:t>
            </a:r>
            <a:r>
              <a:t>) can be used to perform calculations on appropriate data types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Comparison operators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-eq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-ne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-lt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-gt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-band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-bor</a:t>
            </a:r>
            <a:r>
              <a:t>, etc.) can be used to compare values and test conditions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Logical operators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-and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-or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!</a:t>
            </a:r>
            <a:r>
              <a:t>, etc.) connect conditional expressions to create more complex expressions</a:t>
            </a:r>
          </a:p>
          <a:p>
            <a:pPr marL="296672" indent="-296672" defTabSz="426466">
              <a:spcBef>
                <a:spcPts val="3000"/>
              </a:spcBef>
              <a:defRPr sz="2482"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There are more types of operators, see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help about_operators</a:t>
            </a:r>
            <a:r>
              <a:t> for details and lists of operator symbols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 Examples</a:t>
            </a:r>
          </a:p>
        </p:txBody>
      </p:sp>
      <p:sp>
        <p:nvSpPr>
          <p:cNvPr id="154" name="Shape 154"/>
          <p:cNvSpPr/>
          <p:nvPr>
            <p:ph type="body" sz="half" idx="1"/>
          </p:nvPr>
        </p:nvSpPr>
        <p:spPr>
          <a:xfrm>
            <a:off x="762000" y="2413000"/>
            <a:ext cx="5373688" cy="5303143"/>
          </a:xfrm>
          <a:prstGeom prst="rect">
            <a:avLst/>
          </a:prstGeom>
        </p:spPr>
        <p:txBody>
          <a:bodyPr/>
          <a:lstStyle/>
          <a:p>
            <a:pPr marL="300736" indent="-300736" defTabSz="432308">
              <a:spcBef>
                <a:spcPts val="3100"/>
              </a:spcBef>
              <a:defRPr sz="251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6 + 9</a:t>
            </a:r>
            <a:br/>
            <a:r>
              <a:t>6 - 9</a:t>
            </a:r>
            <a:br/>
            <a:r>
              <a:t>6 * 9</a:t>
            </a:r>
            <a:br/>
            <a:r>
              <a:t>6 / 9</a:t>
            </a:r>
            <a:br/>
            <a:r>
              <a:t>6 % 9</a:t>
            </a:r>
          </a:p>
          <a:p>
            <a:pPr marL="300736" indent="-300736" defTabSz="432308">
              <a:spcBef>
                <a:spcPts val="3100"/>
              </a:spcBef>
              <a:defRPr sz="251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6 -and 9</a:t>
            </a:r>
            <a:br/>
            <a:r>
              <a:t>6 -or 9</a:t>
            </a:r>
            <a:br/>
            <a:r>
              <a:t>6 -xor 9</a:t>
            </a:r>
          </a:p>
          <a:p>
            <a:pPr marL="300736" indent="-300736" defTabSz="432308">
              <a:spcBef>
                <a:spcPts val="3100"/>
              </a:spcBef>
              <a:defRPr sz="251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6 -band 9</a:t>
            </a:r>
            <a:br/>
            <a:r>
              <a:t>6 -bor 9</a:t>
            </a:r>
            <a:br/>
            <a:r>
              <a:t>6 -bxor 9</a:t>
            </a:r>
          </a:p>
        </p:txBody>
      </p:sp>
      <p:sp>
        <p:nvSpPr>
          <p:cNvPr id="155" name="Shape 155"/>
          <p:cNvSpPr/>
          <p:nvPr/>
        </p:nvSpPr>
        <p:spPr>
          <a:xfrm>
            <a:off x="6718300" y="2413000"/>
            <a:ext cx="5373688" cy="530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00736" indent="-300736" algn="l" defTabSz="432308">
              <a:spcBef>
                <a:spcPts val="3100"/>
              </a:spcBef>
              <a:buSzPct val="75000"/>
              <a:buChar char="•"/>
              <a:defRPr sz="251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"red " + "green"</a:t>
            </a:r>
            <a:br/>
            <a:r>
              <a:t>"red " * 3</a:t>
            </a:r>
          </a:p>
          <a:p>
            <a:pPr marL="300736" indent="-300736" algn="l" defTabSz="432308">
              <a:spcBef>
                <a:spcPts val="3100"/>
              </a:spcBef>
              <a:buSzPct val="75000"/>
              <a:buChar char="•"/>
              <a:defRPr sz="251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1..3</a:t>
            </a:r>
            <a:br/>
            <a:r>
              <a:t>1..3 + 4</a:t>
            </a:r>
            <a:br/>
            <a:r>
              <a:t>1..3 * 4</a:t>
            </a:r>
          </a:p>
          <a:p>
            <a:pPr marL="300736" indent="-300736" algn="l" defTabSz="432308">
              <a:spcBef>
                <a:spcPts val="3100"/>
              </a:spcBef>
              <a:buSzPct val="75000"/>
              <a:buChar char="•"/>
              <a:defRPr sz="251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5 -lt 3</a:t>
            </a:r>
            <a:br/>
            <a:r>
              <a:t>"red" -eq "green"</a:t>
            </a:r>
            <a:br/>
            <a:r>
              <a:t>! $?</a:t>
            </a:r>
          </a:p>
          <a:p>
            <a:pPr marL="300736" indent="-300736" algn="l" defTabSz="432308">
              <a:spcBef>
                <a:spcPts val="3100"/>
              </a:spcBef>
              <a:buSzPct val="75000"/>
              <a:buChar char="•"/>
              <a:defRPr sz="2516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592" dist="18796" dir="5400000">
                    <a:srgbClr val="000000"/>
                  </a:outerShdw>
                </a:effectLst>
              </a:defRPr>
            </a:pPr>
            <a:r>
              <a:t>1..3 | select {$_ * 5} | fl</a:t>
            </a:r>
            <a:br/>
            <a:r>
              <a:t>get-process|? cpu -gt 10</a:t>
            </a:r>
          </a:p>
        </p:txBody>
      </p:sp>
      <p:sp>
        <p:nvSpPr>
          <p:cNvPr id="156" name="Shape 156"/>
          <p:cNvSpPr/>
          <p:nvPr/>
        </p:nvSpPr>
        <p:spPr>
          <a:xfrm>
            <a:off x="762000" y="7779642"/>
            <a:ext cx="11480801" cy="1707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31647" indent="-231647" algn="l" defTabSz="332993">
              <a:spcBef>
                <a:spcPts val="2300"/>
              </a:spcBef>
              <a:buSzPct val="75000"/>
              <a:buChar char="•"/>
              <a:defRPr sz="1937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28956" dist="14478" dir="5400000">
                    <a:srgbClr val="000000"/>
                  </a:outerShdw>
                </a:effectLst>
              </a:defRPr>
            </a:pPr>
            <a:r>
              <a:t>gwmi -class win32_process|? {$_.getowner().user -eq "dsimpson"}|select processname</a:t>
            </a:r>
          </a:p>
          <a:p>
            <a:pPr marL="231647" indent="-231647" algn="l" defTabSz="332993">
              <a:spcBef>
                <a:spcPts val="2300"/>
              </a:spcBef>
              <a:buSzPct val="75000"/>
              <a:buChar char="•"/>
              <a:defRPr sz="1937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28956" dist="14478" dir="5400000">
                    <a:srgbClr val="000000"/>
                  </a:outerShdw>
                </a:effectLst>
              </a:defRPr>
            </a:pPr>
            <a:r>
              <a:t>gwmi -class win32_networkadapterconfiguration -filter ip_enabled=true |</a:t>
            </a:r>
            <a:br/>
            <a:r>
              <a:t>? { $_.dnsdomain -ne $null -or $_.dnshostname -ne $null -or $_.dnsserversearchorder -ne $null } |</a:t>
            </a:r>
            <a:br/>
            <a:r>
              <a:t>select description, dnsserversearchorder, dnsdomain, dnshostname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Variables are named storage for object handles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Objects exist as long as at least one other thing in the system has a handle for them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When the last handle is lost, so is the object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Powershell displays objects produced by cmdlets, then discards the handles, releasing those objects</a:t>
            </a:r>
          </a:p>
          <a:p>
            <a:pPr marL="398272" indent="-398272" defTabSz="572516">
              <a:spcBef>
                <a:spcPts val="4100"/>
              </a:spcBef>
              <a:defRPr sz="3332"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defRPr>
            </a:pPr>
            <a:r>
              <a:t>To keep an object around, assign its handle to a variable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$mystring = "some string"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Identification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6" indent="-402336" defTabSz="578358">
              <a:spcBef>
                <a:spcPts val="4100"/>
              </a:spcBef>
              <a:defRPr sz="3366">
                <a:effectLst>
                  <a:outerShdw sx="100000" sy="100000" kx="0" ky="0" algn="b" rotWithShape="0" blurRad="50292" dist="25146" dir="5400000">
                    <a:srgbClr val="000000"/>
                  </a:outerShdw>
                </a:effectLst>
              </a:defRPr>
            </a:pPr>
            <a:r>
              <a:t>Variables always have a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</a:t>
            </a:r>
            <a:r>
              <a:t> symbol preceding their name</a:t>
            </a:r>
          </a:p>
          <a:p>
            <a:pPr marL="402336" indent="-402336" defTabSz="578358">
              <a:spcBef>
                <a:spcPts val="4100"/>
              </a:spcBef>
              <a:defRPr sz="3366">
                <a:effectLst>
                  <a:outerShdw sx="100000" sy="100000" kx="0" ky="0" algn="b" rotWithShape="0" blurRad="50292" dist="25146" dir="5400000">
                    <a:srgbClr val="000000"/>
                  </a:outerShdw>
                </a:effectLst>
              </a:defRPr>
            </a:pPr>
            <a:r>
              <a:t>Variable names can contain numbers, letters, underscore and space (bad idea), use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{ }</a:t>
            </a:r>
            <a:r>
              <a:t> to clearly indicate what a variable name includes (e.g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${my variable number_3}</a:t>
            </a:r>
            <a:r>
              <a:t>)</a:t>
            </a:r>
          </a:p>
          <a:p>
            <a:pPr marL="402336" indent="-402336" defTabSz="578358">
              <a:spcBef>
                <a:spcPts val="4100"/>
              </a:spcBef>
              <a:defRPr sz="3366">
                <a:effectLst>
                  <a:outerShdw sx="100000" sy="100000" kx="0" ky="0" algn="b" rotWithShape="0" blurRad="50292" dist="25146" dir="5400000">
                    <a:srgbClr val="000000"/>
                  </a:outerShdw>
                </a:effectLst>
              </a:defRPr>
            </a:pPr>
            <a:r>
              <a:t>Assigning to a variable is done using the assignment operators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$a = 3) </a:t>
            </a:r>
            <a:r>
              <a:t>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$d = get-date</a:t>
            </a:r>
            <a:r>
              <a:t>)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$b += 4</a:t>
            </a:r>
            <a:r>
              <a:t>)</a:t>
            </a:r>
          </a:p>
          <a:p>
            <a:pPr marL="402336" indent="-402336" defTabSz="578358">
              <a:spcBef>
                <a:spcPts val="4100"/>
              </a:spcBef>
              <a:defRPr sz="3366">
                <a:effectLst>
                  <a:outerShdw sx="100000" sy="100000" kx="0" ky="0" algn="b" rotWithShape="0" blurRad="50292" dist="25146" dir="5400000">
                    <a:srgbClr val="000000"/>
                  </a:outerShdw>
                </a:effectLst>
              </a:defRPr>
            </a:pPr>
            <a:r>
              <a:t>Setting a variable to only hold a particular data type is done using casting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[int]$mynumber = 37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Usage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Dot notation can be used on objects referred to by variables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$d = get-date ; "Today is " + $d.dayofweek</a:t>
            </a:r>
            <a:r>
              <a:t>) to access properties and methods</a:t>
            </a:r>
          </a:p>
          <a:p>
            <a:pPr/>
            <a:r>
              <a:t>Parentheses can used to define order of execution of complex statements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$a = $b * ($g + 7)</a:t>
            </a:r>
            <a:r>
              <a:t>)</a:t>
            </a:r>
          </a:p>
          <a:p>
            <a:pPr/>
            <a:r>
              <a:t>Variables can be used on a command line more or less wherever you might use an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Examples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59" indent="-365759" defTabSz="525779">
              <a:spcBef>
                <a:spcPts val="3700"/>
              </a:spcBef>
              <a:defRPr sz="3059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$a = 8 ; $a</a:t>
            </a:r>
            <a:br/>
            <a:r>
              <a:t>$b = 7 ; $b</a:t>
            </a:r>
            <a:br/>
            <a:r>
              <a:t>$c = $a + $b ; $c</a:t>
            </a:r>
            <a:br/>
            <a:r>
              <a:t>$a += 5 ; $a</a:t>
            </a:r>
            <a:br/>
            <a:r>
              <a:t>$b++ ; $b</a:t>
            </a:r>
            <a:br/>
            <a:r>
              <a:t>$c-- ; $c</a:t>
            </a:r>
          </a:p>
          <a:p>
            <a:pPr marL="365759" indent="-365759" defTabSz="525779">
              <a:spcBef>
                <a:spcPts val="3700"/>
              </a:spcBef>
              <a:defRPr sz="3059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$d = get-date ; $d</a:t>
            </a:r>
            <a:br/>
            <a:r>
              <a:t>$d2 = $d.adddays(3.5) ; $d2</a:t>
            </a:r>
            <a:br/>
            <a:r>
              <a:t>$d3 = $d2.subtract($d) ; $d3</a:t>
            </a:r>
          </a:p>
          <a:p>
            <a:pPr marL="365759" indent="-365759" defTabSz="525779">
              <a:spcBef>
                <a:spcPts val="3700"/>
              </a:spcBef>
              <a:defRPr sz="3059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$drives = gwmi -class win32_logicaldisk</a:t>
            </a:r>
            <a:br/>
            <a:r>
              <a:t>$filesystems = $drives | where-object size -gt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 and Types</a:t>
            </a:r>
          </a:p>
        </p:txBody>
      </p:sp>
      <p:sp>
        <p:nvSpPr>
          <p:cNvPr id="171" name="Shape 171"/>
          <p:cNvSpPr/>
          <p:nvPr>
            <p:ph type="body" sz="half" idx="1"/>
          </p:nvPr>
        </p:nvSpPr>
        <p:spPr>
          <a:xfrm>
            <a:off x="762000" y="2413000"/>
            <a:ext cx="11480800" cy="3444032"/>
          </a:xfrm>
          <a:prstGeom prst="rect">
            <a:avLst/>
          </a:prstGeom>
        </p:spPr>
        <p:txBody>
          <a:bodyPr/>
          <a:lstStyle/>
          <a:p>
            <a:pPr/>
            <a:r>
              <a:t>A variable is automatically created with a type suitable to what you store in it when you create it</a:t>
            </a:r>
          </a:p>
          <a:p>
            <a:pPr/>
            <a:r>
              <a:t>You can define the type of a variable and powershell will try to convert data you assign to that variable into the variable type</a:t>
            </a:r>
          </a:p>
        </p:txBody>
      </p:sp>
      <p:sp>
        <p:nvSpPr>
          <p:cNvPr id="172" name="Shape 172"/>
          <p:cNvSpPr/>
          <p:nvPr/>
        </p:nvSpPr>
        <p:spPr>
          <a:xfrm>
            <a:off x="1253693" y="5920531"/>
            <a:ext cx="4224617" cy="3646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$a=5 ; $a.gettype()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$b="red"; $b.gettype()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$a="red";$a.gettype()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$a=37.5;$a.gettype()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[int]$a=76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$a=8gb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[long]$a=20gb;$a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$a=6.5;$a</a:t>
            </a:r>
          </a:p>
        </p:txBody>
      </p:sp>
      <p:sp>
        <p:nvSpPr>
          <p:cNvPr id="173" name="Shape 173"/>
          <p:cNvSpPr/>
          <p:nvPr/>
        </p:nvSpPr>
        <p:spPr>
          <a:xfrm>
            <a:off x="6816293" y="5920531"/>
            <a:ext cx="4058028" cy="3646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[double]$a=6.5;$a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$d=get-date;$d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$d=5;$d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[datetime]$d=5pb;$d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[bool]$f=0;$f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$f=1;$f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$f="no";$f</a:t>
            </a:r>
          </a:p>
          <a:p>
            <a:pPr algn="l">
              <a:defRPr sz="29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$f=$true;$f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and Hash Variables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473201">
              <a:spcBef>
                <a:spcPts val="3400"/>
              </a:spcBef>
              <a:defRPr sz="2754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Powershell supports arrays and hashes using objects as the indices</a:t>
            </a:r>
          </a:p>
          <a:p>
            <a:pPr marL="329184" indent="-329184" defTabSz="473201">
              <a:spcBef>
                <a:spcPts val="3400"/>
              </a:spcBef>
              <a:defRPr sz="2754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The index can be a single object or a collection</a:t>
            </a:r>
          </a:p>
          <a:p>
            <a:pPr marL="329184" indent="-329184" defTabSz="473201">
              <a:spcBef>
                <a:spcPts val="3400"/>
              </a:spcBef>
              <a:defRPr sz="2754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The index is indicated by putting it inside of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[ ]</a:t>
            </a:r>
            <a:r>
              <a:t> (e.g.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$myarray[2]</a:t>
            </a:r>
            <a:r>
              <a:t>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$myarray["a","b","c"]</a:t>
            </a:r>
            <a:r>
              <a:t>)</a:t>
            </a:r>
          </a:p>
          <a:p>
            <a:pPr marL="329184" indent="-329184" defTabSz="473201">
              <a:spcBef>
                <a:spcPts val="3400"/>
              </a:spcBef>
              <a:defRPr sz="2754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Creating an array can be done by assigning a collection of objects to a variable (.e.g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$mynums = 5..8</a:t>
            </a:r>
            <a:r>
              <a:t>) or running a cmdlet that creates a collection of objects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gwmi -class win32_printer</a:t>
            </a:r>
            <a:r>
              <a:t>)</a:t>
            </a:r>
          </a:p>
          <a:p>
            <a:pPr marL="329184" indent="-329184" defTabSz="473201">
              <a:spcBef>
                <a:spcPts val="3400"/>
              </a:spcBef>
              <a:defRPr sz="2754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Indices will be numbers starting at zero (e.g.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$mynums[0]</a:t>
            </a:r>
            <a:r>
              <a:t> would be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5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$mynums[1]</a:t>
            </a:r>
            <a:r>
              <a:t> would be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6</a:t>
            </a:r>
            <a:r>
              <a:t>, etc.), negative indices count backwards from the end of the 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Hash Variables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1056" indent="-321056" defTabSz="461518">
              <a:spcBef>
                <a:spcPts val="3300"/>
              </a:spcBef>
              <a:defRPr sz="2686">
                <a:effectLst>
                  <a:outerShdw sx="100000" sy="100000" kx="0" ky="0" algn="b" rotWithShape="0" blurRad="40132" dist="20066" dir="5400000">
                    <a:srgbClr val="000000"/>
                  </a:outerShdw>
                </a:effectLst>
              </a:defRPr>
            </a:pPr>
            <a:r>
              <a:t>Creating a hash can be done by assigning values to names inside @{ }</a:t>
            </a:r>
            <a:br/>
            <a:r>
              <a:t>(eg.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$h = @{Number = 3 ; Shape = "Round" ; Colour = "Cyan"} ; $h</a:t>
            </a:r>
            <a:r>
              <a:t>)</a:t>
            </a:r>
          </a:p>
          <a:p>
            <a:pPr marL="321056" indent="-321056" defTabSz="461518">
              <a:spcBef>
                <a:spcPts val="3300"/>
              </a:spcBef>
              <a:defRPr sz="2686">
                <a:effectLst>
                  <a:outerShdw sx="100000" sy="100000" kx="0" ky="0" algn="b" rotWithShape="0" blurRad="40132" dist="20066" dir="5400000">
                    <a:srgbClr val="000000"/>
                  </a:outerShdw>
                </a:effectLst>
              </a:defRPr>
            </a:pPr>
            <a:r>
              <a:t>Elements can be added to a hash using normal assignment</a:t>
            </a:r>
            <a:br/>
            <a:r>
              <a:t>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$h = @{ } ; $h["blue"] = "lobster" ; $h["red"] = "cardinal" ; $h</a:t>
            </a:r>
            <a:r>
              <a:t>)</a:t>
            </a:r>
          </a:p>
          <a:p>
            <a:pPr marL="321056" indent="-321056" defTabSz="461518">
              <a:spcBef>
                <a:spcPts val="3300"/>
              </a:spcBef>
              <a:defRPr sz="2686">
                <a:effectLst>
                  <a:outerShdw sx="100000" sy="100000" kx="0" ky="0" algn="b" rotWithShape="0" blurRad="40132" dist="20066" dir="5400000">
                    <a:srgbClr val="000000"/>
                  </a:outerShdw>
                </a:effectLst>
              </a:defRPr>
            </a:pPr>
            <a:r>
              <a:t>Properties created by a select-object can be defined using hash syntax</a:t>
            </a:r>
          </a:p>
          <a:p>
            <a:pPr marL="321056" indent="-321056" defTabSz="461518">
              <a:spcBef>
                <a:spcPts val="3300"/>
              </a:spcBef>
              <a:defRPr sz="2686">
                <a:effectLst>
                  <a:outerShdw sx="100000" sy="100000" kx="0" ky="0" algn="b" rotWithShape="0" blurRad="40132" dist="20066" dir="5400000">
                    <a:srgbClr val="000000"/>
                  </a:outerShdw>
                </a:effectLst>
              </a:defRPr>
            </a:pPr>
            <a:r>
              <a:t>Hash notation is used to create hash elements having a name (or key) and a value</a:t>
            </a:r>
          </a:p>
          <a:p>
            <a:pPr marL="321056" indent="-321056" defTabSz="461518">
              <a:spcBef>
                <a:spcPts val="3300"/>
              </a:spcBef>
              <a:defRPr sz="2686">
                <a:effectLst>
                  <a:outerShdw sx="100000" sy="100000" kx="0" ky="0" algn="b" rotWithShape="0" blurRad="40132" dist="20066" dir="5400000">
                    <a:srgbClr val="000000"/>
                  </a:outerShdw>
                </a:effectLst>
              </a:defRPr>
            </a:pPr>
            <a:r>
              <a:t>Some cmdlets allow using hash notation when creating output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format-table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format-list</a:t>
            </a:r>
            <a:r>
              <a:t>,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select-object</a:t>
            </a:r>
            <a:r>
              <a:t>, etc.)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Export Cmdlets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0143" indent="-390143" defTabSz="560831">
              <a:spcBef>
                <a:spcPts val="4000"/>
              </a:spcBef>
              <a:defRPr sz="3264">
                <a:effectLst>
                  <a:outerShdw sx="100000" sy="100000" kx="0" ky="0" algn="b" rotWithShape="0" blurRad="48768" dist="24384" dir="5400000">
                    <a:srgbClr val="000000"/>
                  </a:outerShdw>
                </a:effectLst>
              </a:defRPr>
            </a:pPr>
            <a:r>
              <a:t>exporting provides a way of saving object properties in various formats in a file</a:t>
            </a:r>
          </a:p>
          <a:p>
            <a:pPr marL="390143" indent="-390143" defTabSz="560831">
              <a:spcBef>
                <a:spcPts val="4000"/>
              </a:spcBef>
              <a:defRPr sz="3264">
                <a:effectLst>
                  <a:outerShdw sx="100000" sy="100000" kx="0" ky="0" algn="b" rotWithShape="0" blurRad="48768" dist="24384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export-csv</a:t>
            </a:r>
            <a:r>
              <a:t> saves object properties in csv format suitable for later import to spreadsheets or similar programs</a:t>
            </a:r>
          </a:p>
          <a:p>
            <a:pPr marL="390143" indent="-390143" defTabSz="560831">
              <a:spcBef>
                <a:spcPts val="4000"/>
              </a:spcBef>
              <a:defRPr sz="3264">
                <a:effectLst>
                  <a:outerShdw sx="100000" sy="100000" kx="0" ky="0" algn="b" rotWithShape="0" blurRad="48768" dist="24384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export-clixml</a:t>
            </a:r>
            <a:r>
              <a:t> saves object properties in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xml</a:t>
            </a:r>
            <a:r>
              <a:t> format suitable for later import to programs that understand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xml</a:t>
            </a:r>
            <a:r>
              <a:t> like browsers or other powershell scripts</a:t>
            </a:r>
          </a:p>
          <a:p>
            <a:pPr marL="390143" indent="-390143" defTabSz="560831">
              <a:spcBef>
                <a:spcPts val="4000"/>
              </a:spcBef>
              <a:defRPr sz="3264">
                <a:effectLst>
                  <a:outerShdw sx="100000" sy="100000" kx="0" ky="0" algn="b" rotWithShape="0" blurRad="48768" dist="24384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import</a:t>
            </a:r>
            <a:r>
              <a:t> verb allows creating in-memory objects from those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and Hash Examples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576113" y="2413000"/>
            <a:ext cx="11852574" cy="6362700"/>
          </a:xfrm>
          <a:prstGeom prst="rect">
            <a:avLst/>
          </a:prstGeom>
        </p:spPr>
        <p:txBody>
          <a:bodyPr/>
          <a:lstStyle/>
          <a:p>
            <a:pPr marL="406399" indent="-406399">
              <a:defRPr b="1" sz="24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$adapters = gwmi -Class win32_networkadapter</a:t>
            </a:r>
            <a:br/>
            <a:r>
              <a:t>$adapters</a:t>
            </a:r>
            <a:br/>
            <a:r>
              <a:t>$adapters[1,3,4]</a:t>
            </a:r>
          </a:p>
          <a:p>
            <a:pPr marL="406399" indent="-406399">
              <a:defRPr b="1" sz="24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$filteredadapters = $adapters |</a:t>
            </a:r>
            <a:br/>
            <a:r>
              <a:t>                    Where-Object adaptertype -Match ethernet</a:t>
            </a:r>
            <a:br/>
            <a:r>
              <a:t>$filteredadapters</a:t>
            </a:r>
          </a:p>
          <a:p>
            <a:pPr marL="406399" indent="-406399">
              <a:defRPr b="1" sz="24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$filteredadapters | Select-Object Name,</a:t>
            </a:r>
            <a:br/>
            <a:r>
              <a:t>                                     MACAddress,</a:t>
            </a:r>
            <a:br/>
            <a:r>
              <a:t>@{n="Speed(Mb)";e={$_.Speed/1000000 -as [int]}},</a:t>
            </a:r>
            <a:br/>
            <a:r>
              <a:t>                                     Netenabled,</a:t>
            </a:r>
            <a:br/>
            <a:r>
              <a:t>                       PowerManagementSupported |</a:t>
            </a:r>
            <a:br/>
            <a:r>
              <a:t>                    Format-Table -AutoSize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Formatting Using Hash Syntax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Multiple object properties can be created using hash syntax where it is useful</a:t>
            </a:r>
          </a:p>
          <a:p>
            <a:pPr marL="406399" indent="-406399">
              <a:defRPr b="1" sz="24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gwmi -class win32_logicaldisk |</a:t>
            </a:r>
            <a:br/>
            <a:r>
              <a:t>where-object size -gt 0 |</a:t>
            </a:r>
            <a:br/>
            <a:r>
              <a:t>format-table -autosize DeviceID,</a:t>
            </a:r>
            <a:br/>
            <a:r>
              <a:t>    @{n="Size(GB)"; e={$_.size/1gb -as [int]}},</a:t>
            </a:r>
            <a:br/>
            <a:r>
              <a:t>    @{n="Free(GB)"; e={$_.freespace/1gb -as [int]}},</a:t>
            </a:r>
            <a:br/>
            <a:r>
              <a:t>    @{n="% Free"; e={100*$_.freespace/$_.size -as [int]}},</a:t>
            </a:r>
            <a:br/>
            <a:r>
              <a:t>    ProviderName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Special Variables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$_</a:t>
            </a:r>
            <a:r>
              <a:t> is the current object in a pipeline</a:t>
            </a:r>
          </a:p>
          <a:p>
            <a:pPr/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$?</a:t>
            </a:r>
            <a:r>
              <a:t> contains the exit status of the last operation</a:t>
            </a:r>
          </a:p>
          <a:p>
            <a:pPr/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$Args</a:t>
            </a:r>
            <a:r>
              <a:t> contains an array of the undeclared command line parameters</a:t>
            </a:r>
          </a:p>
          <a:p>
            <a:pPr/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$Error</a:t>
            </a:r>
            <a:r>
              <a:t> contains the most recent errors</a:t>
            </a:r>
          </a:p>
          <a:p>
            <a:pPr/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$True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$False</a:t>
            </a:r>
            <a:r>
              <a:t> contain true and false for comparison and assignment purposes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Automatic Variables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$MyInvocation</a:t>
            </a:r>
            <a:r>
              <a:t> contains information about the current script</a:t>
            </a:r>
          </a:p>
          <a:p>
            <a:pPr/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$profile</a:t>
            </a:r>
            <a:r>
              <a:t> contains the name of the profile file used for the current powershell invocation</a:t>
            </a:r>
          </a:p>
          <a:p>
            <a:pPr/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$home</a:t>
            </a:r>
            <a:r>
              <a:t> holds the path to the user's home directory</a:t>
            </a:r>
          </a:p>
          <a:p>
            <a:pPr/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$pwd</a:t>
            </a:r>
            <a:r>
              <a:t> contains the current directory path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Export Verb Exercises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&gt; procs.txt</a:t>
            </a:r>
            <a:br/>
            <a:r>
              <a:t>get-process | export-csv procs.csv</a:t>
            </a:r>
            <a:br/>
            <a:r>
              <a:t>get-process | export-clixml procs.xml</a:t>
            </a:r>
          </a:p>
          <a:p>
            <a:pPr/>
            <a:r>
              <a:t>Compare the contents and sizes of these three files of process object data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import-csv procs.csv | format-table * -autosize</a:t>
            </a:r>
            <a:br/>
            <a:r>
              <a:t>import-csv procs.csv | get-member</a:t>
            </a:r>
          </a:p>
          <a:p>
            <a:pPr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import-clixml procs.xml | get-member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Convert Cmdlets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convertto</a:t>
            </a:r>
            <a:r>
              <a:t> verb allows conversion of object properties into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csv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json</a:t>
            </a:r>
            <a:r>
              <a:t>, or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html</a:t>
            </a:r>
            <a:r>
              <a:t> strings</a:t>
            </a:r>
          </a:p>
          <a:p>
            <a:pPr/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convertfrom</a:t>
            </a:r>
            <a:r>
              <a:t> verb allows creating in-memory objects from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csv</a:t>
            </a:r>
            <a:r>
              <a:t> or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json</a:t>
            </a:r>
            <a:r>
              <a:t> 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Convert Cmdlets Examples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6672" indent="-296672" defTabSz="426466">
              <a:spcBef>
                <a:spcPts val="3000"/>
              </a:spcBef>
              <a:defRPr sz="248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get-date | convertto-csv</a:t>
            </a:r>
          </a:p>
          <a:p>
            <a:pPr marL="296672" indent="-296672" defTabSz="426466">
              <a:spcBef>
                <a:spcPts val="3000"/>
              </a:spcBef>
              <a:defRPr sz="248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get-date | convertto-json</a:t>
            </a:r>
          </a:p>
          <a:p>
            <a:pPr marL="296672" indent="-296672" defTabSz="426466">
              <a:spcBef>
                <a:spcPts val="3000"/>
              </a:spcBef>
              <a:defRPr sz="248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get-date | select * | convertto-json</a:t>
            </a:r>
          </a:p>
          <a:p>
            <a:pPr marL="296672" indent="-296672" defTabSz="426466">
              <a:spcBef>
                <a:spcPts val="3000"/>
              </a:spcBef>
              <a:defRPr sz="248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get-date | convertto-html</a:t>
            </a:r>
          </a:p>
          <a:p>
            <a:pPr marL="296672" indent="-296672" defTabSz="426466">
              <a:spcBef>
                <a:spcPts val="3000"/>
              </a:spcBef>
              <a:defRPr sz="248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get-date | convertto-csv |</a:t>
            </a:r>
            <a:br/>
            <a:r>
              <a:t>convertfrom-csv | get-member</a:t>
            </a:r>
          </a:p>
          <a:p>
            <a:pPr marL="296672" indent="-296672" defTabSz="426466">
              <a:spcBef>
                <a:spcPts val="3000"/>
              </a:spcBef>
              <a:defRPr sz="248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get-member | converto-json |</a:t>
            </a:r>
            <a:br/>
            <a:r>
              <a:t>convertfrom-json | get-member</a:t>
            </a:r>
          </a:p>
          <a:p>
            <a:pPr marL="296672" indent="-296672" defTabSz="426466">
              <a:spcBef>
                <a:spcPts val="3000"/>
              </a:spcBef>
              <a:defRPr sz="248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defRPr>
            </a:pPr>
            <a:r>
              <a:t>get-date | select * | converto-json |</a:t>
            </a:r>
            <a:br/>
            <a:r>
              <a:t>convertfrom-json | get-member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Selecting Objects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Collections of objects may contain many objects, only some of which might be of interest to us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The default property list presented by an object isn't always suitable, it may be too limited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Objects passing through a pipeline can be rather large and piping collections of them can cause a great deal of memory and cpu usage, it can be helpful to trim them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Some commands allow us to filter their output collections using parameters on their command line (e.g.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get-process processname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Select-Object Uses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7631" indent="-357631" defTabSz="514095">
              <a:spcBef>
                <a:spcPts val="3600"/>
              </a:spcBef>
              <a:defRPr sz="2992"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select-object</a:t>
            </a:r>
            <a:r>
              <a:t> can be used to extract the first or last objects in a collection, unique objects in a collection, or a specified number or set of objects in a collection</a:t>
            </a:r>
          </a:p>
          <a:p>
            <a:pPr marL="357631" indent="-357631" defTabSz="514095">
              <a:spcBef>
                <a:spcPts val="3600"/>
              </a:spcBef>
              <a:defRPr sz="2992"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select-object</a:t>
            </a:r>
            <a:r>
              <a:t> does not modify the objects when extracting objects</a:t>
            </a:r>
          </a:p>
          <a:p>
            <a:pPr marL="357631" indent="-357631" defTabSz="514095">
              <a:spcBef>
                <a:spcPts val="3600"/>
              </a:spcBef>
              <a:defRPr sz="2992"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select-object</a:t>
            </a:r>
            <a:r>
              <a:t> can be used to extract properties from objects and create new trivial objects containing only those properties</a:t>
            </a:r>
          </a:p>
          <a:p>
            <a:pPr marL="357631" indent="-357631" defTabSz="514095">
              <a:spcBef>
                <a:spcPts val="3600"/>
              </a:spcBef>
              <a:defRPr sz="2992">
                <a:effectLst>
                  <a:outerShdw sx="100000" sy="100000" kx="0" ky="0" algn="b" rotWithShape="0" blurRad="44704" dist="22352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select-object</a:t>
            </a:r>
            <a:r>
              <a:t> does not preserve methods or data typing from the original objects when it creates trivial objects, everything becomes a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NoteProperty</a:t>
            </a:r>
            <a:r>
              <a:t> (think string)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Select-Object Exercises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9" indent="-406399">
              <a:defRPr sz="26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get-date | select-object year,month,day | format-table -autosize</a:t>
            </a:r>
          </a:p>
          <a:p>
            <a:pPr marL="406399" indent="-406399">
              <a:defRPr sz="26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gwmi -class win32_processor | select -property name, numberofcores</a:t>
            </a:r>
          </a:p>
          <a:p>
            <a:pPr marL="406399" indent="-406399">
              <a:defRPr sz="26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sort cpu | select -last 5</a:t>
            </a:r>
          </a:p>
          <a:p>
            <a:pPr marL="406399" indent="-406399">
              <a:defRPr sz="26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get-process | select processname -unique</a:t>
            </a:r>
          </a:p>
          <a:p>
            <a:pPr marL="406399" indent="-406399">
              <a:defRPr sz="26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"red","green","blue","yellow" | select -index 1,3</a:t>
            </a:r>
          </a:p>
          <a:p>
            <a:pPr/>
            <a:r>
              <a:t>Try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get-member</a:t>
            </a:r>
            <a:r>
              <a:t> on each of these to see what is actually produced by these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Types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t>Properties can be simple data types (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int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bool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double</a:t>
            </a:r>
            <a:r>
              <a:t>, etc.) or they can be more complex objects (or collections of objects)</a:t>
            </a:r>
          </a:p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t>There are hundreds of data types, most are objects</a:t>
            </a:r>
          </a:p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t>Simple data types include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bool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int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long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single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double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char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string</a:t>
            </a:r>
          </a:p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t>Putting quotes around text on the command line creates a string object</a:t>
            </a:r>
          </a:p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t>Entering a number without quotes creates a numeric data type, units can be suffixed to numbers (e.g.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5kb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11mb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27gb</a:t>
            </a:r>
            <a:r>
              <a:t>,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6.3tb</a:t>
            </a:r>
            <a:r>
              <a:t>)</a:t>
            </a:r>
          </a:p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t>Data types for created objects can be specified using casting (e.g.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[double]12</a:t>
            </a:r>
            <a:r>
              <a:t>), causes data type conversion to be done if possible</a:t>
            </a:r>
          </a:p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t>Collections are created using commas to specify objects, or the range operator .. (e.g.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1,2,3,4,5</a:t>
            </a:r>
            <a:r>
              <a:rPr>
                <a:solidFill>
                  <a:srgbClr val="FFFFFF"/>
                </a:solidFill>
              </a:rPr>
              <a:t>) (e.g. </a:t>
            </a:r>
            <a:r>
              <a:rPr>
                <a:solidFill>
                  <a:schemeClr val="accent2">
                    <a:satOff val="37323"/>
                    <a:lumOff val="21795"/>
                  </a:schemeClr>
                </a:solidFill>
              </a:rPr>
              <a:t>1..5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